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8" r:id="rId40"/>
    <p:sldId id="299" r:id="rId41"/>
    <p:sldId id="300" r:id="rId42"/>
    <p:sldId id="301" r:id="rId43"/>
    <p:sldId id="302" r:id="rId44"/>
    <p:sldId id="294" r:id="rId45"/>
    <p:sldId id="304" r:id="rId46"/>
    <p:sldId id="308" r:id="rId47"/>
    <p:sldId id="305" r:id="rId48"/>
    <p:sldId id="303" r:id="rId49"/>
    <p:sldId id="307" r:id="rId50"/>
    <p:sldId id="309" r:id="rId51"/>
    <p:sldId id="310" r:id="rId52"/>
    <p:sldId id="311" r:id="rId53"/>
    <p:sldId id="312" r:id="rId54"/>
    <p:sldId id="313" r:id="rId55"/>
    <p:sldId id="314" r:id="rId56"/>
    <p:sldId id="315" r:id="rId57"/>
    <p:sldId id="316" r:id="rId58"/>
    <p:sldId id="317" r:id="rId59"/>
    <p:sldId id="318" r:id="rId60"/>
    <p:sldId id="320" r:id="rId61"/>
    <p:sldId id="321" r:id="rId62"/>
    <p:sldId id="322" r:id="rId63"/>
    <p:sldId id="323" r:id="rId64"/>
    <p:sldId id="324" r:id="rId65"/>
    <p:sldId id="325" r:id="rId66"/>
    <p:sldId id="319" r:id="rId67"/>
    <p:sldId id="326" r:id="rId68"/>
    <p:sldId id="327" r:id="rId69"/>
    <p:sldId id="328" r:id="rId70"/>
    <p:sldId id="329" r:id="rId71"/>
    <p:sldId id="330" r:id="rId72"/>
    <p:sldId id="331" r:id="rId73"/>
    <p:sldId id="332" r:id="rId74"/>
    <p:sldId id="333" r:id="rId75"/>
    <p:sldId id="334" r:id="rId76"/>
    <p:sldId id="336" r:id="rId77"/>
    <p:sldId id="337" r:id="rId78"/>
    <p:sldId id="338" r:id="rId79"/>
    <p:sldId id="339" r:id="rId80"/>
    <p:sldId id="340" r:id="rId81"/>
    <p:sldId id="341" r:id="rId82"/>
    <p:sldId id="342" r:id="rId83"/>
    <p:sldId id="343" r:id="rId84"/>
    <p:sldId id="345" r:id="rId85"/>
    <p:sldId id="346" r:id="rId86"/>
    <p:sldId id="347" r:id="rId87"/>
    <p:sldId id="348" r:id="rId88"/>
    <p:sldId id="349" r:id="rId89"/>
    <p:sldId id="350" r:id="rId90"/>
    <p:sldId id="335" r:id="rId91"/>
    <p:sldId id="295" r:id="rId92"/>
    <p:sldId id="296" r:id="rId93"/>
    <p:sldId id="297" r:id="rId9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7" autoAdjust="0"/>
  </p:normalViewPr>
  <p:slideViewPr>
    <p:cSldViewPr snapToGrid="0">
      <p:cViewPr varScale="1">
        <p:scale>
          <a:sx n="120" d="100"/>
          <a:sy n="120" d="100"/>
        </p:scale>
        <p:origin x="29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Literal_(computer_programming)"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www.tektutorialshub.com/typescript/typescript-constants/" TargetMode="External"/><Relationship Id="rId4" Type="http://schemas.openxmlformats.org/officeDocument/2006/relationships/hyperlink" Target="https://www.tektutorialshub.com/typescript/typescript-variabl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prstGeom prst="rect">
            <a:avLst/>
          </a:prstGeom>
        </p:spPr>
        <p:txBody>
          <a:bodyPr/>
          <a:lstStyle/>
          <a:p>
            <a:endParaRPr/>
          </a:p>
        </p:txBody>
      </p:sp>
      <p:sp>
        <p:nvSpPr>
          <p:cNvPr id="228" name="Shape 228"/>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noRot="1" noChangeAspect="1"/>
          </p:cNvSpPr>
          <p:nvPr>
            <p:ph type="sldImg"/>
          </p:nvPr>
        </p:nvSpPr>
        <p:spPr>
          <a:prstGeom prst="rect">
            <a:avLst/>
          </a:prstGeom>
        </p:spPr>
        <p:txBody>
          <a:bodyPr/>
          <a:lstStyle/>
          <a:p>
            <a:endParaRPr/>
          </a:p>
        </p:txBody>
      </p:sp>
      <p:sp>
        <p:nvSpPr>
          <p:cNvPr id="322" name="Shape 32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No Implicit Any tag in tsconfig json if set to false then Typescript will not complain about any </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Setting falg no implicit any makes us loose the main feature of typescript , which is type checking</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Show demo with  function (document ) {} , if there are too many of this type of code then just set no implicit any to false and all these errors would go.</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Strict flag if enabled alone also doesn’t allow implicit any</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noRot="1" noChangeAspect="1"/>
          </p:cNvSpPr>
          <p:nvPr>
            <p:ph type="sldImg"/>
          </p:nvPr>
        </p:nvSpPr>
        <p:spPr>
          <a:prstGeom prst="rect">
            <a:avLst/>
          </a:prstGeom>
        </p:spPr>
        <p:txBody>
          <a:bodyPr/>
          <a:lstStyle/>
          <a:p>
            <a:endParaRPr/>
          </a:p>
        </p:txBody>
      </p:sp>
      <p:sp>
        <p:nvSpPr>
          <p:cNvPr id="372" name="Shape 372"/>
          <p:cNvSpPr>
            <a:spLocks noGrp="1"/>
          </p:cNvSpPr>
          <p:nvPr>
            <p:ph type="body" sz="quarter" idx="1"/>
          </p:nvPr>
        </p:nvSpPr>
        <p:spPr>
          <a:prstGeom prst="rect">
            <a:avLst/>
          </a:prstGeom>
        </p:spPr>
        <p:txBody>
          <a:bodyPr/>
          <a:lstStyle/>
          <a:p>
            <a:pPr indent="158750">
              <a:lnSpc>
                <a:spcPct val="80000"/>
              </a:lnSpc>
              <a:defRPr>
                <a:solidFill>
                  <a:srgbClr val="E6E6E6"/>
                </a:solidFill>
                <a:latin typeface="Segoe UI"/>
                <a:ea typeface="Segoe UI"/>
                <a:cs typeface="Segoe UI"/>
                <a:sym typeface="Segoe UI"/>
              </a:defRPr>
            </a:pPr>
            <a:r>
              <a:t>Javascript arrays are defined as following and can have mixed types example</a:t>
            </a:r>
            <a:endParaRPr sz="700"/>
          </a:p>
          <a:p>
            <a:pPr indent="158750">
              <a:lnSpc>
                <a:spcPct val="80000"/>
              </a:lnSpc>
              <a:defRPr>
                <a:solidFill>
                  <a:srgbClr val="E6E6E6"/>
                </a:solidFill>
                <a:latin typeface="Segoe UI"/>
                <a:ea typeface="Segoe UI"/>
                <a:cs typeface="Segoe UI"/>
                <a:sym typeface="Segoe UI"/>
              </a:defRPr>
            </a:pPr>
            <a:r>
              <a:t>let numbers = [1,2,’3’, 4]</a:t>
            </a:r>
            <a:endParaRPr sz="700"/>
          </a:p>
          <a:p>
            <a:pPr indent="158750">
              <a:lnSpc>
                <a:spcPct val="80000"/>
              </a:lnSpc>
              <a:defRPr>
                <a:solidFill>
                  <a:srgbClr val="E6E6E6"/>
                </a:solidFill>
                <a:latin typeface="Segoe UI"/>
                <a:ea typeface="Segoe UI"/>
                <a:cs typeface="Segoe UI"/>
                <a:sym typeface="Segoe UI"/>
              </a:defRPr>
            </a:pPr>
            <a:r>
              <a:t>This might create issues if a function only expects number array</a:t>
            </a:r>
            <a:endParaRPr sz="700"/>
          </a:p>
          <a:p>
            <a:pPr indent="158750">
              <a:lnSpc>
                <a:spcPct val="80000"/>
              </a:lnSpc>
              <a:defRPr sz="2000">
                <a:solidFill>
                  <a:srgbClr val="E6E6E6"/>
                </a:solidFill>
                <a:latin typeface="Segoe UI"/>
                <a:ea typeface="Segoe UI"/>
                <a:cs typeface="Segoe UI"/>
                <a:sym typeface="Segoe UI"/>
              </a:defRPr>
            </a:pPr>
            <a:endParaRPr sz="700"/>
          </a:p>
          <a:p>
            <a:pPr indent="158750">
              <a:lnSpc>
                <a:spcPct val="80000"/>
              </a:lnSpc>
              <a:defRPr>
                <a:solidFill>
                  <a:srgbClr val="E6E6E6"/>
                </a:solidFill>
                <a:latin typeface="Segoe UI"/>
                <a:ea typeface="Segoe UI"/>
                <a:cs typeface="Segoe UI"/>
                <a:sym typeface="Segoe UI"/>
              </a:defRPr>
            </a:pPr>
            <a:r>
              <a:t>Typescript helps with this problem by explicitly specifying type for array.</a:t>
            </a:r>
            <a:endParaRPr sz="700"/>
          </a:p>
          <a:p>
            <a:pPr indent="158750">
              <a:lnSpc>
                <a:spcPct val="80000"/>
              </a:lnSpc>
              <a:defRPr>
                <a:solidFill>
                  <a:srgbClr val="E6E6E6"/>
                </a:solidFill>
                <a:latin typeface="Segoe UI"/>
                <a:ea typeface="Segoe UI"/>
                <a:cs typeface="Segoe UI"/>
                <a:sym typeface="Segoe UI"/>
              </a:defRPr>
            </a:pPr>
            <a:r>
              <a:t>let numbers: number[] = [1,2,3,4,5,6]</a:t>
            </a:r>
            <a:endParaRPr sz="700"/>
          </a:p>
          <a:p>
            <a:pPr indent="158750">
              <a:lnSpc>
                <a:spcPct val="80000"/>
              </a:lnSpc>
              <a:defRPr sz="2000">
                <a:solidFill>
                  <a:srgbClr val="E6E6E6"/>
                </a:solidFill>
                <a:latin typeface="Segoe UI"/>
                <a:ea typeface="Segoe UI"/>
                <a:cs typeface="Segoe UI"/>
                <a:sym typeface="Segoe UI"/>
              </a:defRPr>
            </a:pPr>
            <a:endParaRPr sz="700"/>
          </a:p>
          <a:p>
            <a:pPr indent="158750">
              <a:lnSpc>
                <a:spcPct val="80000"/>
              </a:lnSpc>
              <a:defRPr>
                <a:solidFill>
                  <a:srgbClr val="E6E6E6"/>
                </a:solidFill>
                <a:latin typeface="Segoe UI"/>
                <a:ea typeface="Segoe UI"/>
                <a:cs typeface="Segoe UI"/>
                <a:sym typeface="Segoe UI"/>
              </a:defRPr>
            </a:pPr>
            <a:r>
              <a:t>You can also get away with not specifying an explicit type in typescript </a:t>
            </a:r>
            <a:endParaRPr sz="700"/>
          </a:p>
          <a:p>
            <a:pPr indent="158750">
              <a:lnSpc>
                <a:spcPct val="80000"/>
              </a:lnSpc>
              <a:defRPr sz="2000">
                <a:solidFill>
                  <a:srgbClr val="E6E6E6"/>
                </a:solidFill>
                <a:latin typeface="Segoe UI"/>
                <a:ea typeface="Segoe UI"/>
                <a:cs typeface="Segoe UI"/>
                <a:sym typeface="Segoe UI"/>
              </a:defRPr>
            </a:pP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let num = [1,2,4,5,6]  --- here typescript automatically infers the type to be number[]</a:t>
            </a: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Empty array let nums = [] – here the type inferred by typescript is any , which means we can assign mixed values to the array like nums[0] = 1 , nums[1] = “a”</a:t>
            </a: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Which is why you should always specify type of an empty array in typescript </a:t>
            </a:r>
            <a:br/>
            <a:r>
              <a:t>like this let a : number[]  = [];</a:t>
            </a:r>
            <a:endParaRPr sz="7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pPr indent="158750">
              <a:defRPr sz="2000">
                <a:solidFill>
                  <a:srgbClr val="E6E6E6"/>
                </a:solidFill>
                <a:latin typeface="Segoe UI"/>
                <a:ea typeface="Segoe UI"/>
                <a:cs typeface="Segoe UI"/>
                <a:sym typeface="Segoe UI"/>
              </a:defRPr>
            </a:pPr>
            <a:r>
              <a:t>Tuples behind the scenes when compiled to JavaScript are just arrays , so when you try to access the methods of tuple in typescript all the array methods show up.</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Since tuple is of fixed type , nothing can be added or deleted from it. Only you can access elements in the tuple using types. </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They can be used to pass multiple values at a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a:spLocks noGrp="1" noRot="1" noChangeAspect="1"/>
          </p:cNvSpPr>
          <p:nvPr>
            <p:ph type="sldImg"/>
          </p:nvPr>
        </p:nvSpPr>
        <p:spPr>
          <a:prstGeom prst="rect">
            <a:avLst/>
          </a:prstGeom>
        </p:spPr>
        <p:txBody>
          <a:bodyPr/>
          <a:lstStyle/>
          <a:p>
            <a:endParaRPr/>
          </a:p>
        </p:txBody>
      </p:sp>
      <p:sp>
        <p:nvSpPr>
          <p:cNvPr id="395" name="Shape 395"/>
          <p:cNvSpPr>
            <a:spLocks noGrp="1"/>
          </p:cNvSpPr>
          <p:nvPr>
            <p:ph type="body" sz="quarter" idx="1"/>
          </p:nvPr>
        </p:nvSpPr>
        <p:spPr>
          <a:prstGeom prst="rect">
            <a:avLst/>
          </a:prstGeom>
        </p:spPr>
        <p:txBody>
          <a:bodyPr/>
          <a:lstStyle/>
          <a:p>
            <a:pPr indent="158750">
              <a:lnSpc>
                <a:spcPct val="80000"/>
              </a:lnSpc>
              <a:defRPr sz="2500">
                <a:latin typeface="Oswald"/>
                <a:ea typeface="Oswald"/>
                <a:cs typeface="Oswald"/>
                <a:sym typeface="Oswald"/>
              </a:defRPr>
            </a:pPr>
            <a:r>
              <a:t>It is a good practice to add the void type as the return type of a function or a method that doesn’t return any value. By doing this, you can gain the following benefits:</a:t>
            </a:r>
            <a:endParaRPr sz="1000"/>
          </a:p>
          <a:p>
            <a:pPr marL="457200" indent="-298450">
              <a:lnSpc>
                <a:spcPct val="80000"/>
              </a:lnSpc>
              <a:buClr>
                <a:srgbClr val="000000"/>
              </a:buClr>
              <a:buSzPts val="2800"/>
              <a:buFont typeface="Arial"/>
              <a:buChar char="●"/>
              <a:defRPr sz="2800">
                <a:latin typeface="Oswald"/>
                <a:ea typeface="Oswald"/>
                <a:cs typeface="Oswald"/>
                <a:sym typeface="Oswald"/>
              </a:defRPr>
            </a:pP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Improve clarity of the code: you do not have to read the whole function body to see if it returns anything.</a:t>
            </a: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Ensure type-safe: you will never assign the function with the void return type to a variable.</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noRot="1" noChangeAspect="1"/>
          </p:cNvSpPr>
          <p:nvPr>
            <p:ph type="sldImg"/>
          </p:nvPr>
        </p:nvSpPr>
        <p:spPr>
          <a:prstGeom prst="rect">
            <a:avLst/>
          </a:prstGeom>
        </p:spPr>
        <p:txBody>
          <a:bodyPr/>
          <a:lstStyle/>
          <a:p>
            <a:endParaRPr/>
          </a:p>
        </p:txBody>
      </p:sp>
      <p:sp>
        <p:nvSpPr>
          <p:cNvPr id="405" name="Shape 405"/>
          <p:cNvSpPr>
            <a:spLocks noGrp="1"/>
          </p:cNvSpPr>
          <p:nvPr>
            <p:ph type="body" sz="quarter" idx="1"/>
          </p:nvPr>
        </p:nvSpPr>
        <p:spPr>
          <a:prstGeom prst="rect">
            <a:avLst/>
          </a:prstGeom>
        </p:spPr>
        <p:txBody>
          <a:bodyPr/>
          <a:lstStyle/>
          <a:p>
            <a:pPr indent="158750">
              <a:defRPr sz="2000">
                <a:solidFill>
                  <a:srgbClr val="E6E6E6"/>
                </a:solidFill>
                <a:latin typeface="Segoe UI"/>
                <a:ea typeface="Segoe UI"/>
                <a:cs typeface="Segoe UI"/>
                <a:sym typeface="Segoe UI"/>
              </a:defRPr>
            </a:pPr>
            <a:r>
              <a:t>Generated JavaScript code is quite verbose , we don’t need to worry about understanding it. </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If we define enum as a constant the compiler would generate  much more optimized JavaScript code, so it is good to define Enum as a const.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prstGeom prst="rect">
            <a:avLst/>
          </a:prstGeom>
        </p:spPr>
        <p:txBody>
          <a:bodyPr/>
          <a:lstStyle/>
          <a:p>
            <a:endParaRPr/>
          </a:p>
        </p:txBody>
      </p:sp>
      <p:sp>
        <p:nvSpPr>
          <p:cNvPr id="415" name="Shape 415"/>
          <p:cNvSpPr>
            <a:spLocks noGrp="1"/>
          </p:cNvSpPr>
          <p:nvPr>
            <p:ph type="body" sz="quarter" idx="1"/>
          </p:nvPr>
        </p:nvSpPr>
        <p:spPr>
          <a:prstGeom prst="rect">
            <a:avLst/>
          </a:prstGeom>
        </p:spPr>
        <p:txBody>
          <a:bodyPr/>
          <a:lstStyle/>
          <a:p>
            <a:pPr indent="158750">
              <a:lnSpc>
                <a:spcPct val="80000"/>
              </a:lnSpc>
              <a:defRPr sz="2500">
                <a:latin typeface="Oswald"/>
                <a:ea typeface="Oswald"/>
                <a:cs typeface="Oswald"/>
                <a:sym typeface="Oswald"/>
              </a:defRPr>
            </a:pPr>
            <a:r>
              <a:t>It is a good practice to add the void type as the return type of a function or a method that doesn’t return any value. By doing this, you can gain the following benefits:</a:t>
            </a:r>
            <a:endParaRPr sz="1000"/>
          </a:p>
          <a:p>
            <a:pPr marL="457200" indent="-298450">
              <a:lnSpc>
                <a:spcPct val="80000"/>
              </a:lnSpc>
              <a:buClr>
                <a:srgbClr val="000000"/>
              </a:buClr>
              <a:buSzPts val="2800"/>
              <a:buFont typeface="Arial"/>
              <a:buChar char="●"/>
              <a:defRPr sz="2800">
                <a:latin typeface="Oswald"/>
                <a:ea typeface="Oswald"/>
                <a:cs typeface="Oswald"/>
                <a:sym typeface="Oswald"/>
              </a:defRPr>
            </a:pP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Improve clarity of the code: you do not have to read the whole function body to see if it returns anything.</a:t>
            </a: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Ensure type-safe: you will never assign the function with the void return type to a variable.</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noRot="1" noChangeAspect="1"/>
          </p:cNvSpPr>
          <p:nvPr>
            <p:ph type="sldImg"/>
          </p:nvPr>
        </p:nvSpPr>
        <p:spPr>
          <a:xfrm>
            <a:off x="381000" y="685800"/>
            <a:ext cx="6096000" cy="3429000"/>
          </a:xfrm>
          <a:prstGeom prst="rect">
            <a:avLst/>
          </a:prstGeom>
        </p:spPr>
        <p:txBody>
          <a:bodyPr/>
          <a:lstStyle/>
          <a:p>
            <a:endParaRPr/>
          </a:p>
        </p:txBody>
      </p:sp>
      <p:sp>
        <p:nvSpPr>
          <p:cNvPr id="429" name="Shape 429"/>
          <p:cNvSpPr>
            <a:spLocks noGrp="1"/>
          </p:cNvSpPr>
          <p:nvPr>
            <p:ph type="body" sz="quarter" idx="1"/>
          </p:nvPr>
        </p:nvSpPr>
        <p:spPr>
          <a:prstGeom prst="rect">
            <a:avLst/>
          </a:prstGeom>
        </p:spPr>
        <p:txBody>
          <a:bodyPr/>
          <a:lstStyle/>
          <a:p>
            <a:pPr indent="158750">
              <a:lnSpc>
                <a:spcPct val="80000"/>
              </a:lnSpc>
              <a:defRPr sz="1700">
                <a:latin typeface="-apple-system"/>
                <a:ea typeface="-apple-system"/>
                <a:cs typeface="-apple-system"/>
                <a:sym typeface="-apple-system"/>
              </a:defRPr>
            </a:pPr>
            <a:r>
              <a:t>This syntax becomes difficult to write , hence people use interfaces to name the type and reuse it everywhere. We will talk about interfaces in its dedicated session.</a:t>
            </a:r>
            <a:endParaRPr sz="400"/>
          </a:p>
          <a:p>
            <a:pPr indent="158750">
              <a:lnSpc>
                <a:spcPct val="80000"/>
              </a:lnSpc>
              <a:defRPr sz="4400">
                <a:latin typeface="-apple-system"/>
                <a:ea typeface="-apple-system"/>
                <a:cs typeface="-apple-system"/>
                <a:sym typeface="-apple-system"/>
              </a:defRPr>
            </a:pPr>
            <a:endParaRPr sz="400"/>
          </a:p>
          <a:p>
            <a:pPr indent="158750">
              <a:lnSpc>
                <a:spcPct val="80000"/>
              </a:lnSpc>
              <a:defRPr sz="1700">
                <a:latin typeface="-apple-system"/>
                <a:ea typeface="-apple-system"/>
                <a:cs typeface="-apple-system"/>
                <a:sym typeface="-apple-system"/>
              </a:defRPr>
            </a:pPr>
            <a:r>
              <a:t>object vs. Object</a:t>
            </a:r>
            <a:endParaRPr sz="400"/>
          </a:p>
          <a:p>
            <a:pPr marL="457200" indent="-298450">
              <a:lnSpc>
                <a:spcPct val="80000"/>
              </a:lnSpc>
              <a:buClr>
                <a:srgbClr val="000000"/>
              </a:buClr>
              <a:buSzPts val="1700"/>
              <a:buFont typeface="Arial"/>
              <a:buChar char="●"/>
              <a:defRPr sz="1700">
                <a:solidFill>
                  <a:srgbClr val="212529"/>
                </a:solidFill>
                <a:latin typeface="-apple-system"/>
                <a:ea typeface="-apple-system"/>
                <a:cs typeface="-apple-system"/>
                <a:sym typeface="-apple-system"/>
              </a:defRPr>
            </a:pPr>
            <a:r>
              <a:t>T</a:t>
            </a:r>
            <a:r>
              <a:rPr>
                <a:solidFill>
                  <a:srgbClr val="000000"/>
                </a:solidFill>
              </a:rPr>
              <a:t>ypeScript has another type called Object with the letter O in uppercase. It’s important to understand the differences between them.</a:t>
            </a:r>
            <a:endParaRPr sz="400">
              <a:solidFill>
                <a:srgbClr val="000000"/>
              </a:solidFill>
            </a:endParaRPr>
          </a:p>
          <a:p>
            <a:pPr marL="457200" indent="-298450">
              <a:lnSpc>
                <a:spcPct val="80000"/>
              </a:lnSpc>
              <a:buClr>
                <a:srgbClr val="000000"/>
              </a:buClr>
              <a:buSzPts val="1700"/>
              <a:buFont typeface="Arial"/>
              <a:buChar char="●"/>
              <a:defRPr sz="1700">
                <a:latin typeface="-apple-system"/>
                <a:ea typeface="-apple-system"/>
                <a:cs typeface="-apple-system"/>
                <a:sym typeface="-apple-system"/>
              </a:defRPr>
            </a:pPr>
            <a:r>
              <a:t>The object type represents all non-primitive values while the Object type describes the functionality of all objects.</a:t>
            </a:r>
            <a:endParaRPr sz="400"/>
          </a:p>
          <a:p>
            <a:pPr marL="457200" indent="-298450">
              <a:lnSpc>
                <a:spcPct val="80000"/>
              </a:lnSpc>
              <a:buClr>
                <a:srgbClr val="000000"/>
              </a:buClr>
              <a:buSzPts val="1700"/>
              <a:buFont typeface="Arial"/>
              <a:buChar char="●"/>
              <a:defRPr sz="1700">
                <a:latin typeface="-apple-system"/>
                <a:ea typeface="-apple-system"/>
                <a:cs typeface="-apple-system"/>
                <a:sym typeface="-apple-system"/>
              </a:defRPr>
            </a:pPr>
            <a:r>
              <a:t>For example, the Object type has the toString() and valueOf() methods that can be accessible by any object.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030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381000" y="685800"/>
            <a:ext cx="6096000" cy="3429000"/>
          </a:xfrm>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 </a:t>
            </a:r>
            <a:r>
              <a:rPr lang="en-US" b="0" i="0" u="none" strike="noStrike" dirty="0">
                <a:effectLst/>
                <a:latin typeface="-apple-system"/>
                <a:hlinkClick r:id="rId3"/>
              </a:rPr>
              <a:t>literal</a:t>
            </a:r>
            <a:r>
              <a:rPr lang="en-US" b="0" i="0" dirty="0">
                <a:solidFill>
                  <a:srgbClr val="000000"/>
                </a:solidFill>
                <a:effectLst/>
                <a:latin typeface="-apple-system"/>
              </a:rPr>
              <a:t> is a notation for representing a fixed value. This is exactly opposite to </a:t>
            </a:r>
            <a:r>
              <a:rPr lang="en-US" b="0" i="0" u="none" strike="noStrike" dirty="0">
                <a:effectLst/>
                <a:latin typeface="-apple-system"/>
                <a:hlinkClick r:id="rId4"/>
              </a:rPr>
              <a:t>TypeScript variables</a:t>
            </a:r>
            <a:r>
              <a:rPr lang="en-US" b="0" i="0" dirty="0">
                <a:solidFill>
                  <a:srgbClr val="000000"/>
                </a:solidFill>
                <a:effectLst/>
                <a:latin typeface="-apple-system"/>
              </a:rPr>
              <a:t> or </a:t>
            </a:r>
            <a:r>
              <a:rPr lang="en-US" b="0" i="0" u="none" strike="noStrike" dirty="0">
                <a:effectLst/>
                <a:latin typeface="-apple-system"/>
                <a:hlinkClick r:id="rId5"/>
              </a:rPr>
              <a:t>TypeScript constants</a:t>
            </a:r>
            <a:r>
              <a:rPr lang="en-US" b="0" i="0" dirty="0">
                <a:solidFill>
                  <a:srgbClr val="000000"/>
                </a:solidFill>
                <a:effectLst/>
                <a:latin typeface="-apple-system"/>
              </a:rPr>
              <a:t>, which can take any value in the source code. For Example, 1 is literal, because it represents the number 1. </a:t>
            </a:r>
            <a:r>
              <a:rPr lang="en-US" dirty="0"/>
              <a:t>hello</a:t>
            </a:r>
            <a:r>
              <a:rPr lang="en-US" b="0" i="0" dirty="0">
                <a:solidFill>
                  <a:srgbClr val="000000"/>
                </a:solidFill>
                <a:effectLst/>
                <a:latin typeface="-apple-system"/>
              </a:rPr>
              <a:t> is literal because it represents the string “hello”. Similarly </a:t>
            </a:r>
            <a:r>
              <a:rPr lang="en-US" dirty="0"/>
              <a:t>null</a:t>
            </a:r>
            <a:r>
              <a:rPr lang="en-US" b="0" i="0" dirty="0">
                <a:solidFill>
                  <a:srgbClr val="000000"/>
                </a:solidFill>
                <a:effectLst/>
                <a:latin typeface="-apple-system"/>
              </a:rPr>
              <a:t> is literal because it represents the value null.</a:t>
            </a:r>
          </a:p>
          <a:p>
            <a:endParaRPr lang="en-US" b="0" i="0" dirty="0">
              <a:solidFill>
                <a:srgbClr val="000000"/>
              </a:solidFill>
              <a:effectLst/>
              <a:latin typeface="-apple-system"/>
            </a:endParaRPr>
          </a:p>
          <a:p>
            <a:r>
              <a:rPr lang="en-US" b="0" i="0" dirty="0">
                <a:solidFill>
                  <a:srgbClr val="000000"/>
                </a:solidFill>
                <a:effectLst/>
                <a:latin typeface="-apple-system"/>
              </a:rPr>
              <a:t>This is a very useful feature that restricts the possible values, that you can store in a variable</a:t>
            </a:r>
            <a:endParaRPr lang="en-IN" dirty="0"/>
          </a:p>
        </p:txBody>
      </p:sp>
    </p:spTree>
    <p:extLst>
      <p:ext uri="{BB962C8B-B14F-4D97-AF65-F5344CB8AC3E}">
        <p14:creationId xmlns:p14="http://schemas.microsoft.com/office/powerpoint/2010/main" val="49200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3460936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This is not different from how it works in JavaScript at the moment.</a:t>
            </a:r>
          </a:p>
        </p:txBody>
      </p:sp>
    </p:spTree>
    <p:extLst>
      <p:ext uri="{BB962C8B-B14F-4D97-AF65-F5344CB8AC3E}">
        <p14:creationId xmlns:p14="http://schemas.microsoft.com/office/powerpoint/2010/main" val="4271528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 A: number = (&lt;string&gt; B).length;</a:t>
            </a:r>
          </a:p>
          <a:p>
            <a:r>
              <a:rPr lang="en-US" dirty="0"/>
              <a:t>let A: number = (B as string).length;</a:t>
            </a:r>
          </a:p>
          <a:p>
            <a:endParaRPr lang="en-US" dirty="0"/>
          </a:p>
          <a:p>
            <a:r>
              <a:rPr lang="en-US" dirty="0"/>
              <a:t>//initializing the flower variable which is of string type let flower: string = (</a:t>
            </a:r>
            <a:r>
              <a:rPr lang="en-US" dirty="0" err="1"/>
              <a:t>stringLength</a:t>
            </a:r>
            <a:r>
              <a:rPr lang="en-US" dirty="0"/>
              <a:t> as string) ; console.log('The length of the string is: ', </a:t>
            </a:r>
            <a:r>
              <a:rPr lang="en-US" dirty="0" err="1"/>
              <a:t>stringLength</a:t>
            </a:r>
            <a:r>
              <a:rPr lang="en-US" dirty="0"/>
              <a:t>) ;</a:t>
            </a:r>
            <a:endParaRPr lang="en-IN" dirty="0"/>
          </a:p>
        </p:txBody>
      </p:sp>
    </p:spTree>
    <p:extLst>
      <p:ext uri="{BB962C8B-B14F-4D97-AF65-F5344CB8AC3E}">
        <p14:creationId xmlns:p14="http://schemas.microsoft.com/office/powerpoint/2010/main" val="3470863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3029590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4079882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1538784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165826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Web (West European)"/>
              </a:rPr>
              <a:t>Note that the field needs to be initialized </a:t>
            </a:r>
            <a:r>
              <a:rPr lang="en-US" b="0" i="1" dirty="0">
                <a:solidFill>
                  <a:srgbClr val="FFFFFF"/>
                </a:solidFill>
                <a:effectLst/>
                <a:latin typeface="Segoe UI Web (West European)"/>
              </a:rPr>
              <a:t>in the constructor itself</a:t>
            </a:r>
            <a:r>
              <a:rPr lang="en-US" b="0" i="0" dirty="0">
                <a:solidFill>
                  <a:srgbClr val="FFFFFF"/>
                </a:solidFill>
                <a:effectLst/>
                <a:latin typeface="Segoe UI Web (West European)"/>
              </a:rPr>
              <a:t>. TypeScript does not analyze methods you invoke from the constructor to detect initializations, because a derived class might override those methods and fail to initialize the members.</a:t>
            </a:r>
            <a:br>
              <a:rPr lang="en-US" b="0" i="0" dirty="0">
                <a:solidFill>
                  <a:srgbClr val="FFFFFF"/>
                </a:solidFill>
                <a:effectLst/>
                <a:latin typeface="Segoe UI Web (West European)"/>
              </a:rPr>
            </a:br>
            <a:r>
              <a:rPr lang="en-US" b="0" i="0" dirty="0">
                <a:solidFill>
                  <a:srgbClr val="FFFFFF"/>
                </a:solidFill>
                <a:effectLst/>
                <a:latin typeface="Segoe UI Web (West European)"/>
              </a:rPr>
              <a:t>If you intend to definitely initialize a field through means other than the constructor (for example, maybe an external library is filling in part of your class for you), you can use the </a:t>
            </a:r>
            <a:r>
              <a:rPr lang="en-US" b="0" i="1" dirty="0">
                <a:solidFill>
                  <a:srgbClr val="FFFFFF"/>
                </a:solidFill>
                <a:effectLst/>
                <a:latin typeface="Segoe UI Web (West European)"/>
              </a:rPr>
              <a:t>definite assignment assertion operator</a:t>
            </a:r>
            <a:r>
              <a:rPr lang="en-US" b="0" i="0" dirty="0">
                <a:solidFill>
                  <a:srgbClr val="FFFFFF"/>
                </a:solidFill>
                <a:effectLst/>
                <a:latin typeface="Segoe UI Web (West European)"/>
              </a:rPr>
              <a:t>, </a:t>
            </a:r>
            <a:r>
              <a:rPr lang="en-US" dirty="0"/>
              <a:t>!</a:t>
            </a:r>
            <a:r>
              <a:rPr lang="en-US" b="0" i="0" dirty="0">
                <a:solidFill>
                  <a:srgbClr val="FFFFFF"/>
                </a:solidFill>
                <a:effectLst/>
                <a:latin typeface="Segoe UI Web (West European)"/>
              </a:rPr>
              <a:t>:</a:t>
            </a:r>
            <a:endParaRPr lang="en-IN" dirty="0"/>
          </a:p>
        </p:txBody>
      </p:sp>
    </p:spTree>
    <p:extLst>
      <p:ext uri="{BB962C8B-B14F-4D97-AF65-F5344CB8AC3E}">
        <p14:creationId xmlns:p14="http://schemas.microsoft.com/office/powerpoint/2010/main" val="131984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Web (West European)"/>
              </a:rPr>
              <a:t>Note that the field needs to be initialized </a:t>
            </a:r>
            <a:r>
              <a:rPr lang="en-US" b="0" i="1" dirty="0">
                <a:solidFill>
                  <a:srgbClr val="FFFFFF"/>
                </a:solidFill>
                <a:effectLst/>
                <a:latin typeface="Segoe UI Web (West European)"/>
              </a:rPr>
              <a:t>in the constructor itself</a:t>
            </a:r>
            <a:r>
              <a:rPr lang="en-US" b="0" i="0" dirty="0">
                <a:solidFill>
                  <a:srgbClr val="FFFFFF"/>
                </a:solidFill>
                <a:effectLst/>
                <a:latin typeface="Segoe UI Web (West European)"/>
              </a:rPr>
              <a:t>. TypeScript does not analyze methods you invoke from the constructor to detect initializations, because a derived class might override those methods and fail to initialize the members.</a:t>
            </a:r>
            <a:br>
              <a:rPr lang="en-US" b="0" i="0" dirty="0">
                <a:solidFill>
                  <a:srgbClr val="FFFFFF"/>
                </a:solidFill>
                <a:effectLst/>
                <a:latin typeface="Segoe UI Web (West European)"/>
              </a:rPr>
            </a:br>
            <a:r>
              <a:rPr lang="en-US" b="0" i="0" dirty="0">
                <a:solidFill>
                  <a:srgbClr val="FFFFFF"/>
                </a:solidFill>
                <a:effectLst/>
                <a:latin typeface="Segoe UI Web (West European)"/>
              </a:rPr>
              <a:t>If you intend to definitely initialize a field through means other than the constructor (for example, maybe an external library is filling in part of your class for you), you can use the </a:t>
            </a:r>
            <a:r>
              <a:rPr lang="en-US" b="0" i="1" dirty="0">
                <a:solidFill>
                  <a:srgbClr val="FFFFFF"/>
                </a:solidFill>
                <a:effectLst/>
                <a:latin typeface="Segoe UI Web (West European)"/>
              </a:rPr>
              <a:t>definite assignment assertion operator</a:t>
            </a:r>
            <a:r>
              <a:rPr lang="en-US" b="0" i="0" dirty="0">
                <a:solidFill>
                  <a:srgbClr val="FFFFFF"/>
                </a:solidFill>
                <a:effectLst/>
                <a:latin typeface="Segoe UI Web (West European)"/>
              </a:rPr>
              <a:t>, </a:t>
            </a:r>
            <a:r>
              <a:rPr lang="en-US" dirty="0"/>
              <a:t>!</a:t>
            </a:r>
            <a:r>
              <a:rPr lang="en-US" b="0" i="0" dirty="0">
                <a:solidFill>
                  <a:srgbClr val="FFFFFF"/>
                </a:solidFill>
                <a:effectLst/>
                <a:latin typeface="Segoe UI Web (West European)"/>
              </a:rPr>
              <a:t>:</a:t>
            </a:r>
            <a:endParaRPr lang="en-IN" dirty="0"/>
          </a:p>
        </p:txBody>
      </p:sp>
    </p:spTree>
    <p:extLst>
      <p:ext uri="{BB962C8B-B14F-4D97-AF65-F5344CB8AC3E}">
        <p14:creationId xmlns:p14="http://schemas.microsoft.com/office/powerpoint/2010/main" val="1395892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2146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2059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489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1901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2902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34094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432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419758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823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141550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93246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955222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3657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3267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460230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98701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021175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25850485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extLst>
      <p:ext uri="{BB962C8B-B14F-4D97-AF65-F5344CB8AC3E}">
        <p14:creationId xmlns:p14="http://schemas.microsoft.com/office/powerpoint/2010/main" val="3790177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a:spLocks noGrp="1" noRot="1" noChangeAspect="1"/>
          </p:cNvSpPr>
          <p:nvPr>
            <p:ph type="sldImg"/>
          </p:nvPr>
        </p:nvSpPr>
        <p:spPr>
          <a:prstGeom prst="rect">
            <a:avLst/>
          </a:prstGeom>
        </p:spPr>
        <p:txBody>
          <a:bodyPr/>
          <a:lstStyle/>
          <a:p>
            <a:endParaRPr/>
          </a:p>
        </p:txBody>
      </p:sp>
      <p:sp>
        <p:nvSpPr>
          <p:cNvPr id="503" name="Shape 503"/>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extLst>
      <p:ext uri="{BB962C8B-B14F-4D97-AF65-F5344CB8AC3E}">
        <p14:creationId xmlns:p14="http://schemas.microsoft.com/office/powerpoint/2010/main" val="14141891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prstGeom prst="rect">
            <a:avLst/>
          </a:prstGeom>
        </p:spPr>
        <p:txBody>
          <a:bodyPr/>
          <a:lstStyle/>
          <a:p>
            <a:endParaRPr/>
          </a:p>
        </p:txBody>
      </p:sp>
      <p:sp>
        <p:nvSpPr>
          <p:cNvPr id="512" name="Shape 51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99"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100" name="Body Level One…"/>
          <p:cNvSpPr txBox="1">
            <a:spLocks noGrp="1"/>
          </p:cNvSpPr>
          <p:nvPr>
            <p:ph type="body" sz="quarter" idx="1"/>
          </p:nvPr>
        </p:nvSpPr>
        <p:spPr>
          <a:xfrm>
            <a:off x="457200" y="1203480"/>
            <a:ext cx="2649601"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1" name="Google Shape;54;p27"/>
          <p:cNvSpPr txBox="1">
            <a:spLocks noGrp="1"/>
          </p:cNvSpPr>
          <p:nvPr>
            <p:ph type="body" sz="quarter" idx="21"/>
          </p:nvPr>
        </p:nvSpPr>
        <p:spPr>
          <a:xfrm>
            <a:off x="3239640" y="1203480"/>
            <a:ext cx="2649601" cy="1422721"/>
          </a:xfrm>
          <a:prstGeom prst="rect">
            <a:avLst/>
          </a:prstGeom>
        </p:spPr>
        <p:txBody>
          <a:bodyPr/>
          <a:lstStyle/>
          <a:p>
            <a:endParaRPr/>
          </a:p>
        </p:txBody>
      </p:sp>
      <p:sp>
        <p:nvSpPr>
          <p:cNvPr id="102" name="Google Shape;55;p27"/>
          <p:cNvSpPr txBox="1">
            <a:spLocks noGrp="1"/>
          </p:cNvSpPr>
          <p:nvPr>
            <p:ph type="body" sz="quarter" idx="22"/>
          </p:nvPr>
        </p:nvSpPr>
        <p:spPr>
          <a:xfrm>
            <a:off x="6022080" y="1203480"/>
            <a:ext cx="2649601" cy="1422721"/>
          </a:xfrm>
          <a:prstGeom prst="rect">
            <a:avLst/>
          </a:prstGeom>
        </p:spPr>
        <p:txBody>
          <a:bodyPr/>
          <a:lstStyle/>
          <a:p>
            <a:endParaRPr/>
          </a:p>
        </p:txBody>
      </p:sp>
      <p:sp>
        <p:nvSpPr>
          <p:cNvPr id="103" name="Google Shape;56;p27"/>
          <p:cNvSpPr txBox="1">
            <a:spLocks noGrp="1"/>
          </p:cNvSpPr>
          <p:nvPr>
            <p:ph type="body" sz="quarter" idx="23"/>
          </p:nvPr>
        </p:nvSpPr>
        <p:spPr>
          <a:xfrm>
            <a:off x="6022080" y="2761919"/>
            <a:ext cx="2649601" cy="1422722"/>
          </a:xfrm>
          <a:prstGeom prst="rect">
            <a:avLst/>
          </a:prstGeom>
        </p:spPr>
        <p:txBody>
          <a:bodyPr/>
          <a:lstStyle/>
          <a:p>
            <a:endParaRPr/>
          </a:p>
        </p:txBody>
      </p:sp>
      <p:sp>
        <p:nvSpPr>
          <p:cNvPr id="104" name="Google Shape;57;p27"/>
          <p:cNvSpPr txBox="1">
            <a:spLocks noGrp="1"/>
          </p:cNvSpPr>
          <p:nvPr>
            <p:ph type="body" sz="quarter" idx="24"/>
          </p:nvPr>
        </p:nvSpPr>
        <p:spPr>
          <a:xfrm>
            <a:off x="3239640" y="2761919"/>
            <a:ext cx="2649601" cy="1422722"/>
          </a:xfrm>
          <a:prstGeom prst="rect">
            <a:avLst/>
          </a:prstGeom>
        </p:spPr>
        <p:txBody>
          <a:bodyPr/>
          <a:lstStyle/>
          <a:p>
            <a:endParaRPr/>
          </a:p>
        </p:txBody>
      </p:sp>
      <p:sp>
        <p:nvSpPr>
          <p:cNvPr id="105" name="Google Shape;58;p27"/>
          <p:cNvSpPr txBox="1">
            <a:spLocks noGrp="1"/>
          </p:cNvSpPr>
          <p:nvPr>
            <p:ph type="body" sz="quarter" idx="25"/>
          </p:nvPr>
        </p:nvSpPr>
        <p:spPr>
          <a:xfrm>
            <a:off x="457199" y="2761919"/>
            <a:ext cx="2649602" cy="1422722"/>
          </a:xfrm>
          <a:prstGeom prst="rect">
            <a:avLst/>
          </a:prstGeom>
        </p:spPr>
        <p:txBody>
          <a:bodyPr/>
          <a:lstStyle/>
          <a:p>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18"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19" name="Body Level One…"/>
          <p:cNvSpPr txBox="1">
            <a:spLocks noGrp="1"/>
          </p:cNvSpPr>
          <p:nvPr>
            <p:ph type="body" sz="half" idx="1"/>
          </p:nvPr>
        </p:nvSpPr>
        <p:spPr>
          <a:xfrm>
            <a:off x="457200" y="1203480"/>
            <a:ext cx="4015800" cy="29829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Google Shape;21;p19"/>
          <p:cNvSpPr txBox="1">
            <a:spLocks noGrp="1"/>
          </p:cNvSpPr>
          <p:nvPr>
            <p:ph type="body" sz="half" idx="21"/>
          </p:nvPr>
        </p:nvSpPr>
        <p:spPr>
          <a:xfrm>
            <a:off x="4674239" y="1203480"/>
            <a:ext cx="4015800" cy="2982961"/>
          </a:xfrm>
          <a:prstGeom prst="rect">
            <a:avLst/>
          </a:prstGeom>
        </p:spPr>
        <p:txBody>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8"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BJECT_ONLY">
    <p:spTree>
      <p:nvGrpSpPr>
        <p:cNvPr id="1" name=""/>
        <p:cNvGrpSpPr/>
        <p:nvPr/>
      </p:nvGrpSpPr>
      <p:grpSpPr>
        <a:xfrm>
          <a:off x="0" y="0"/>
          <a:ext cx="0" cy="0"/>
          <a:chOff x="0" y="0"/>
          <a:chExt cx="0" cy="0"/>
        </a:xfrm>
      </p:grpSpPr>
      <p:sp>
        <p:nvSpPr>
          <p:cNvPr id="36" name="Body Level One…"/>
          <p:cNvSpPr txBox="1">
            <a:spLocks noGrp="1"/>
          </p:cNvSpPr>
          <p:nvPr>
            <p:ph type="body" idx="1"/>
          </p:nvPr>
        </p:nvSpPr>
        <p:spPr>
          <a:xfrm>
            <a:off x="457200" y="205199"/>
            <a:ext cx="8229241" cy="398124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AND_OBJECT">
    <p:spTree>
      <p:nvGrpSpPr>
        <p:cNvPr id="1" name=""/>
        <p:cNvGrpSpPr/>
        <p:nvPr/>
      </p:nvGrpSpPr>
      <p:grpSpPr>
        <a:xfrm>
          <a:off x="0" y="0"/>
          <a:ext cx="0" cy="0"/>
          <a:chOff x="0" y="0"/>
          <a:chExt cx="0" cy="0"/>
        </a:xfrm>
      </p:grpSpPr>
      <p:sp>
        <p:nvSpPr>
          <p:cNvPr id="44"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45"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Google Shape;29;p22"/>
          <p:cNvSpPr txBox="1">
            <a:spLocks noGrp="1"/>
          </p:cNvSpPr>
          <p:nvPr>
            <p:ph type="body" sz="quarter" idx="21"/>
          </p:nvPr>
        </p:nvSpPr>
        <p:spPr>
          <a:xfrm>
            <a:off x="457199" y="2761919"/>
            <a:ext cx="4015801" cy="1422722"/>
          </a:xfrm>
          <a:prstGeom prst="rect">
            <a:avLst/>
          </a:prstGeom>
        </p:spPr>
        <p:txBody>
          <a:bodyPr/>
          <a:lstStyle/>
          <a:p>
            <a:endParaRPr/>
          </a:p>
        </p:txBody>
      </p:sp>
      <p:sp>
        <p:nvSpPr>
          <p:cNvPr id="47" name="Google Shape;30;p22"/>
          <p:cNvSpPr txBox="1">
            <a:spLocks noGrp="1"/>
          </p:cNvSpPr>
          <p:nvPr>
            <p:ph type="body" sz="half" idx="22"/>
          </p:nvPr>
        </p:nvSpPr>
        <p:spPr>
          <a:xfrm>
            <a:off x="4674239" y="1203480"/>
            <a:ext cx="4015800" cy="2982961"/>
          </a:xfrm>
          <a:prstGeom prst="rect">
            <a:avLst/>
          </a:prstGeom>
        </p:spPr>
        <p:txBody>
          <a:bodyPr/>
          <a:lstStyle/>
          <a:p>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BJECT_AND_TWO_OBJECTS">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56" name="Body Level One…"/>
          <p:cNvSpPr txBox="1">
            <a:spLocks noGrp="1"/>
          </p:cNvSpPr>
          <p:nvPr>
            <p:ph type="body" sz="half" idx="1"/>
          </p:nvPr>
        </p:nvSpPr>
        <p:spPr>
          <a:xfrm>
            <a:off x="457200" y="1203480"/>
            <a:ext cx="4015800" cy="29829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Google Shape;34;p23"/>
          <p:cNvSpPr txBox="1">
            <a:spLocks noGrp="1"/>
          </p:cNvSpPr>
          <p:nvPr>
            <p:ph type="body" sz="quarter" idx="21"/>
          </p:nvPr>
        </p:nvSpPr>
        <p:spPr>
          <a:xfrm>
            <a:off x="4674239" y="1203480"/>
            <a:ext cx="4015800" cy="1422721"/>
          </a:xfrm>
          <a:prstGeom prst="rect">
            <a:avLst/>
          </a:prstGeom>
        </p:spPr>
        <p:txBody>
          <a:bodyPr/>
          <a:lstStyle/>
          <a:p>
            <a:endParaRPr/>
          </a:p>
        </p:txBody>
      </p:sp>
      <p:sp>
        <p:nvSpPr>
          <p:cNvPr id="58" name="Google Shape;35;p23"/>
          <p:cNvSpPr txBox="1">
            <a:spLocks noGrp="1"/>
          </p:cNvSpPr>
          <p:nvPr>
            <p:ph type="body" sz="quarter" idx="22"/>
          </p:nvPr>
        </p:nvSpPr>
        <p:spPr>
          <a:xfrm>
            <a:off x="4674239" y="2761919"/>
            <a:ext cx="4015800" cy="1422722"/>
          </a:xfrm>
          <a:prstGeom prst="rect">
            <a:avLst/>
          </a:prstGeom>
        </p:spPr>
        <p:txBody>
          <a:bodyPr/>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_OBJECTS_OVER_TEX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67"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Google Shape;39;p24"/>
          <p:cNvSpPr txBox="1">
            <a:spLocks noGrp="1"/>
          </p:cNvSpPr>
          <p:nvPr>
            <p:ph type="body" sz="quarter" idx="21"/>
          </p:nvPr>
        </p:nvSpPr>
        <p:spPr>
          <a:xfrm>
            <a:off x="4674239" y="1203480"/>
            <a:ext cx="4015800" cy="1422721"/>
          </a:xfrm>
          <a:prstGeom prst="rect">
            <a:avLst/>
          </a:prstGeom>
        </p:spPr>
        <p:txBody>
          <a:bodyPr/>
          <a:lstStyle/>
          <a:p>
            <a:endParaRPr/>
          </a:p>
        </p:txBody>
      </p:sp>
      <p:sp>
        <p:nvSpPr>
          <p:cNvPr id="69" name="Google Shape;40;p24"/>
          <p:cNvSpPr txBox="1">
            <a:spLocks noGrp="1"/>
          </p:cNvSpPr>
          <p:nvPr>
            <p:ph type="body" sz="half" idx="22"/>
          </p:nvPr>
        </p:nvSpPr>
        <p:spPr>
          <a:xfrm>
            <a:off x="457199" y="2761919"/>
            <a:ext cx="8229242" cy="1422722"/>
          </a:xfrm>
          <a:prstGeom prst="rect">
            <a:avLst/>
          </a:prstGeom>
        </p:spPr>
        <p:txBody>
          <a:bodyPr/>
          <a:lstStyle/>
          <a:p>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BJECT_OVER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78" name="Body Level One…"/>
          <p:cNvSpPr txBox="1">
            <a:spLocks noGrp="1"/>
          </p:cNvSpPr>
          <p:nvPr>
            <p:ph type="body" sz="half" idx="1"/>
          </p:nvPr>
        </p:nvSpPr>
        <p:spPr>
          <a:xfrm>
            <a:off x="457200" y="1203480"/>
            <a:ext cx="8229241"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Google Shape;44;p25"/>
          <p:cNvSpPr txBox="1">
            <a:spLocks noGrp="1"/>
          </p:cNvSpPr>
          <p:nvPr>
            <p:ph type="body" sz="half" idx="21"/>
          </p:nvPr>
        </p:nvSpPr>
        <p:spPr>
          <a:xfrm>
            <a:off x="457199" y="2761919"/>
            <a:ext cx="8229242" cy="1422722"/>
          </a:xfrm>
          <a:prstGeom prst="rect">
            <a:avLst/>
          </a:prstGeom>
        </p:spPr>
        <p:txBody>
          <a:bodyPr/>
          <a:lstStyle/>
          <a:p>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UR_OBJECTS">
    <p:spTree>
      <p:nvGrpSpPr>
        <p:cNvPr id="1" name=""/>
        <p:cNvGrpSpPr/>
        <p:nvPr/>
      </p:nvGrpSpPr>
      <p:grpSpPr>
        <a:xfrm>
          <a:off x="0" y="0"/>
          <a:ext cx="0" cy="0"/>
          <a:chOff x="0" y="0"/>
          <a:chExt cx="0" cy="0"/>
        </a:xfrm>
      </p:grpSpPr>
      <p:sp>
        <p:nvSpPr>
          <p:cNvPr id="87"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88"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 name="Google Shape;48;p26"/>
          <p:cNvSpPr txBox="1">
            <a:spLocks noGrp="1"/>
          </p:cNvSpPr>
          <p:nvPr>
            <p:ph type="body" sz="quarter" idx="21"/>
          </p:nvPr>
        </p:nvSpPr>
        <p:spPr>
          <a:xfrm>
            <a:off x="4674239" y="1203480"/>
            <a:ext cx="4015800" cy="1422721"/>
          </a:xfrm>
          <a:prstGeom prst="rect">
            <a:avLst/>
          </a:prstGeom>
        </p:spPr>
        <p:txBody>
          <a:bodyPr/>
          <a:lstStyle/>
          <a:p>
            <a:endParaRPr/>
          </a:p>
        </p:txBody>
      </p:sp>
      <p:sp>
        <p:nvSpPr>
          <p:cNvPr id="90" name="Google Shape;49;p26"/>
          <p:cNvSpPr txBox="1">
            <a:spLocks noGrp="1"/>
          </p:cNvSpPr>
          <p:nvPr>
            <p:ph type="body" sz="quarter" idx="22"/>
          </p:nvPr>
        </p:nvSpPr>
        <p:spPr>
          <a:xfrm>
            <a:off x="4674239" y="2761919"/>
            <a:ext cx="4015800" cy="1422722"/>
          </a:xfrm>
          <a:prstGeom prst="rect">
            <a:avLst/>
          </a:prstGeom>
        </p:spPr>
        <p:txBody>
          <a:bodyPr/>
          <a:lstStyle/>
          <a:p>
            <a:endParaRPr/>
          </a:p>
        </p:txBody>
      </p:sp>
      <p:sp>
        <p:nvSpPr>
          <p:cNvPr id="91" name="Google Shape;50;p26"/>
          <p:cNvSpPr txBox="1">
            <a:spLocks noGrp="1"/>
          </p:cNvSpPr>
          <p:nvPr>
            <p:ph type="body" sz="quarter" idx="23"/>
          </p:nvPr>
        </p:nvSpPr>
        <p:spPr>
          <a:xfrm>
            <a:off x="457199" y="2761919"/>
            <a:ext cx="4015801" cy="1422722"/>
          </a:xfrm>
          <a:prstGeom prst="rect">
            <a:avLst/>
          </a:prstGeom>
        </p:spPr>
        <p:txBody>
          <a:bodyPr/>
          <a:lstStyle/>
          <a:p>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486400" y="4613612"/>
            <a:ext cx="2133600" cy="307301"/>
          </a:xfrm>
          <a:prstGeom prst="rect">
            <a:avLst/>
          </a:prstGeom>
          <a:ln w="12700">
            <a:miter lim="400000"/>
          </a:ln>
        </p:spPr>
        <p:txBody>
          <a:bodyPr wrap="none" lIns="45699" tIns="45699" rIns="45699" bIns="45699" anchor="ctr">
            <a:normAutofit/>
          </a:bodyPr>
          <a:lstStyle>
            <a:lvl1pPr algn="ctr">
              <a:defRPr b="1">
                <a:solidFill>
                  <a:srgbClr val="775F55"/>
                </a:solidFill>
                <a:latin typeface="Twentieth Century"/>
                <a:ea typeface="Twentieth Century"/>
                <a:cs typeface="Twentieth Century"/>
                <a:sym typeface="Twentieth Century"/>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p:titleStyle>
    <p:bodyStyle>
      <a:lvl1pPr marL="22860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1pPr>
      <a:lvl2pPr marL="22860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22860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22860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22860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22860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22860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22860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22860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1pPr>
      <a:lvl2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2pPr>
      <a:lvl3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3pPr>
      <a:lvl4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4pPr>
      <a:lvl5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5pPr>
      <a:lvl6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6pPr>
      <a:lvl7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7pPr>
      <a:lvl8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8pPr>
      <a:lvl9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ode.visualstudio.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code.visualstudio.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mailto:info@mindmajix.com"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116"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117" name="TextBox 11"/>
          <p:cNvSpPr txBox="1"/>
          <p:nvPr/>
        </p:nvSpPr>
        <p:spPr>
          <a:xfrm>
            <a:off x="1747103"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118" name="TextBox 12"/>
          <p:cNvSpPr txBox="1"/>
          <p:nvPr/>
        </p:nvSpPr>
        <p:spPr>
          <a:xfrm>
            <a:off x="1839541" y="1846289"/>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119"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120" name="TextBox 15"/>
          <p:cNvSpPr txBox="1"/>
          <p:nvPr/>
        </p:nvSpPr>
        <p:spPr>
          <a:xfrm>
            <a:off x="3770775" y="1701382"/>
            <a:ext cx="4105808" cy="637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a:latin typeface="Oswald"/>
                <a:ea typeface="Oswald"/>
                <a:cs typeface="Oswald"/>
                <a:sym typeface="Oswald"/>
              </a:defRPr>
            </a:lvl1pPr>
          </a:lstStyle>
          <a:p>
            <a:r>
              <a:t>Typescript</a:t>
            </a:r>
          </a:p>
        </p:txBody>
      </p:sp>
      <p:sp>
        <p:nvSpPr>
          <p:cNvPr id="121"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9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97"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9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99"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Additional Course Resources</a:t>
            </a:r>
          </a:p>
        </p:txBody>
      </p:sp>
      <p:sp>
        <p:nvSpPr>
          <p:cNvPr id="200" name="TextBox 10"/>
          <p:cNvSpPr txBox="1"/>
          <p:nvPr/>
        </p:nvSpPr>
        <p:spPr>
          <a:xfrm>
            <a:off x="824385" y="1293019"/>
            <a:ext cx="5966465" cy="739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Clr>
                <a:srgbClr val="000000"/>
              </a:buClr>
              <a:buSzPct val="100000"/>
              <a:buChar char="▪"/>
              <a:defRPr>
                <a:latin typeface="Oswald"/>
                <a:ea typeface="Oswald"/>
                <a:cs typeface="Oswald"/>
                <a:sym typeface="Oswald"/>
              </a:defRPr>
            </a:pPr>
            <a:r>
              <a:t> https://www.typescriptlang.org/docs/</a:t>
            </a:r>
          </a:p>
          <a:p>
            <a:pPr>
              <a:buClr>
                <a:srgbClr val="000000"/>
              </a:buClr>
              <a:buSzPct val="100000"/>
              <a:buChar char="▪"/>
              <a:defRPr>
                <a:latin typeface="Oswald"/>
                <a:ea typeface="Oswald"/>
                <a:cs typeface="Oswald"/>
                <a:sym typeface="Oswald"/>
              </a:defRPr>
            </a:pPr>
            <a:endParaRPr/>
          </a:p>
          <a:p>
            <a:pPr>
              <a:buClr>
                <a:srgbClr val="000000"/>
              </a:buClr>
              <a:buSzPct val="100000"/>
              <a:buChar char="▪"/>
              <a:defRPr>
                <a:latin typeface="Oswald"/>
                <a:ea typeface="Oswald"/>
                <a:cs typeface="Oswald"/>
                <a:sym typeface="Oswald"/>
              </a:defRPr>
            </a:pPr>
            <a:r>
              <a:t> https://www.freecodecamp.org/news/learn-typescript-beginners-guide/</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205"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206" name="TextBox 11"/>
          <p:cNvSpPr txBox="1"/>
          <p:nvPr/>
        </p:nvSpPr>
        <p:spPr>
          <a:xfrm>
            <a:off x="1747103"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207" name="TextBox 12"/>
          <p:cNvSpPr txBox="1"/>
          <p:nvPr/>
        </p:nvSpPr>
        <p:spPr>
          <a:xfrm>
            <a:off x="1839541" y="1846289"/>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208"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209" name="TextBox 15"/>
          <p:cNvSpPr txBox="1"/>
          <p:nvPr/>
        </p:nvSpPr>
        <p:spPr>
          <a:xfrm>
            <a:off x="3770775" y="1701382"/>
            <a:ext cx="4105808" cy="1183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a:latin typeface="Oswald"/>
                <a:ea typeface="Oswald"/>
                <a:cs typeface="Oswald"/>
                <a:sym typeface="Oswald"/>
              </a:defRPr>
            </a:lvl1pPr>
          </a:lstStyle>
          <a:p>
            <a:r>
              <a:t>Getting Started with Typescript</a:t>
            </a:r>
          </a:p>
        </p:txBody>
      </p:sp>
      <p:sp>
        <p:nvSpPr>
          <p:cNvPr id="210"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1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14"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1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16"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217" name="TextBox 1"/>
          <p:cNvSpPr txBox="1"/>
          <p:nvPr/>
        </p:nvSpPr>
        <p:spPr>
          <a:xfrm>
            <a:off x="624364" y="1103770"/>
            <a:ext cx="4145326" cy="181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t>Learning objectives and pre-requisites</a:t>
            </a:r>
          </a:p>
          <a:p>
            <a:pPr marL="799200" lvl="8" indent="-457200">
              <a:buClr>
                <a:srgbClr val="000000"/>
              </a:buClr>
              <a:buSzPct val="100000"/>
              <a:buFont typeface="Arial"/>
              <a:buChar char="•"/>
              <a:defRPr>
                <a:latin typeface="Oswald"/>
                <a:ea typeface="Oswald"/>
                <a:cs typeface="Oswald"/>
                <a:sym typeface="Oswald"/>
              </a:defRPr>
            </a:pPr>
            <a:r>
              <a:t>What is Typescript ?</a:t>
            </a:r>
          </a:p>
          <a:p>
            <a:pPr marL="799200" lvl="8" indent="-457200">
              <a:buClr>
                <a:srgbClr val="000000"/>
              </a:buClr>
              <a:buSzPct val="100000"/>
              <a:buFont typeface="Arial"/>
              <a:buChar char="•"/>
              <a:defRPr>
                <a:latin typeface="Oswald"/>
                <a:ea typeface="Oswald"/>
                <a:cs typeface="Oswald"/>
                <a:sym typeface="Oswald"/>
              </a:defRPr>
            </a:pPr>
            <a:r>
              <a:t>Why Typescript ?</a:t>
            </a:r>
          </a:p>
          <a:p>
            <a:pPr marL="799200" lvl="8" indent="-457200">
              <a:buClr>
                <a:srgbClr val="000000"/>
              </a:buClr>
              <a:buSzPct val="100000"/>
              <a:buFont typeface="Arial"/>
              <a:buChar char="•"/>
              <a:defRPr>
                <a:latin typeface="Oswald"/>
                <a:ea typeface="Oswald"/>
                <a:cs typeface="Oswald"/>
                <a:sym typeface="Oswald"/>
              </a:defRPr>
            </a:pPr>
            <a:r>
              <a:t>Dev Environment Setup</a:t>
            </a:r>
          </a:p>
          <a:p>
            <a:pPr marL="799200" lvl="8" indent="-457200">
              <a:buClr>
                <a:srgbClr val="000000"/>
              </a:buClr>
              <a:buSzPct val="100000"/>
              <a:buFont typeface="Arial"/>
              <a:buChar char="•"/>
              <a:defRPr>
                <a:latin typeface="Oswald"/>
                <a:ea typeface="Oswald"/>
                <a:cs typeface="Oswald"/>
                <a:sym typeface="Oswald"/>
              </a:defRPr>
            </a:pPr>
            <a:r>
              <a:t>First Typescript program</a:t>
            </a:r>
          </a:p>
          <a:p>
            <a:pPr marL="799200" lvl="8" indent="-457200">
              <a:buClr>
                <a:srgbClr val="000000"/>
              </a:buClr>
              <a:buSzPct val="100000"/>
              <a:buFont typeface="Arial"/>
              <a:buChar char="•"/>
              <a:defRPr>
                <a:latin typeface="Oswald"/>
                <a:ea typeface="Oswald"/>
                <a:cs typeface="Oswald"/>
                <a:sym typeface="Oswald"/>
              </a:defRPr>
            </a:pPr>
            <a:r>
              <a:t>Typescript compiler setup and debugging</a:t>
            </a:r>
          </a:p>
          <a:p>
            <a:pPr marL="799200" lvl="8" indent="-457200">
              <a:buClr>
                <a:srgbClr val="000000"/>
              </a:buClr>
              <a:buSzPct val="100000"/>
              <a:buFont typeface="Arial"/>
              <a:buChar char="•"/>
              <a:defRPr>
                <a:latin typeface="Oswald"/>
                <a:ea typeface="Oswald"/>
                <a:cs typeface="Oswald"/>
                <a:sym typeface="Oswald"/>
              </a:defRPr>
            </a:pPr>
            <a:r>
              <a:t>Summary</a:t>
            </a:r>
          </a:p>
          <a:p>
            <a:pPr marL="799200" lvl="8" indent="-457200">
              <a:buClr>
                <a:srgbClr val="000000"/>
              </a:buClr>
              <a:buSzPct val="100000"/>
              <a:buFont typeface="Arial"/>
              <a:buChar char="•"/>
              <a:defRPr>
                <a:latin typeface="Oswald"/>
                <a:ea typeface="Oswald"/>
                <a:cs typeface="Oswald"/>
                <a:sym typeface="Oswald"/>
              </a:defRPr>
            </a:pPr>
            <a:r>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2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2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2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2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226" name="TextBox 1"/>
          <p:cNvSpPr txBox="1"/>
          <p:nvPr/>
        </p:nvSpPr>
        <p:spPr>
          <a:xfrm>
            <a:off x="624363" y="1103770"/>
            <a:ext cx="7146049" cy="1818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how TypeScript is an improvement over JavaScript for web development.</a:t>
            </a:r>
          </a:p>
          <a:p>
            <a:pPr marL="799200" lvl="8" indent="-457200">
              <a:buClr>
                <a:srgbClr val="000000"/>
              </a:buClr>
              <a:buSzPct val="100000"/>
              <a:buFont typeface="Arial"/>
              <a:buChar char="•"/>
              <a:defRPr>
                <a:latin typeface="Oswald"/>
                <a:ea typeface="Oswald"/>
                <a:cs typeface="Oswald"/>
                <a:sym typeface="Oswald"/>
              </a:defRPr>
            </a:pPr>
            <a:r>
              <a:t>Select a TypeScript editor.</a:t>
            </a:r>
          </a:p>
          <a:p>
            <a:pPr marL="799200" lvl="8" indent="-457200">
              <a:buClr>
                <a:srgbClr val="000000"/>
              </a:buClr>
              <a:buSzPct val="100000"/>
              <a:buFont typeface="Arial"/>
              <a:buChar char="•"/>
              <a:defRPr>
                <a:latin typeface="Oswald"/>
                <a:ea typeface="Oswald"/>
                <a:cs typeface="Oswald"/>
                <a:sym typeface="Oswald"/>
              </a:defRPr>
            </a:pPr>
            <a:r>
              <a:t>Install TypeScript.</a:t>
            </a:r>
          </a:p>
          <a:p>
            <a:pPr marL="799200" lvl="8" indent="-457200">
              <a:buClr>
                <a:srgbClr val="000000"/>
              </a:buClr>
              <a:buSzPct val="100000"/>
              <a:buFont typeface="Arial"/>
              <a:buChar char="•"/>
              <a:defRPr>
                <a:latin typeface="Oswald"/>
                <a:ea typeface="Oswald"/>
                <a:cs typeface="Oswald"/>
                <a:sym typeface="Oswald"/>
              </a:defRPr>
            </a:pPr>
            <a:r>
              <a:t>Set up a TypeScript project in Visual Studio Code.</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3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3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3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3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What is Typescript ?</a:t>
            </a:r>
          </a:p>
        </p:txBody>
      </p:sp>
      <p:sp>
        <p:nvSpPr>
          <p:cNvPr id="235" name="TextBox 2"/>
          <p:cNvSpPr txBox="1"/>
          <p:nvPr/>
        </p:nvSpPr>
        <p:spPr>
          <a:xfrm>
            <a:off x="624364" y="1199071"/>
            <a:ext cx="7430929" cy="10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t>TypeScript is an open-source language that was developed by Microsoft. It is a superset of JavaScript, which means that you can continue to use the JavaScript skills you've already developed and add certain features that were previously unavailable to you.</a:t>
            </a:r>
          </a:p>
          <a:p>
            <a:pPr>
              <a:defRPr sz="1100">
                <a:latin typeface="Oswald"/>
                <a:ea typeface="Oswald"/>
                <a:cs typeface="Oswald"/>
                <a:sym typeface="Oswald"/>
              </a:defRPr>
            </a:pPr>
            <a:endParaRPr/>
          </a:p>
          <a:p>
            <a:pPr>
              <a:defRPr sz="1100">
                <a:latin typeface="Oswald"/>
                <a:ea typeface="Oswald"/>
                <a:cs typeface="Oswald"/>
                <a:sym typeface="Oswald"/>
              </a:defRPr>
            </a:pPr>
            <a:r>
              <a:t>In short it is designed by Microsoft to address the shortcomings of JavaScript. It trans piles into JavaScript and is a strict implementation of ECMA Script 6 standards. </a:t>
            </a:r>
          </a:p>
        </p:txBody>
      </p:sp>
      <p:sp>
        <p:nvSpPr>
          <p:cNvPr id="236" name="Flowchart: Connector 3"/>
          <p:cNvSpPr/>
          <p:nvPr/>
        </p:nvSpPr>
        <p:spPr>
          <a:xfrm>
            <a:off x="3201608" y="2150969"/>
            <a:ext cx="2355013" cy="2265817"/>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endParaRPr/>
          </a:p>
        </p:txBody>
      </p:sp>
      <p:grpSp>
        <p:nvGrpSpPr>
          <p:cNvPr id="239" name="Flowchart: Connector 4"/>
          <p:cNvGrpSpPr/>
          <p:nvPr/>
        </p:nvGrpSpPr>
        <p:grpSpPr>
          <a:xfrm>
            <a:off x="3333234" y="2606706"/>
            <a:ext cx="1395995" cy="1383508"/>
            <a:chOff x="0" y="0"/>
            <a:chExt cx="1395994" cy="1383506"/>
          </a:xfrm>
        </p:grpSpPr>
        <p:sp>
          <p:nvSpPr>
            <p:cNvPr id="237" name="Oval"/>
            <p:cNvSpPr/>
            <p:nvPr/>
          </p:nvSpPr>
          <p:spPr>
            <a:xfrm>
              <a:off x="-1" y="-1"/>
              <a:ext cx="1395996" cy="1383508"/>
            </a:xfrm>
            <a:prstGeom prst="ellipse">
              <a:avLst/>
            </a:prstGeom>
            <a:solidFill>
              <a:schemeClr val="accent6"/>
            </a:solidFill>
            <a:ln w="25400" cap="flat">
              <a:solidFill>
                <a:srgbClr val="B46D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8" name="JS"/>
            <p:cNvSpPr txBox="1"/>
            <p:nvPr/>
          </p:nvSpPr>
          <p:spPr>
            <a:xfrm>
              <a:off x="262858" y="516422"/>
              <a:ext cx="870278"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800" b="1"/>
              </a:pPr>
              <a:r>
                <a:t>JS</a:t>
              </a:r>
              <a:r>
                <a:rPr sz="1400" b="0">
                  <a:solidFill>
                    <a:srgbClr val="FFFFFF"/>
                  </a:solidFill>
                </a:rPr>
                <a:t> </a:t>
              </a:r>
            </a:p>
          </p:txBody>
        </p:sp>
      </p:grpSp>
      <p:sp>
        <p:nvSpPr>
          <p:cNvPr id="240" name="TextBox 5"/>
          <p:cNvSpPr txBox="1"/>
          <p:nvPr/>
        </p:nvSpPr>
        <p:spPr>
          <a:xfrm>
            <a:off x="4774946" y="3103079"/>
            <a:ext cx="408893" cy="35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vl1pPr>
          </a:lstStyle>
          <a:p>
            <a:r>
              <a:t>TS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4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4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4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48" name="TextBox 12"/>
          <p:cNvSpPr txBox="1"/>
          <p:nvPr/>
        </p:nvSpPr>
        <p:spPr>
          <a:xfrm>
            <a:off x="781521"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Why Typescript ?</a:t>
            </a:r>
          </a:p>
        </p:txBody>
      </p:sp>
      <p:sp>
        <p:nvSpPr>
          <p:cNvPr id="249" name="TextBox 14"/>
          <p:cNvSpPr txBox="1"/>
          <p:nvPr/>
        </p:nvSpPr>
        <p:spPr>
          <a:xfrm>
            <a:off x="795819" y="1187768"/>
            <a:ext cx="7902411" cy="4193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Optional Static Typing – </a:t>
            </a:r>
            <a:br/>
            <a:r>
              <a:t>JavaScript is dynamically typed language which means type errors are detected only at runtime, which can be dangerous. TypeScript introduces optional static typing i.e. once a variable is declared it does not change its type.</a:t>
            </a:r>
          </a:p>
          <a:p>
            <a:pP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IDE Support and Code completion – </a:t>
            </a:r>
            <a:br/>
            <a:r>
              <a:t>Typescript due to its statically typed nature IDEs can provide code completion and code navigation.</a:t>
            </a:r>
          </a:p>
          <a:p>
            <a:pP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Readability – </a:t>
            </a:r>
            <a:br/>
            <a:r>
              <a:t>Due to static typing , it becomes easy to read code and make sense out of it. Also as a result of easy readability it becomes easy to refactor.</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OOPs – Supports object oriented programming.</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Interchangeable with JavaScript </a:t>
            </a:r>
            <a:br/>
            <a:r>
              <a:t>This makes it easy to get started with Typescript and gradually become good at it.</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Has a big community supporting it.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5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5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5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5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Cons of Typescript</a:t>
            </a:r>
          </a:p>
        </p:txBody>
      </p:sp>
      <p:sp>
        <p:nvSpPr>
          <p:cNvPr id="256" name="TextBox 6"/>
          <p:cNvSpPr txBox="1"/>
          <p:nvPr/>
        </p:nvSpPr>
        <p:spPr>
          <a:xfrm>
            <a:off x="795820" y="1187768"/>
            <a:ext cx="7545228"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Complicated type system</a:t>
            </a:r>
          </a:p>
          <a:p>
            <a:pPr marL="285750" indent="-285750">
              <a:buClr>
                <a:srgbClr val="000000"/>
              </a:buClr>
              <a:buSzPct val="100000"/>
              <a:buFont typeface="Arial"/>
              <a:buChar char="•"/>
              <a:defRPr>
                <a:latin typeface="Oswald"/>
                <a:ea typeface="Oswald"/>
                <a:cs typeface="Oswald"/>
                <a:sym typeface="Oswald"/>
              </a:defRPr>
            </a:pPr>
            <a:r>
              <a:t>Adds an additional step of transpiling  </a:t>
            </a:r>
          </a:p>
          <a:p>
            <a:pPr marL="285750" indent="-285750">
              <a:buClr>
                <a:srgbClr val="000000"/>
              </a:buClr>
              <a:buSzPct val="100000"/>
              <a:buFont typeface="Arial"/>
              <a:buChar char="•"/>
              <a:defRPr>
                <a:latin typeface="Oswald"/>
                <a:ea typeface="Oswald"/>
                <a:cs typeface="Oswald"/>
                <a:sym typeface="Oswald"/>
              </a:defRPr>
            </a:pPr>
            <a:r>
              <a:t>Not true static typing as declaring types is optional which can still cause bugs.</a:t>
            </a:r>
          </a:p>
          <a:p>
            <a:pPr marL="285750" indent="-285750">
              <a:buClr>
                <a:srgbClr val="000000"/>
              </a:buClr>
              <a:buSzPct val="100000"/>
              <a:buFont typeface="Arial"/>
              <a:buChar char="•"/>
              <a:defRPr>
                <a:latin typeface="Oswald"/>
                <a:ea typeface="Oswald"/>
                <a:cs typeface="Oswald"/>
                <a:sym typeface="Oswald"/>
              </a:defRPr>
            </a:pPr>
            <a:r>
              <a:t>Static typing while good for code readability also adds additional lines of code.</a:t>
            </a:r>
          </a:p>
        </p:txBody>
      </p:sp>
      <p:grpSp>
        <p:nvGrpSpPr>
          <p:cNvPr id="259" name="Rectangle 1"/>
          <p:cNvGrpSpPr/>
          <p:nvPr/>
        </p:nvGrpSpPr>
        <p:grpSpPr>
          <a:xfrm>
            <a:off x="1949885" y="3219055"/>
            <a:ext cx="1051561" cy="737528"/>
            <a:chOff x="0" y="0"/>
            <a:chExt cx="1051560" cy="737527"/>
          </a:xfrm>
        </p:grpSpPr>
        <p:sp>
          <p:nvSpPr>
            <p:cNvPr id="257" name="Rectangle"/>
            <p:cNvSpPr/>
            <p:nvPr/>
          </p:nvSpPr>
          <p:spPr>
            <a:xfrm>
              <a:off x="-1" y="-1"/>
              <a:ext cx="1051562" cy="73752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endParaRPr/>
            </a:p>
          </p:txBody>
        </p:sp>
        <p:sp>
          <p:nvSpPr>
            <p:cNvPr id="258" name=".ts"/>
            <p:cNvSpPr txBox="1"/>
            <p:nvPr/>
          </p:nvSpPr>
          <p:spPr>
            <a:xfrm>
              <a:off x="58419" y="193432"/>
              <a:ext cx="934722" cy="3506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a:effectLst>
                    <a:outerShdw blurRad="38100" dist="19050" dir="2700000" rotWithShape="0">
                      <a:srgbClr val="000000">
                        <a:alpha val="40000"/>
                      </a:srgbClr>
                    </a:outerShdw>
                  </a:effectLst>
                </a:defRPr>
              </a:pPr>
              <a:r>
                <a:t>.</a:t>
              </a:r>
              <a:r>
                <a:rPr sz="1800"/>
                <a:t>ts</a:t>
              </a:r>
            </a:p>
          </p:txBody>
        </p:sp>
      </p:grpSp>
      <p:grpSp>
        <p:nvGrpSpPr>
          <p:cNvPr id="262" name="Flowchart: Connector 15"/>
          <p:cNvGrpSpPr/>
          <p:nvPr/>
        </p:nvGrpSpPr>
        <p:grpSpPr>
          <a:xfrm>
            <a:off x="3899056" y="3083700"/>
            <a:ext cx="1221585" cy="1085519"/>
            <a:chOff x="0" y="0"/>
            <a:chExt cx="1221584" cy="1085518"/>
          </a:xfrm>
        </p:grpSpPr>
        <p:sp>
          <p:nvSpPr>
            <p:cNvPr id="260" name="Oval"/>
            <p:cNvSpPr/>
            <p:nvPr/>
          </p:nvSpPr>
          <p:spPr>
            <a:xfrm>
              <a:off x="-1" y="-1"/>
              <a:ext cx="1221586" cy="1085520"/>
            </a:xfrm>
            <a:prstGeom prst="ellipse">
              <a:avLst/>
            </a:prstGeom>
            <a:solidFill>
              <a:srgbClr val="77933C"/>
            </a:solidFill>
            <a:ln w="25400" cap="flat">
              <a:solidFill>
                <a:srgbClr val="0D0D0D"/>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1" name="Compiler"/>
            <p:cNvSpPr txBox="1"/>
            <p:nvPr/>
          </p:nvSpPr>
          <p:spPr>
            <a:xfrm>
              <a:off x="237317" y="423123"/>
              <a:ext cx="746951" cy="2392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b="1"/>
              </a:lvl1pPr>
            </a:lstStyle>
            <a:p>
              <a:r>
                <a:t>Compiler</a:t>
              </a:r>
            </a:p>
          </p:txBody>
        </p:sp>
      </p:grpSp>
      <p:sp>
        <p:nvSpPr>
          <p:cNvPr id="263" name="Straight Arrow Connector 17"/>
          <p:cNvSpPr/>
          <p:nvPr/>
        </p:nvSpPr>
        <p:spPr>
          <a:xfrm>
            <a:off x="3162300" y="3577333"/>
            <a:ext cx="533400" cy="1"/>
          </a:xfrm>
          <a:prstGeom prst="line">
            <a:avLst/>
          </a:prstGeom>
          <a:ln>
            <a:solidFill>
              <a:srgbClr val="0D0D0D"/>
            </a:solidFill>
            <a:tailEnd type="triangle"/>
          </a:ln>
        </p:spPr>
        <p:txBody>
          <a:bodyPr lIns="45719" rIns="45719"/>
          <a:lstStyle/>
          <a:p>
            <a:endParaRPr/>
          </a:p>
        </p:txBody>
      </p:sp>
      <p:grpSp>
        <p:nvGrpSpPr>
          <p:cNvPr id="266" name="Rectangle 19"/>
          <p:cNvGrpSpPr/>
          <p:nvPr/>
        </p:nvGrpSpPr>
        <p:grpSpPr>
          <a:xfrm>
            <a:off x="5864302" y="3219055"/>
            <a:ext cx="1051561" cy="737528"/>
            <a:chOff x="0" y="0"/>
            <a:chExt cx="1051560" cy="737527"/>
          </a:xfrm>
        </p:grpSpPr>
        <p:sp>
          <p:nvSpPr>
            <p:cNvPr id="264" name="Rectangle"/>
            <p:cNvSpPr/>
            <p:nvPr/>
          </p:nvSpPr>
          <p:spPr>
            <a:xfrm>
              <a:off x="-1" y="-1"/>
              <a:ext cx="1051562" cy="737529"/>
            </a:xfrm>
            <a:prstGeom prst="rect">
              <a:avLst/>
            </a:prstGeom>
            <a:solidFill>
              <a:schemeClr val="accent6"/>
            </a:solidFill>
            <a:ln w="25400" cap="flat">
              <a:solidFill>
                <a:srgbClr val="B46D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5" name=".js"/>
            <p:cNvSpPr txBox="1"/>
            <p:nvPr/>
          </p:nvSpPr>
          <p:spPr>
            <a:xfrm>
              <a:off x="58419" y="193432"/>
              <a:ext cx="934722" cy="3506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800" b="1"/>
              </a:lvl1pPr>
            </a:lstStyle>
            <a:p>
              <a:r>
                <a:t>.js</a:t>
              </a:r>
            </a:p>
          </p:txBody>
        </p:sp>
      </p:grpSp>
      <p:sp>
        <p:nvSpPr>
          <p:cNvPr id="267" name="Straight Arrow Connector 20"/>
          <p:cNvSpPr/>
          <p:nvPr/>
        </p:nvSpPr>
        <p:spPr>
          <a:xfrm>
            <a:off x="5225770" y="3567745"/>
            <a:ext cx="533401" cy="1"/>
          </a:xfrm>
          <a:prstGeom prst="line">
            <a:avLst/>
          </a:prstGeom>
          <a:ln>
            <a:solidFill>
              <a:srgbClr val="000000"/>
            </a:solidFill>
            <a:tailEnd type="triangle"/>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7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7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7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7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Dev Environment Setup</a:t>
            </a:r>
          </a:p>
        </p:txBody>
      </p:sp>
      <p:sp>
        <p:nvSpPr>
          <p:cNvPr id="276" name="TextBox 6"/>
          <p:cNvSpPr txBox="1"/>
          <p:nvPr/>
        </p:nvSpPr>
        <p:spPr>
          <a:xfrm>
            <a:off x="624364" y="1053298"/>
            <a:ext cx="7545228"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Download and Install latest version of Node.js from website </a:t>
            </a:r>
            <a:r>
              <a:rPr u="sng">
                <a:solidFill>
                  <a:srgbClr val="0000FF"/>
                </a:solidFill>
                <a:uFill>
                  <a:solidFill>
                    <a:srgbClr val="0000FF"/>
                  </a:solidFill>
                </a:uFill>
                <a:hlinkClick r:id="rId3"/>
              </a:rPr>
              <a:t>https://nodejs.org</a:t>
            </a:r>
            <a:br/>
            <a:endParaRPr/>
          </a:p>
          <a:p>
            <a:pPr marL="285750" indent="-285750">
              <a:buClr>
                <a:srgbClr val="000000"/>
              </a:buClr>
              <a:buSzPct val="100000"/>
              <a:buFont typeface="Arial"/>
              <a:buChar char="•"/>
              <a:defRPr>
                <a:latin typeface="Oswald"/>
                <a:ea typeface="Oswald"/>
                <a:cs typeface="Oswald"/>
                <a:sym typeface="Oswald"/>
              </a:defRPr>
            </a:pPr>
            <a:r>
              <a:t>Use npm to install Typescript globally</a:t>
            </a:r>
          </a:p>
          <a:p>
            <a:pPr>
              <a:defRPr>
                <a:latin typeface="Oswald"/>
                <a:ea typeface="Oswald"/>
                <a:cs typeface="Oswald"/>
                <a:sym typeface="Oswald"/>
              </a:defRPr>
            </a:pPr>
            <a:r>
              <a:t> 	npm install typescript –g </a:t>
            </a:r>
            <a:br/>
            <a:endParaRPr/>
          </a:p>
          <a:p>
            <a:pPr marL="285750" indent="-285750">
              <a:buClr>
                <a:srgbClr val="000000"/>
              </a:buClr>
              <a:buSzPct val="100000"/>
              <a:buFont typeface="Arial"/>
              <a:buChar char="•"/>
              <a:defRPr>
                <a:latin typeface="Oswald"/>
                <a:ea typeface="Oswald"/>
                <a:cs typeface="Oswald"/>
                <a:sym typeface="Oswald"/>
              </a:defRPr>
            </a:pPr>
            <a:r>
              <a:t>Download and Install Visual Studio Code from </a:t>
            </a:r>
            <a:r>
              <a:rPr u="sng">
                <a:solidFill>
                  <a:srgbClr val="0000FF"/>
                </a:solidFill>
                <a:uFill>
                  <a:solidFill>
                    <a:srgbClr val="0000FF"/>
                  </a:solidFill>
                </a:uFill>
                <a:hlinkClick r:id="rId4"/>
              </a:rPr>
              <a:t>https://code.visualstudio.com</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8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8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Dev Environment Setup</a:t>
            </a:r>
          </a:p>
        </p:txBody>
      </p:sp>
      <p:sp>
        <p:nvSpPr>
          <p:cNvPr id="285" name="TextBox 6"/>
          <p:cNvSpPr txBox="1"/>
          <p:nvPr/>
        </p:nvSpPr>
        <p:spPr>
          <a:xfrm>
            <a:off x="624364" y="1053298"/>
            <a:ext cx="7545228"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Download and Install latest version of Node.js from website </a:t>
            </a:r>
            <a:r>
              <a:rPr u="sng">
                <a:solidFill>
                  <a:srgbClr val="0000FF"/>
                </a:solidFill>
                <a:uFill>
                  <a:solidFill>
                    <a:srgbClr val="0000FF"/>
                  </a:solidFill>
                </a:uFill>
                <a:hlinkClick r:id="rId3"/>
              </a:rPr>
              <a:t>https://nodejs.org</a:t>
            </a:r>
            <a:br/>
            <a:endParaRPr/>
          </a:p>
          <a:p>
            <a:pPr marL="285750" indent="-285750">
              <a:buClr>
                <a:srgbClr val="000000"/>
              </a:buClr>
              <a:buSzPct val="100000"/>
              <a:buFont typeface="Arial"/>
              <a:buChar char="•"/>
              <a:defRPr>
                <a:latin typeface="Oswald"/>
                <a:ea typeface="Oswald"/>
                <a:cs typeface="Oswald"/>
                <a:sym typeface="Oswald"/>
              </a:defRPr>
            </a:pPr>
            <a:r>
              <a:t>Use npm to install Typescript globally</a:t>
            </a:r>
          </a:p>
          <a:p>
            <a:pPr>
              <a:defRPr>
                <a:latin typeface="Oswald"/>
                <a:ea typeface="Oswald"/>
                <a:cs typeface="Oswald"/>
                <a:sym typeface="Oswald"/>
              </a:defRPr>
            </a:pPr>
            <a:r>
              <a:t> 	npm install typescript –g </a:t>
            </a:r>
            <a:br/>
            <a:endParaRPr/>
          </a:p>
          <a:p>
            <a:pPr marL="285750" indent="-285750">
              <a:buClr>
                <a:srgbClr val="000000"/>
              </a:buClr>
              <a:buSzPct val="100000"/>
              <a:buFont typeface="Arial"/>
              <a:buChar char="•"/>
              <a:defRPr>
                <a:latin typeface="Oswald"/>
                <a:ea typeface="Oswald"/>
                <a:cs typeface="Oswald"/>
                <a:sym typeface="Oswald"/>
              </a:defRPr>
            </a:pPr>
            <a:r>
              <a:t>Download and Install Visual Studio Code from </a:t>
            </a:r>
            <a:r>
              <a:rPr u="sng">
                <a:solidFill>
                  <a:srgbClr val="0000FF"/>
                </a:solidFill>
                <a:uFill>
                  <a:solidFill>
                    <a:srgbClr val="0000FF"/>
                  </a:solidFill>
                </a:uFill>
                <a:hlinkClick r:id="rId4"/>
              </a:rPr>
              <a:t>https://code.visualstudio.com</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9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91"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92"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93"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Hands on</a:t>
            </a:r>
          </a:p>
        </p:txBody>
      </p:sp>
      <p:sp>
        <p:nvSpPr>
          <p:cNvPr id="294" name="TextBox 1"/>
          <p:cNvSpPr txBox="1"/>
          <p:nvPr/>
        </p:nvSpPr>
        <p:spPr>
          <a:xfrm>
            <a:off x="781521" y="1102658"/>
            <a:ext cx="7657853" cy="3332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First typescript program</a:t>
            </a:r>
          </a:p>
          <a:p>
            <a:pPr marL="285750" lvl="1" indent="-285750">
              <a:buClr>
                <a:srgbClr val="000000"/>
              </a:buClr>
              <a:buSzPct val="100000"/>
              <a:buFont typeface="Arial"/>
              <a:buChar char="•"/>
              <a:defRPr>
                <a:latin typeface="Oswald"/>
                <a:ea typeface="Oswald"/>
                <a:cs typeface="Oswald"/>
                <a:sym typeface="Oswald"/>
              </a:defRPr>
            </a:pPr>
            <a:r>
              <a:t>Create a folder and create index.ts file in it.</a:t>
            </a:r>
          </a:p>
          <a:p>
            <a:pPr marL="285750" lvl="1" indent="-285750">
              <a:buClr>
                <a:srgbClr val="000000"/>
              </a:buClr>
              <a:buSzPct val="100000"/>
              <a:buFont typeface="Arial"/>
              <a:buChar char="•"/>
              <a:defRPr>
                <a:latin typeface="Oswald"/>
                <a:ea typeface="Oswald"/>
                <a:cs typeface="Oswald"/>
                <a:sym typeface="Oswald"/>
              </a:defRPr>
            </a:pPr>
            <a:r>
              <a:t>Write some code in it and compile it using tsc &lt;target file name&gt; (cli command)</a:t>
            </a:r>
          </a:p>
          <a:p>
            <a:pPr marL="285750" lvl="1" indent="-285750">
              <a:buClr>
                <a:srgbClr val="000000"/>
              </a:buClr>
              <a:buSzPct val="100000"/>
              <a:buFont typeface="Arial"/>
              <a:buChar char="•"/>
              <a:defRPr>
                <a:latin typeface="Oswald"/>
                <a:ea typeface="Oswald"/>
                <a:cs typeface="Oswald"/>
                <a:sym typeface="Oswald"/>
              </a:defRPr>
            </a:pPr>
            <a:endParaRPr/>
          </a:p>
          <a:p>
            <a:pPr lvl="1">
              <a:defRPr>
                <a:latin typeface="Oswald"/>
                <a:ea typeface="Oswald"/>
                <a:cs typeface="Oswald"/>
                <a:sym typeface="Oswald"/>
              </a:defRPr>
            </a:pPr>
            <a:r>
              <a:t>TypeScript Compiler setup for our project.</a:t>
            </a:r>
          </a:p>
          <a:p>
            <a:pPr marL="285750" lvl="1" indent="-285750">
              <a:buClr>
                <a:srgbClr val="000000"/>
              </a:buClr>
              <a:buSzPct val="100000"/>
              <a:buFont typeface="Arial"/>
              <a:buChar char="•"/>
              <a:defRPr>
                <a:latin typeface="Oswald"/>
                <a:ea typeface="Oswald"/>
                <a:cs typeface="Oswald"/>
                <a:sym typeface="Oswald"/>
              </a:defRPr>
            </a:pPr>
            <a:r>
              <a:t>Open cmd in the root directory of the project </a:t>
            </a:r>
          </a:p>
          <a:p>
            <a:pPr marL="285750" lvl="1" indent="-285750">
              <a:buClr>
                <a:srgbClr val="000000"/>
              </a:buClr>
              <a:buSzPct val="100000"/>
              <a:buFont typeface="Arial"/>
              <a:buChar char="•"/>
              <a:defRPr>
                <a:latin typeface="Oswald"/>
                <a:ea typeface="Oswald"/>
                <a:cs typeface="Oswald"/>
                <a:sym typeface="Oswald"/>
              </a:defRPr>
            </a:pPr>
            <a:r>
              <a:t>Create tsconfig file using tsc –init</a:t>
            </a:r>
          </a:p>
          <a:p>
            <a:pPr marL="285750" lvl="1" indent="-285750">
              <a:buClr>
                <a:srgbClr val="000000"/>
              </a:buClr>
              <a:buSzPct val="100000"/>
              <a:buFont typeface="Arial"/>
              <a:buChar char="•"/>
              <a:defRPr>
                <a:latin typeface="Oswald"/>
                <a:ea typeface="Oswald"/>
                <a:cs typeface="Oswald"/>
                <a:sym typeface="Oswald"/>
              </a:defRPr>
            </a:pPr>
            <a:r>
              <a:t>Go thought tsconfig properties such as rootDir , outDir, </a:t>
            </a:r>
          </a:p>
          <a:p>
            <a:pPr marL="285750" lvl="1" indent="-285750">
              <a:buClr>
                <a:srgbClr val="000000"/>
              </a:buClr>
              <a:buSzPct val="100000"/>
              <a:buFont typeface="Arial"/>
              <a:buChar char="•"/>
              <a:defRPr>
                <a:latin typeface="Oswald"/>
                <a:ea typeface="Oswald"/>
                <a:cs typeface="Oswald"/>
                <a:sym typeface="Oswald"/>
              </a:defRPr>
            </a:pPr>
            <a:endParaRPr/>
          </a:p>
          <a:p>
            <a:pPr lvl="1">
              <a:defRPr>
                <a:latin typeface="Oswald"/>
                <a:ea typeface="Oswald"/>
                <a:cs typeface="Oswald"/>
                <a:sym typeface="Oswald"/>
              </a:defRPr>
            </a:pPr>
            <a:r>
              <a:t>Debugging </a:t>
            </a:r>
          </a:p>
          <a:p>
            <a:pPr marL="285750" lvl="1" indent="-285750">
              <a:buClr>
                <a:srgbClr val="000000"/>
              </a:buClr>
              <a:buSzPct val="100000"/>
              <a:buFont typeface="Arial"/>
              <a:buChar char="•"/>
              <a:defRPr>
                <a:latin typeface="Oswald"/>
                <a:ea typeface="Oswald"/>
                <a:cs typeface="Oswald"/>
                <a:sym typeface="Oswald"/>
              </a:defRPr>
            </a:pPr>
            <a:r>
              <a:t>Enable sourceMap flag in tsconfig.json , this generates .map files which map JavaScript to TypeScript.</a:t>
            </a:r>
          </a:p>
          <a:p>
            <a:pPr marL="285750" lvl="3" indent="-285750">
              <a:buClr>
                <a:srgbClr val="000000"/>
              </a:buClr>
              <a:buSzPct val="100000"/>
              <a:buFont typeface="Arial"/>
              <a:buChar char="•"/>
              <a:defRPr>
                <a:latin typeface="Oswald"/>
                <a:ea typeface="Oswald"/>
                <a:cs typeface="Oswald"/>
                <a:sym typeface="Oswald"/>
              </a:defRPr>
            </a:pPr>
            <a:r>
              <a:t>In VS Code , create a Nodejs .vscode/launchsettings.json file. Add the following to the file</a:t>
            </a:r>
            <a:br/>
            <a:r>
              <a:t>	</a:t>
            </a:r>
            <a:r>
              <a:rPr>
                <a:solidFill>
                  <a:srgbClr val="17375E"/>
                </a:solidFill>
                <a:latin typeface="Consolas"/>
                <a:ea typeface="Consolas"/>
                <a:cs typeface="Consolas"/>
                <a:sym typeface="Consolas"/>
              </a:rPr>
              <a:t>"preLaunchTask": "tsc: build - tsconfig.json"</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24"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25"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26"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27"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About Trainer</a:t>
            </a:r>
          </a:p>
        </p:txBody>
      </p:sp>
      <p:sp>
        <p:nvSpPr>
          <p:cNvPr id="128" name="TextBox 10"/>
          <p:cNvSpPr txBox="1"/>
          <p:nvPr/>
        </p:nvSpPr>
        <p:spPr>
          <a:xfrm>
            <a:off x="824385" y="1293019"/>
            <a:ext cx="5966465" cy="1368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Name : Benjamin</a:t>
            </a:r>
          </a:p>
          <a:p>
            <a:pPr marL="285750" indent="-285750">
              <a:buClr>
                <a:srgbClr val="000000"/>
              </a:buClr>
              <a:buSzPct val="100000"/>
              <a:buFont typeface="Arial"/>
              <a:buChar char="•"/>
              <a:defRPr>
                <a:latin typeface="Oswald"/>
                <a:ea typeface="Oswald"/>
                <a:cs typeface="Oswald"/>
                <a:sym typeface="Oswald"/>
              </a:defRPr>
            </a:pPr>
            <a:r>
              <a:t>Total Industry Experience 10 + years</a:t>
            </a:r>
          </a:p>
          <a:p>
            <a:pPr marL="285750" indent="-285750">
              <a:buClr>
                <a:srgbClr val="000000"/>
              </a:buClr>
              <a:buSzPct val="100000"/>
              <a:buFont typeface="Arial"/>
              <a:buChar char="•"/>
              <a:defRPr>
                <a:latin typeface="Oswald"/>
                <a:ea typeface="Oswald"/>
                <a:cs typeface="Oswald"/>
                <a:sym typeface="Oswald"/>
              </a:defRPr>
            </a:pPr>
            <a:r>
              <a:t>Background - Multiple languages and frameworks C#.NET, Typescript, Golang, Python</a:t>
            </a:r>
          </a:p>
          <a:p>
            <a:pPr marL="285750" indent="-285750">
              <a:buClr>
                <a:srgbClr val="000000"/>
              </a:buClr>
              <a:buSzPct val="100000"/>
              <a:buFont typeface="Arial"/>
              <a:buChar char="•"/>
              <a:defRPr>
                <a:latin typeface="Oswald"/>
                <a:ea typeface="Oswald"/>
                <a:cs typeface="Oswald"/>
                <a:sym typeface="Oswald"/>
              </a:defRPr>
            </a:pPr>
            <a:r>
              <a:t>Designation – Senior Software Engineer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9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0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0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0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303" name="TextBox 6"/>
          <p:cNvSpPr txBox="1"/>
          <p:nvPr/>
        </p:nvSpPr>
        <p:spPr>
          <a:xfrm>
            <a:off x="606500" y="1054008"/>
            <a:ext cx="7545228"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Typescript is a superset of JavaScript that complies into JavaScript.</a:t>
            </a:r>
          </a:p>
          <a:p>
            <a:pPr marL="285750" indent="-285750">
              <a:buClr>
                <a:srgbClr val="000000"/>
              </a:buClr>
              <a:buSzPct val="100000"/>
              <a:buFont typeface="Arial"/>
              <a:buChar char="•"/>
              <a:defRPr>
                <a:latin typeface="Oswald"/>
                <a:ea typeface="Oswald"/>
                <a:cs typeface="Oswald"/>
                <a:sym typeface="Oswald"/>
              </a:defRPr>
            </a:pPr>
            <a:r>
              <a:t>It is a statically typed language with a strict but optional type system.</a:t>
            </a:r>
          </a:p>
          <a:p>
            <a:pPr marL="285750" indent="-285750">
              <a:buClr>
                <a:srgbClr val="000000"/>
              </a:buClr>
              <a:buSzPct val="100000"/>
              <a:buFont typeface="Arial"/>
              <a:buChar char="•"/>
              <a:defRPr>
                <a:latin typeface="Oswald"/>
                <a:ea typeface="Oswald"/>
                <a:cs typeface="Oswald"/>
                <a:sym typeface="Oswald"/>
              </a:defRPr>
            </a:pPr>
            <a:r>
              <a:t>Typescript is suitable for large codebases and can help tackle runtimes bugs due to type mismatch.</a:t>
            </a:r>
          </a:p>
          <a:p>
            <a:pPr marL="285750" indent="-285750">
              <a:buClr>
                <a:srgbClr val="000000"/>
              </a:buClr>
              <a:buSzPct val="100000"/>
              <a:buFont typeface="Arial"/>
              <a:buChar char="•"/>
              <a:defRPr>
                <a:latin typeface="Oswald"/>
                <a:ea typeface="Oswald"/>
                <a:cs typeface="Oswald"/>
                <a:sym typeface="Oswald"/>
              </a:defRPr>
            </a:pPr>
            <a:r>
              <a:t>.tsconfig file is used to setup typescript compiler for a project.</a:t>
            </a:r>
          </a:p>
          <a:p>
            <a:pPr marL="285750" indent="-285750">
              <a:buClr>
                <a:srgbClr val="000000"/>
              </a:buClr>
              <a:buSzPct val="100000"/>
              <a:buFont typeface="Arial"/>
              <a:buChar char="•"/>
              <a:defRPr>
                <a:latin typeface="Oswald"/>
                <a:ea typeface="Oswald"/>
                <a:cs typeface="Oswald"/>
                <a:sym typeface="Oswald"/>
              </a:defRPr>
            </a:pPr>
            <a:r>
              <a:t>You can use VS Code to debug typescript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308"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309" name="TextBox 11"/>
          <p:cNvSpPr txBox="1"/>
          <p:nvPr/>
        </p:nvSpPr>
        <p:spPr>
          <a:xfrm>
            <a:off x="1747103" y="1446551"/>
            <a:ext cx="1832296"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310" name="TextBox 12"/>
          <p:cNvSpPr txBox="1"/>
          <p:nvPr/>
        </p:nvSpPr>
        <p:spPr>
          <a:xfrm>
            <a:off x="1839541" y="1846289"/>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311" name="Straight Connector 14"/>
          <p:cNvSpPr/>
          <p:nvPr/>
        </p:nvSpPr>
        <p:spPr>
          <a:xfrm flipH="1">
            <a:off x="3426514" y="1033906"/>
            <a:ext cx="1589" cy="1648919"/>
          </a:xfrm>
          <a:prstGeom prst="line">
            <a:avLst/>
          </a:prstGeom>
          <a:ln w="12700">
            <a:solidFill>
              <a:srgbClr val="FF5050"/>
            </a:solidFill>
          </a:ln>
        </p:spPr>
        <p:txBody>
          <a:bodyPr lIns="45719" rIns="45719"/>
          <a:lstStyle/>
          <a:p>
            <a:endParaRPr/>
          </a:p>
        </p:txBody>
      </p:sp>
      <p:sp>
        <p:nvSpPr>
          <p:cNvPr id="312" name="TextBox 15"/>
          <p:cNvSpPr txBox="1"/>
          <p:nvPr/>
        </p:nvSpPr>
        <p:spPr>
          <a:xfrm>
            <a:off x="3770775" y="1701382"/>
            <a:ext cx="4105808" cy="1183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a:latin typeface="Oswald"/>
                <a:ea typeface="Oswald"/>
                <a:cs typeface="Oswald"/>
                <a:sym typeface="Oswald"/>
              </a:defRPr>
            </a:pPr>
            <a:r>
              <a:t>Basic Types </a:t>
            </a:r>
          </a:p>
          <a:p>
            <a:pPr>
              <a:defRPr sz="3600">
                <a:latin typeface="Oswald"/>
                <a:ea typeface="Oswald"/>
                <a:cs typeface="Oswald"/>
                <a:sym typeface="Oswald"/>
              </a:defRPr>
            </a:pPr>
            <a:r>
              <a:t>Typescript</a:t>
            </a:r>
          </a:p>
        </p:txBody>
      </p:sp>
      <p:sp>
        <p:nvSpPr>
          <p:cNvPr id="313"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1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17"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1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19"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320" name="TextBox 1"/>
          <p:cNvSpPr txBox="1"/>
          <p:nvPr/>
        </p:nvSpPr>
        <p:spPr>
          <a:xfrm>
            <a:off x="624363" y="1131479"/>
            <a:ext cx="3907970" cy="246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p>
          <a:p>
            <a:pPr marL="799200" indent="-457200">
              <a:buClr>
                <a:srgbClr val="000000"/>
              </a:buClr>
              <a:buSzPct val="100000"/>
              <a:buFont typeface="Arial"/>
              <a:buChar char="•"/>
              <a:defRPr>
                <a:latin typeface="Oswald"/>
                <a:ea typeface="Oswald"/>
                <a:cs typeface="Oswald"/>
                <a:sym typeface="Oswald"/>
              </a:defRPr>
            </a:pPr>
            <a:r>
              <a:rPr dirty="0"/>
              <a:t>Type annotation basics</a:t>
            </a:r>
          </a:p>
          <a:p>
            <a:pPr marL="799200" indent="-457200">
              <a:buClr>
                <a:srgbClr val="000000"/>
              </a:buClr>
              <a:buSzPct val="100000"/>
              <a:buFont typeface="Arial"/>
              <a:buChar char="•"/>
              <a:defRPr>
                <a:latin typeface="Oswald"/>
                <a:ea typeface="Oswald"/>
                <a:cs typeface="Oswald"/>
                <a:sym typeface="Oswald"/>
              </a:defRPr>
            </a:pPr>
            <a:r>
              <a:rPr dirty="0"/>
              <a:t>Built in types</a:t>
            </a:r>
          </a:p>
          <a:p>
            <a:pPr marL="799200" indent="-457200">
              <a:buClr>
                <a:srgbClr val="000000"/>
              </a:buClr>
              <a:buSzPct val="100000"/>
              <a:buFont typeface="Arial"/>
              <a:buChar char="•"/>
              <a:defRPr>
                <a:latin typeface="Oswald"/>
                <a:ea typeface="Oswald"/>
                <a:cs typeface="Oswald"/>
                <a:sym typeface="Oswald"/>
              </a:defRPr>
            </a:pPr>
            <a:r>
              <a:rPr dirty="0"/>
              <a:t>The any type</a:t>
            </a:r>
          </a:p>
          <a:p>
            <a:pPr marL="799200" indent="-457200">
              <a:buClr>
                <a:srgbClr val="000000"/>
              </a:buClr>
              <a:buSzPct val="100000"/>
              <a:buFont typeface="Arial"/>
              <a:buChar char="•"/>
              <a:defRPr>
                <a:latin typeface="Oswald"/>
                <a:ea typeface="Oswald"/>
                <a:cs typeface="Oswald"/>
                <a:sym typeface="Oswald"/>
              </a:defRPr>
            </a:pPr>
            <a:r>
              <a:rPr dirty="0"/>
              <a:t>Array</a:t>
            </a:r>
          </a:p>
          <a:p>
            <a:pPr marL="799200" indent="-457200">
              <a:buClr>
                <a:srgbClr val="000000"/>
              </a:buClr>
              <a:buSzPct val="100000"/>
              <a:buFont typeface="Arial"/>
              <a:buChar char="•"/>
              <a:defRPr>
                <a:latin typeface="Oswald"/>
                <a:ea typeface="Oswald"/>
                <a:cs typeface="Oswald"/>
                <a:sym typeface="Oswald"/>
              </a:defRPr>
            </a:pPr>
            <a:r>
              <a:rPr dirty="0"/>
              <a:t>The void type</a:t>
            </a:r>
          </a:p>
          <a:p>
            <a:pPr marL="799200" indent="-457200">
              <a:buClr>
                <a:srgbClr val="000000"/>
              </a:buClr>
              <a:buSzPct val="100000"/>
              <a:buFont typeface="Arial"/>
              <a:buChar char="•"/>
              <a:defRPr>
                <a:latin typeface="Oswald"/>
                <a:ea typeface="Oswald"/>
                <a:cs typeface="Oswald"/>
                <a:sym typeface="Oswald"/>
              </a:defRPr>
            </a:pPr>
            <a:r>
              <a:rPr dirty="0"/>
              <a:t>Tuples</a:t>
            </a:r>
          </a:p>
          <a:p>
            <a:pPr marL="799200" indent="-457200">
              <a:buClr>
                <a:srgbClr val="000000"/>
              </a:buClr>
              <a:buSzPct val="100000"/>
              <a:buFont typeface="Arial"/>
              <a:buChar char="•"/>
              <a:defRPr>
                <a:latin typeface="Oswald"/>
                <a:ea typeface="Oswald"/>
                <a:cs typeface="Oswald"/>
                <a:sym typeface="Oswald"/>
              </a:defRPr>
            </a:pPr>
            <a:r>
              <a:rPr dirty="0"/>
              <a:t>Enums</a:t>
            </a:r>
          </a:p>
          <a:p>
            <a:pPr marL="799200" indent="-457200">
              <a:buClr>
                <a:srgbClr val="000000"/>
              </a:buClr>
              <a:buSzPct val="100000"/>
              <a:buFont typeface="Arial"/>
              <a:buChar char="•"/>
              <a:defRPr>
                <a:latin typeface="Oswald"/>
                <a:ea typeface="Oswald"/>
                <a:cs typeface="Oswald"/>
                <a:sym typeface="Oswald"/>
              </a:defRPr>
            </a:pPr>
            <a:r>
              <a:rPr dirty="0"/>
              <a:t>Objects</a:t>
            </a:r>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2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2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2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2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329" name="TextBox 1"/>
          <p:cNvSpPr txBox="1"/>
          <p:nvPr/>
        </p:nvSpPr>
        <p:spPr>
          <a:xfrm>
            <a:off x="624363" y="1103770"/>
            <a:ext cx="5146419" cy="160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how types are specified in Typescript</a:t>
            </a:r>
          </a:p>
          <a:p>
            <a:pPr marL="799200" lvl="8" indent="-457200">
              <a:buClr>
                <a:srgbClr val="000000"/>
              </a:buClr>
              <a:buSzPct val="100000"/>
              <a:buFont typeface="Arial"/>
              <a:buChar char="•"/>
              <a:defRPr>
                <a:latin typeface="Oswald"/>
                <a:ea typeface="Oswald"/>
                <a:cs typeface="Oswald"/>
                <a:sym typeface="Oswald"/>
              </a:defRPr>
            </a:pPr>
            <a:r>
              <a:t>Know about basic types in Typescript.</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a:p>
            <a:pPr marL="627750" lvl="8" indent="-285750">
              <a:buClr>
                <a:srgbClr val="000000"/>
              </a:buClr>
              <a:buSzPct val="100000"/>
              <a:buFont typeface="Arial"/>
              <a:buChar char="•"/>
              <a:defRPr>
                <a:latin typeface="Oswald"/>
                <a:ea typeface="Oswald"/>
                <a:cs typeface="Oswald"/>
                <a:sym typeface="Oswald"/>
              </a:defRPr>
            </a:pPr>
            <a:r>
              <a:t>Understanding of what is Typescript and why is it useful.</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3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3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3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3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Types Annotation</a:t>
            </a:r>
          </a:p>
        </p:txBody>
      </p:sp>
      <p:sp>
        <p:nvSpPr>
          <p:cNvPr id="336" name="TextBox 2"/>
          <p:cNvSpPr txBox="1"/>
          <p:nvPr/>
        </p:nvSpPr>
        <p:spPr>
          <a:xfrm>
            <a:off x="624364" y="1199071"/>
            <a:ext cx="7430929" cy="10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t>TypeScript uses type annotations to explicitly specify types for identifiers such variables, functions, objects, etc.</a:t>
            </a:r>
          </a:p>
          <a:p>
            <a:pPr>
              <a:defRPr sz="1100">
                <a:latin typeface="Oswald"/>
                <a:ea typeface="Oswald"/>
                <a:cs typeface="Oswald"/>
                <a:sym typeface="Oswald"/>
              </a:defRPr>
            </a:pPr>
            <a:endParaRPr/>
          </a:p>
          <a:p>
            <a:pPr>
              <a:defRPr sz="1100">
                <a:latin typeface="Oswald"/>
                <a:ea typeface="Oswald"/>
                <a:cs typeface="Oswald"/>
                <a:sym typeface="Oswald"/>
              </a:defRPr>
            </a:pPr>
            <a:r>
              <a:t>TypeScript uses the syntax : type after an identifier as the type annotation, where type can be any valid type.</a:t>
            </a:r>
          </a:p>
          <a:p>
            <a:pPr>
              <a:defRPr sz="1100">
                <a:latin typeface="Oswald"/>
                <a:ea typeface="Oswald"/>
                <a:cs typeface="Oswald"/>
                <a:sym typeface="Oswald"/>
              </a:defRPr>
            </a:pPr>
            <a:endParaRPr/>
          </a:p>
          <a:p>
            <a:pPr>
              <a:defRPr sz="1100">
                <a:latin typeface="Oswald"/>
                <a:ea typeface="Oswald"/>
                <a:cs typeface="Oswald"/>
                <a:sym typeface="Oswald"/>
              </a:defRPr>
            </a:pPr>
            <a:r>
              <a:t>Once an identifier is annotated with a type, it can be used as that type only. If the identifier is used as a different type, the TypeScript compiler will issue an error.</a:t>
            </a:r>
          </a:p>
        </p:txBody>
      </p:sp>
      <p:pic>
        <p:nvPicPr>
          <p:cNvPr id="337" name="Picture 15" descr="Picture 15"/>
          <p:cNvPicPr>
            <a:picLocks noChangeAspect="1"/>
          </p:cNvPicPr>
          <p:nvPr/>
        </p:nvPicPr>
        <p:blipFill>
          <a:blip r:embed="rId2"/>
          <a:stretch>
            <a:fillRect/>
          </a:stretch>
        </p:blipFill>
        <p:spPr>
          <a:xfrm>
            <a:off x="1845398" y="2567612"/>
            <a:ext cx="4988860" cy="1032179"/>
          </a:xfrm>
          <a:prstGeom prst="rect">
            <a:avLst/>
          </a:prstGeom>
          <a:ln w="12700">
            <a:miter lim="400000"/>
          </a:ln>
        </p:spPr>
      </p:pic>
      <p:sp>
        <p:nvSpPr>
          <p:cNvPr id="338" name="TextBox 10"/>
          <p:cNvSpPr txBox="1"/>
          <p:nvPr/>
        </p:nvSpPr>
        <p:spPr>
          <a:xfrm>
            <a:off x="663649" y="3793488"/>
            <a:ext cx="7430929" cy="42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100">
                <a:latin typeface="Oswald"/>
                <a:ea typeface="Oswald"/>
                <a:cs typeface="Oswald"/>
                <a:sym typeface="Oswald"/>
              </a:defRPr>
            </a:lvl1pPr>
          </a:lstStyle>
          <a:p>
            <a:r>
              <a:t>However , it is not mandatory to annotate type while declaring a variable. Typescript can derive the type of variable from the value it is assigned.</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4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4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4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4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Built In Types</a:t>
            </a:r>
          </a:p>
        </p:txBody>
      </p:sp>
      <p:sp>
        <p:nvSpPr>
          <p:cNvPr id="345" name="TextBox 2"/>
          <p:cNvSpPr txBox="1"/>
          <p:nvPr/>
        </p:nvSpPr>
        <p:spPr>
          <a:xfrm>
            <a:off x="725217" y="1653603"/>
            <a:ext cx="2933730" cy="157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t>The following are also JavaScript types</a:t>
            </a:r>
          </a:p>
          <a:p>
            <a:pPr>
              <a:defRPr sz="1100">
                <a:latin typeface="Oswald"/>
                <a:ea typeface="Oswald"/>
                <a:cs typeface="Oswald"/>
                <a:sym typeface="Oswald"/>
              </a:defRPr>
            </a:pPr>
            <a:endParaRPr/>
          </a:p>
          <a:p>
            <a:pPr marL="171450" indent="-171450">
              <a:buClr>
                <a:srgbClr val="000000"/>
              </a:buClr>
              <a:buSzPct val="100000"/>
              <a:buFont typeface="Arial"/>
              <a:buChar char="•"/>
              <a:defRPr sz="1100">
                <a:latin typeface="Oswald"/>
                <a:ea typeface="Oswald"/>
                <a:cs typeface="Oswald"/>
                <a:sym typeface="Oswald"/>
              </a:defRPr>
            </a:pPr>
            <a:r>
              <a:t>Numbers</a:t>
            </a:r>
          </a:p>
          <a:p>
            <a:pPr marL="171450" indent="-171450">
              <a:buClr>
                <a:srgbClr val="000000"/>
              </a:buClr>
              <a:buSzPct val="100000"/>
              <a:buFont typeface="Arial"/>
              <a:buChar char="•"/>
              <a:defRPr sz="1100">
                <a:latin typeface="Oswald"/>
                <a:ea typeface="Oswald"/>
                <a:cs typeface="Oswald"/>
                <a:sym typeface="Oswald"/>
              </a:defRPr>
            </a:pPr>
            <a:r>
              <a:t>String</a:t>
            </a:r>
          </a:p>
          <a:p>
            <a:pPr marL="171450" indent="-171450">
              <a:buClr>
                <a:srgbClr val="000000"/>
              </a:buClr>
              <a:buSzPct val="100000"/>
              <a:buFont typeface="Arial"/>
              <a:buChar char="•"/>
              <a:defRPr sz="1100">
                <a:latin typeface="Oswald"/>
                <a:ea typeface="Oswald"/>
                <a:cs typeface="Oswald"/>
                <a:sym typeface="Oswald"/>
              </a:defRPr>
            </a:pPr>
            <a:r>
              <a:t>Boolean</a:t>
            </a:r>
          </a:p>
          <a:p>
            <a:pPr marL="171450" indent="-171450">
              <a:buClr>
                <a:srgbClr val="000000"/>
              </a:buClr>
              <a:buSzPct val="100000"/>
              <a:buFont typeface="Arial"/>
              <a:buChar char="•"/>
              <a:defRPr sz="1100">
                <a:latin typeface="Oswald"/>
                <a:ea typeface="Oswald"/>
                <a:cs typeface="Oswald"/>
                <a:sym typeface="Oswald"/>
              </a:defRPr>
            </a:pPr>
            <a:r>
              <a:t>Null</a:t>
            </a:r>
          </a:p>
          <a:p>
            <a:pPr marL="171450" indent="-171450">
              <a:buClr>
                <a:srgbClr val="000000"/>
              </a:buClr>
              <a:buSzPct val="100000"/>
              <a:buFont typeface="Arial"/>
              <a:buChar char="•"/>
              <a:defRPr sz="1100">
                <a:latin typeface="Oswald"/>
                <a:ea typeface="Oswald"/>
                <a:cs typeface="Oswald"/>
                <a:sym typeface="Oswald"/>
              </a:defRPr>
            </a:pPr>
            <a:r>
              <a:t>Undefined </a:t>
            </a:r>
          </a:p>
          <a:p>
            <a:pPr marL="171450" indent="-171450">
              <a:buClr>
                <a:srgbClr val="000000"/>
              </a:buClr>
              <a:buSzPct val="100000"/>
              <a:buFont typeface="Arial"/>
              <a:buChar char="•"/>
              <a:defRPr sz="1100">
                <a:latin typeface="Oswald"/>
                <a:ea typeface="Oswald"/>
                <a:cs typeface="Oswald"/>
                <a:sym typeface="Oswald"/>
              </a:defRPr>
            </a:pPr>
            <a:r>
              <a:t>Object</a:t>
            </a:r>
          </a:p>
        </p:txBody>
      </p:sp>
      <p:sp>
        <p:nvSpPr>
          <p:cNvPr id="346" name="TextBox 1"/>
          <p:cNvSpPr txBox="1"/>
          <p:nvPr/>
        </p:nvSpPr>
        <p:spPr>
          <a:xfrm>
            <a:off x="4336134" y="1746969"/>
            <a:ext cx="2975836" cy="10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t>TypeScript adds the following</a:t>
            </a:r>
          </a:p>
          <a:p>
            <a:pPr marL="171450" indent="-171450">
              <a:buClr>
                <a:srgbClr val="000000"/>
              </a:buClr>
              <a:buSzPct val="100000"/>
              <a:buFont typeface="Arial"/>
              <a:buChar char="•"/>
              <a:defRPr sz="1100">
                <a:latin typeface="Oswald"/>
                <a:ea typeface="Oswald"/>
                <a:cs typeface="Oswald"/>
                <a:sym typeface="Oswald"/>
              </a:defRPr>
            </a:pPr>
            <a:r>
              <a:t>Any</a:t>
            </a:r>
          </a:p>
          <a:p>
            <a:pPr marL="171450" indent="-171450">
              <a:buClr>
                <a:srgbClr val="000000"/>
              </a:buClr>
              <a:buSzPct val="100000"/>
              <a:buFont typeface="Arial"/>
              <a:buChar char="•"/>
              <a:defRPr sz="1100">
                <a:latin typeface="Oswald"/>
                <a:ea typeface="Oswald"/>
                <a:cs typeface="Oswald"/>
                <a:sym typeface="Oswald"/>
              </a:defRPr>
            </a:pPr>
            <a:r>
              <a:t>Unknown</a:t>
            </a:r>
          </a:p>
          <a:p>
            <a:pPr marL="171450" indent="-171450">
              <a:buClr>
                <a:srgbClr val="000000"/>
              </a:buClr>
              <a:buSzPct val="100000"/>
              <a:buFont typeface="Arial"/>
              <a:buChar char="•"/>
              <a:defRPr sz="1100">
                <a:latin typeface="Oswald"/>
                <a:ea typeface="Oswald"/>
                <a:cs typeface="Oswald"/>
                <a:sym typeface="Oswald"/>
              </a:defRPr>
            </a:pPr>
            <a:r>
              <a:t>Never</a:t>
            </a:r>
          </a:p>
          <a:p>
            <a:pPr marL="171450" indent="-171450">
              <a:buClr>
                <a:srgbClr val="000000"/>
              </a:buClr>
              <a:buSzPct val="100000"/>
              <a:buFont typeface="Arial"/>
              <a:buChar char="•"/>
              <a:defRPr sz="1100">
                <a:latin typeface="Oswald"/>
                <a:ea typeface="Oswald"/>
                <a:cs typeface="Oswald"/>
                <a:sym typeface="Oswald"/>
              </a:defRPr>
            </a:pPr>
            <a:r>
              <a:t>Enum</a:t>
            </a:r>
          </a:p>
          <a:p>
            <a:pPr marL="171450" indent="-171450">
              <a:buClr>
                <a:srgbClr val="000000"/>
              </a:buClr>
              <a:buSzPct val="100000"/>
              <a:buFont typeface="Arial"/>
              <a:buChar char="•"/>
              <a:defRPr sz="1100">
                <a:latin typeface="Oswald"/>
                <a:ea typeface="Oswald"/>
                <a:cs typeface="Oswald"/>
                <a:sym typeface="Oswald"/>
              </a:defRPr>
            </a:pPr>
            <a:r>
              <a:t>Tuple</a:t>
            </a:r>
          </a:p>
        </p:txBody>
      </p:sp>
      <p:sp>
        <p:nvSpPr>
          <p:cNvPr id="347" name="TextBox 3"/>
          <p:cNvSpPr txBox="1"/>
          <p:nvPr/>
        </p:nvSpPr>
        <p:spPr>
          <a:xfrm>
            <a:off x="702945" y="1080987"/>
            <a:ext cx="7788114" cy="720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Typescript has the following built-in types. It has all the built-in types that are found in JavaScript plus more</a:t>
            </a:r>
          </a:p>
        </p:txBody>
      </p:sp>
      <p:pic>
        <p:nvPicPr>
          <p:cNvPr id="348" name="Picture 17" descr="Picture 17"/>
          <p:cNvPicPr>
            <a:picLocks noChangeAspect="1"/>
          </p:cNvPicPr>
          <p:nvPr/>
        </p:nvPicPr>
        <p:blipFill>
          <a:blip r:embed="rId3"/>
          <a:stretch>
            <a:fillRect/>
          </a:stretch>
        </p:blipFill>
        <p:spPr>
          <a:xfrm>
            <a:off x="3100278" y="3368988"/>
            <a:ext cx="2380275" cy="111575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5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54"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5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56"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The Any Type</a:t>
            </a:r>
          </a:p>
        </p:txBody>
      </p:sp>
      <p:sp>
        <p:nvSpPr>
          <p:cNvPr id="357" name="TextBox 3"/>
          <p:cNvSpPr txBox="1"/>
          <p:nvPr/>
        </p:nvSpPr>
        <p:spPr>
          <a:xfrm>
            <a:off x="702945" y="1080987"/>
            <a:ext cx="7788114" cy="1386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The any type allows us to assign literally “any” value to that variable, simulating what we know as plain JavaScript - where types can dynamically be assigned from different types, such as a String value becoming a Number.</a:t>
            </a:r>
          </a:p>
          <a:p>
            <a:pPr>
              <a:defRPr>
                <a:latin typeface="Oswald"/>
                <a:ea typeface="Oswald"/>
                <a:cs typeface="Oswald"/>
                <a:sym typeface="Oswald"/>
              </a:defRPr>
            </a:pPr>
            <a:endParaRPr/>
          </a:p>
          <a:p>
            <a:pPr>
              <a:defRPr>
                <a:latin typeface="Oswald"/>
                <a:ea typeface="Oswald"/>
                <a:cs typeface="Oswald"/>
                <a:sym typeface="Oswald"/>
              </a:defRPr>
            </a:pPr>
            <a:r>
              <a:t>If we define a variable without initialising it , then typescript infers it as of type “Any”. This is called implicit typing.</a:t>
            </a:r>
          </a:p>
        </p:txBody>
      </p:sp>
      <p:pic>
        <p:nvPicPr>
          <p:cNvPr id="358" name="Picture 6" descr="Picture 6"/>
          <p:cNvPicPr>
            <a:picLocks noChangeAspect="1"/>
          </p:cNvPicPr>
          <p:nvPr/>
        </p:nvPicPr>
        <p:blipFill>
          <a:blip r:embed="rId3"/>
          <a:stretch>
            <a:fillRect/>
          </a:stretch>
        </p:blipFill>
        <p:spPr>
          <a:xfrm>
            <a:off x="1876769" y="2571750"/>
            <a:ext cx="1199591" cy="1125133"/>
          </a:xfrm>
          <a:prstGeom prst="rect">
            <a:avLst/>
          </a:prstGeom>
          <a:ln w="12700">
            <a:miter lim="400000"/>
          </a:ln>
        </p:spPr>
      </p:pic>
      <p:pic>
        <p:nvPicPr>
          <p:cNvPr id="359" name="Picture 14" descr="Picture 14"/>
          <p:cNvPicPr>
            <a:picLocks noChangeAspect="1"/>
          </p:cNvPicPr>
          <p:nvPr/>
        </p:nvPicPr>
        <p:blipFill>
          <a:blip r:embed="rId4"/>
          <a:stretch>
            <a:fillRect/>
          </a:stretch>
        </p:blipFill>
        <p:spPr>
          <a:xfrm>
            <a:off x="5557585" y="2571750"/>
            <a:ext cx="1414690" cy="112513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64"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65"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66"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67"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Array</a:t>
            </a:r>
          </a:p>
        </p:txBody>
      </p:sp>
      <p:sp>
        <p:nvSpPr>
          <p:cNvPr id="368" name="TextBox 3"/>
          <p:cNvSpPr txBox="1"/>
          <p:nvPr/>
        </p:nvSpPr>
        <p:spPr>
          <a:xfrm>
            <a:off x="677942" y="1065839"/>
            <a:ext cx="7788114" cy="3939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An array is a homogenous collection of values. To simplify, an array is a collection of values of the same data type.</a:t>
            </a:r>
          </a:p>
          <a:p>
            <a:pPr>
              <a:defRPr>
                <a:latin typeface="Oswald"/>
                <a:ea typeface="Oswald"/>
                <a:cs typeface="Oswald"/>
                <a:sym typeface="Oswald"/>
              </a:defRPr>
            </a:pPr>
            <a:endParaRPr/>
          </a:p>
          <a:p>
            <a:pPr>
              <a:defRPr>
                <a:latin typeface="Oswald"/>
                <a:ea typeface="Oswald"/>
                <a:cs typeface="Oswald"/>
                <a:sym typeface="Oswald"/>
              </a:defRPr>
            </a:pPr>
            <a:r>
              <a:t>Array initialisation can be done in the following way in the same line </a:t>
            </a:r>
          </a:p>
          <a:p>
            <a:pPr>
              <a:defRPr>
                <a:latin typeface="Oswald"/>
                <a:ea typeface="Oswald"/>
                <a:cs typeface="Oswald"/>
                <a:sym typeface="Oswald"/>
              </a:defRPr>
            </a:pPr>
            <a:endParaRPr/>
          </a:p>
          <a:p>
            <a:pPr>
              <a:defRPr>
                <a:latin typeface="Oswald"/>
                <a:ea typeface="Oswald"/>
                <a:cs typeface="Oswald"/>
                <a:sym typeface="Oswald"/>
              </a:defRPr>
            </a:pPr>
            <a:endParaRPr/>
          </a:p>
          <a:p>
            <a:endParaRPr/>
          </a:p>
          <a:p>
            <a:endParaRPr/>
          </a:p>
          <a:p>
            <a:endParaRPr/>
          </a:p>
          <a:p>
            <a:pPr>
              <a:defRPr>
                <a:latin typeface="Oswald"/>
                <a:ea typeface="Oswald"/>
                <a:cs typeface="Oswald"/>
                <a:sym typeface="Oswald"/>
              </a:defRPr>
            </a:pPr>
            <a:r>
              <a:t>Also, it can be done in separate lines. Like the following example</a:t>
            </a: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r>
              <a:t>Arrays can be accessed using for loop .</a:t>
            </a:r>
          </a:p>
        </p:txBody>
      </p:sp>
      <p:pic>
        <p:nvPicPr>
          <p:cNvPr id="369" name="Picture 2" descr="Picture 2"/>
          <p:cNvPicPr>
            <a:picLocks noChangeAspect="1"/>
          </p:cNvPicPr>
          <p:nvPr/>
        </p:nvPicPr>
        <p:blipFill>
          <a:blip r:embed="rId3"/>
          <a:stretch>
            <a:fillRect/>
          </a:stretch>
        </p:blipFill>
        <p:spPr>
          <a:xfrm>
            <a:off x="2742736" y="2144108"/>
            <a:ext cx="3915704" cy="684219"/>
          </a:xfrm>
          <a:prstGeom prst="rect">
            <a:avLst/>
          </a:prstGeom>
          <a:ln w="12700">
            <a:miter lim="400000"/>
          </a:ln>
        </p:spPr>
      </p:pic>
      <p:pic>
        <p:nvPicPr>
          <p:cNvPr id="370" name="Picture 5" descr="Picture 5"/>
          <p:cNvPicPr>
            <a:picLocks noChangeAspect="1"/>
          </p:cNvPicPr>
          <p:nvPr/>
        </p:nvPicPr>
        <p:blipFill>
          <a:blip r:embed="rId4"/>
          <a:stretch>
            <a:fillRect/>
          </a:stretch>
        </p:blipFill>
        <p:spPr>
          <a:xfrm>
            <a:off x="3382536" y="3298135"/>
            <a:ext cx="2876353" cy="96684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7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7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7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78"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Tuples</a:t>
            </a:r>
          </a:p>
        </p:txBody>
      </p:sp>
      <p:sp>
        <p:nvSpPr>
          <p:cNvPr id="379" name="TextBox 3"/>
          <p:cNvSpPr txBox="1"/>
          <p:nvPr/>
        </p:nvSpPr>
        <p:spPr>
          <a:xfrm>
            <a:off x="695512" y="1142039"/>
            <a:ext cx="3236037" cy="3114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Tuple is a fixed length array, where each element has a particular type. Each element can be accessed using indexes like array.</a:t>
            </a: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r>
              <a:t>A good practice is to make your tuple read-only.</a:t>
            </a:r>
          </a:p>
          <a:p>
            <a:pPr>
              <a:defRPr>
                <a:latin typeface="Oswald"/>
                <a:ea typeface="Oswald"/>
                <a:cs typeface="Oswald"/>
                <a:sym typeface="Oswald"/>
              </a:defRPr>
            </a:pPr>
            <a:endParaRPr/>
          </a:p>
          <a:p>
            <a:pPr>
              <a:defRPr>
                <a:latin typeface="Oswald"/>
                <a:ea typeface="Oswald"/>
                <a:cs typeface="Oswald"/>
                <a:sym typeface="Oswald"/>
              </a:defRPr>
            </a:pPr>
            <a:r>
              <a:t>Tuples only have strongly defined types for the initial values</a:t>
            </a:r>
            <a:r>
              <a:rPr>
                <a:latin typeface="+mn-lt"/>
                <a:ea typeface="+mn-ea"/>
                <a:cs typeface="+mn-cs"/>
                <a:sym typeface="Arial"/>
              </a:rPr>
              <a:t>:</a:t>
            </a:r>
          </a:p>
        </p:txBody>
      </p:sp>
      <p:pic>
        <p:nvPicPr>
          <p:cNvPr id="380" name="Picture 2" descr="Picture 2"/>
          <p:cNvPicPr>
            <a:picLocks noChangeAspect="1"/>
          </p:cNvPicPr>
          <p:nvPr/>
        </p:nvPicPr>
        <p:blipFill>
          <a:blip r:embed="rId3"/>
          <a:stretch>
            <a:fillRect/>
          </a:stretch>
        </p:blipFill>
        <p:spPr>
          <a:xfrm>
            <a:off x="4254877" y="1142039"/>
            <a:ext cx="3876676" cy="790576"/>
          </a:xfrm>
          <a:prstGeom prst="rect">
            <a:avLst/>
          </a:prstGeom>
          <a:ln w="12700">
            <a:miter lim="400000"/>
          </a:ln>
        </p:spPr>
      </p:pic>
      <p:pic>
        <p:nvPicPr>
          <p:cNvPr id="381" name="Picture 16" descr="Picture 16"/>
          <p:cNvPicPr>
            <a:picLocks noChangeAspect="1"/>
          </p:cNvPicPr>
          <p:nvPr/>
        </p:nvPicPr>
        <p:blipFill>
          <a:blip r:embed="rId4"/>
          <a:stretch>
            <a:fillRect/>
          </a:stretch>
        </p:blipFill>
        <p:spPr>
          <a:xfrm>
            <a:off x="4254877" y="2987900"/>
            <a:ext cx="4040263" cy="74427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8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87"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8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89"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The void type</a:t>
            </a:r>
          </a:p>
        </p:txBody>
      </p:sp>
      <p:sp>
        <p:nvSpPr>
          <p:cNvPr id="390" name="TextBox 3"/>
          <p:cNvSpPr txBox="1"/>
          <p:nvPr/>
        </p:nvSpPr>
        <p:spPr>
          <a:xfrm>
            <a:off x="702944" y="1080987"/>
            <a:ext cx="3630450" cy="160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Like other languages the void type is used to denote where there is no data i.e., absence of any type at all. Opposite of the type any. Typically, you use the void type as the return type of functions that do not return a value. For example:</a:t>
            </a:r>
          </a:p>
        </p:txBody>
      </p:sp>
      <p:pic>
        <p:nvPicPr>
          <p:cNvPr id="391" name="Picture 6" descr="Picture 6"/>
          <p:cNvPicPr>
            <a:picLocks noChangeAspect="1"/>
          </p:cNvPicPr>
          <p:nvPr/>
        </p:nvPicPr>
        <p:blipFill>
          <a:blip r:embed="rId3"/>
          <a:stretch>
            <a:fillRect/>
          </a:stretch>
        </p:blipFill>
        <p:spPr>
          <a:xfrm>
            <a:off x="5414409" y="1118772"/>
            <a:ext cx="2484488" cy="916257"/>
          </a:xfrm>
          <a:prstGeom prst="rect">
            <a:avLst/>
          </a:prstGeom>
          <a:ln w="12700">
            <a:miter lim="400000"/>
          </a:ln>
        </p:spPr>
      </p:pic>
      <p:sp>
        <p:nvSpPr>
          <p:cNvPr id="392" name="TextBox 10"/>
          <p:cNvSpPr txBox="1"/>
          <p:nvPr/>
        </p:nvSpPr>
        <p:spPr>
          <a:xfrm>
            <a:off x="702944" y="2526819"/>
            <a:ext cx="6499861"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You can also use the void type for a variable, you can only assign undefined to that variable. In this case, the void type is not useful. For example:</a:t>
            </a:r>
          </a:p>
        </p:txBody>
      </p:sp>
      <p:pic>
        <p:nvPicPr>
          <p:cNvPr id="393" name="Picture 18" descr="Picture 18"/>
          <p:cNvPicPr>
            <a:picLocks noChangeAspect="1"/>
          </p:cNvPicPr>
          <p:nvPr/>
        </p:nvPicPr>
        <p:blipFill>
          <a:blip r:embed="rId4"/>
          <a:stretch>
            <a:fillRect/>
          </a:stretch>
        </p:blipFill>
        <p:spPr>
          <a:xfrm>
            <a:off x="2782275" y="3341213"/>
            <a:ext cx="3037742" cy="109185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3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34"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3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36"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Knowledge Prerequisites</a:t>
            </a:r>
          </a:p>
        </p:txBody>
      </p:sp>
      <p:sp>
        <p:nvSpPr>
          <p:cNvPr id="137" name="TextBox 10"/>
          <p:cNvSpPr txBox="1"/>
          <p:nvPr/>
        </p:nvSpPr>
        <p:spPr>
          <a:xfrm>
            <a:off x="824385" y="1293019"/>
            <a:ext cx="5966465" cy="2250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Must have</a:t>
            </a:r>
          </a:p>
          <a:p>
            <a:pPr marL="285750" indent="-285750">
              <a:buClr>
                <a:srgbClr val="000000"/>
              </a:buClr>
              <a:buSzPct val="100000"/>
              <a:buFont typeface="Arial"/>
              <a:buChar char="•"/>
              <a:defRPr>
                <a:latin typeface="Oswald"/>
                <a:ea typeface="Oswald"/>
                <a:cs typeface="Oswald"/>
                <a:sym typeface="Oswald"/>
              </a:defRPr>
            </a:pPr>
            <a:r>
              <a:t>Understanding of Object-Oriented Programming concepts</a:t>
            </a:r>
          </a:p>
          <a:p>
            <a:pPr marL="285750" indent="-285750">
              <a:buClr>
                <a:srgbClr val="000000"/>
              </a:buClr>
              <a:buSzPct val="100000"/>
              <a:buFont typeface="Arial"/>
              <a:buChar char="•"/>
              <a:defRPr>
                <a:latin typeface="Oswald"/>
                <a:ea typeface="Oswald"/>
                <a:cs typeface="Oswald"/>
                <a:sym typeface="Oswald"/>
              </a:defRPr>
            </a:pPr>
            <a:r>
              <a:t>Knowledge of HTML5 and CSS</a:t>
            </a:r>
          </a:p>
          <a:p>
            <a:pPr marL="285750" indent="-285750">
              <a:buClr>
                <a:srgbClr val="000000"/>
              </a:buClr>
              <a:buSzPct val="100000"/>
              <a:buFont typeface="Arial"/>
              <a:buChar char="•"/>
              <a:defRPr>
                <a:latin typeface="Oswald"/>
                <a:ea typeface="Oswald"/>
                <a:cs typeface="Oswald"/>
                <a:sym typeface="Oswald"/>
              </a:defRPr>
            </a:pPr>
            <a:r>
              <a:t>Knowledge of JavaScript</a:t>
            </a:r>
          </a:p>
          <a:p>
            <a:pPr marL="285750" indent="-285750">
              <a:buClr>
                <a:srgbClr val="000000"/>
              </a:buClr>
              <a:buSzPct val="100000"/>
              <a:buFont typeface="Arial"/>
              <a:buChar char="•"/>
              <a:defRPr>
                <a:latin typeface="Oswald"/>
                <a:ea typeface="Oswald"/>
                <a:cs typeface="Oswald"/>
                <a:sym typeface="Oswald"/>
              </a:defRPr>
            </a:pPr>
            <a:r>
              <a:t>Knowledge of REST APIs , HTTP Protocol and its methods</a:t>
            </a:r>
          </a:p>
          <a:p>
            <a:pPr>
              <a:defRPr>
                <a:latin typeface="Oswald"/>
                <a:ea typeface="Oswald"/>
                <a:cs typeface="Oswald"/>
                <a:sym typeface="Oswald"/>
              </a:defRPr>
            </a:pPr>
            <a:endParaRPr/>
          </a:p>
          <a:p>
            <a:pPr>
              <a:defRPr>
                <a:latin typeface="Oswald"/>
                <a:ea typeface="Oswald"/>
                <a:cs typeface="Oswald"/>
                <a:sym typeface="Oswald"/>
              </a:defRPr>
            </a:pPr>
            <a:r>
              <a:t>Good to have </a:t>
            </a:r>
          </a:p>
          <a:p>
            <a:pPr marL="285750" indent="-285750">
              <a:buClr>
                <a:srgbClr val="000000"/>
              </a:buClr>
              <a:buSzPct val="100000"/>
              <a:buFont typeface="Arial"/>
              <a:buChar char="•"/>
              <a:defRPr>
                <a:latin typeface="Oswald"/>
                <a:ea typeface="Oswald"/>
                <a:cs typeface="Oswald"/>
                <a:sym typeface="Oswald"/>
              </a:defRPr>
            </a:pPr>
            <a:r>
              <a:t>Basic knowledge of React.js</a:t>
            </a:r>
          </a:p>
          <a:p>
            <a:pPr marL="285750" indent="-285750">
              <a:buClr>
                <a:srgbClr val="000000"/>
              </a:buClr>
              <a:buSzPct val="100000"/>
              <a:buFont typeface="Arial"/>
              <a:buChar char="•"/>
              <a:defRPr>
                <a:latin typeface="Oswald"/>
                <a:ea typeface="Oswald"/>
                <a:cs typeface="Oswald"/>
                <a:sym typeface="Oswald"/>
              </a:defRPr>
            </a:pPr>
            <a:r>
              <a:t>Basic knowledge of Node.js and Express.js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9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9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0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01"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Enums</a:t>
            </a:r>
          </a:p>
        </p:txBody>
      </p:sp>
      <p:sp>
        <p:nvSpPr>
          <p:cNvPr id="402" name="TextBox 3"/>
          <p:cNvSpPr txBox="1"/>
          <p:nvPr/>
        </p:nvSpPr>
        <p:spPr>
          <a:xfrm>
            <a:off x="702946" y="1352846"/>
            <a:ext cx="3630448" cy="3177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Enums are a list of related constants and is a built-in type in typescript.</a:t>
            </a:r>
          </a:p>
          <a:p>
            <a:pPr>
              <a:defRPr>
                <a:latin typeface="Oswald"/>
                <a:ea typeface="Oswald"/>
                <a:cs typeface="Oswald"/>
                <a:sym typeface="Oswald"/>
              </a:defRPr>
            </a:pPr>
            <a:endParaRPr/>
          </a:p>
          <a:p>
            <a:pPr>
              <a:defRPr>
                <a:latin typeface="Oswald"/>
                <a:ea typeface="Oswald"/>
                <a:cs typeface="Oswald"/>
                <a:sym typeface="Oswald"/>
              </a:defRPr>
            </a:pPr>
            <a:r>
              <a:t>We could do </a:t>
            </a:r>
          </a:p>
          <a:p>
            <a:pPr>
              <a:defRPr>
                <a:latin typeface="Oswald"/>
                <a:ea typeface="Oswald"/>
                <a:cs typeface="Oswald"/>
                <a:sym typeface="Oswald"/>
              </a:defRPr>
            </a:pPr>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small</a:t>
            </a:r>
            <a:r>
              <a:rPr>
                <a:solidFill>
                  <a:srgbClr val="E1E4E8"/>
                </a:solidFill>
              </a:rPr>
              <a:t> </a:t>
            </a:r>
            <a:r>
              <a:rPr>
                <a:solidFill>
                  <a:srgbClr val="F97583"/>
                </a:solidFill>
              </a:rPr>
              <a:t>=</a:t>
            </a:r>
            <a:r>
              <a:rPr>
                <a:solidFill>
                  <a:srgbClr val="E1E4E8"/>
                </a:solidFill>
              </a:rPr>
              <a:t> </a:t>
            </a:r>
            <a:r>
              <a:rPr>
                <a:solidFill>
                  <a:srgbClr val="79B8FF"/>
                </a:solidFill>
              </a:rPr>
              <a:t>1</a:t>
            </a:r>
            <a:endParaRPr>
              <a:solidFill>
                <a:srgbClr val="E1E4E8"/>
              </a:solidFill>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medium</a:t>
            </a:r>
            <a:r>
              <a:rPr>
                <a:solidFill>
                  <a:srgbClr val="E1E4E8"/>
                </a:solidFill>
              </a:rPr>
              <a:t> </a:t>
            </a:r>
            <a:r>
              <a:rPr>
                <a:solidFill>
                  <a:srgbClr val="F97583"/>
                </a:solidFill>
              </a:rPr>
              <a:t>=</a:t>
            </a:r>
            <a:r>
              <a:rPr>
                <a:solidFill>
                  <a:srgbClr val="E1E4E8"/>
                </a:solidFill>
              </a:rPr>
              <a:t> </a:t>
            </a:r>
            <a:r>
              <a:rPr>
                <a:solidFill>
                  <a:srgbClr val="79B8FF"/>
                </a:solidFill>
              </a:rPr>
              <a:t>2</a:t>
            </a:r>
            <a:endParaRPr>
              <a:solidFill>
                <a:srgbClr val="E1E4E8"/>
              </a:solidFill>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large</a:t>
            </a:r>
            <a:r>
              <a:rPr>
                <a:solidFill>
                  <a:srgbClr val="E1E4E8"/>
                </a:solidFill>
              </a:rPr>
              <a:t> </a:t>
            </a:r>
            <a:r>
              <a:rPr>
                <a:solidFill>
                  <a:srgbClr val="F97583"/>
                </a:solidFill>
              </a:rPr>
              <a:t>=</a:t>
            </a:r>
            <a:r>
              <a:rPr>
                <a:solidFill>
                  <a:srgbClr val="E1E4E8"/>
                </a:solidFill>
              </a:rPr>
              <a:t> </a:t>
            </a:r>
            <a:r>
              <a:rPr>
                <a:solidFill>
                  <a:srgbClr val="79B8FF"/>
                </a:solidFill>
              </a:rPr>
              <a:t>3</a:t>
            </a:r>
            <a:endParaRPr>
              <a:solidFill>
                <a:srgbClr val="E1E4E8"/>
              </a:solidFill>
            </a:endParaRPr>
          </a:p>
          <a:p>
            <a:pPr>
              <a:defRPr>
                <a:latin typeface="Oswald"/>
                <a:ea typeface="Oswald"/>
                <a:cs typeface="Oswald"/>
                <a:sym typeface="Oswald"/>
              </a:defRPr>
            </a:pPr>
            <a:endParaRPr>
              <a:solidFill>
                <a:srgbClr val="E1E4E8"/>
              </a:solidFill>
            </a:endParaRPr>
          </a:p>
          <a:p>
            <a:pPr>
              <a:defRPr>
                <a:latin typeface="Oswald"/>
                <a:ea typeface="Oswald"/>
                <a:cs typeface="Oswald"/>
                <a:sym typeface="Oswald"/>
              </a:defRPr>
            </a:pPr>
            <a:r>
              <a:t>By default, enum members are given numeric values by typescript. But we can also assign explicit values to each member.</a:t>
            </a:r>
          </a:p>
          <a:p>
            <a:pPr>
              <a:defRPr>
                <a:latin typeface="Oswald"/>
                <a:ea typeface="Oswald"/>
                <a:cs typeface="Oswald"/>
                <a:sym typeface="Oswald"/>
              </a:defRPr>
            </a:pPr>
            <a:endParaRPr/>
          </a:p>
          <a:p>
            <a:pPr>
              <a:defRPr>
                <a:latin typeface="Oswald"/>
                <a:ea typeface="Oswald"/>
                <a:cs typeface="Oswald"/>
                <a:sym typeface="Oswald"/>
              </a:defRPr>
            </a:pPr>
            <a:r>
              <a:t>Use pascal casing for defining enum members.</a:t>
            </a:r>
          </a:p>
        </p:txBody>
      </p:sp>
      <p:pic>
        <p:nvPicPr>
          <p:cNvPr id="403" name="Picture 6" descr="Picture 6"/>
          <p:cNvPicPr>
            <a:picLocks noChangeAspect="1"/>
          </p:cNvPicPr>
          <p:nvPr/>
        </p:nvPicPr>
        <p:blipFill>
          <a:blip r:embed="rId3"/>
          <a:stretch>
            <a:fillRect/>
          </a:stretch>
        </p:blipFill>
        <p:spPr>
          <a:xfrm>
            <a:off x="4564860" y="1352846"/>
            <a:ext cx="4387479" cy="267765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0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0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1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11"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Object type</a:t>
            </a:r>
          </a:p>
        </p:txBody>
      </p:sp>
      <p:sp>
        <p:nvSpPr>
          <p:cNvPr id="412" name="TextBox 3"/>
          <p:cNvSpPr txBox="1"/>
          <p:nvPr/>
        </p:nvSpPr>
        <p:spPr>
          <a:xfrm>
            <a:off x="702944" y="1080987"/>
            <a:ext cx="4003090" cy="397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The TypeScript object type represents all values that are not in primitive types.</a:t>
            </a:r>
          </a:p>
          <a:p>
            <a:pPr>
              <a:defRPr>
                <a:latin typeface="Oswald"/>
                <a:ea typeface="Oswald"/>
                <a:cs typeface="Oswald"/>
                <a:sym typeface="Oswald"/>
              </a:defRPr>
            </a:pPr>
            <a:endParaRPr/>
          </a:p>
          <a:p>
            <a:pPr>
              <a:defRPr>
                <a:latin typeface="Oswald"/>
                <a:ea typeface="Oswald"/>
                <a:cs typeface="Oswald"/>
                <a:sym typeface="Oswald"/>
              </a:defRPr>
            </a:pPr>
            <a:r>
              <a:t>The following are primitive types in TypeScript:</a:t>
            </a:r>
          </a:p>
          <a:p>
            <a:pPr marL="285750" indent="-285750">
              <a:buClr>
                <a:srgbClr val="000000"/>
              </a:buClr>
              <a:buSzPct val="100000"/>
              <a:buFont typeface="Arial"/>
              <a:buChar char="•"/>
              <a:defRPr>
                <a:latin typeface="Oswald"/>
                <a:ea typeface="Oswald"/>
                <a:cs typeface="Oswald"/>
                <a:sym typeface="Oswald"/>
              </a:defRPr>
            </a:pPr>
            <a:r>
              <a:t>number</a:t>
            </a:r>
          </a:p>
          <a:p>
            <a:pPr marL="285750" indent="-285750">
              <a:buClr>
                <a:srgbClr val="000000"/>
              </a:buClr>
              <a:buSzPct val="100000"/>
              <a:buFont typeface="Arial"/>
              <a:buChar char="•"/>
              <a:defRPr>
                <a:latin typeface="Oswald"/>
                <a:ea typeface="Oswald"/>
                <a:cs typeface="Oswald"/>
                <a:sym typeface="Oswald"/>
              </a:defRPr>
            </a:pPr>
            <a:r>
              <a:t>bigint</a:t>
            </a:r>
          </a:p>
          <a:p>
            <a:pPr marL="285750" indent="-285750">
              <a:buClr>
                <a:srgbClr val="000000"/>
              </a:buClr>
              <a:buSzPct val="100000"/>
              <a:buFont typeface="Arial"/>
              <a:buChar char="•"/>
              <a:defRPr>
                <a:latin typeface="Oswald"/>
                <a:ea typeface="Oswald"/>
                <a:cs typeface="Oswald"/>
                <a:sym typeface="Oswald"/>
              </a:defRPr>
            </a:pPr>
            <a:r>
              <a:t>string</a:t>
            </a:r>
          </a:p>
          <a:p>
            <a:pPr marL="285750" indent="-285750">
              <a:buClr>
                <a:srgbClr val="000000"/>
              </a:buClr>
              <a:buSzPct val="100000"/>
              <a:buFont typeface="Arial"/>
              <a:buChar char="•"/>
              <a:defRPr>
                <a:latin typeface="Oswald"/>
                <a:ea typeface="Oswald"/>
                <a:cs typeface="Oswald"/>
                <a:sym typeface="Oswald"/>
              </a:defRPr>
            </a:pPr>
            <a:r>
              <a:t>boolean</a:t>
            </a:r>
          </a:p>
          <a:p>
            <a:pPr marL="285750" indent="-285750">
              <a:buClr>
                <a:srgbClr val="000000"/>
              </a:buClr>
              <a:buSzPct val="100000"/>
              <a:buFont typeface="Arial"/>
              <a:buChar char="•"/>
              <a:defRPr>
                <a:latin typeface="Oswald"/>
                <a:ea typeface="Oswald"/>
                <a:cs typeface="Oswald"/>
                <a:sym typeface="Oswald"/>
              </a:defRPr>
            </a:pPr>
            <a:r>
              <a:t>null</a:t>
            </a:r>
          </a:p>
          <a:p>
            <a:pPr marL="285750" indent="-285750">
              <a:buClr>
                <a:srgbClr val="000000"/>
              </a:buClr>
              <a:buSzPct val="100000"/>
              <a:buFont typeface="Arial"/>
              <a:buChar char="•"/>
              <a:defRPr>
                <a:latin typeface="Oswald"/>
                <a:ea typeface="Oswald"/>
                <a:cs typeface="Oswald"/>
                <a:sym typeface="Oswald"/>
              </a:defRPr>
            </a:pPr>
            <a:r>
              <a:t>undefined</a:t>
            </a:r>
          </a:p>
          <a:p>
            <a:pPr marL="285750" indent="-285750">
              <a:buClr>
                <a:srgbClr val="000000"/>
              </a:buClr>
              <a:buSzPct val="100000"/>
              <a:buFont typeface="Arial"/>
              <a:buChar char="•"/>
              <a:defRPr>
                <a:latin typeface="Oswald"/>
                <a:ea typeface="Oswald"/>
                <a:cs typeface="Oswald"/>
                <a:sym typeface="Oswald"/>
              </a:defRPr>
            </a:pPr>
            <a:r>
              <a:t>Symbol</a:t>
            </a:r>
          </a:p>
          <a:p>
            <a:pPr marL="285750" indent="-285750">
              <a:buClr>
                <a:srgbClr val="000000"/>
              </a:buClr>
              <a:buSzPct val="100000"/>
              <a:buFont typeface="Arial"/>
              <a:buChar char="•"/>
              <a:defRPr>
                <a:latin typeface="Oswald"/>
                <a:ea typeface="Oswald"/>
                <a:cs typeface="Oswald"/>
                <a:sym typeface="Oswald"/>
              </a:defRPr>
            </a:pPr>
            <a:endParaRPr/>
          </a:p>
          <a:p>
            <a:pPr>
              <a:defRPr>
                <a:latin typeface="Oswald"/>
                <a:ea typeface="Oswald"/>
                <a:cs typeface="Oswald"/>
                <a:sym typeface="Oswald"/>
              </a:defRPr>
            </a:pPr>
            <a:r>
              <a:t>The employee object is an object type with a fixed list of properties. If you attempt to access a property that doesn’t exist on the employee object, you’ll get an error</a:t>
            </a:r>
          </a:p>
          <a:p>
            <a:pPr marL="285750" indent="-285750">
              <a:buClr>
                <a:srgbClr val="000000"/>
              </a:buClr>
              <a:buSzPct val="100000"/>
              <a:buFont typeface="Arial"/>
              <a:buChar char="•"/>
              <a:defRPr>
                <a:latin typeface="Oswald"/>
                <a:ea typeface="Oswald"/>
                <a:cs typeface="Oswald"/>
                <a:sym typeface="Oswald"/>
              </a:defRPr>
            </a:pPr>
            <a:endParaRPr/>
          </a:p>
        </p:txBody>
      </p:sp>
      <p:pic>
        <p:nvPicPr>
          <p:cNvPr id="413" name="Picture 4" descr="Picture 4"/>
          <p:cNvPicPr>
            <a:picLocks noChangeAspect="1"/>
          </p:cNvPicPr>
          <p:nvPr/>
        </p:nvPicPr>
        <p:blipFill>
          <a:blip r:embed="rId3"/>
          <a:stretch>
            <a:fillRect/>
          </a:stretch>
        </p:blipFill>
        <p:spPr>
          <a:xfrm>
            <a:off x="5168234" y="1305979"/>
            <a:ext cx="3057701" cy="280009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1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1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2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21" name="TextBox 12"/>
          <p:cNvSpPr txBox="1"/>
          <p:nvPr/>
        </p:nvSpPr>
        <p:spPr>
          <a:xfrm>
            <a:off x="799386" y="509885"/>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Object type (cont.)</a:t>
            </a:r>
          </a:p>
        </p:txBody>
      </p:sp>
      <p:sp>
        <p:nvSpPr>
          <p:cNvPr id="422" name="TextBox 3"/>
          <p:cNvSpPr txBox="1"/>
          <p:nvPr/>
        </p:nvSpPr>
        <p:spPr>
          <a:xfrm>
            <a:off x="702943" y="1080987"/>
            <a:ext cx="2462889" cy="1368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To explicitly specify properties of the employee object, you first use the following syntax to declare the employee object:</a:t>
            </a:r>
          </a:p>
        </p:txBody>
      </p:sp>
      <p:sp>
        <p:nvSpPr>
          <p:cNvPr id="423" name="TextBox 10"/>
          <p:cNvSpPr txBox="1"/>
          <p:nvPr/>
        </p:nvSpPr>
        <p:spPr>
          <a:xfrm>
            <a:off x="3365560" y="1080987"/>
            <a:ext cx="2350185"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And then you assign the employee object to a literal object with the described properties:</a:t>
            </a:r>
          </a:p>
        </p:txBody>
      </p:sp>
      <p:sp>
        <p:nvSpPr>
          <p:cNvPr id="424" name="TextBox 13"/>
          <p:cNvSpPr txBox="1"/>
          <p:nvPr/>
        </p:nvSpPr>
        <p:spPr>
          <a:xfrm>
            <a:off x="6235343" y="1078002"/>
            <a:ext cx="2462888" cy="739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Or you can combine both syntaxes in the same statement as this:</a:t>
            </a:r>
          </a:p>
        </p:txBody>
      </p:sp>
      <p:pic>
        <p:nvPicPr>
          <p:cNvPr id="425" name="Picture 20" descr="Picture 20"/>
          <p:cNvPicPr>
            <a:picLocks noChangeAspect="1"/>
          </p:cNvPicPr>
          <p:nvPr/>
        </p:nvPicPr>
        <p:blipFill>
          <a:blip r:embed="rId3"/>
          <a:stretch>
            <a:fillRect/>
          </a:stretch>
        </p:blipFill>
        <p:spPr>
          <a:xfrm>
            <a:off x="735801" y="2325382"/>
            <a:ext cx="2088972" cy="1825499"/>
          </a:xfrm>
          <a:prstGeom prst="rect">
            <a:avLst/>
          </a:prstGeom>
          <a:ln w="12700">
            <a:miter lim="400000"/>
          </a:ln>
        </p:spPr>
      </p:pic>
      <p:pic>
        <p:nvPicPr>
          <p:cNvPr id="426" name="Picture 22" descr="Picture 22"/>
          <p:cNvPicPr>
            <a:picLocks noChangeAspect="1"/>
          </p:cNvPicPr>
          <p:nvPr/>
        </p:nvPicPr>
        <p:blipFill>
          <a:blip r:embed="rId4"/>
          <a:stretch>
            <a:fillRect/>
          </a:stretch>
        </p:blipFill>
        <p:spPr>
          <a:xfrm>
            <a:off x="3391615" y="2294320"/>
            <a:ext cx="2284044" cy="1877630"/>
          </a:xfrm>
          <a:prstGeom prst="rect">
            <a:avLst/>
          </a:prstGeom>
          <a:ln w="12700">
            <a:miter lim="400000"/>
          </a:ln>
        </p:spPr>
      </p:pic>
      <p:pic>
        <p:nvPicPr>
          <p:cNvPr id="427" name="Picture 24" descr="Picture 24"/>
          <p:cNvPicPr>
            <a:picLocks noChangeAspect="1"/>
          </p:cNvPicPr>
          <p:nvPr/>
        </p:nvPicPr>
        <p:blipFill>
          <a:blip r:embed="rId5"/>
          <a:stretch>
            <a:fillRect/>
          </a:stretch>
        </p:blipFill>
        <p:spPr>
          <a:xfrm>
            <a:off x="6304946" y="1819650"/>
            <a:ext cx="2264355" cy="276396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3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3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3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3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36" name="TextBox 6"/>
          <p:cNvSpPr txBox="1"/>
          <p:nvPr/>
        </p:nvSpPr>
        <p:spPr>
          <a:xfrm>
            <a:off x="606500" y="1054008"/>
            <a:ext cx="7545228"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Typescript has a strong type system</a:t>
            </a:r>
          </a:p>
          <a:p>
            <a:pPr marL="285750" indent="-285750">
              <a:buClr>
                <a:srgbClr val="000000"/>
              </a:buClr>
              <a:buSzPct val="100000"/>
              <a:buFont typeface="Arial"/>
              <a:buChar char="•"/>
              <a:defRPr>
                <a:latin typeface="Oswald"/>
                <a:ea typeface="Oswald"/>
                <a:cs typeface="Oswald"/>
                <a:sym typeface="Oswald"/>
              </a:defRPr>
            </a:pPr>
            <a:r>
              <a:t>We learnt about basic types and object type</a:t>
            </a:r>
          </a:p>
          <a:p>
            <a:pPr marL="285750" indent="-285750">
              <a:buClr>
                <a:srgbClr val="000000"/>
              </a:buClr>
              <a:buSzPct val="100000"/>
              <a:buFont typeface="Arial"/>
              <a:buChar char="•"/>
              <a:defRPr>
                <a:latin typeface="Oswald"/>
                <a:ea typeface="Oswald"/>
                <a:cs typeface="Oswald"/>
                <a:sym typeface="Oswald"/>
              </a:defRPr>
            </a:pPr>
            <a:r>
              <a:t>You can disable type checking using the strict and noImplicitAny flags however that is not a good practice.</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47103"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443" name="TextBox 12"/>
          <p:cNvSpPr txBox="1"/>
          <p:nvPr/>
        </p:nvSpPr>
        <p:spPr>
          <a:xfrm>
            <a:off x="1839541" y="1846289"/>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444"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770775" y="1701382"/>
            <a:ext cx="4105808" cy="11836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a:latin typeface="Oswald"/>
                <a:ea typeface="Oswald"/>
                <a:cs typeface="Oswald"/>
                <a:sym typeface="Oswald"/>
              </a:defRPr>
            </a:pPr>
            <a:r>
              <a:t>Advanced Types </a:t>
            </a:r>
          </a:p>
          <a:p>
            <a:pPr>
              <a:defRPr sz="3600">
                <a:latin typeface="Oswald"/>
                <a:ea typeface="Oswald"/>
                <a:cs typeface="Oswald"/>
                <a:sym typeface="Oswald"/>
              </a:defRPr>
            </a:pPr>
            <a:r>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384258"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p>
          <a:p>
            <a:pPr marL="799200" indent="-457200">
              <a:buClr>
                <a:srgbClr val="000000"/>
              </a:buClr>
              <a:buSzPct val="100000"/>
              <a:buFont typeface="Arial"/>
              <a:buChar char="•"/>
              <a:defRPr>
                <a:latin typeface="Oswald"/>
                <a:ea typeface="Oswald"/>
                <a:cs typeface="Oswald"/>
                <a:sym typeface="Oswald"/>
              </a:defRPr>
            </a:pPr>
            <a:r>
              <a:rPr dirty="0"/>
              <a:t>Type aliases</a:t>
            </a:r>
          </a:p>
          <a:p>
            <a:pPr marL="799200" indent="-457200">
              <a:buClr>
                <a:srgbClr val="000000"/>
              </a:buClr>
              <a:buSzPct val="100000"/>
              <a:buFont typeface="Arial"/>
              <a:buChar char="•"/>
              <a:defRPr>
                <a:latin typeface="Oswald"/>
                <a:ea typeface="Oswald"/>
                <a:cs typeface="Oswald"/>
                <a:sym typeface="Oswald"/>
              </a:defRPr>
            </a:pPr>
            <a:r>
              <a:rPr dirty="0"/>
              <a:t>Intersection and Union types</a:t>
            </a:r>
          </a:p>
          <a:p>
            <a:pPr marL="799200" indent="-457200">
              <a:buClr>
                <a:srgbClr val="000000"/>
              </a:buClr>
              <a:buSzPct val="100000"/>
              <a:buFont typeface="Arial"/>
              <a:buChar char="•"/>
              <a:defRPr>
                <a:latin typeface="Oswald"/>
                <a:ea typeface="Oswald"/>
                <a:cs typeface="Oswald"/>
                <a:sym typeface="Oswald"/>
              </a:defRPr>
            </a:pPr>
            <a:r>
              <a:rPr dirty="0"/>
              <a:t>Literal types</a:t>
            </a:r>
          </a:p>
          <a:p>
            <a:pPr marL="799200" indent="-457200">
              <a:buClr>
                <a:srgbClr val="000000"/>
              </a:buClr>
              <a:buSzPct val="100000"/>
              <a:buFont typeface="Arial"/>
              <a:buChar char="•"/>
              <a:defRPr>
                <a:latin typeface="Oswald"/>
                <a:ea typeface="Oswald"/>
                <a:cs typeface="Oswald"/>
                <a:sym typeface="Oswald"/>
              </a:defRPr>
            </a:pPr>
            <a:r>
              <a:rPr dirty="0"/>
              <a:t>Nullable types</a:t>
            </a:r>
            <a:endParaRPr lang="en-IN" dirty="0"/>
          </a:p>
          <a:p>
            <a:pPr marL="799200" indent="-457200">
              <a:buClr>
                <a:srgbClr val="000000"/>
              </a:buClr>
              <a:buSzPct val="100000"/>
              <a:buFont typeface="Arial"/>
              <a:buChar char="•"/>
              <a:defRPr>
                <a:latin typeface="Oswald"/>
                <a:ea typeface="Oswald"/>
                <a:cs typeface="Oswald"/>
                <a:sym typeface="Oswald"/>
              </a:defRPr>
            </a:pPr>
            <a:r>
              <a:rPr lang="en-US" dirty="0"/>
              <a:t>The unknown type</a:t>
            </a:r>
          </a:p>
          <a:p>
            <a:pPr marL="799200" indent="-457200">
              <a:buClr>
                <a:srgbClr val="000000"/>
              </a:buClr>
              <a:buSzPct val="100000"/>
              <a:buFont typeface="Arial"/>
              <a:buChar char="•"/>
              <a:defRPr>
                <a:latin typeface="Oswald"/>
                <a:ea typeface="Oswald"/>
                <a:cs typeface="Oswald"/>
                <a:sym typeface="Oswald"/>
              </a:defRPr>
            </a:pPr>
            <a:r>
              <a:rPr lang="en-US" dirty="0"/>
              <a:t>The never type</a:t>
            </a:r>
            <a:endParaRPr dirty="0"/>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7495572" cy="160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about advanced types in Typescript</a:t>
            </a:r>
          </a:p>
          <a:p>
            <a:pPr marL="799200" lvl="8" indent="-457200">
              <a:buClr>
                <a:srgbClr val="000000"/>
              </a:buClr>
              <a:buSzPct val="100000"/>
              <a:buFont typeface="Arial"/>
              <a:buChar char="•"/>
              <a:defRPr>
                <a:latin typeface="Oswald"/>
                <a:ea typeface="Oswald"/>
                <a:cs typeface="Oswald"/>
                <a:sym typeface="Oswald"/>
              </a:defRPr>
            </a:pPr>
            <a:r>
              <a:t>Understand how to use various type concepts such as union types, type aliases etc.</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a:p>
            <a:pPr marL="627750" lvl="8" indent="-285750">
              <a:buClr>
                <a:srgbClr val="000000"/>
              </a:buClr>
              <a:buSzPct val="100000"/>
              <a:buFont typeface="Arial"/>
              <a:buChar char="•"/>
              <a:defRPr>
                <a:latin typeface="Oswald"/>
                <a:ea typeface="Oswald"/>
                <a:cs typeface="Oswald"/>
                <a:sym typeface="Oswald"/>
              </a:defRPr>
            </a:pPr>
            <a:r>
              <a:t>Understanding of basic types in Typescript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Type aliases</a:t>
            </a:r>
          </a:p>
        </p:txBody>
      </p:sp>
      <p:sp>
        <p:nvSpPr>
          <p:cNvPr id="469" name="TextBox 2"/>
          <p:cNvSpPr txBox="1"/>
          <p:nvPr/>
        </p:nvSpPr>
        <p:spPr>
          <a:xfrm>
            <a:off x="624364" y="1199071"/>
            <a:ext cx="7430929" cy="12471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t>TypeScript allows us to name our types with alternative names. This is particularly useful for object types that we saw in the last session. It is important to note that type aliases do not create a new type, they only create a different name for the same type. </a:t>
            </a:r>
            <a:br/>
            <a:br/>
            <a:r>
              <a:t>Giving alias name to primitive types is not useful and might cause confusion in the long run. </a:t>
            </a:r>
            <a:br/>
            <a:endParaRPr/>
          </a:p>
          <a:p>
            <a:pPr>
              <a:defRPr sz="1100">
                <a:latin typeface="Oswald"/>
                <a:ea typeface="Oswald"/>
                <a:cs typeface="Oswald"/>
                <a:sym typeface="Oswald"/>
              </a:defRPr>
            </a:pPr>
            <a:r>
              <a:t>Following is the syntax for type alias in Typescript.</a:t>
            </a:r>
          </a:p>
        </p:txBody>
      </p:sp>
      <p:pic>
        <p:nvPicPr>
          <p:cNvPr id="470" name="Image" descr="Image"/>
          <p:cNvPicPr>
            <a:picLocks noChangeAspect="1"/>
          </p:cNvPicPr>
          <p:nvPr/>
        </p:nvPicPr>
        <p:blipFill>
          <a:blip r:embed="rId2"/>
          <a:stretch>
            <a:fillRect/>
          </a:stretch>
        </p:blipFill>
        <p:spPr>
          <a:xfrm>
            <a:off x="3238926" y="2869580"/>
            <a:ext cx="2201805" cy="84752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7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74"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7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76"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Intersection and Union Types</a:t>
            </a:r>
          </a:p>
        </p:txBody>
      </p:sp>
      <p:sp>
        <p:nvSpPr>
          <p:cNvPr id="477" name="TextBox 2"/>
          <p:cNvSpPr txBox="1"/>
          <p:nvPr/>
        </p:nvSpPr>
        <p:spPr>
          <a:xfrm>
            <a:off x="624364" y="1199071"/>
            <a:ext cx="7991000" cy="2800767"/>
          </a:xfrm>
          <a:prstGeom prst="rect">
            <a:avLst/>
          </a:prstGeom>
          <a:ln w="12700">
            <a:miter lim="400000"/>
          </a:ln>
        </p:spPr>
        <p:txBody>
          <a:bodyPr wrap="square" lIns="45719" rIns="45719">
            <a:spAutoFit/>
          </a:bodyPr>
          <a:lstStyle/>
          <a:p>
            <a:pPr>
              <a:defRPr sz="1100">
                <a:latin typeface="Oswald"/>
                <a:ea typeface="Oswald"/>
                <a:cs typeface="Oswald"/>
                <a:sym typeface="Oswald"/>
              </a:defRPr>
            </a:pPr>
            <a:r>
              <a:rPr lang="en-IN" dirty="0"/>
              <a:t>In Typescript you can combine two or more types to create new types. Couple of such types are called union and intersection types where you can combine two or more types to get a hybrid type which has the feature of the parent types based on.</a:t>
            </a:r>
          </a:p>
          <a:p>
            <a:pPr>
              <a:defRPr sz="1100">
                <a:latin typeface="Oswald"/>
                <a:ea typeface="Oswald"/>
                <a:cs typeface="Oswald"/>
                <a:sym typeface="Oswald"/>
              </a:defRPr>
            </a:pPr>
            <a:endParaRPr lang="en-IN" dirty="0"/>
          </a:p>
          <a:p>
            <a:pPr marL="171450" indent="-171450">
              <a:buFont typeface="Arial" panose="020B0604020202020204" pitchFamily="34" charset="0"/>
              <a:buChar char="•"/>
              <a:defRPr sz="1100">
                <a:latin typeface="Oswald"/>
                <a:ea typeface="Oswald"/>
                <a:cs typeface="Oswald"/>
                <a:sym typeface="Oswald"/>
              </a:defRPr>
            </a:pPr>
            <a:r>
              <a:rPr lang="en-IN" b="1" dirty="0"/>
              <a:t>Intersection Type : </a:t>
            </a:r>
            <a:br>
              <a:rPr lang="en-IN" dirty="0"/>
            </a:br>
            <a:r>
              <a:rPr lang="en-IN" dirty="0"/>
              <a:t>The intersection operator &amp;</a:t>
            </a:r>
            <a:br>
              <a:rPr lang="en-IN" dirty="0"/>
            </a:br>
            <a:r>
              <a:rPr lang="en-IN" dirty="0"/>
              <a:t>Combines two or more types to create a new type that has properties and functions that belong to both types.  All properties while declaring a new instance of the derived type are mandatory to be defined.</a:t>
            </a:r>
          </a:p>
          <a:p>
            <a:pPr>
              <a:defRPr sz="1100">
                <a:latin typeface="Oswald"/>
                <a:ea typeface="Oswald"/>
                <a:cs typeface="Oswald"/>
                <a:sym typeface="Oswald"/>
              </a:defRPr>
            </a:pPr>
            <a:br>
              <a:rPr lang="en-IN" dirty="0"/>
            </a:br>
            <a:endParaRPr lang="en-IN" dirty="0"/>
          </a:p>
          <a:p>
            <a:pPr marL="171450" indent="-171450">
              <a:buFont typeface="Arial" panose="020B0604020202020204" pitchFamily="34" charset="0"/>
              <a:buChar char="•"/>
              <a:defRPr sz="1100">
                <a:latin typeface="Oswald"/>
                <a:ea typeface="Oswald"/>
                <a:cs typeface="Oswald"/>
                <a:sym typeface="Oswald"/>
              </a:defRPr>
            </a:pPr>
            <a:r>
              <a:rPr lang="en-IN" b="1" dirty="0"/>
              <a:t>Union Type :</a:t>
            </a:r>
            <a:br>
              <a:rPr lang="en-IN" dirty="0"/>
            </a:br>
            <a:r>
              <a:rPr lang="en-IN" dirty="0"/>
              <a:t>The union operator |</a:t>
            </a:r>
            <a:br>
              <a:rPr lang="en-IN" dirty="0"/>
            </a:br>
            <a:r>
              <a:rPr lang="en-IN" dirty="0"/>
              <a:t>Combines two or more types to create a new type that has properties and functions that can belong to either types.</a:t>
            </a:r>
            <a:br>
              <a:rPr lang="en-IN" dirty="0"/>
            </a:br>
            <a:br>
              <a:rPr lang="en-IN" dirty="0"/>
            </a:br>
            <a:r>
              <a:rPr lang="en-IN" dirty="0"/>
              <a:t>		</a:t>
            </a:r>
          </a:p>
          <a:p>
            <a:pPr>
              <a:defRPr sz="1100">
                <a:latin typeface="Oswald"/>
                <a:ea typeface="Oswald"/>
                <a:cs typeface="Oswald"/>
                <a:sym typeface="Oswald"/>
              </a:defRPr>
            </a:pPr>
            <a:endParaRPr lang="en-IN" dirty="0"/>
          </a:p>
          <a:p>
            <a:pPr>
              <a:defRPr sz="1100">
                <a:latin typeface="Oswald"/>
                <a:ea typeface="Oswald"/>
                <a:cs typeface="Oswald"/>
                <a:sym typeface="Oswald"/>
              </a:defRPr>
            </a:pPr>
            <a:endParaRPr dirty="0"/>
          </a:p>
        </p:txBody>
      </p:sp>
      <p:pic>
        <p:nvPicPr>
          <p:cNvPr id="3" name="Picture 2">
            <a:extLst>
              <a:ext uri="{FF2B5EF4-FFF2-40B4-BE49-F238E27FC236}">
                <a16:creationId xmlns:a16="http://schemas.microsoft.com/office/drawing/2014/main" id="{A08A5C0D-D43B-FAE3-A551-634CBDFCF8CE}"/>
              </a:ext>
            </a:extLst>
          </p:cNvPr>
          <p:cNvPicPr>
            <a:picLocks noChangeAspect="1"/>
          </p:cNvPicPr>
          <p:nvPr/>
        </p:nvPicPr>
        <p:blipFill>
          <a:blip r:embed="rId3"/>
          <a:stretch>
            <a:fillRect/>
          </a:stretch>
        </p:blipFill>
        <p:spPr>
          <a:xfrm>
            <a:off x="2733194" y="3563146"/>
            <a:ext cx="3200400" cy="542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Literal Types</a:t>
            </a:r>
            <a:endParaRPr dirty="0"/>
          </a:p>
        </p:txBody>
      </p:sp>
      <p:sp>
        <p:nvSpPr>
          <p:cNvPr id="469" name="TextBox 2"/>
          <p:cNvSpPr txBox="1"/>
          <p:nvPr/>
        </p:nvSpPr>
        <p:spPr>
          <a:xfrm>
            <a:off x="624364" y="1199071"/>
            <a:ext cx="7430929"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TypeScript Literal Types restrict the value of a variable to finite valid values. This contrasts with variable which allows you to change value (except for TypeScript Constants). The latest version of Typescript supports the String Literal Types, Numeric Literal Types, Boolean Literal Types &amp; Enum Literal Types.</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Following are couple of examples of string and numeric literal types.</a:t>
            </a:r>
          </a:p>
        </p:txBody>
      </p:sp>
      <p:pic>
        <p:nvPicPr>
          <p:cNvPr id="3" name="Picture 2">
            <a:extLst>
              <a:ext uri="{FF2B5EF4-FFF2-40B4-BE49-F238E27FC236}">
                <a16:creationId xmlns:a16="http://schemas.microsoft.com/office/drawing/2014/main" id="{C36054D9-B45A-6AA4-2516-E72A2CE9EFE3}"/>
              </a:ext>
            </a:extLst>
          </p:cNvPr>
          <p:cNvPicPr>
            <a:picLocks noChangeAspect="1"/>
          </p:cNvPicPr>
          <p:nvPr/>
        </p:nvPicPr>
        <p:blipFill>
          <a:blip r:embed="rId3"/>
          <a:stretch>
            <a:fillRect/>
          </a:stretch>
        </p:blipFill>
        <p:spPr>
          <a:xfrm>
            <a:off x="2273383" y="2362766"/>
            <a:ext cx="4348463" cy="2096580"/>
          </a:xfrm>
          <a:prstGeom prst="rect">
            <a:avLst/>
          </a:prstGeom>
        </p:spPr>
      </p:pic>
    </p:spTree>
    <p:extLst>
      <p:ext uri="{BB962C8B-B14F-4D97-AF65-F5344CB8AC3E}">
        <p14:creationId xmlns:p14="http://schemas.microsoft.com/office/powerpoint/2010/main" val="99412625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4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43"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4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45"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46" name="TextBox 10"/>
          <p:cNvSpPr txBox="1"/>
          <p:nvPr/>
        </p:nvSpPr>
        <p:spPr>
          <a:xfrm>
            <a:off x="645670" y="1131479"/>
            <a:ext cx="8064339" cy="3546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numCol="3" spcCol="0"/>
          <a:lstStyle/>
          <a:p>
            <a:pPr indent="342000">
              <a:defRPr>
                <a:latin typeface="Oswald"/>
                <a:ea typeface="Oswald"/>
                <a:cs typeface="Oswald"/>
                <a:sym typeface="Oswald"/>
              </a:defRPr>
            </a:pPr>
            <a:r>
              <a:rPr dirty="0"/>
              <a:t>Getting Started with Typescript</a:t>
            </a:r>
          </a:p>
          <a:p>
            <a:pPr marL="799200" lvl="8" indent="-457200">
              <a:buClr>
                <a:srgbClr val="000000"/>
              </a:buClr>
              <a:buSzPct val="100000"/>
              <a:buFont typeface="Arial"/>
              <a:buChar char="•"/>
              <a:defRPr sz="1200">
                <a:latin typeface="Oswald"/>
                <a:ea typeface="Oswald"/>
                <a:cs typeface="Oswald"/>
                <a:sym typeface="Oswald"/>
              </a:defRPr>
            </a:pPr>
            <a:r>
              <a:rPr dirty="0"/>
              <a:t>What is Typescript ?</a:t>
            </a:r>
          </a:p>
          <a:p>
            <a:pPr marL="799200" lvl="8" indent="-457200">
              <a:buClr>
                <a:srgbClr val="000000"/>
              </a:buClr>
              <a:buSzPct val="100000"/>
              <a:buFont typeface="Arial"/>
              <a:buChar char="•"/>
              <a:defRPr sz="1200">
                <a:latin typeface="Oswald"/>
                <a:ea typeface="Oswald"/>
                <a:cs typeface="Oswald"/>
                <a:sym typeface="Oswald"/>
              </a:defRPr>
            </a:pPr>
            <a:r>
              <a:rPr dirty="0"/>
              <a:t>Why Typescript ?</a:t>
            </a:r>
          </a:p>
          <a:p>
            <a:pPr marL="799200" lvl="8" indent="-457200">
              <a:buClr>
                <a:srgbClr val="000000"/>
              </a:buClr>
              <a:buSzPct val="100000"/>
              <a:buFont typeface="Arial"/>
              <a:buChar char="•"/>
              <a:defRPr sz="1200">
                <a:latin typeface="Oswald"/>
                <a:ea typeface="Oswald"/>
                <a:cs typeface="Oswald"/>
                <a:sym typeface="Oswald"/>
              </a:defRPr>
            </a:pPr>
            <a:r>
              <a:rPr dirty="0"/>
              <a:t>Dev Environment Setup</a:t>
            </a:r>
          </a:p>
          <a:p>
            <a:pPr marL="799200" lvl="8" indent="-457200">
              <a:buClr>
                <a:srgbClr val="000000"/>
              </a:buClr>
              <a:buSzPct val="100000"/>
              <a:buFont typeface="Arial"/>
              <a:buChar char="•"/>
              <a:defRPr sz="1200">
                <a:latin typeface="Oswald"/>
                <a:ea typeface="Oswald"/>
                <a:cs typeface="Oswald"/>
                <a:sym typeface="Oswald"/>
              </a:defRPr>
            </a:pPr>
            <a:r>
              <a:rPr dirty="0"/>
              <a:t>Typescript compiler setup and debugging</a:t>
            </a:r>
          </a:p>
          <a:p>
            <a:pPr marL="799200" lvl="8" indent="-457200">
              <a:buClr>
                <a:srgbClr val="000000"/>
              </a:buClr>
              <a:buSzPct val="100000"/>
              <a:buFont typeface="Arial"/>
              <a:buChar char="•"/>
              <a:defRPr sz="1200">
                <a:latin typeface="Oswald"/>
                <a:ea typeface="Oswald"/>
                <a:cs typeface="Oswald"/>
                <a:sym typeface="Oswald"/>
              </a:defRPr>
            </a:pPr>
            <a:r>
              <a:rPr dirty="0"/>
              <a:t>First Typescript program</a:t>
            </a:r>
            <a:br>
              <a:rPr dirty="0"/>
            </a:br>
            <a:endParaRPr dirty="0"/>
          </a:p>
          <a:p>
            <a:pPr indent="342000">
              <a:defRPr>
                <a:latin typeface="Oswald"/>
                <a:ea typeface="Oswald"/>
                <a:cs typeface="Oswald"/>
                <a:sym typeface="Oswald"/>
              </a:defRPr>
            </a:pPr>
            <a:r>
              <a:rPr dirty="0"/>
              <a:t>Basic Types</a:t>
            </a:r>
          </a:p>
          <a:p>
            <a:pPr marL="799200" indent="-457200">
              <a:buClr>
                <a:srgbClr val="000000"/>
              </a:buClr>
              <a:buSzPct val="100000"/>
              <a:buFont typeface="Arial"/>
              <a:buChar char="•"/>
              <a:defRPr sz="1200">
                <a:latin typeface="Oswald"/>
                <a:ea typeface="Oswald"/>
                <a:cs typeface="Oswald"/>
                <a:sym typeface="Oswald"/>
              </a:defRPr>
            </a:pPr>
            <a:r>
              <a:rPr dirty="0"/>
              <a:t>Type annotation basics</a:t>
            </a:r>
          </a:p>
          <a:p>
            <a:pPr marL="799200" indent="-457200">
              <a:buClr>
                <a:srgbClr val="000000"/>
              </a:buClr>
              <a:buSzPct val="100000"/>
              <a:buFont typeface="Arial"/>
              <a:buChar char="•"/>
              <a:defRPr sz="1200">
                <a:latin typeface="Oswald"/>
                <a:ea typeface="Oswald"/>
                <a:cs typeface="Oswald"/>
                <a:sym typeface="Oswald"/>
              </a:defRPr>
            </a:pPr>
            <a:r>
              <a:rPr dirty="0"/>
              <a:t>Built in types</a:t>
            </a:r>
          </a:p>
          <a:p>
            <a:pPr marL="799200" indent="-457200">
              <a:buClr>
                <a:srgbClr val="000000"/>
              </a:buClr>
              <a:buSzPct val="100000"/>
              <a:buFont typeface="Arial"/>
              <a:buChar char="•"/>
              <a:defRPr sz="1200">
                <a:latin typeface="Oswald"/>
                <a:ea typeface="Oswald"/>
                <a:cs typeface="Oswald"/>
                <a:sym typeface="Oswald"/>
              </a:defRPr>
            </a:pPr>
            <a:r>
              <a:rPr dirty="0"/>
              <a:t>The any type</a:t>
            </a:r>
          </a:p>
          <a:p>
            <a:pPr marL="799200" indent="-457200">
              <a:buClr>
                <a:srgbClr val="000000"/>
              </a:buClr>
              <a:buSzPct val="100000"/>
              <a:buFont typeface="Arial"/>
              <a:buChar char="•"/>
              <a:defRPr sz="1200">
                <a:latin typeface="Oswald"/>
                <a:ea typeface="Oswald"/>
                <a:cs typeface="Oswald"/>
                <a:sym typeface="Oswald"/>
              </a:defRPr>
            </a:pPr>
            <a:r>
              <a:rPr dirty="0"/>
              <a:t>The void type</a:t>
            </a:r>
          </a:p>
          <a:p>
            <a:pPr marL="799200" indent="-457200">
              <a:buClr>
                <a:srgbClr val="000000"/>
              </a:buClr>
              <a:buSzPct val="100000"/>
              <a:buFont typeface="Arial"/>
              <a:buChar char="•"/>
              <a:defRPr sz="1200">
                <a:latin typeface="Oswald"/>
                <a:ea typeface="Oswald"/>
                <a:cs typeface="Oswald"/>
                <a:sym typeface="Oswald"/>
              </a:defRPr>
            </a:pPr>
            <a:r>
              <a:rPr dirty="0"/>
              <a:t>Array</a:t>
            </a:r>
          </a:p>
          <a:p>
            <a:pPr marL="799200" indent="-457200">
              <a:buClr>
                <a:srgbClr val="000000"/>
              </a:buClr>
              <a:buSzPct val="100000"/>
              <a:buFont typeface="Arial"/>
              <a:buChar char="•"/>
              <a:defRPr sz="1200">
                <a:latin typeface="Oswald"/>
                <a:ea typeface="Oswald"/>
                <a:cs typeface="Oswald"/>
                <a:sym typeface="Oswald"/>
              </a:defRPr>
            </a:pPr>
            <a:r>
              <a:rPr dirty="0"/>
              <a:t>Tuples</a:t>
            </a:r>
          </a:p>
          <a:p>
            <a:pPr marL="799200" indent="-457200">
              <a:buClr>
                <a:srgbClr val="000000"/>
              </a:buClr>
              <a:buSzPct val="100000"/>
              <a:buFont typeface="Arial"/>
              <a:buChar char="•"/>
              <a:defRPr sz="1200">
                <a:latin typeface="Oswald"/>
                <a:ea typeface="Oswald"/>
                <a:cs typeface="Oswald"/>
                <a:sym typeface="Oswald"/>
              </a:defRPr>
            </a:pPr>
            <a:r>
              <a:rPr dirty="0"/>
              <a:t>Enums</a:t>
            </a:r>
          </a:p>
          <a:p>
            <a:pPr marL="799200" indent="-457200">
              <a:buClr>
                <a:srgbClr val="000000"/>
              </a:buClr>
              <a:buSzPct val="100000"/>
              <a:buFont typeface="Arial"/>
              <a:buChar char="•"/>
              <a:defRPr sz="1200">
                <a:latin typeface="Oswald"/>
                <a:ea typeface="Oswald"/>
                <a:cs typeface="Oswald"/>
                <a:sym typeface="Oswald"/>
              </a:defRPr>
            </a:pPr>
            <a:r>
              <a:rPr dirty="0"/>
              <a:t>Objects</a:t>
            </a:r>
          </a:p>
          <a:p>
            <a:pPr indent="342000">
              <a:defRPr sz="1200">
                <a:latin typeface="Oswald"/>
                <a:ea typeface="Oswald"/>
                <a:cs typeface="Oswald"/>
                <a:sym typeface="Oswald"/>
              </a:defRPr>
            </a:pPr>
            <a:endParaRPr dirty="0"/>
          </a:p>
          <a:p>
            <a:pPr indent="342000">
              <a:defRPr>
                <a:latin typeface="Oswald"/>
                <a:ea typeface="Oswald"/>
                <a:cs typeface="Oswald"/>
                <a:sym typeface="Oswald"/>
              </a:defRPr>
            </a:pPr>
            <a:r>
              <a:rPr dirty="0"/>
              <a:t>Advanced types</a:t>
            </a:r>
          </a:p>
          <a:p>
            <a:pPr marL="799200" indent="-457200">
              <a:buClr>
                <a:srgbClr val="000000"/>
              </a:buClr>
              <a:buSzPct val="100000"/>
              <a:buFont typeface="Arial"/>
              <a:buChar char="•"/>
              <a:defRPr sz="1200">
                <a:latin typeface="Oswald"/>
                <a:ea typeface="Oswald"/>
                <a:cs typeface="Oswald"/>
                <a:sym typeface="Oswald"/>
              </a:defRPr>
            </a:pPr>
            <a:r>
              <a:rPr dirty="0"/>
              <a:t>Type aliases</a:t>
            </a:r>
          </a:p>
          <a:p>
            <a:pPr marL="799200" indent="-457200">
              <a:buClr>
                <a:srgbClr val="000000"/>
              </a:buClr>
              <a:buSzPct val="100000"/>
              <a:buFont typeface="Arial"/>
              <a:buChar char="•"/>
              <a:defRPr sz="1200">
                <a:latin typeface="Oswald"/>
                <a:ea typeface="Oswald"/>
                <a:cs typeface="Oswald"/>
                <a:sym typeface="Oswald"/>
              </a:defRPr>
            </a:pPr>
            <a:r>
              <a:rPr dirty="0"/>
              <a:t>Intersection types</a:t>
            </a:r>
          </a:p>
          <a:p>
            <a:pPr marL="799200" indent="-457200">
              <a:buClr>
                <a:srgbClr val="000000"/>
              </a:buClr>
              <a:buSzPct val="100000"/>
              <a:buFont typeface="Arial"/>
              <a:buChar char="•"/>
              <a:defRPr sz="1200">
                <a:latin typeface="Oswald"/>
                <a:ea typeface="Oswald"/>
                <a:cs typeface="Oswald"/>
                <a:sym typeface="Oswald"/>
              </a:defRPr>
            </a:pPr>
            <a:r>
              <a:rPr dirty="0"/>
              <a:t>Literal types</a:t>
            </a:r>
          </a:p>
          <a:p>
            <a:pPr marL="799200" indent="-457200">
              <a:buClr>
                <a:srgbClr val="000000"/>
              </a:buClr>
              <a:buSzPct val="100000"/>
              <a:buFont typeface="Arial"/>
              <a:buChar char="•"/>
              <a:defRPr sz="1200">
                <a:latin typeface="Oswald"/>
                <a:ea typeface="Oswald"/>
                <a:cs typeface="Oswald"/>
                <a:sym typeface="Oswald"/>
              </a:defRPr>
            </a:pPr>
            <a:r>
              <a:rPr dirty="0"/>
              <a:t>Nullable types</a:t>
            </a:r>
          </a:p>
          <a:p>
            <a:pPr marL="799200" indent="-457200">
              <a:buClr>
                <a:srgbClr val="000000"/>
              </a:buClr>
              <a:buSzPct val="100000"/>
              <a:buFont typeface="Arial"/>
              <a:buChar char="•"/>
              <a:defRPr sz="1200">
                <a:latin typeface="Oswald"/>
                <a:ea typeface="Oswald"/>
                <a:cs typeface="Oswald"/>
                <a:sym typeface="Oswald"/>
              </a:defRPr>
            </a:pPr>
            <a:r>
              <a:rPr dirty="0"/>
              <a:t>The unknown type</a:t>
            </a:r>
          </a:p>
          <a:p>
            <a:pPr marL="799200" indent="-457200">
              <a:buClr>
                <a:srgbClr val="000000"/>
              </a:buClr>
              <a:buSzPct val="100000"/>
              <a:buFont typeface="Arial"/>
              <a:buChar char="•"/>
              <a:defRPr sz="1200">
                <a:latin typeface="Oswald"/>
                <a:ea typeface="Oswald"/>
                <a:cs typeface="Oswald"/>
                <a:sym typeface="Oswald"/>
              </a:defRPr>
            </a:pPr>
            <a:r>
              <a:rPr dirty="0"/>
              <a:t>The never type</a:t>
            </a:r>
            <a:br>
              <a:rPr lang="en-IN" dirty="0"/>
            </a:br>
            <a:endParaRPr lang="en-IN" dirty="0">
              <a:latin typeface="Oswald"/>
            </a:endParaRPr>
          </a:p>
          <a:p>
            <a:pPr marL="342000">
              <a:buClr>
                <a:srgbClr val="000000"/>
              </a:buClr>
              <a:buSzPct val="100000"/>
              <a:defRPr sz="1200">
                <a:latin typeface="Oswald"/>
                <a:ea typeface="Oswald"/>
                <a:cs typeface="Oswald"/>
                <a:sym typeface="Oswald"/>
              </a:defRPr>
            </a:pPr>
            <a:r>
              <a:rPr lang="en-IN" dirty="0">
                <a:latin typeface="Oswald"/>
              </a:rPr>
              <a:t>Some Operators and operations</a:t>
            </a:r>
          </a:p>
          <a:p>
            <a:pPr marL="799200" indent="-457200">
              <a:buClr>
                <a:srgbClr val="000000"/>
              </a:buClr>
              <a:buSzPct val="100000"/>
              <a:buFont typeface="Arial"/>
              <a:buChar char="•"/>
              <a:defRPr>
                <a:latin typeface="Oswald"/>
                <a:ea typeface="Oswald"/>
                <a:cs typeface="Oswald"/>
                <a:sym typeface="Oswald"/>
              </a:defRPr>
            </a:pPr>
            <a:r>
              <a:rPr lang="en-US" sz="1200" dirty="0"/>
              <a:t>Optional chaining</a:t>
            </a:r>
          </a:p>
          <a:p>
            <a:pPr marL="799200" indent="-457200">
              <a:buClr>
                <a:srgbClr val="000000"/>
              </a:buClr>
              <a:buSzPct val="100000"/>
              <a:buFont typeface="Arial"/>
              <a:buChar char="•"/>
              <a:defRPr>
                <a:latin typeface="Oswald"/>
                <a:ea typeface="Oswald"/>
                <a:cs typeface="Oswald"/>
                <a:sym typeface="Oswald"/>
              </a:defRPr>
            </a:pPr>
            <a:r>
              <a:rPr lang="en-US" sz="1200" dirty="0" err="1"/>
              <a:t>Nullish</a:t>
            </a:r>
            <a:r>
              <a:rPr lang="en-US" sz="1200" dirty="0"/>
              <a:t> coalescing operator</a:t>
            </a:r>
          </a:p>
          <a:p>
            <a:pPr marL="799200" indent="-457200">
              <a:buClr>
                <a:srgbClr val="000000"/>
              </a:buClr>
              <a:buSzPct val="100000"/>
              <a:buFont typeface="Arial"/>
              <a:buChar char="•"/>
              <a:defRPr>
                <a:latin typeface="Oswald"/>
                <a:ea typeface="Oswald"/>
                <a:cs typeface="Oswald"/>
                <a:sym typeface="Oswald"/>
              </a:defRPr>
            </a:pPr>
            <a:r>
              <a:rPr lang="en-US" sz="1200" dirty="0"/>
              <a:t>Type guards</a:t>
            </a:r>
          </a:p>
          <a:p>
            <a:pPr marL="799200" indent="-457200">
              <a:buClr>
                <a:srgbClr val="000000"/>
              </a:buClr>
              <a:buSzPct val="100000"/>
              <a:buFont typeface="Arial"/>
              <a:buChar char="•"/>
              <a:defRPr>
                <a:latin typeface="Oswald"/>
                <a:ea typeface="Oswald"/>
                <a:cs typeface="Oswald"/>
                <a:sym typeface="Oswald"/>
              </a:defRPr>
            </a:pPr>
            <a:r>
              <a:rPr lang="en-US" sz="1200" dirty="0"/>
              <a:t>Type casting</a:t>
            </a:r>
          </a:p>
          <a:p>
            <a:pPr marL="799200" indent="-457200">
              <a:buClr>
                <a:srgbClr val="000000"/>
              </a:buClr>
              <a:buSzPct val="100000"/>
              <a:buFont typeface="Arial"/>
              <a:buChar char="•"/>
              <a:defRPr>
                <a:latin typeface="Oswald"/>
                <a:ea typeface="Oswald"/>
                <a:cs typeface="Oswald"/>
                <a:sym typeface="Oswald"/>
              </a:defRPr>
            </a:pPr>
            <a:r>
              <a:rPr lang="en-US" sz="1200" dirty="0"/>
              <a:t>Type assertions</a:t>
            </a:r>
          </a:p>
          <a:p>
            <a:pPr marL="342000">
              <a:buClr>
                <a:srgbClr val="000000"/>
              </a:buClr>
              <a:buSzPct val="100000"/>
              <a:defRPr sz="1200">
                <a:latin typeface="Oswald"/>
                <a:ea typeface="Oswald"/>
                <a:cs typeface="Oswald"/>
                <a:sym typeface="Oswald"/>
              </a:defRPr>
            </a:pPr>
            <a:endParaRPr dirty="0"/>
          </a:p>
          <a:p>
            <a:pPr marL="799200" lvl="3" indent="-457200">
              <a:buClr>
                <a:srgbClr val="000000"/>
              </a:buClr>
              <a:buSzPct val="100000"/>
              <a:buFont typeface="Arial"/>
              <a:buChar char="•"/>
              <a:defRPr>
                <a:latin typeface="Oswald"/>
                <a:ea typeface="Oswald"/>
                <a:cs typeface="Oswald"/>
                <a:sym typeface="Oswald"/>
              </a:defRPr>
            </a:pPr>
            <a:endParaRPr dirty="0"/>
          </a:p>
          <a:p>
            <a:pPr marL="799200" lvl="3" indent="-457200">
              <a:buClr>
                <a:srgbClr val="000000"/>
              </a:buClr>
              <a:buSzPct val="100000"/>
              <a:buFont typeface="Arial"/>
              <a:buChar char="•"/>
              <a:defRPr>
                <a:latin typeface="Oswald"/>
                <a:ea typeface="Oswald"/>
                <a:cs typeface="Oswald"/>
                <a:sym typeface="Oswald"/>
              </a:defRPr>
            </a:pPr>
            <a:endParaRPr dirty="0"/>
          </a:p>
          <a:p>
            <a:pPr marL="799200" indent="-457200">
              <a:buClr>
                <a:srgbClr val="000000"/>
              </a:buClr>
              <a:buSzPct val="100000"/>
              <a:buFont typeface="Arial"/>
              <a:buChar char="•"/>
              <a:defRPr sz="1200">
                <a:latin typeface="Oswald"/>
                <a:ea typeface="Oswald"/>
                <a:cs typeface="Oswald"/>
                <a:sym typeface="Oswald"/>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Nullable Types</a:t>
            </a:r>
            <a:endParaRPr dirty="0"/>
          </a:p>
        </p:txBody>
      </p:sp>
      <p:sp>
        <p:nvSpPr>
          <p:cNvPr id="469" name="TextBox 2"/>
          <p:cNvSpPr txBox="1"/>
          <p:nvPr/>
        </p:nvSpPr>
        <p:spPr>
          <a:xfrm>
            <a:off x="624364" y="1199071"/>
            <a:ext cx="7430929"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Typescript types are Nullable Types. i.e., you can assign Null &amp; undefined to any of the types. The compiler will not throw any error. But from the Typescript version 2.0, we can define Non Nullable types with the --</a:t>
            </a:r>
            <a:r>
              <a:rPr lang="en-US" dirty="0" err="1"/>
              <a:t>strictNullChecks</a:t>
            </a:r>
            <a:r>
              <a:rPr lang="en-US" dirty="0"/>
              <a:t> flag on. The </a:t>
            </a:r>
            <a:r>
              <a:rPr lang="en-US" dirty="0" err="1"/>
              <a:t>strictNullChecks</a:t>
            </a:r>
            <a:r>
              <a:rPr lang="en-US" dirty="0"/>
              <a:t> is flag is set to false by default. But when set to true in </a:t>
            </a:r>
            <a:r>
              <a:rPr lang="en-US" dirty="0" err="1"/>
              <a:t>tsconfig.json</a:t>
            </a:r>
            <a:r>
              <a:rPr lang="en-US" dirty="0"/>
              <a:t> it stops us from assigning the null &amp; undefined to a type. Thus, converting the types into Non Nullable types.</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In strict null checking mode, we can still make the Types Nullable by using the Union Types as shown in following examples</a:t>
            </a:r>
          </a:p>
        </p:txBody>
      </p:sp>
      <p:pic>
        <p:nvPicPr>
          <p:cNvPr id="5" name="Picture 4">
            <a:extLst>
              <a:ext uri="{FF2B5EF4-FFF2-40B4-BE49-F238E27FC236}">
                <a16:creationId xmlns:a16="http://schemas.microsoft.com/office/drawing/2014/main" id="{72156485-1A1C-35BC-A1D8-6C1F34257D2C}"/>
              </a:ext>
            </a:extLst>
          </p:cNvPr>
          <p:cNvPicPr>
            <a:picLocks noChangeAspect="1"/>
          </p:cNvPicPr>
          <p:nvPr/>
        </p:nvPicPr>
        <p:blipFill>
          <a:blip r:embed="rId2"/>
          <a:stretch>
            <a:fillRect/>
          </a:stretch>
        </p:blipFill>
        <p:spPr>
          <a:xfrm>
            <a:off x="2221906" y="2328086"/>
            <a:ext cx="4777099" cy="2473855"/>
          </a:xfrm>
          <a:prstGeom prst="rect">
            <a:avLst/>
          </a:prstGeom>
        </p:spPr>
      </p:pic>
    </p:spTree>
    <p:extLst>
      <p:ext uri="{BB962C8B-B14F-4D97-AF65-F5344CB8AC3E}">
        <p14:creationId xmlns:p14="http://schemas.microsoft.com/office/powerpoint/2010/main" val="8185856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Unknown Type</a:t>
            </a:r>
            <a:endParaRPr dirty="0"/>
          </a:p>
        </p:txBody>
      </p:sp>
      <p:sp>
        <p:nvSpPr>
          <p:cNvPr id="469" name="TextBox 2"/>
          <p:cNvSpPr txBox="1"/>
          <p:nvPr/>
        </p:nvSpPr>
        <p:spPr>
          <a:xfrm>
            <a:off x="624364" y="1199071"/>
            <a:ext cx="7430929" cy="60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TypeScript 3.0 introduces a new top type unknown. unknown is the type-safe counterpart of any. Anything is assignable to unknown, but unknown isn’t assignable to anything but itself and any without a type assertion or a control flow-based narrowing. Likewise, no operations are permitted on an unknown without first asserting or narrowing to a more specific type.</a:t>
            </a:r>
          </a:p>
        </p:txBody>
      </p:sp>
      <p:pic>
        <p:nvPicPr>
          <p:cNvPr id="6" name="Picture 5">
            <a:extLst>
              <a:ext uri="{FF2B5EF4-FFF2-40B4-BE49-F238E27FC236}">
                <a16:creationId xmlns:a16="http://schemas.microsoft.com/office/drawing/2014/main" id="{6A9D9561-9F67-5C8F-A1D1-1F3A966BFB25}"/>
              </a:ext>
            </a:extLst>
          </p:cNvPr>
          <p:cNvPicPr>
            <a:picLocks noChangeAspect="1"/>
          </p:cNvPicPr>
          <p:nvPr/>
        </p:nvPicPr>
        <p:blipFill>
          <a:blip r:embed="rId2"/>
          <a:stretch>
            <a:fillRect/>
          </a:stretch>
        </p:blipFill>
        <p:spPr>
          <a:xfrm>
            <a:off x="578644" y="2305676"/>
            <a:ext cx="7315124" cy="1522437"/>
          </a:xfrm>
          <a:prstGeom prst="rect">
            <a:avLst/>
          </a:prstGeom>
        </p:spPr>
      </p:pic>
    </p:spTree>
    <p:extLst>
      <p:ext uri="{BB962C8B-B14F-4D97-AF65-F5344CB8AC3E}">
        <p14:creationId xmlns:p14="http://schemas.microsoft.com/office/powerpoint/2010/main" val="349640659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Never Type</a:t>
            </a:r>
            <a:endParaRPr dirty="0"/>
          </a:p>
        </p:txBody>
      </p:sp>
      <p:sp>
        <p:nvSpPr>
          <p:cNvPr id="469" name="TextBox 2"/>
          <p:cNvSpPr txBox="1"/>
          <p:nvPr/>
        </p:nvSpPr>
        <p:spPr>
          <a:xfrm>
            <a:off x="624364" y="1199071"/>
            <a:ext cx="7430929"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In Typescript when we are certain that a particular situation will never happen, we use the never type. For example, suppose you construct a function that never returns or always throws an exception then we can use the never type on that function.</a:t>
            </a:r>
          </a:p>
        </p:txBody>
      </p:sp>
      <p:pic>
        <p:nvPicPr>
          <p:cNvPr id="7" name="Picture 6">
            <a:extLst>
              <a:ext uri="{FF2B5EF4-FFF2-40B4-BE49-F238E27FC236}">
                <a16:creationId xmlns:a16="http://schemas.microsoft.com/office/drawing/2014/main" id="{EDD0803F-4CB7-19C8-D393-0372A01B871A}"/>
              </a:ext>
            </a:extLst>
          </p:cNvPr>
          <p:cNvPicPr>
            <a:picLocks noChangeAspect="1"/>
          </p:cNvPicPr>
          <p:nvPr/>
        </p:nvPicPr>
        <p:blipFill>
          <a:blip r:embed="rId2"/>
          <a:stretch>
            <a:fillRect/>
          </a:stretch>
        </p:blipFill>
        <p:spPr>
          <a:xfrm>
            <a:off x="624364" y="1864520"/>
            <a:ext cx="2825529" cy="1263291"/>
          </a:xfrm>
          <a:prstGeom prst="rect">
            <a:avLst/>
          </a:prstGeom>
        </p:spPr>
      </p:pic>
      <p:pic>
        <p:nvPicPr>
          <p:cNvPr id="9" name="Picture 8">
            <a:extLst>
              <a:ext uri="{FF2B5EF4-FFF2-40B4-BE49-F238E27FC236}">
                <a16:creationId xmlns:a16="http://schemas.microsoft.com/office/drawing/2014/main" id="{C9E88C0C-D48E-8B6F-EA2C-F0E909E7E68D}"/>
              </a:ext>
            </a:extLst>
          </p:cNvPr>
          <p:cNvPicPr>
            <a:picLocks noChangeAspect="1"/>
          </p:cNvPicPr>
          <p:nvPr/>
        </p:nvPicPr>
        <p:blipFill>
          <a:blip r:embed="rId3"/>
          <a:stretch>
            <a:fillRect/>
          </a:stretch>
        </p:blipFill>
        <p:spPr>
          <a:xfrm>
            <a:off x="4990744" y="1825303"/>
            <a:ext cx="3110269" cy="1353692"/>
          </a:xfrm>
          <a:prstGeom prst="rect">
            <a:avLst/>
          </a:prstGeom>
        </p:spPr>
      </p:pic>
      <p:pic>
        <p:nvPicPr>
          <p:cNvPr id="13" name="Picture 12">
            <a:extLst>
              <a:ext uri="{FF2B5EF4-FFF2-40B4-BE49-F238E27FC236}">
                <a16:creationId xmlns:a16="http://schemas.microsoft.com/office/drawing/2014/main" id="{4F9B5F5A-BAA3-BBF0-B58B-BE6573AD0A3C}"/>
              </a:ext>
            </a:extLst>
          </p:cNvPr>
          <p:cNvPicPr>
            <a:picLocks noChangeAspect="1"/>
          </p:cNvPicPr>
          <p:nvPr/>
        </p:nvPicPr>
        <p:blipFill>
          <a:blip r:embed="rId4"/>
          <a:stretch>
            <a:fillRect/>
          </a:stretch>
        </p:blipFill>
        <p:spPr>
          <a:xfrm>
            <a:off x="1942176" y="3623583"/>
            <a:ext cx="4795303" cy="1096736"/>
          </a:xfrm>
          <a:prstGeom prst="rect">
            <a:avLst/>
          </a:prstGeom>
        </p:spPr>
      </p:pic>
    </p:spTree>
    <p:extLst>
      <p:ext uri="{BB962C8B-B14F-4D97-AF65-F5344CB8AC3E}">
        <p14:creationId xmlns:p14="http://schemas.microsoft.com/office/powerpoint/2010/main" val="93698739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Never vs Void</a:t>
            </a:r>
            <a:endParaRPr dirty="0"/>
          </a:p>
        </p:txBody>
      </p:sp>
      <p:sp>
        <p:nvSpPr>
          <p:cNvPr id="469" name="TextBox 2"/>
          <p:cNvSpPr txBox="1"/>
          <p:nvPr/>
        </p:nvSpPr>
        <p:spPr>
          <a:xfrm>
            <a:off x="624365" y="1199071"/>
            <a:ext cx="3551872" cy="1277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dirty="0"/>
              <a:t>In Typescript when we are certain that a particular situation will never happen, we use the never type. For example, suppose you construct a function that never returns or always throws an exception then we can use the never type on that function.</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The never type in Typescript is useful fore defining a function that never returns. It must always have an unreachable endpoint</a:t>
            </a:r>
          </a:p>
        </p:txBody>
      </p:sp>
      <p:sp>
        <p:nvSpPr>
          <p:cNvPr id="11" name="TextBox 2">
            <a:extLst>
              <a:ext uri="{FF2B5EF4-FFF2-40B4-BE49-F238E27FC236}">
                <a16:creationId xmlns:a16="http://schemas.microsoft.com/office/drawing/2014/main" id="{104C1404-73F7-62AF-0597-2E2F43AD35ED}"/>
              </a:ext>
            </a:extLst>
          </p:cNvPr>
          <p:cNvSpPr txBox="1"/>
          <p:nvPr/>
        </p:nvSpPr>
        <p:spPr>
          <a:xfrm>
            <a:off x="4789176" y="1199070"/>
            <a:ext cx="3551872"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dirty="0"/>
              <a:t>In Typescript when we intend to return from a function but no return any type at all , that is when we mark the return type of a function as void. When a function in Typescripts returns but returns no value/type then the return type is undefined, but in the function signature we will have to mention void as the return type.</a:t>
            </a:r>
          </a:p>
        </p:txBody>
      </p:sp>
      <p:pic>
        <p:nvPicPr>
          <p:cNvPr id="6" name="Picture 5">
            <a:extLst>
              <a:ext uri="{FF2B5EF4-FFF2-40B4-BE49-F238E27FC236}">
                <a16:creationId xmlns:a16="http://schemas.microsoft.com/office/drawing/2014/main" id="{A9BD52EE-FA46-2271-A4FC-57365FFD02B5}"/>
              </a:ext>
            </a:extLst>
          </p:cNvPr>
          <p:cNvPicPr>
            <a:picLocks noChangeAspect="1"/>
          </p:cNvPicPr>
          <p:nvPr/>
        </p:nvPicPr>
        <p:blipFill>
          <a:blip r:embed="rId2"/>
          <a:stretch>
            <a:fillRect/>
          </a:stretch>
        </p:blipFill>
        <p:spPr>
          <a:xfrm>
            <a:off x="4789176" y="2476344"/>
            <a:ext cx="3177535" cy="1856872"/>
          </a:xfrm>
          <a:prstGeom prst="rect">
            <a:avLst/>
          </a:prstGeom>
        </p:spPr>
      </p:pic>
      <p:pic>
        <p:nvPicPr>
          <p:cNvPr id="10" name="Picture 9">
            <a:extLst>
              <a:ext uri="{FF2B5EF4-FFF2-40B4-BE49-F238E27FC236}">
                <a16:creationId xmlns:a16="http://schemas.microsoft.com/office/drawing/2014/main" id="{134950F4-1699-33AA-5FC1-7C765B6615D0}"/>
              </a:ext>
            </a:extLst>
          </p:cNvPr>
          <p:cNvPicPr>
            <a:picLocks noChangeAspect="1"/>
          </p:cNvPicPr>
          <p:nvPr/>
        </p:nvPicPr>
        <p:blipFill>
          <a:blip r:embed="rId3"/>
          <a:stretch>
            <a:fillRect/>
          </a:stretch>
        </p:blipFill>
        <p:spPr>
          <a:xfrm>
            <a:off x="578644" y="2694611"/>
            <a:ext cx="3211968" cy="1505610"/>
          </a:xfrm>
          <a:prstGeom prst="rect">
            <a:avLst/>
          </a:prstGeom>
        </p:spPr>
      </p:pic>
    </p:spTree>
    <p:extLst>
      <p:ext uri="{BB962C8B-B14F-4D97-AF65-F5344CB8AC3E}">
        <p14:creationId xmlns:p14="http://schemas.microsoft.com/office/powerpoint/2010/main" val="17862035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60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rPr dirty="0"/>
              <a:t>Typescript has</a:t>
            </a:r>
            <a:r>
              <a:rPr lang="en-IN" dirty="0"/>
              <a:t> some types that are over and above the JavaScript types</a:t>
            </a:r>
            <a:endParaRPr dirty="0"/>
          </a:p>
          <a:p>
            <a:pPr marL="285750" indent="-285750">
              <a:buClr>
                <a:srgbClr val="000000"/>
              </a:buClr>
              <a:buSzPct val="100000"/>
              <a:buFont typeface="Arial"/>
              <a:buChar char="•"/>
              <a:defRPr>
                <a:latin typeface="Oswald"/>
                <a:ea typeface="Oswald"/>
                <a:cs typeface="Oswald"/>
                <a:sym typeface="Oswald"/>
              </a:defRPr>
            </a:pPr>
            <a:r>
              <a:rPr dirty="0"/>
              <a:t>We learnt about </a:t>
            </a:r>
            <a:r>
              <a:rPr lang="en-IN" dirty="0"/>
              <a:t>advanced</a:t>
            </a:r>
            <a:r>
              <a:rPr dirty="0"/>
              <a:t> types and</a:t>
            </a:r>
            <a:r>
              <a:rPr lang="en-IN" dirty="0"/>
              <a:t> what do they mean</a:t>
            </a:r>
          </a:p>
          <a:p>
            <a:pPr marL="285750" indent="-285750">
              <a:buClr>
                <a:srgbClr val="000000"/>
              </a:buClr>
              <a:buSzPct val="100000"/>
              <a:buFont typeface="Arial"/>
              <a:buChar char="•"/>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Conclusion and 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Typescript's type system is quite elaborate, versatile and has a little bit of a learning curve to it.</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As next steps we will talk about some operators and function in typescript and then we will get started with our hands on project.</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1"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200081"/>
            <a:ext cx="5211802" cy="1138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latin typeface="Oswald"/>
                <a:ea typeface="Oswald"/>
                <a:cs typeface="Oswald"/>
                <a:sym typeface="Oswald"/>
              </a:defRPr>
            </a:pPr>
            <a:r>
              <a:rPr lang="en-IN" sz="3200" dirty="0"/>
              <a:t>Operators and Functions</a:t>
            </a:r>
            <a:endParaRPr sz="3200" dirty="0"/>
          </a:p>
          <a:p>
            <a:pPr>
              <a:defRPr sz="3600">
                <a:latin typeface="Oswald"/>
                <a:ea typeface="Oswald"/>
                <a:cs typeface="Oswald"/>
                <a:sym typeface="Oswald"/>
              </a:defRPr>
            </a:pPr>
            <a:r>
              <a:rPr dirty="0"/>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177998213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384258"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endParaRPr lang="en-US" dirty="0"/>
          </a:p>
          <a:p>
            <a:pPr marL="799200" indent="-457200">
              <a:buClr>
                <a:srgbClr val="000000"/>
              </a:buClr>
              <a:buSzPct val="100000"/>
              <a:buFont typeface="Arial"/>
              <a:buChar char="•"/>
              <a:defRPr>
                <a:latin typeface="Oswald"/>
                <a:ea typeface="Oswald"/>
                <a:cs typeface="Oswald"/>
                <a:sym typeface="Oswald"/>
              </a:defRPr>
            </a:pPr>
            <a:r>
              <a:rPr lang="en-US" sz="1400" dirty="0"/>
              <a:t>If else</a:t>
            </a:r>
          </a:p>
          <a:p>
            <a:pPr marL="799200" indent="-457200">
              <a:buClr>
                <a:srgbClr val="000000"/>
              </a:buClr>
              <a:buSzPct val="100000"/>
              <a:buFont typeface="Arial"/>
              <a:buChar char="•"/>
              <a:defRPr>
                <a:latin typeface="Oswald"/>
                <a:ea typeface="Oswald"/>
                <a:cs typeface="Oswald"/>
                <a:sym typeface="Oswald"/>
              </a:defRPr>
            </a:pPr>
            <a:r>
              <a:rPr lang="en-US" sz="1400" dirty="0"/>
              <a:t>Switch case</a:t>
            </a:r>
          </a:p>
          <a:p>
            <a:pPr marL="799200" indent="-457200">
              <a:buClr>
                <a:srgbClr val="000000"/>
              </a:buClr>
              <a:buSzPct val="100000"/>
              <a:buFont typeface="Arial"/>
              <a:buChar char="•"/>
              <a:defRPr>
                <a:latin typeface="Oswald"/>
                <a:ea typeface="Oswald"/>
                <a:cs typeface="Oswald"/>
                <a:sym typeface="Oswald"/>
              </a:defRPr>
            </a:pPr>
            <a:r>
              <a:rPr lang="en-US" sz="1400" dirty="0"/>
              <a:t>For while</a:t>
            </a:r>
          </a:p>
          <a:p>
            <a:pPr marL="799200" indent="-457200">
              <a:buClr>
                <a:srgbClr val="000000"/>
              </a:buClr>
              <a:buSzPct val="100000"/>
              <a:buFont typeface="Arial"/>
              <a:buChar char="•"/>
              <a:defRPr>
                <a:latin typeface="Oswald"/>
                <a:ea typeface="Oswald"/>
                <a:cs typeface="Oswald"/>
                <a:sym typeface="Oswald"/>
              </a:defRPr>
            </a:pPr>
            <a:r>
              <a:rPr lang="en-US" sz="1400" dirty="0"/>
              <a:t>Do while</a:t>
            </a:r>
          </a:p>
          <a:p>
            <a:pPr marL="799200" indent="-457200">
              <a:buClr>
                <a:srgbClr val="000000"/>
              </a:buClr>
              <a:buSzPct val="100000"/>
              <a:buFont typeface="Arial"/>
              <a:buChar char="•"/>
              <a:defRPr>
                <a:latin typeface="Oswald"/>
                <a:ea typeface="Oswald"/>
                <a:cs typeface="Oswald"/>
                <a:sym typeface="Oswald"/>
              </a:defRPr>
            </a:pPr>
            <a:r>
              <a:rPr lang="en-US" sz="1400" dirty="0"/>
              <a:t>Break</a:t>
            </a:r>
          </a:p>
          <a:p>
            <a:pPr marL="799200" indent="-457200">
              <a:buClr>
                <a:srgbClr val="000000"/>
              </a:buClr>
              <a:buSzPct val="100000"/>
              <a:buFont typeface="Arial"/>
              <a:buChar char="•"/>
              <a:defRPr>
                <a:latin typeface="Oswald"/>
                <a:ea typeface="Oswald"/>
                <a:cs typeface="Oswald"/>
                <a:sym typeface="Oswald"/>
              </a:defRPr>
            </a:pPr>
            <a:r>
              <a:rPr lang="en-US" sz="1400" dirty="0"/>
              <a:t>Continue</a:t>
            </a:r>
            <a:endParaRPr lang="en-IN" dirty="0"/>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129795513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4384532" cy="160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t>Learn about</a:t>
            </a:r>
            <a:r>
              <a:rPr lang="en-IN" dirty="0"/>
              <a:t> the control flow statements in Typescript</a:t>
            </a:r>
            <a:endParaRPr dirty="0"/>
          </a:p>
          <a:p>
            <a:pPr marL="799200" lvl="8" indent="-457200">
              <a:buClr>
                <a:srgbClr val="000000"/>
              </a:buClr>
              <a:buSzPct val="100000"/>
              <a:buFont typeface="Arial"/>
              <a:buChar char="•"/>
              <a:defRPr>
                <a:latin typeface="Oswald"/>
                <a:ea typeface="Oswald"/>
                <a:cs typeface="Oswald"/>
                <a:sym typeface="Oswald"/>
              </a:defRPr>
            </a:pPr>
            <a:r>
              <a:rPr lang="en-IN" dirty="0"/>
              <a:t>Lay </a:t>
            </a:r>
            <a:r>
              <a:rPr lang="en-IN"/>
              <a:t>foundations for </a:t>
            </a:r>
            <a:r>
              <a:rPr lang="en-IN" dirty="0"/>
              <a:t>Typescript to do app</a:t>
            </a:r>
            <a:endParaRPr dirty="0"/>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dirty="0"/>
              <a:t>Understanding of types in Typescript</a:t>
            </a:r>
          </a:p>
        </p:txBody>
      </p:sp>
    </p:spTree>
    <p:extLst>
      <p:ext uri="{BB962C8B-B14F-4D97-AF65-F5344CB8AC3E}">
        <p14:creationId xmlns:p14="http://schemas.microsoft.com/office/powerpoint/2010/main" val="60019536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Optional Chaining</a:t>
            </a:r>
            <a:endParaRPr dirty="0"/>
          </a:p>
        </p:txBody>
      </p:sp>
      <p:sp>
        <p:nvSpPr>
          <p:cNvPr id="7" name="TextBox 2">
            <a:extLst>
              <a:ext uri="{FF2B5EF4-FFF2-40B4-BE49-F238E27FC236}">
                <a16:creationId xmlns:a16="http://schemas.microsoft.com/office/drawing/2014/main" id="{FC867C5D-5882-BD99-BC7B-08881E159B19}"/>
              </a:ext>
            </a:extLst>
          </p:cNvPr>
          <p:cNvSpPr txBox="1"/>
          <p:nvPr/>
        </p:nvSpPr>
        <p:spPr>
          <a:xfrm>
            <a:off x="617929" y="1144416"/>
            <a:ext cx="7430929" cy="60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At its core, optional chaining lets us write code where TypeScript can immediately stop running some expressions if we run into a null or undefined. The star of the show in optional chaining is the new </a:t>
            </a:r>
            <a:r>
              <a:rPr lang="en-US" dirty="0">
                <a:highlight>
                  <a:srgbClr val="FFFF00"/>
                </a:highlight>
              </a:rPr>
              <a:t>?.</a:t>
            </a:r>
            <a:r>
              <a:rPr lang="en-US" dirty="0"/>
              <a:t> operator for optional property accesses. When we write code like the following, if bar is null or undefined then Typescript short circuits to make x = undefined.</a:t>
            </a:r>
          </a:p>
        </p:txBody>
      </p:sp>
      <p:pic>
        <p:nvPicPr>
          <p:cNvPr id="4" name="Picture 3">
            <a:extLst>
              <a:ext uri="{FF2B5EF4-FFF2-40B4-BE49-F238E27FC236}">
                <a16:creationId xmlns:a16="http://schemas.microsoft.com/office/drawing/2014/main" id="{A65ADDB4-2431-13B8-43A8-0DD74E7FA396}"/>
              </a:ext>
            </a:extLst>
          </p:cNvPr>
          <p:cNvPicPr>
            <a:picLocks noChangeAspect="1"/>
          </p:cNvPicPr>
          <p:nvPr/>
        </p:nvPicPr>
        <p:blipFill>
          <a:blip r:embed="rId2"/>
          <a:stretch>
            <a:fillRect/>
          </a:stretch>
        </p:blipFill>
        <p:spPr>
          <a:xfrm>
            <a:off x="2838257" y="1943936"/>
            <a:ext cx="2788800" cy="496755"/>
          </a:xfrm>
          <a:prstGeom prst="rect">
            <a:avLst/>
          </a:prstGeom>
        </p:spPr>
      </p:pic>
      <p:sp>
        <p:nvSpPr>
          <p:cNvPr id="11" name="TextBox 2">
            <a:extLst>
              <a:ext uri="{FF2B5EF4-FFF2-40B4-BE49-F238E27FC236}">
                <a16:creationId xmlns:a16="http://schemas.microsoft.com/office/drawing/2014/main" id="{56F9F8F8-EC6A-BB76-C2BF-AA983EBEDFA9}"/>
              </a:ext>
            </a:extLst>
          </p:cNvPr>
          <p:cNvSpPr txBox="1"/>
          <p:nvPr/>
        </p:nvSpPr>
        <p:spPr>
          <a:xfrm>
            <a:off x="670084" y="2640047"/>
            <a:ext cx="7430929" cy="9387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The optional chaining operator (?.) enables you to read the value of a property located deep within a chain of connected objects without having to check that each reference in the chain is valid.</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The ?. operator is like the . chaining operator, except that instead of causing an error if a reference is </a:t>
            </a:r>
            <a:r>
              <a:rPr lang="en-US" dirty="0" err="1"/>
              <a:t>nullish</a:t>
            </a:r>
            <a:r>
              <a:rPr lang="en-US" dirty="0"/>
              <a:t> (null or undefined), the expression short-circuits with a return value of undefined. When used with function calls, it returns undefined if the given function does not exist.</a:t>
            </a:r>
          </a:p>
        </p:txBody>
      </p:sp>
    </p:spTree>
    <p:extLst>
      <p:ext uri="{BB962C8B-B14F-4D97-AF65-F5344CB8AC3E}">
        <p14:creationId xmlns:p14="http://schemas.microsoft.com/office/powerpoint/2010/main" val="311023096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err="1"/>
              <a:t>Nullish</a:t>
            </a:r>
            <a:r>
              <a:rPr lang="en-IN" dirty="0"/>
              <a:t> coalescing operator '??'</a:t>
            </a:r>
            <a:endParaRPr dirty="0"/>
          </a:p>
        </p:txBody>
      </p:sp>
      <p:sp>
        <p:nvSpPr>
          <p:cNvPr id="7" name="TextBox 2">
            <a:extLst>
              <a:ext uri="{FF2B5EF4-FFF2-40B4-BE49-F238E27FC236}">
                <a16:creationId xmlns:a16="http://schemas.microsoft.com/office/drawing/2014/main" id="{FC867C5D-5882-BD99-BC7B-08881E159B19}"/>
              </a:ext>
            </a:extLst>
          </p:cNvPr>
          <p:cNvSpPr txBox="1"/>
          <p:nvPr/>
        </p:nvSpPr>
        <p:spPr>
          <a:xfrm>
            <a:off x="781521" y="1052694"/>
            <a:ext cx="7430930"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dirty="0"/>
              <a:t>The </a:t>
            </a:r>
            <a:r>
              <a:rPr lang="en-US" dirty="0" err="1"/>
              <a:t>nullish</a:t>
            </a:r>
            <a:r>
              <a:rPr lang="en-US" dirty="0"/>
              <a:t> coalescing operator is written as two question marks ??.</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As it treats null and undefined similarly, we’ll use a special term here, in this article. For brevity, we’ll say that a value is “defined” when it’s neither null nor undefined.  </a:t>
            </a:r>
          </a:p>
          <a:p>
            <a:pPr>
              <a:defRPr sz="1100">
                <a:latin typeface="Oswald"/>
                <a:ea typeface="Oswald"/>
                <a:cs typeface="Oswald"/>
                <a:sym typeface="Oswald"/>
              </a:defRPr>
            </a:pPr>
            <a:endParaRPr lang="en-US" dirty="0"/>
          </a:p>
          <a:p>
            <a:pPr lvl="3">
              <a:defRPr sz="1100">
                <a:latin typeface="Oswald"/>
                <a:ea typeface="Oswald"/>
                <a:cs typeface="Oswald"/>
                <a:sym typeface="Oswald"/>
              </a:defRPr>
            </a:pPr>
            <a:r>
              <a:rPr lang="en-US" dirty="0"/>
              <a:t>The result of a ?? b is:</a:t>
            </a:r>
          </a:p>
          <a:p>
            <a:pPr marL="171450" lvl="3" indent="-171450">
              <a:buFont typeface="Arial" panose="020B0604020202020204" pitchFamily="34" charset="0"/>
              <a:buChar char="•"/>
              <a:defRPr sz="1100">
                <a:latin typeface="Oswald"/>
                <a:ea typeface="Oswald"/>
                <a:cs typeface="Oswald"/>
                <a:sym typeface="Oswald"/>
              </a:defRPr>
            </a:pPr>
            <a:r>
              <a:rPr lang="en-US" dirty="0"/>
              <a:t>if a is defined, then a,</a:t>
            </a:r>
          </a:p>
          <a:p>
            <a:pPr marL="171450" lvl="3" indent="-171450">
              <a:buFont typeface="Arial" panose="020B0604020202020204" pitchFamily="34" charset="0"/>
              <a:buChar char="•"/>
              <a:defRPr sz="1100">
                <a:latin typeface="Oswald"/>
                <a:ea typeface="Oswald"/>
                <a:cs typeface="Oswald"/>
                <a:sym typeface="Oswald"/>
              </a:defRPr>
            </a:pPr>
            <a:r>
              <a:rPr lang="en-US" dirty="0"/>
              <a:t>if a isn’t defined, then b.</a:t>
            </a:r>
          </a:p>
        </p:txBody>
      </p:sp>
      <p:pic>
        <p:nvPicPr>
          <p:cNvPr id="5" name="Picture 4">
            <a:extLst>
              <a:ext uri="{FF2B5EF4-FFF2-40B4-BE49-F238E27FC236}">
                <a16:creationId xmlns:a16="http://schemas.microsoft.com/office/drawing/2014/main" id="{40754070-C0F0-7309-FB61-4B6BAC63CB7F}"/>
              </a:ext>
            </a:extLst>
          </p:cNvPr>
          <p:cNvPicPr>
            <a:picLocks noChangeAspect="1"/>
          </p:cNvPicPr>
          <p:nvPr/>
        </p:nvPicPr>
        <p:blipFill>
          <a:blip r:embed="rId3"/>
          <a:stretch>
            <a:fillRect/>
          </a:stretch>
        </p:blipFill>
        <p:spPr>
          <a:xfrm>
            <a:off x="4420799" y="1782544"/>
            <a:ext cx="2586187" cy="1212275"/>
          </a:xfrm>
          <a:prstGeom prst="rect">
            <a:avLst/>
          </a:prstGeom>
        </p:spPr>
      </p:pic>
      <p:sp>
        <p:nvSpPr>
          <p:cNvPr id="13" name="TextBox 2">
            <a:extLst>
              <a:ext uri="{FF2B5EF4-FFF2-40B4-BE49-F238E27FC236}">
                <a16:creationId xmlns:a16="http://schemas.microsoft.com/office/drawing/2014/main" id="{C900CAAF-2A64-C492-6E88-85325F030D24}"/>
              </a:ext>
            </a:extLst>
          </p:cNvPr>
          <p:cNvSpPr txBox="1"/>
          <p:nvPr/>
        </p:nvSpPr>
        <p:spPr>
          <a:xfrm>
            <a:off x="781521" y="3171255"/>
            <a:ext cx="7430929"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100">
                <a:latin typeface="Oswald"/>
                <a:ea typeface="Oswald"/>
                <a:cs typeface="Oswald"/>
                <a:sym typeface="Oswald"/>
              </a:defRPr>
            </a:pPr>
            <a:r>
              <a:rPr lang="en-US" dirty="0"/>
              <a:t>This combined with optional changing looks like following :</a:t>
            </a:r>
          </a:p>
        </p:txBody>
      </p:sp>
      <p:pic>
        <p:nvPicPr>
          <p:cNvPr id="8" name="Picture 7">
            <a:extLst>
              <a:ext uri="{FF2B5EF4-FFF2-40B4-BE49-F238E27FC236}">
                <a16:creationId xmlns:a16="http://schemas.microsoft.com/office/drawing/2014/main" id="{D35C1617-9547-E115-1B12-E3727D3F0C8D}"/>
              </a:ext>
            </a:extLst>
          </p:cNvPr>
          <p:cNvPicPr>
            <a:picLocks noChangeAspect="1"/>
          </p:cNvPicPr>
          <p:nvPr/>
        </p:nvPicPr>
        <p:blipFill>
          <a:blip r:embed="rId4"/>
          <a:stretch>
            <a:fillRect/>
          </a:stretch>
        </p:blipFill>
        <p:spPr>
          <a:xfrm>
            <a:off x="2719018" y="3779186"/>
            <a:ext cx="3498891" cy="623240"/>
          </a:xfrm>
          <a:prstGeom prst="rect">
            <a:avLst/>
          </a:prstGeom>
        </p:spPr>
      </p:pic>
    </p:spTree>
    <p:extLst>
      <p:ext uri="{BB962C8B-B14F-4D97-AF65-F5344CB8AC3E}">
        <p14:creationId xmlns:p14="http://schemas.microsoft.com/office/powerpoint/2010/main" val="13580172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5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5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5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5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55" name="TextBox 1"/>
          <p:cNvSpPr txBox="1"/>
          <p:nvPr/>
        </p:nvSpPr>
        <p:spPr>
          <a:xfrm>
            <a:off x="624363" y="1057524"/>
            <a:ext cx="8214885" cy="3378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numCol="3" spcCol="0"/>
          <a:lstStyle/>
          <a:p>
            <a:pPr lvl="3" indent="514350">
              <a:defRPr>
                <a:latin typeface="Oswald"/>
                <a:ea typeface="Oswald"/>
                <a:cs typeface="Oswald"/>
                <a:sym typeface="Oswald"/>
              </a:defRPr>
            </a:pPr>
            <a:r>
              <a:rPr dirty="0"/>
              <a:t>Functions</a:t>
            </a:r>
          </a:p>
          <a:p>
            <a:pPr marL="800100" lvl="3" indent="-285750">
              <a:buClr>
                <a:srgbClr val="000000"/>
              </a:buClr>
              <a:buSzPct val="100000"/>
              <a:buFont typeface="Arial"/>
              <a:buChar char="•"/>
              <a:defRPr sz="1200">
                <a:latin typeface="Oswald"/>
                <a:ea typeface="Oswald"/>
                <a:cs typeface="Oswald"/>
                <a:sym typeface="Oswald"/>
              </a:defRPr>
            </a:pPr>
            <a:r>
              <a:rPr dirty="0"/>
              <a:t>Function types</a:t>
            </a:r>
          </a:p>
          <a:p>
            <a:pPr marL="800100" lvl="3" indent="-285750">
              <a:buClr>
                <a:srgbClr val="000000"/>
              </a:buClr>
              <a:buSzPct val="100000"/>
              <a:buFont typeface="Arial"/>
              <a:buChar char="•"/>
              <a:defRPr sz="1200">
                <a:latin typeface="Oswald"/>
                <a:ea typeface="Oswald"/>
                <a:cs typeface="Oswald"/>
                <a:sym typeface="Oswald"/>
              </a:defRPr>
            </a:pPr>
            <a:r>
              <a:rPr dirty="0"/>
              <a:t>Optional parameters</a:t>
            </a:r>
          </a:p>
          <a:p>
            <a:pPr marL="800100" lvl="3" indent="-285750">
              <a:buClr>
                <a:srgbClr val="000000"/>
              </a:buClr>
              <a:buSzPct val="100000"/>
              <a:buFont typeface="Arial"/>
              <a:buChar char="•"/>
              <a:defRPr sz="1200">
                <a:latin typeface="Oswald"/>
                <a:ea typeface="Oswald"/>
                <a:cs typeface="Oswald"/>
                <a:sym typeface="Oswald"/>
              </a:defRPr>
            </a:pPr>
            <a:r>
              <a:rPr dirty="0"/>
              <a:t>Default parameters</a:t>
            </a:r>
          </a:p>
          <a:p>
            <a:pPr marL="800100" lvl="3" indent="-285750">
              <a:buClr>
                <a:srgbClr val="000000"/>
              </a:buClr>
              <a:buSzPct val="100000"/>
              <a:buFont typeface="Arial"/>
              <a:buChar char="•"/>
              <a:defRPr sz="1200">
                <a:latin typeface="Oswald"/>
                <a:ea typeface="Oswald"/>
                <a:cs typeface="Oswald"/>
                <a:sym typeface="Oswald"/>
              </a:defRPr>
            </a:pPr>
            <a:r>
              <a:rPr dirty="0"/>
              <a:t>Rest parameters</a:t>
            </a:r>
            <a:br>
              <a:rPr dirty="0"/>
            </a:br>
            <a:endParaRPr dirty="0"/>
          </a:p>
          <a:p>
            <a:pPr lvl="3" indent="514350">
              <a:defRPr>
                <a:latin typeface="Oswald"/>
                <a:ea typeface="Oswald"/>
                <a:cs typeface="Oswald"/>
                <a:sym typeface="Oswald"/>
              </a:defRPr>
            </a:pPr>
            <a:r>
              <a:rPr dirty="0"/>
              <a:t>Control flow statements</a:t>
            </a:r>
          </a:p>
          <a:p>
            <a:pPr marL="800100" lvl="3" indent="-285750">
              <a:buClr>
                <a:srgbClr val="000000"/>
              </a:buClr>
              <a:buSzPct val="100000"/>
              <a:buFont typeface="Arial"/>
              <a:buChar char="•"/>
              <a:defRPr sz="1200">
                <a:latin typeface="Oswald"/>
                <a:ea typeface="Oswald"/>
                <a:cs typeface="Oswald"/>
                <a:sym typeface="Oswald"/>
              </a:defRPr>
            </a:pPr>
            <a:r>
              <a:rPr dirty="0"/>
              <a:t>If else</a:t>
            </a:r>
          </a:p>
          <a:p>
            <a:pPr marL="800100" lvl="3" indent="-285750">
              <a:buClr>
                <a:srgbClr val="000000"/>
              </a:buClr>
              <a:buSzPct val="100000"/>
              <a:buFont typeface="Arial"/>
              <a:buChar char="•"/>
              <a:defRPr sz="1200">
                <a:latin typeface="Oswald"/>
                <a:ea typeface="Oswald"/>
                <a:cs typeface="Oswald"/>
                <a:sym typeface="Oswald"/>
              </a:defRPr>
            </a:pPr>
            <a:r>
              <a:rPr dirty="0"/>
              <a:t>Switch case</a:t>
            </a:r>
          </a:p>
          <a:p>
            <a:pPr marL="800100" lvl="3" indent="-285750">
              <a:buClr>
                <a:srgbClr val="000000"/>
              </a:buClr>
              <a:buSzPct val="100000"/>
              <a:buFont typeface="Arial"/>
              <a:buChar char="•"/>
              <a:defRPr sz="1200">
                <a:latin typeface="Oswald"/>
                <a:ea typeface="Oswald"/>
                <a:cs typeface="Oswald"/>
                <a:sym typeface="Oswald"/>
              </a:defRPr>
            </a:pPr>
            <a:r>
              <a:rPr dirty="0"/>
              <a:t>For while</a:t>
            </a:r>
          </a:p>
          <a:p>
            <a:pPr marL="800100" lvl="3" indent="-285750">
              <a:buClr>
                <a:srgbClr val="000000"/>
              </a:buClr>
              <a:buSzPct val="100000"/>
              <a:buFont typeface="Arial"/>
              <a:buChar char="•"/>
              <a:defRPr sz="1200">
                <a:latin typeface="Oswald"/>
                <a:ea typeface="Oswald"/>
                <a:cs typeface="Oswald"/>
                <a:sym typeface="Oswald"/>
              </a:defRPr>
            </a:pPr>
            <a:r>
              <a:rPr dirty="0"/>
              <a:t>Do while</a:t>
            </a:r>
          </a:p>
          <a:p>
            <a:pPr marL="800100" lvl="3" indent="-285750">
              <a:buClr>
                <a:srgbClr val="000000"/>
              </a:buClr>
              <a:buSzPct val="100000"/>
              <a:buFont typeface="Arial"/>
              <a:buChar char="•"/>
              <a:defRPr sz="1200">
                <a:latin typeface="Oswald"/>
                <a:ea typeface="Oswald"/>
                <a:cs typeface="Oswald"/>
                <a:sym typeface="Oswald"/>
              </a:defRPr>
            </a:pPr>
            <a:r>
              <a:rPr dirty="0"/>
              <a:t>Break</a:t>
            </a:r>
          </a:p>
          <a:p>
            <a:pPr marL="800100" lvl="3" indent="-285750">
              <a:buClr>
                <a:srgbClr val="000000"/>
              </a:buClr>
              <a:buSzPct val="100000"/>
              <a:buFont typeface="Arial"/>
              <a:buChar char="•"/>
              <a:defRPr sz="1200">
                <a:latin typeface="Oswald"/>
                <a:ea typeface="Oswald"/>
                <a:cs typeface="Oswald"/>
                <a:sym typeface="Oswald"/>
              </a:defRPr>
            </a:pPr>
            <a:r>
              <a:rPr dirty="0"/>
              <a:t>Continue</a:t>
            </a:r>
            <a:br>
              <a:rPr dirty="0"/>
            </a:br>
            <a:endParaRPr dirty="0"/>
          </a:p>
          <a:p>
            <a:pPr lvl="3" indent="514350">
              <a:defRPr>
                <a:latin typeface="Oswald"/>
                <a:ea typeface="Oswald"/>
                <a:cs typeface="Oswald"/>
                <a:sym typeface="Oswald"/>
              </a:defRPr>
            </a:pPr>
            <a:r>
              <a:rPr dirty="0"/>
              <a:t>Classes , Interfaces , OOPs</a:t>
            </a:r>
          </a:p>
          <a:p>
            <a:pPr marL="800100" lvl="3" indent="-285750">
              <a:buClr>
                <a:srgbClr val="000000"/>
              </a:buClr>
              <a:buSzPct val="100000"/>
              <a:buFont typeface="Arial"/>
              <a:buChar char="•"/>
              <a:defRPr sz="1200">
                <a:latin typeface="Oswald"/>
                <a:ea typeface="Oswald"/>
                <a:cs typeface="Oswald"/>
                <a:sym typeface="Oswald"/>
              </a:defRPr>
            </a:pPr>
            <a:r>
              <a:rPr dirty="0"/>
              <a:t>What is oops</a:t>
            </a:r>
          </a:p>
          <a:p>
            <a:pPr marL="800100" lvl="3" indent="-285750">
              <a:buClr>
                <a:srgbClr val="000000"/>
              </a:buClr>
              <a:buSzPct val="100000"/>
              <a:buFont typeface="Arial"/>
              <a:buChar char="•"/>
              <a:defRPr sz="1200">
                <a:latin typeface="Oswald"/>
                <a:ea typeface="Oswald"/>
                <a:cs typeface="Oswald"/>
                <a:sym typeface="Oswald"/>
              </a:defRPr>
            </a:pPr>
            <a:r>
              <a:rPr dirty="0"/>
              <a:t>Creating classes</a:t>
            </a:r>
          </a:p>
          <a:p>
            <a:pPr marL="800100" lvl="3" indent="-285750">
              <a:buClr>
                <a:srgbClr val="000000"/>
              </a:buClr>
              <a:buSzPct val="100000"/>
              <a:buFont typeface="Arial"/>
              <a:buChar char="•"/>
              <a:defRPr sz="1200">
                <a:latin typeface="Oswald"/>
                <a:ea typeface="Oswald"/>
                <a:cs typeface="Oswald"/>
                <a:sym typeface="Oswald"/>
              </a:defRPr>
            </a:pPr>
            <a:r>
              <a:rPr dirty="0"/>
              <a:t>Creating objects</a:t>
            </a:r>
          </a:p>
          <a:p>
            <a:pPr marL="800100" lvl="3" indent="-285750">
              <a:buClr>
                <a:srgbClr val="000000"/>
              </a:buClr>
              <a:buSzPct val="100000"/>
              <a:buFont typeface="Arial"/>
              <a:buChar char="•"/>
              <a:defRPr sz="1200">
                <a:latin typeface="Oswald"/>
                <a:ea typeface="Oswald"/>
                <a:cs typeface="Oswald"/>
                <a:sym typeface="Oswald"/>
              </a:defRPr>
            </a:pPr>
            <a:r>
              <a:rPr dirty="0"/>
              <a:t>Read only and optional parameters</a:t>
            </a:r>
          </a:p>
          <a:p>
            <a:pPr marL="800100" lvl="3" indent="-285750">
              <a:buClr>
                <a:srgbClr val="000000"/>
              </a:buClr>
              <a:buSzPct val="100000"/>
              <a:buFont typeface="Arial"/>
              <a:buChar char="•"/>
              <a:defRPr sz="1200">
                <a:latin typeface="Oswald"/>
                <a:ea typeface="Oswald"/>
                <a:cs typeface="Oswald"/>
                <a:sym typeface="Oswald"/>
              </a:defRPr>
            </a:pPr>
            <a:r>
              <a:rPr dirty="0"/>
              <a:t>Access control keywords</a:t>
            </a:r>
          </a:p>
          <a:p>
            <a:pPr marL="800100" lvl="3" indent="-285750">
              <a:buClr>
                <a:srgbClr val="000000"/>
              </a:buClr>
              <a:buSzPct val="100000"/>
              <a:buFont typeface="Arial"/>
              <a:buChar char="•"/>
              <a:defRPr sz="1200">
                <a:latin typeface="Oswald"/>
                <a:ea typeface="Oswald"/>
                <a:cs typeface="Oswald"/>
                <a:sym typeface="Oswald"/>
              </a:defRPr>
            </a:pPr>
            <a:r>
              <a:rPr dirty="0"/>
              <a:t>Parameter properties</a:t>
            </a:r>
          </a:p>
          <a:p>
            <a:pPr marL="800100" lvl="3" indent="-285750">
              <a:buClr>
                <a:srgbClr val="000000"/>
              </a:buClr>
              <a:buSzPct val="100000"/>
              <a:buFont typeface="Arial"/>
              <a:buChar char="•"/>
              <a:defRPr sz="1200">
                <a:latin typeface="Oswald"/>
                <a:ea typeface="Oswald"/>
                <a:cs typeface="Oswald"/>
                <a:sym typeface="Oswald"/>
              </a:defRPr>
            </a:pPr>
            <a:r>
              <a:rPr dirty="0"/>
              <a:t>Getters and setters</a:t>
            </a:r>
          </a:p>
          <a:p>
            <a:pPr marL="800100" lvl="3" indent="-285750">
              <a:buClr>
                <a:srgbClr val="000000"/>
              </a:buClr>
              <a:buSzPct val="100000"/>
              <a:buFont typeface="Arial"/>
              <a:buChar char="•"/>
              <a:defRPr sz="1200">
                <a:latin typeface="Oswald"/>
                <a:ea typeface="Oswald"/>
                <a:cs typeface="Oswald"/>
                <a:sym typeface="Oswald"/>
              </a:defRPr>
            </a:pPr>
            <a:r>
              <a:rPr dirty="0"/>
              <a:t>Index Signatures</a:t>
            </a:r>
          </a:p>
          <a:p>
            <a:pPr marL="800100" lvl="3" indent="-285750">
              <a:buClr>
                <a:srgbClr val="000000"/>
              </a:buClr>
              <a:buSzPct val="100000"/>
              <a:buFont typeface="Arial"/>
              <a:buChar char="•"/>
              <a:defRPr sz="1200">
                <a:latin typeface="Oswald"/>
                <a:ea typeface="Oswald"/>
                <a:cs typeface="Oswald"/>
                <a:sym typeface="Oswald"/>
              </a:defRPr>
            </a:pPr>
            <a:r>
              <a:rPr dirty="0"/>
              <a:t>Static Members</a:t>
            </a:r>
          </a:p>
          <a:p>
            <a:pPr marL="800100" lvl="3" indent="-285750">
              <a:buClr>
                <a:srgbClr val="000000"/>
              </a:buClr>
              <a:buSzPct val="100000"/>
              <a:buFont typeface="Arial"/>
              <a:buChar char="•"/>
              <a:defRPr sz="1200">
                <a:latin typeface="Oswald"/>
                <a:ea typeface="Oswald"/>
                <a:cs typeface="Oswald"/>
                <a:sym typeface="Oswald"/>
              </a:defRPr>
            </a:pPr>
            <a:r>
              <a:rPr dirty="0"/>
              <a:t>Inheritance</a:t>
            </a:r>
          </a:p>
          <a:p>
            <a:pPr marL="800100" lvl="3" indent="-285750">
              <a:buClr>
                <a:srgbClr val="000000"/>
              </a:buClr>
              <a:buSzPct val="100000"/>
              <a:buFont typeface="Arial"/>
              <a:buChar char="•"/>
              <a:defRPr sz="1200">
                <a:latin typeface="Oswald"/>
                <a:ea typeface="Oswald"/>
                <a:cs typeface="Oswald"/>
                <a:sym typeface="Oswald"/>
              </a:defRPr>
            </a:pPr>
            <a:r>
              <a:rPr dirty="0"/>
              <a:t>Method overriding</a:t>
            </a:r>
          </a:p>
          <a:p>
            <a:pPr marL="800100" lvl="3" indent="-285750">
              <a:buClr>
                <a:srgbClr val="000000"/>
              </a:buClr>
              <a:buSzPct val="100000"/>
              <a:buFont typeface="Arial"/>
              <a:buChar char="•"/>
              <a:defRPr sz="1200">
                <a:latin typeface="Oswald"/>
                <a:ea typeface="Oswald"/>
                <a:cs typeface="Oswald"/>
                <a:sym typeface="Oswald"/>
              </a:defRPr>
            </a:pPr>
            <a:r>
              <a:rPr dirty="0"/>
              <a:t>Polymorphism </a:t>
            </a:r>
          </a:p>
          <a:p>
            <a:pPr marL="800100" lvl="3" indent="-285750">
              <a:buClr>
                <a:srgbClr val="000000"/>
              </a:buClr>
              <a:buSzPct val="100000"/>
              <a:buFont typeface="Arial"/>
              <a:buChar char="•"/>
              <a:defRPr sz="1200">
                <a:latin typeface="Oswald"/>
                <a:ea typeface="Oswald"/>
                <a:cs typeface="Oswald"/>
                <a:sym typeface="Oswald"/>
              </a:defRPr>
            </a:pPr>
            <a:r>
              <a:rPr dirty="0"/>
              <a:t>Private and protected members</a:t>
            </a:r>
          </a:p>
          <a:p>
            <a:pPr marL="800100" lvl="3" indent="-285750">
              <a:buClr>
                <a:srgbClr val="000000"/>
              </a:buClr>
              <a:buSzPct val="100000"/>
              <a:buFont typeface="Arial"/>
              <a:buChar char="•"/>
              <a:defRPr sz="1200">
                <a:latin typeface="Oswald"/>
                <a:ea typeface="Oswald"/>
                <a:cs typeface="Oswald"/>
                <a:sym typeface="Oswald"/>
              </a:defRPr>
            </a:pPr>
            <a:r>
              <a:rPr dirty="0"/>
              <a:t>Abstract classes and methods</a:t>
            </a:r>
          </a:p>
          <a:p>
            <a:pPr marL="800100" lvl="3" indent="-285750">
              <a:buClr>
                <a:srgbClr val="000000"/>
              </a:buClr>
              <a:buSzPct val="100000"/>
              <a:buFont typeface="Arial"/>
              <a:buChar char="•"/>
              <a:defRPr sz="1200">
                <a:latin typeface="Oswald"/>
                <a:ea typeface="Oswald"/>
                <a:cs typeface="Oswald"/>
                <a:sym typeface="Oswald"/>
              </a:defRPr>
            </a:pPr>
            <a:r>
              <a:rPr dirty="0"/>
              <a:t>Interfaces</a:t>
            </a:r>
          </a:p>
          <a:p>
            <a:pPr marL="800100" lvl="3" indent="-285750">
              <a:buClr>
                <a:srgbClr val="000000"/>
              </a:buClr>
              <a:buSzPct val="100000"/>
              <a:buFont typeface="Arial"/>
              <a:buChar char="•"/>
              <a:defRPr sz="1200">
                <a:latin typeface="Oswald"/>
                <a:ea typeface="Oswald"/>
                <a:cs typeface="Oswald"/>
                <a:sym typeface="Oswald"/>
              </a:defRPr>
            </a:pPr>
            <a:r>
              <a:rPr dirty="0"/>
              <a:t>Interface vs types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Type Guards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781521" y="1989904"/>
            <a:ext cx="7412079" cy="2339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err="1">
                <a:latin typeface="Oswald"/>
              </a:rPr>
              <a:t>typeof</a:t>
            </a:r>
            <a:r>
              <a:rPr lang="en-US" sz="1200" dirty="0">
                <a:latin typeface="Oswald"/>
              </a:rPr>
              <a:t> :</a:t>
            </a:r>
            <a:br>
              <a:rPr lang="en-US" sz="1100" dirty="0">
                <a:latin typeface="Oswald"/>
              </a:rPr>
            </a:br>
            <a:r>
              <a:rPr lang="en-US" sz="1100" dirty="0">
                <a:latin typeface="Oswald"/>
              </a:rPr>
              <a:t>This keyword is for validating or identifying the basic types in TypeScript or JavaScript. Only the enumeration type adds to TypeScript as an add-on from JavaScript.</a:t>
            </a:r>
            <a:br>
              <a:rPr lang="en-US" sz="1100" dirty="0">
                <a:latin typeface="Oswald"/>
              </a:rPr>
            </a:br>
            <a:endParaRPr lang="en-US" sz="1100" dirty="0">
              <a:latin typeface="Oswald"/>
            </a:endParaRPr>
          </a:p>
          <a:p>
            <a:pPr marL="171450" indent="-171450">
              <a:buFont typeface="Arial" panose="020B0604020202020204" pitchFamily="34" charset="0"/>
              <a:buChar char="•"/>
            </a:pPr>
            <a:r>
              <a:rPr lang="en-US" sz="1200" dirty="0" err="1">
                <a:latin typeface="Oswald"/>
              </a:rPr>
              <a:t>instanceof</a:t>
            </a:r>
            <a:r>
              <a:rPr lang="en-US" sz="1200" dirty="0">
                <a:latin typeface="Oswald"/>
              </a:rPr>
              <a:t> :</a:t>
            </a:r>
            <a:br>
              <a:rPr lang="en-US" sz="1100" dirty="0">
                <a:latin typeface="Oswald"/>
              </a:rPr>
            </a:br>
            <a:r>
              <a:rPr lang="en-US" sz="1100" dirty="0" err="1">
                <a:latin typeface="Oswald"/>
              </a:rPr>
              <a:t>instanceof</a:t>
            </a:r>
            <a:r>
              <a:rPr lang="en-US" sz="1100" dirty="0">
                <a:latin typeface="Oswald"/>
              </a:rPr>
              <a:t> Type Guard can be introduced as an advanced version of the </a:t>
            </a:r>
            <a:r>
              <a:rPr lang="en-US" sz="1100" dirty="0" err="1">
                <a:latin typeface="Oswald"/>
              </a:rPr>
              <a:t>typeof</a:t>
            </a:r>
            <a:r>
              <a:rPr lang="en-US" sz="1100" dirty="0">
                <a:latin typeface="Oswald"/>
              </a:rPr>
              <a:t> Type Guard. While </a:t>
            </a:r>
            <a:r>
              <a:rPr lang="en-US" sz="1100" dirty="0" err="1">
                <a:latin typeface="Oswald"/>
              </a:rPr>
              <a:t>typeof</a:t>
            </a:r>
            <a:r>
              <a:rPr lang="en-US" sz="1100" dirty="0">
                <a:latin typeface="Oswald"/>
              </a:rPr>
              <a:t> keyword determines the type of a variable, the operator </a:t>
            </a:r>
            <a:r>
              <a:rPr lang="en-US" sz="1100" dirty="0" err="1">
                <a:latin typeface="Oswald"/>
              </a:rPr>
              <a:t>instanceof</a:t>
            </a:r>
            <a:r>
              <a:rPr lang="en-US" sz="1100" dirty="0">
                <a:latin typeface="Oswald"/>
              </a:rPr>
              <a:t> will decide whether the given object has properties like the specific class or constructor function. Based on that, the operator returns a </a:t>
            </a:r>
            <a:r>
              <a:rPr lang="en-US" sz="1100" dirty="0" err="1">
                <a:latin typeface="Oswald"/>
              </a:rPr>
              <a:t>boolean</a:t>
            </a:r>
            <a:r>
              <a:rPr lang="en-US" sz="1100" dirty="0">
                <a:latin typeface="Oswald"/>
              </a:rPr>
              <a:t> value.</a:t>
            </a:r>
            <a:br>
              <a:rPr lang="en-US" sz="1100" dirty="0">
                <a:latin typeface="Oswald"/>
              </a:rPr>
            </a:br>
            <a:endParaRPr lang="en-US" sz="1100" dirty="0">
              <a:latin typeface="Oswald"/>
            </a:endParaRPr>
          </a:p>
          <a:p>
            <a:pPr marL="171450" indent="-171450">
              <a:buFont typeface="Arial" panose="020B0604020202020204" pitchFamily="34" charset="0"/>
              <a:buChar char="•"/>
            </a:pPr>
            <a:r>
              <a:rPr lang="en-US" sz="1200" dirty="0">
                <a:latin typeface="Oswald"/>
              </a:rPr>
              <a:t>in :</a:t>
            </a:r>
            <a:br>
              <a:rPr lang="en-US" sz="1100" dirty="0">
                <a:latin typeface="Oswald"/>
              </a:rPr>
            </a:br>
            <a:r>
              <a:rPr lang="en-US" sz="1100" dirty="0">
                <a:latin typeface="Oswald"/>
              </a:rPr>
              <a:t>This is a Type Guard that we can use to differentiate types from one another. The in-keyword checks if the selected object contains the given properties. According to that condition, it will return a </a:t>
            </a:r>
            <a:r>
              <a:rPr lang="en-US" sz="1100" dirty="0" err="1">
                <a:latin typeface="Oswald"/>
              </a:rPr>
              <a:t>boolean</a:t>
            </a:r>
            <a:r>
              <a:rPr lang="en-US" sz="1100" dirty="0">
                <a:latin typeface="Oswald"/>
              </a:rPr>
              <a:t> value. This keyword will be helpful for functional validations and avoiding runtime issues.</a:t>
            </a:r>
          </a:p>
        </p:txBody>
      </p:sp>
      <p:sp>
        <p:nvSpPr>
          <p:cNvPr id="3" name="TextBox 2">
            <a:extLst>
              <a:ext uri="{FF2B5EF4-FFF2-40B4-BE49-F238E27FC236}">
                <a16:creationId xmlns:a16="http://schemas.microsoft.com/office/drawing/2014/main" id="{E123A649-60CF-4EB8-A557-A3CF0578940D}"/>
              </a:ext>
            </a:extLst>
          </p:cNvPr>
          <p:cNvSpPr txBox="1"/>
          <p:nvPr/>
        </p:nvSpPr>
        <p:spPr>
          <a:xfrm>
            <a:off x="665804" y="1002725"/>
            <a:ext cx="786239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a:latin typeface="Oswald"/>
              </a:rPr>
              <a:t>A Type Guard is a special form of code that helps narrow down the type of variables within a conditional block, such as if ... else if ... else statement or switch. It performs a runtime check that guarantees the type in a scope.</a:t>
            </a:r>
          </a:p>
          <a:p>
            <a:endParaRPr lang="en-US" sz="1200" dirty="0">
              <a:latin typeface="Oswald"/>
            </a:endParaRPr>
          </a:p>
          <a:p>
            <a:r>
              <a:rPr lang="en-US" sz="1200" dirty="0">
                <a:latin typeface="Oswald"/>
              </a:rPr>
              <a:t>Typescript has the following type guards</a:t>
            </a:r>
          </a:p>
        </p:txBody>
      </p:sp>
    </p:spTree>
    <p:extLst>
      <p:ext uri="{BB962C8B-B14F-4D97-AF65-F5344CB8AC3E}">
        <p14:creationId xmlns:p14="http://schemas.microsoft.com/office/powerpoint/2010/main" val="79062171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Type Casting</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132703"/>
            <a:ext cx="8036720"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JavaScript doesn’t have a concept of type casting because variables have dynamic types. However, every variable in TypeScript has a type. Type castings allow you to convert a variable from one type to another.</a:t>
            </a:r>
          </a:p>
          <a:p>
            <a:endParaRPr lang="en-US" sz="1100" dirty="0">
              <a:latin typeface="Oswald"/>
            </a:endParaRPr>
          </a:p>
          <a:p>
            <a:r>
              <a:rPr lang="en-US" sz="1100" dirty="0">
                <a:latin typeface="Oswald"/>
              </a:rPr>
              <a:t>In TypeScript, you can use the </a:t>
            </a:r>
            <a:r>
              <a:rPr lang="en-US" sz="1100" dirty="0">
                <a:highlight>
                  <a:srgbClr val="FFFF00"/>
                </a:highlight>
                <a:latin typeface="Oswald"/>
              </a:rPr>
              <a:t>as</a:t>
            </a:r>
            <a:r>
              <a:rPr lang="en-US" sz="1100" dirty="0">
                <a:latin typeface="Oswald"/>
              </a:rPr>
              <a:t> keyword or </a:t>
            </a:r>
            <a:r>
              <a:rPr lang="en-US" sz="1100" dirty="0">
                <a:highlight>
                  <a:srgbClr val="FFFF00"/>
                </a:highlight>
                <a:latin typeface="Oswald"/>
              </a:rPr>
              <a:t>&lt;&gt;</a:t>
            </a:r>
            <a:r>
              <a:rPr lang="en-US" sz="1100" dirty="0">
                <a:latin typeface="Oswald"/>
              </a:rPr>
              <a:t> operator for type castings.</a:t>
            </a:r>
          </a:p>
          <a:p>
            <a:endParaRPr lang="en-US" sz="1100" dirty="0">
              <a:latin typeface="Oswald"/>
            </a:endParaRPr>
          </a:p>
          <a:p>
            <a:endParaRPr lang="en-US" sz="1100" dirty="0">
              <a:latin typeface="Oswald"/>
            </a:endParaRPr>
          </a:p>
          <a:p>
            <a:endParaRPr lang="en-US" sz="1100" dirty="0">
              <a:latin typeface="Oswald"/>
            </a:endParaRPr>
          </a:p>
          <a:p>
            <a:r>
              <a:rPr lang="en-US" sz="1100" dirty="0">
                <a:latin typeface="Oswald"/>
              </a:rPr>
              <a:t>The syntax for converting a variable from </a:t>
            </a:r>
            <a:r>
              <a:rPr lang="en-US" sz="1100" dirty="0" err="1">
                <a:latin typeface="Oswald"/>
              </a:rPr>
              <a:t>typeA</a:t>
            </a:r>
            <a:r>
              <a:rPr lang="en-US" sz="1100" dirty="0">
                <a:latin typeface="Oswald"/>
              </a:rPr>
              <a:t> to </a:t>
            </a:r>
            <a:r>
              <a:rPr lang="en-US" sz="1100" dirty="0" err="1">
                <a:latin typeface="Oswald"/>
              </a:rPr>
              <a:t>typeB</a:t>
            </a:r>
            <a:r>
              <a:rPr lang="en-US" sz="1100" dirty="0">
                <a:latin typeface="Oswald"/>
              </a:rPr>
              <a:t> is :</a:t>
            </a: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r>
              <a:rPr lang="en-US" sz="1100" dirty="0">
                <a:latin typeface="Oswald"/>
              </a:rPr>
              <a:t>The syntax for type casting using the &lt;&gt; is: </a:t>
            </a:r>
          </a:p>
        </p:txBody>
      </p:sp>
      <p:pic>
        <p:nvPicPr>
          <p:cNvPr id="4" name="Picture 3">
            <a:extLst>
              <a:ext uri="{FF2B5EF4-FFF2-40B4-BE49-F238E27FC236}">
                <a16:creationId xmlns:a16="http://schemas.microsoft.com/office/drawing/2014/main" id="{07627E27-BBD1-1333-B598-969D45643ADB}"/>
              </a:ext>
            </a:extLst>
          </p:cNvPr>
          <p:cNvPicPr>
            <a:picLocks noChangeAspect="1"/>
          </p:cNvPicPr>
          <p:nvPr/>
        </p:nvPicPr>
        <p:blipFill>
          <a:blip r:embed="rId2"/>
          <a:stretch>
            <a:fillRect/>
          </a:stretch>
        </p:blipFill>
        <p:spPr>
          <a:xfrm>
            <a:off x="4757813" y="2108175"/>
            <a:ext cx="3343200" cy="783563"/>
          </a:xfrm>
          <a:prstGeom prst="rect">
            <a:avLst/>
          </a:prstGeom>
        </p:spPr>
      </p:pic>
      <p:pic>
        <p:nvPicPr>
          <p:cNvPr id="8" name="Picture 7">
            <a:extLst>
              <a:ext uri="{FF2B5EF4-FFF2-40B4-BE49-F238E27FC236}">
                <a16:creationId xmlns:a16="http://schemas.microsoft.com/office/drawing/2014/main" id="{26EE1F64-DBDB-5594-6136-478C4B18F22A}"/>
              </a:ext>
            </a:extLst>
          </p:cNvPr>
          <p:cNvPicPr>
            <a:picLocks noChangeAspect="1"/>
          </p:cNvPicPr>
          <p:nvPr/>
        </p:nvPicPr>
        <p:blipFill>
          <a:blip r:embed="rId3"/>
          <a:stretch>
            <a:fillRect/>
          </a:stretch>
        </p:blipFill>
        <p:spPr>
          <a:xfrm>
            <a:off x="4757813" y="3178051"/>
            <a:ext cx="3343200" cy="744750"/>
          </a:xfrm>
          <a:prstGeom prst="rect">
            <a:avLst/>
          </a:prstGeom>
        </p:spPr>
      </p:pic>
    </p:spTree>
    <p:extLst>
      <p:ext uri="{BB962C8B-B14F-4D97-AF65-F5344CB8AC3E}">
        <p14:creationId xmlns:p14="http://schemas.microsoft.com/office/powerpoint/2010/main" val="90412801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Function Types in Typescript</a:t>
            </a:r>
            <a:endParaRPr dirty="0"/>
          </a:p>
        </p:txBody>
      </p:sp>
      <p:pic>
        <p:nvPicPr>
          <p:cNvPr id="3" name="Picture 2">
            <a:extLst>
              <a:ext uri="{FF2B5EF4-FFF2-40B4-BE49-F238E27FC236}">
                <a16:creationId xmlns:a16="http://schemas.microsoft.com/office/drawing/2014/main" id="{625361AF-E115-0611-F7D7-49A395517C33}"/>
              </a:ext>
            </a:extLst>
          </p:cNvPr>
          <p:cNvPicPr>
            <a:picLocks noChangeAspect="1"/>
          </p:cNvPicPr>
          <p:nvPr/>
        </p:nvPicPr>
        <p:blipFill>
          <a:blip r:embed="rId3"/>
          <a:stretch>
            <a:fillRect/>
          </a:stretch>
        </p:blipFill>
        <p:spPr>
          <a:xfrm>
            <a:off x="666735" y="1180272"/>
            <a:ext cx="3372465" cy="1466289"/>
          </a:xfrm>
          <a:prstGeom prst="rect">
            <a:avLst/>
          </a:prstGeom>
        </p:spPr>
      </p:pic>
      <p:sp>
        <p:nvSpPr>
          <p:cNvPr id="10" name="TextBox 9">
            <a:extLst>
              <a:ext uri="{FF2B5EF4-FFF2-40B4-BE49-F238E27FC236}">
                <a16:creationId xmlns:a16="http://schemas.microsoft.com/office/drawing/2014/main" id="{B7BC4A78-0AE2-DC80-C063-BFCF5235B356}"/>
              </a:ext>
            </a:extLst>
          </p:cNvPr>
          <p:cNvSpPr txBox="1"/>
          <p:nvPr/>
        </p:nvSpPr>
        <p:spPr>
          <a:xfrm>
            <a:off x="4121044" y="1278459"/>
            <a:ext cx="4058156"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Functions are fundamental building blocks of JavaScript. Hence in Typescript functions play an important part. The image on the left is an example of how you would define a function in Typescript.</a:t>
            </a:r>
          </a:p>
          <a:p>
            <a:endParaRPr lang="en-US" sz="1100" dirty="0">
              <a:latin typeface="Oswald"/>
            </a:endParaRPr>
          </a:p>
          <a:p>
            <a:r>
              <a:rPr lang="en-US" sz="1100" dirty="0">
                <a:latin typeface="Oswald"/>
              </a:rPr>
              <a:t>Typescript also allows you to assigning a function to a variable. So, the type of the variable then becomes of that function type.</a:t>
            </a:r>
            <a:endParaRPr lang="en-IN" sz="1100" dirty="0">
              <a:latin typeface="Oswald"/>
            </a:endParaRPr>
          </a:p>
        </p:txBody>
      </p:sp>
      <p:sp>
        <p:nvSpPr>
          <p:cNvPr id="11" name="TextBox 10">
            <a:extLst>
              <a:ext uri="{FF2B5EF4-FFF2-40B4-BE49-F238E27FC236}">
                <a16:creationId xmlns:a16="http://schemas.microsoft.com/office/drawing/2014/main" id="{B1FFB051-1FCF-66C5-F378-DFC882A97CF0}"/>
              </a:ext>
            </a:extLst>
          </p:cNvPr>
          <p:cNvSpPr txBox="1"/>
          <p:nvPr/>
        </p:nvSpPr>
        <p:spPr>
          <a:xfrm>
            <a:off x="633973" y="2970888"/>
            <a:ext cx="7545227"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Function type contain two parts </a:t>
            </a:r>
            <a:r>
              <a:rPr lang="en-IN" sz="1100" dirty="0">
                <a:latin typeface="Oswald"/>
              </a:rPr>
              <a:t>, first is the arguments/parameters the functions take and second is the return type of the function.</a:t>
            </a:r>
          </a:p>
        </p:txBody>
      </p:sp>
      <p:pic>
        <p:nvPicPr>
          <p:cNvPr id="5" name="Picture 4">
            <a:extLst>
              <a:ext uri="{FF2B5EF4-FFF2-40B4-BE49-F238E27FC236}">
                <a16:creationId xmlns:a16="http://schemas.microsoft.com/office/drawing/2014/main" id="{19FFA984-C78A-BB59-CB50-C7AD83BED3EF}"/>
              </a:ext>
            </a:extLst>
          </p:cNvPr>
          <p:cNvPicPr>
            <a:picLocks noChangeAspect="1"/>
          </p:cNvPicPr>
          <p:nvPr/>
        </p:nvPicPr>
        <p:blipFill>
          <a:blip r:embed="rId4"/>
          <a:stretch>
            <a:fillRect/>
          </a:stretch>
        </p:blipFill>
        <p:spPr>
          <a:xfrm>
            <a:off x="1980000" y="3519120"/>
            <a:ext cx="4821785" cy="652831"/>
          </a:xfrm>
          <a:prstGeom prst="rect">
            <a:avLst/>
          </a:prstGeom>
        </p:spPr>
      </p:pic>
    </p:spTree>
    <p:extLst>
      <p:ext uri="{BB962C8B-B14F-4D97-AF65-F5344CB8AC3E}">
        <p14:creationId xmlns:p14="http://schemas.microsoft.com/office/powerpoint/2010/main" val="50249829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Optional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In JavaScript, you can call a function without passing any arguments even though the function specifies parameters. Therefore, </a:t>
            </a:r>
            <a:r>
              <a:rPr lang="en-US" sz="1100" dirty="0" err="1">
                <a:latin typeface="Oswald"/>
              </a:rPr>
              <a:t>JaveScript</a:t>
            </a:r>
            <a:r>
              <a:rPr lang="en-US" sz="1100" dirty="0">
                <a:latin typeface="Oswald"/>
              </a:rPr>
              <a:t> supports the optional parameters by default.</a:t>
            </a:r>
          </a:p>
          <a:p>
            <a:endParaRPr lang="en-US" sz="1100" dirty="0">
              <a:latin typeface="Oswald"/>
            </a:endParaRPr>
          </a:p>
          <a:p>
            <a:r>
              <a:rPr lang="en-US" sz="1100" dirty="0">
                <a:latin typeface="Oswald"/>
              </a:rPr>
              <a:t>In TypeScript, the compiler checks every function call and issues an error in the following cases:</a:t>
            </a:r>
          </a:p>
          <a:p>
            <a:endParaRPr lang="en-US" sz="1100" dirty="0">
              <a:latin typeface="Oswald"/>
            </a:endParaRPr>
          </a:p>
          <a:p>
            <a:r>
              <a:rPr lang="en-US" sz="1100" dirty="0">
                <a:latin typeface="Oswald"/>
              </a:rPr>
              <a:t>The number of arguments is different from the number of parameters specified in the function. Or the types of arguments are not compatible with the types of function parameters. Because the compiler thoroughly checks the passing arguments, you need to annotate optional parameters to instruct the compiler not to issue an error when you omit the arguments.</a:t>
            </a:r>
          </a:p>
          <a:p>
            <a:endParaRPr lang="en-US" sz="1100" dirty="0">
              <a:latin typeface="Oswald"/>
            </a:endParaRPr>
          </a:p>
          <a:p>
            <a:r>
              <a:rPr lang="en-US" sz="1100" dirty="0">
                <a:latin typeface="Oswald"/>
              </a:rPr>
              <a:t>Note : </a:t>
            </a:r>
            <a:r>
              <a:rPr lang="en-US" sz="1100" i="1" dirty="0">
                <a:latin typeface="Oswald"/>
              </a:rPr>
              <a:t>The optional parameters must appear after the required parameters in the parameter list.</a:t>
            </a:r>
          </a:p>
          <a:p>
            <a:endParaRPr lang="en-US" sz="1100" dirty="0">
              <a:latin typeface="Oswald"/>
            </a:endParaRPr>
          </a:p>
          <a:p>
            <a:r>
              <a:rPr lang="en-US" sz="1100" dirty="0">
                <a:latin typeface="Oswald"/>
              </a:rPr>
              <a:t>To make a function parameter optional, you use the </a:t>
            </a:r>
            <a:r>
              <a:rPr lang="en-US" sz="1100" dirty="0">
                <a:highlight>
                  <a:srgbClr val="FFFF00"/>
                </a:highlight>
                <a:latin typeface="Oswald"/>
              </a:rPr>
              <a:t>?</a:t>
            </a:r>
            <a:r>
              <a:rPr lang="en-US" sz="1100" dirty="0">
                <a:latin typeface="Oswald"/>
              </a:rPr>
              <a:t> after the parameter name. For example:</a:t>
            </a:r>
            <a:endParaRPr lang="en-IN" sz="1100" dirty="0">
              <a:latin typeface="Oswald"/>
            </a:endParaRPr>
          </a:p>
        </p:txBody>
      </p:sp>
      <p:pic>
        <p:nvPicPr>
          <p:cNvPr id="3" name="Picture 2">
            <a:extLst>
              <a:ext uri="{FF2B5EF4-FFF2-40B4-BE49-F238E27FC236}">
                <a16:creationId xmlns:a16="http://schemas.microsoft.com/office/drawing/2014/main" id="{9F760CC8-D7E0-D915-60D3-4B5DE34928E5}"/>
              </a:ext>
            </a:extLst>
          </p:cNvPr>
          <p:cNvPicPr>
            <a:picLocks noChangeAspect="1"/>
          </p:cNvPicPr>
          <p:nvPr/>
        </p:nvPicPr>
        <p:blipFill>
          <a:blip r:embed="rId2"/>
          <a:stretch>
            <a:fillRect/>
          </a:stretch>
        </p:blipFill>
        <p:spPr>
          <a:xfrm>
            <a:off x="2894804" y="3297817"/>
            <a:ext cx="3404399" cy="1543059"/>
          </a:xfrm>
          <a:prstGeom prst="rect">
            <a:avLst/>
          </a:prstGeom>
        </p:spPr>
      </p:pic>
    </p:spTree>
    <p:extLst>
      <p:ext uri="{BB962C8B-B14F-4D97-AF65-F5344CB8AC3E}">
        <p14:creationId xmlns:p14="http://schemas.microsoft.com/office/powerpoint/2010/main" val="125884067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Default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To set a default value for a function parameter, use an equal sign right after the parameter name, e.g., function multiply(num: number, by = 10) {}. If a value for the parameter is not provided, the argument will be replaced with the default value.</a:t>
            </a:r>
          </a:p>
          <a:p>
            <a:endParaRPr lang="en-US" sz="1100" dirty="0">
              <a:latin typeface="Oswald"/>
            </a:endParaRPr>
          </a:p>
          <a:p>
            <a:r>
              <a:rPr lang="en-US" sz="1100" dirty="0">
                <a:latin typeface="Oswald"/>
              </a:rPr>
              <a:t>Note </a:t>
            </a:r>
            <a:r>
              <a:rPr lang="en-US" sz="1100" i="1" dirty="0">
                <a:latin typeface="Oswald"/>
              </a:rPr>
              <a:t>that default values for parameters are only allowed at the end of the parameter list.</a:t>
            </a:r>
            <a:endParaRPr lang="en-IN" sz="1100" i="1" dirty="0">
              <a:latin typeface="Oswald"/>
            </a:endParaRPr>
          </a:p>
        </p:txBody>
      </p:sp>
      <p:pic>
        <p:nvPicPr>
          <p:cNvPr id="7" name="Picture 6">
            <a:extLst>
              <a:ext uri="{FF2B5EF4-FFF2-40B4-BE49-F238E27FC236}">
                <a16:creationId xmlns:a16="http://schemas.microsoft.com/office/drawing/2014/main" id="{D25EB320-57CB-730E-0C18-269A76412808}"/>
              </a:ext>
            </a:extLst>
          </p:cNvPr>
          <p:cNvPicPr>
            <a:picLocks noChangeAspect="1"/>
          </p:cNvPicPr>
          <p:nvPr/>
        </p:nvPicPr>
        <p:blipFill>
          <a:blip r:embed="rId2"/>
          <a:stretch>
            <a:fillRect/>
          </a:stretch>
        </p:blipFill>
        <p:spPr>
          <a:xfrm>
            <a:off x="2354400" y="2503464"/>
            <a:ext cx="4435200" cy="1166062"/>
          </a:xfrm>
          <a:prstGeom prst="rect">
            <a:avLst/>
          </a:prstGeom>
        </p:spPr>
      </p:pic>
    </p:spTree>
    <p:extLst>
      <p:ext uri="{BB962C8B-B14F-4D97-AF65-F5344CB8AC3E}">
        <p14:creationId xmlns:p14="http://schemas.microsoft.com/office/powerpoint/2010/main" val="136196614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Rest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178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In the function chapter, you learned about functions and their parameters. TypeScript introduced rest parameters to accommodate n number of parameters easily.</a:t>
            </a:r>
          </a:p>
          <a:p>
            <a:endParaRPr lang="en-US" sz="1100" dirty="0">
              <a:latin typeface="Oswald"/>
            </a:endParaRPr>
          </a:p>
          <a:p>
            <a:r>
              <a:rPr lang="en-US" sz="1100" dirty="0">
                <a:latin typeface="Oswald"/>
              </a:rPr>
              <a:t>When the number of parameters that a function will receive is not known or can vary, we can use rest parameters. In JavaScript, this is achieved with the "arguments" variable. However, with TypeScript, we can use the rest parameter denoted by ellipsis ....</a:t>
            </a:r>
          </a:p>
          <a:p>
            <a:endParaRPr lang="en-US" sz="1100" dirty="0">
              <a:latin typeface="Oswald"/>
            </a:endParaRPr>
          </a:p>
          <a:p>
            <a:r>
              <a:rPr lang="en-US" sz="1100" dirty="0">
                <a:latin typeface="Oswald"/>
              </a:rPr>
              <a:t>We can pass zero or more arguments to the rest parameter. The compiler will create an array of arguments with the rest parameter name provided by us.</a:t>
            </a:r>
          </a:p>
          <a:p>
            <a:endParaRPr lang="en-US" sz="1100" dirty="0">
              <a:latin typeface="Oswald"/>
            </a:endParaRPr>
          </a:p>
          <a:p>
            <a:r>
              <a:rPr lang="en-US" sz="1100" dirty="0">
                <a:latin typeface="Oswald"/>
              </a:rPr>
              <a:t>Note :  </a:t>
            </a:r>
            <a:r>
              <a:rPr lang="en-US" sz="1100" i="1" dirty="0">
                <a:latin typeface="Oswald"/>
              </a:rPr>
              <a:t>rest parameters must come last in the function definition, otherwise the TypeScript compiler will show an error</a:t>
            </a:r>
            <a:r>
              <a:rPr lang="en-IN" sz="1100" i="1" dirty="0">
                <a:latin typeface="Oswald"/>
              </a:rPr>
              <a:t> and rest parameters are always of array type.</a:t>
            </a:r>
            <a:endParaRPr lang="en-US" sz="1100" i="1" dirty="0">
              <a:latin typeface="Oswald"/>
            </a:endParaRPr>
          </a:p>
        </p:txBody>
      </p:sp>
      <p:pic>
        <p:nvPicPr>
          <p:cNvPr id="3" name="Picture 2">
            <a:extLst>
              <a:ext uri="{FF2B5EF4-FFF2-40B4-BE49-F238E27FC236}">
                <a16:creationId xmlns:a16="http://schemas.microsoft.com/office/drawing/2014/main" id="{224B8F98-4A12-DCD4-CE68-D05F885C0E6C}"/>
              </a:ext>
            </a:extLst>
          </p:cNvPr>
          <p:cNvPicPr>
            <a:picLocks noChangeAspect="1"/>
          </p:cNvPicPr>
          <p:nvPr/>
        </p:nvPicPr>
        <p:blipFill>
          <a:blip r:embed="rId2"/>
          <a:stretch>
            <a:fillRect/>
          </a:stretch>
        </p:blipFill>
        <p:spPr>
          <a:xfrm>
            <a:off x="1712587" y="3089393"/>
            <a:ext cx="5976000" cy="1571155"/>
          </a:xfrm>
          <a:prstGeom prst="rect">
            <a:avLst/>
          </a:prstGeom>
        </p:spPr>
      </p:pic>
    </p:spTree>
    <p:extLst>
      <p:ext uri="{BB962C8B-B14F-4D97-AF65-F5344CB8AC3E}">
        <p14:creationId xmlns:p14="http://schemas.microsoft.com/office/powerpoint/2010/main" val="183450162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169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rPr dirty="0"/>
              <a:t>Typescript </a:t>
            </a:r>
            <a:r>
              <a:rPr lang="en-US" dirty="0"/>
              <a:t>functions are one of its main features</a:t>
            </a:r>
            <a:endParaRPr dirty="0"/>
          </a:p>
          <a:p>
            <a:pPr marL="285750" indent="-285750">
              <a:buClr>
                <a:srgbClr val="000000"/>
              </a:buClr>
              <a:buSzPct val="100000"/>
              <a:buFont typeface="Arial"/>
              <a:buChar char="•"/>
              <a:defRPr>
                <a:latin typeface="Oswald"/>
                <a:ea typeface="Oswald"/>
                <a:cs typeface="Oswald"/>
                <a:sym typeface="Oswald"/>
              </a:defRPr>
            </a:pPr>
            <a:r>
              <a:rPr lang="en-US" dirty="0"/>
              <a:t>Typescript treats functions as their own type</a:t>
            </a:r>
            <a:endParaRPr lang="en-IN" dirty="0"/>
          </a:p>
          <a:p>
            <a:pPr marL="285750" indent="-285750">
              <a:buClr>
                <a:srgbClr val="000000"/>
              </a:buClr>
              <a:buSzPct val="100000"/>
              <a:buFont typeface="Arial"/>
              <a:buChar char="•"/>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We will start building the </a:t>
            </a:r>
            <a:r>
              <a:rPr lang="en-IN" dirty="0" err="1"/>
              <a:t>todo</a:t>
            </a:r>
            <a:r>
              <a:rPr lang="en-IN" dirty="0"/>
              <a:t> app.</a:t>
            </a:r>
          </a:p>
        </p:txBody>
      </p:sp>
    </p:spTree>
    <p:extLst>
      <p:ext uri="{BB962C8B-B14F-4D97-AF65-F5344CB8AC3E}">
        <p14:creationId xmlns:p14="http://schemas.microsoft.com/office/powerpoint/2010/main" val="285673029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200081"/>
            <a:ext cx="5211802" cy="11387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latin typeface="Oswald"/>
                <a:ea typeface="Oswald"/>
                <a:cs typeface="Oswald"/>
                <a:sym typeface="Oswald"/>
              </a:defRPr>
            </a:pPr>
            <a:r>
              <a:rPr lang="en-IN" sz="3200" dirty="0"/>
              <a:t>Control Flow Statements</a:t>
            </a:r>
            <a:endParaRPr sz="3200" dirty="0"/>
          </a:p>
          <a:p>
            <a:pPr>
              <a:defRPr sz="3600">
                <a:latin typeface="Oswald"/>
                <a:ea typeface="Oswald"/>
                <a:cs typeface="Oswald"/>
                <a:sym typeface="Oswald"/>
              </a:defRPr>
            </a:pPr>
            <a:r>
              <a:rPr dirty="0"/>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30063218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211133"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Learning objectives and pre-requisites</a:t>
            </a:r>
            <a:endParaRPr lang="en-US"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If else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Switch case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Loops : For , While, Do while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Break</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Continue </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Summary</a:t>
            </a:r>
            <a:endParaRPr lang="en-IN"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243878584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74763" y="1110970"/>
            <a:ext cx="4132861" cy="160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latin typeface="Oswald"/>
              </a:rPr>
              <a:t>Learn about </a:t>
            </a:r>
            <a:r>
              <a:rPr lang="en-IN" dirty="0">
                <a:latin typeface="Oswald"/>
              </a:rPr>
              <a:t>control flow statements in </a:t>
            </a:r>
            <a:r>
              <a:rPr dirty="0">
                <a:latin typeface="Oswald"/>
              </a:rPr>
              <a:t>Typescript</a:t>
            </a:r>
            <a:endParaRPr lang="en-IN" dirty="0">
              <a:latin typeface="Oswald"/>
            </a:endParaRPr>
          </a:p>
          <a:p>
            <a:pPr marL="799200" lvl="8" indent="-457200">
              <a:buClr>
                <a:srgbClr val="000000"/>
              </a:buClr>
              <a:buSzPct val="100000"/>
              <a:buFont typeface="Arial"/>
              <a:buChar char="•"/>
              <a:defRPr>
                <a:latin typeface="Oswald"/>
                <a:ea typeface="Oswald"/>
                <a:cs typeface="Oswald"/>
                <a:sym typeface="Oswald"/>
              </a:defRPr>
            </a:pPr>
            <a:r>
              <a:rPr lang="en-IN" dirty="0">
                <a:latin typeface="Oswald"/>
              </a:rPr>
              <a:t>Setup Typescript to-do project</a:t>
            </a:r>
            <a:endParaRPr dirty="0">
              <a:latin typeface="Oswald"/>
            </a:endParaRPr>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lang="en-IN" dirty="0"/>
              <a:t>Basic u</a:t>
            </a:r>
            <a:r>
              <a:rPr dirty="0"/>
              <a:t>understanding of types in Typescript</a:t>
            </a:r>
          </a:p>
        </p:txBody>
      </p:sp>
    </p:spTree>
    <p:extLst>
      <p:ext uri="{BB962C8B-B14F-4D97-AF65-F5344CB8AC3E}">
        <p14:creationId xmlns:p14="http://schemas.microsoft.com/office/powerpoint/2010/main" val="229484332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6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61"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62"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63"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64" name="TextBox 1"/>
          <p:cNvSpPr txBox="1"/>
          <p:nvPr/>
        </p:nvSpPr>
        <p:spPr>
          <a:xfrm>
            <a:off x="624363" y="1057524"/>
            <a:ext cx="8214885" cy="3378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numCol="3" spcCol="0"/>
          <a:lstStyle/>
          <a:p>
            <a:pPr lvl="1">
              <a:defRPr>
                <a:latin typeface="Oswald"/>
                <a:ea typeface="Oswald"/>
                <a:cs typeface="Oswald"/>
                <a:sym typeface="Oswald"/>
              </a:defRPr>
            </a:pPr>
            <a:r>
              <a:rPr dirty="0"/>
              <a:t>Generics</a:t>
            </a:r>
          </a:p>
          <a:p>
            <a:pPr marL="285750" lvl="1" indent="-285750">
              <a:buClr>
                <a:srgbClr val="000000"/>
              </a:buClr>
              <a:buSzPct val="100000"/>
              <a:buFont typeface="Arial"/>
              <a:buChar char="•"/>
              <a:defRPr sz="1200">
                <a:latin typeface="Oswald"/>
                <a:ea typeface="Oswald"/>
                <a:cs typeface="Oswald"/>
                <a:sym typeface="Oswald"/>
              </a:defRPr>
            </a:pPr>
            <a:r>
              <a:rPr dirty="0"/>
              <a:t>Why generics ?</a:t>
            </a:r>
          </a:p>
          <a:p>
            <a:pPr marL="285750" lvl="1" indent="-285750">
              <a:buClr>
                <a:srgbClr val="000000"/>
              </a:buClr>
              <a:buSzPct val="100000"/>
              <a:buFont typeface="Arial"/>
              <a:buChar char="•"/>
              <a:defRPr sz="1200">
                <a:latin typeface="Oswald"/>
                <a:ea typeface="Oswald"/>
                <a:cs typeface="Oswald"/>
                <a:sym typeface="Oswald"/>
              </a:defRPr>
            </a:pPr>
            <a:r>
              <a:rPr dirty="0"/>
              <a:t>Generic classes</a:t>
            </a:r>
          </a:p>
          <a:p>
            <a:pPr marL="285750" lvl="1" indent="-285750">
              <a:buClr>
                <a:srgbClr val="000000"/>
              </a:buClr>
              <a:buSzPct val="100000"/>
              <a:buFont typeface="Arial"/>
              <a:buChar char="•"/>
              <a:defRPr sz="1200">
                <a:latin typeface="Oswald"/>
                <a:ea typeface="Oswald"/>
                <a:cs typeface="Oswald"/>
                <a:sym typeface="Oswald"/>
              </a:defRPr>
            </a:pPr>
            <a:r>
              <a:rPr dirty="0"/>
              <a:t>Generic functions</a:t>
            </a:r>
          </a:p>
          <a:p>
            <a:pPr marL="285750" lvl="1" indent="-285750">
              <a:buClr>
                <a:srgbClr val="000000"/>
              </a:buClr>
              <a:buSzPct val="100000"/>
              <a:buFont typeface="Arial"/>
              <a:buChar char="•"/>
              <a:defRPr sz="1200">
                <a:latin typeface="Oswald"/>
                <a:ea typeface="Oswald"/>
                <a:cs typeface="Oswald"/>
                <a:sym typeface="Oswald"/>
              </a:defRPr>
            </a:pPr>
            <a:r>
              <a:rPr dirty="0"/>
              <a:t>Generic Interfaces</a:t>
            </a:r>
          </a:p>
          <a:p>
            <a:pPr marL="285750" lvl="1" indent="-285750">
              <a:buClr>
                <a:srgbClr val="000000"/>
              </a:buClr>
              <a:buSzPct val="100000"/>
              <a:buFont typeface="Arial"/>
              <a:buChar char="•"/>
              <a:defRPr sz="1200">
                <a:latin typeface="Oswald"/>
                <a:ea typeface="Oswald"/>
                <a:cs typeface="Oswald"/>
                <a:sym typeface="Oswald"/>
              </a:defRPr>
            </a:pPr>
            <a:r>
              <a:rPr dirty="0"/>
              <a:t>Generic constraints</a:t>
            </a:r>
          </a:p>
          <a:p>
            <a:pPr marL="285750" lvl="1" indent="-285750">
              <a:buClr>
                <a:srgbClr val="000000"/>
              </a:buClr>
              <a:buSzPct val="100000"/>
              <a:buFont typeface="Arial"/>
              <a:buChar char="•"/>
              <a:defRPr sz="1200">
                <a:latin typeface="Oswald"/>
                <a:ea typeface="Oswald"/>
                <a:cs typeface="Oswald"/>
                <a:sym typeface="Oswald"/>
              </a:defRPr>
            </a:pPr>
            <a:r>
              <a:rPr dirty="0"/>
              <a:t>Extending generic classes</a:t>
            </a:r>
          </a:p>
          <a:p>
            <a:pPr marL="285750" lvl="1" indent="-285750">
              <a:buClr>
                <a:srgbClr val="000000"/>
              </a:buClr>
              <a:buSzPct val="100000"/>
              <a:buFont typeface="Arial"/>
              <a:buChar char="•"/>
              <a:defRPr sz="1200">
                <a:latin typeface="Oswald"/>
                <a:ea typeface="Oswald"/>
                <a:cs typeface="Oswald"/>
                <a:sym typeface="Oswald"/>
              </a:defRPr>
            </a:pPr>
            <a:r>
              <a:rPr dirty="0"/>
              <a:t>The </a:t>
            </a:r>
            <a:r>
              <a:rPr dirty="0" err="1"/>
              <a:t>keyof</a:t>
            </a:r>
            <a:r>
              <a:rPr dirty="0"/>
              <a:t> Operator</a:t>
            </a:r>
          </a:p>
          <a:p>
            <a:pPr marL="285750" lvl="1" indent="-285750">
              <a:buClr>
                <a:srgbClr val="000000"/>
              </a:buClr>
              <a:buSzPct val="100000"/>
              <a:buFont typeface="Arial"/>
              <a:buChar char="•"/>
              <a:defRPr sz="1200">
                <a:latin typeface="Oswald"/>
                <a:ea typeface="Oswald"/>
                <a:cs typeface="Oswald"/>
                <a:sym typeface="Oswald"/>
              </a:defRPr>
            </a:pPr>
            <a:r>
              <a:rPr dirty="0"/>
              <a:t>Type mapping</a:t>
            </a:r>
            <a:br>
              <a:rPr dirty="0"/>
            </a:br>
            <a:endParaRPr dirty="0"/>
          </a:p>
          <a:p>
            <a:pPr lvl="1">
              <a:defRPr>
                <a:latin typeface="Oswald"/>
                <a:ea typeface="Oswald"/>
                <a:cs typeface="Oswald"/>
                <a:sym typeface="Oswald"/>
              </a:defRPr>
            </a:pPr>
            <a:r>
              <a:rPr dirty="0"/>
              <a:t>Decorators </a:t>
            </a:r>
          </a:p>
          <a:p>
            <a:pPr marL="285750" lvl="1" indent="-285750">
              <a:buClr>
                <a:srgbClr val="000000"/>
              </a:buClr>
              <a:buSzPct val="100000"/>
              <a:buFont typeface="Arial"/>
              <a:buChar char="•"/>
              <a:defRPr sz="1200">
                <a:latin typeface="Oswald"/>
                <a:ea typeface="Oswald"/>
                <a:cs typeface="Oswald"/>
                <a:sym typeface="Oswald"/>
              </a:defRPr>
            </a:pPr>
            <a:r>
              <a:rPr dirty="0"/>
              <a:t>What are decorators</a:t>
            </a:r>
          </a:p>
          <a:p>
            <a:pPr marL="285750" lvl="1" indent="-285750">
              <a:buClr>
                <a:srgbClr val="000000"/>
              </a:buClr>
              <a:buSzPct val="100000"/>
              <a:buFont typeface="Arial"/>
              <a:buChar char="•"/>
              <a:defRPr sz="1200">
                <a:latin typeface="Oswald"/>
                <a:ea typeface="Oswald"/>
                <a:cs typeface="Oswald"/>
                <a:sym typeface="Oswald"/>
              </a:defRPr>
            </a:pPr>
            <a:r>
              <a:rPr dirty="0"/>
              <a:t>Class Decorators</a:t>
            </a:r>
          </a:p>
          <a:p>
            <a:pPr marL="285750" lvl="1" indent="-285750">
              <a:buClr>
                <a:srgbClr val="000000"/>
              </a:buClr>
              <a:buSzPct val="100000"/>
              <a:buFont typeface="Arial"/>
              <a:buChar char="•"/>
              <a:defRPr sz="1200">
                <a:latin typeface="Oswald"/>
                <a:ea typeface="Oswald"/>
                <a:cs typeface="Oswald"/>
                <a:sym typeface="Oswald"/>
              </a:defRPr>
            </a:pPr>
            <a:r>
              <a:rPr dirty="0"/>
              <a:t>Parameterized Decorators</a:t>
            </a:r>
          </a:p>
          <a:p>
            <a:pPr marL="285750" lvl="1" indent="-285750">
              <a:buClr>
                <a:srgbClr val="000000"/>
              </a:buClr>
              <a:buSzPct val="100000"/>
              <a:buFont typeface="Arial"/>
              <a:buChar char="•"/>
              <a:defRPr sz="1200">
                <a:latin typeface="Oswald"/>
                <a:ea typeface="Oswald"/>
                <a:cs typeface="Oswald"/>
                <a:sym typeface="Oswald"/>
              </a:defRPr>
            </a:pPr>
            <a:r>
              <a:rPr dirty="0"/>
              <a:t>Decorator composition</a:t>
            </a:r>
          </a:p>
          <a:p>
            <a:pPr marL="285750" lvl="1" indent="-285750">
              <a:buClr>
                <a:srgbClr val="000000"/>
              </a:buClr>
              <a:buSzPct val="100000"/>
              <a:buFont typeface="Arial"/>
              <a:buChar char="•"/>
              <a:defRPr sz="1200">
                <a:latin typeface="Oswald"/>
                <a:ea typeface="Oswald"/>
                <a:cs typeface="Oswald"/>
                <a:sym typeface="Oswald"/>
              </a:defRPr>
            </a:pPr>
            <a:r>
              <a:rPr dirty="0"/>
              <a:t>Method Decorators</a:t>
            </a:r>
          </a:p>
          <a:p>
            <a:pPr marL="285750" lvl="1" indent="-285750">
              <a:buClr>
                <a:srgbClr val="000000"/>
              </a:buClr>
              <a:buSzPct val="100000"/>
              <a:buFont typeface="Arial"/>
              <a:buChar char="•"/>
              <a:defRPr sz="1200">
                <a:latin typeface="Oswald"/>
                <a:ea typeface="Oswald"/>
                <a:cs typeface="Oswald"/>
                <a:sym typeface="Oswald"/>
              </a:defRPr>
            </a:pPr>
            <a:r>
              <a:rPr dirty="0"/>
              <a:t>Access decorators</a:t>
            </a:r>
          </a:p>
          <a:p>
            <a:pPr marL="285750" lvl="1" indent="-285750">
              <a:buClr>
                <a:srgbClr val="000000"/>
              </a:buClr>
              <a:buSzPct val="100000"/>
              <a:buFont typeface="Arial"/>
              <a:buChar char="•"/>
              <a:defRPr sz="1200">
                <a:latin typeface="Oswald"/>
                <a:ea typeface="Oswald"/>
                <a:cs typeface="Oswald"/>
                <a:sym typeface="Oswald"/>
              </a:defRPr>
            </a:pPr>
            <a:r>
              <a:rPr dirty="0"/>
              <a:t>Property Decorators</a:t>
            </a:r>
          </a:p>
          <a:p>
            <a:pPr marL="285750" lvl="1" indent="-285750">
              <a:buClr>
                <a:srgbClr val="000000"/>
              </a:buClr>
              <a:buSzPct val="100000"/>
              <a:buFont typeface="Arial"/>
              <a:buChar char="•"/>
              <a:defRPr sz="1200">
                <a:latin typeface="Oswald"/>
                <a:ea typeface="Oswald"/>
                <a:cs typeface="Oswald"/>
                <a:sym typeface="Oswald"/>
              </a:defRPr>
            </a:pPr>
            <a:r>
              <a:rPr dirty="0"/>
              <a:t>Parameter Decorators</a:t>
            </a:r>
            <a:br>
              <a:rPr dirty="0"/>
            </a:br>
            <a:endParaRPr dirty="0"/>
          </a:p>
          <a:p>
            <a:pPr lvl="1">
              <a:defRPr>
                <a:latin typeface="Oswald"/>
                <a:ea typeface="Oswald"/>
                <a:cs typeface="Oswald"/>
                <a:sym typeface="Oswald"/>
              </a:defRPr>
            </a:pPr>
            <a:r>
              <a:rPr dirty="0"/>
              <a:t>Modules</a:t>
            </a:r>
            <a:r>
              <a:rPr lang="en-IN" dirty="0"/>
              <a:t> and </a:t>
            </a:r>
            <a:r>
              <a:rPr lang="en-IN" dirty="0" err="1"/>
              <a:t>Namspaces</a:t>
            </a:r>
            <a:endParaRPr dirty="0"/>
          </a:p>
          <a:p>
            <a:pPr marL="285750" lvl="1" indent="-285750">
              <a:buClr>
                <a:srgbClr val="000000"/>
              </a:buClr>
              <a:buSzPct val="100000"/>
              <a:buFont typeface="Arial"/>
              <a:buChar char="•"/>
              <a:defRPr sz="1200">
                <a:latin typeface="Oswald"/>
                <a:ea typeface="Oswald"/>
                <a:cs typeface="Oswald"/>
                <a:sym typeface="Oswald"/>
              </a:defRPr>
            </a:pPr>
            <a:r>
              <a:rPr dirty="0"/>
              <a:t>What are modules</a:t>
            </a:r>
            <a:endParaRPr lang="en-IN" dirty="0"/>
          </a:p>
          <a:p>
            <a:pPr marL="285750" lvl="1" indent="-285750">
              <a:buClr>
                <a:srgbClr val="000000"/>
              </a:buClr>
              <a:buSzPct val="100000"/>
              <a:buFont typeface="Arial"/>
              <a:buChar char="•"/>
              <a:defRPr sz="1200">
                <a:latin typeface="Oswald"/>
                <a:ea typeface="Oswald"/>
                <a:cs typeface="Oswald"/>
                <a:sym typeface="Oswald"/>
              </a:defRPr>
            </a:pPr>
            <a:r>
              <a:rPr lang="en-IN" dirty="0"/>
              <a:t>What are namespaces</a:t>
            </a:r>
            <a:endParaRPr dirty="0"/>
          </a:p>
          <a:p>
            <a:pPr marL="285750" lvl="1" indent="-285750">
              <a:buClr>
                <a:srgbClr val="000000"/>
              </a:buClr>
              <a:buSzPct val="100000"/>
              <a:buFont typeface="Arial"/>
              <a:buChar char="•"/>
              <a:defRPr sz="1200">
                <a:latin typeface="Oswald"/>
                <a:ea typeface="Oswald"/>
                <a:cs typeface="Oswald"/>
                <a:sym typeface="Oswald"/>
              </a:defRPr>
            </a:pPr>
            <a:r>
              <a:rPr dirty="0"/>
              <a:t>Importing exporting modules</a:t>
            </a:r>
          </a:p>
          <a:p>
            <a:pPr marL="285750" lvl="1" indent="-285750">
              <a:buClr>
                <a:srgbClr val="000000"/>
              </a:buClr>
              <a:buSzPct val="100000"/>
              <a:buFont typeface="Arial"/>
              <a:buChar char="•"/>
              <a:defRPr sz="1200">
                <a:latin typeface="Oswald"/>
                <a:ea typeface="Oswald"/>
                <a:cs typeface="Oswald"/>
                <a:sym typeface="Oswald"/>
              </a:defRPr>
            </a:pPr>
            <a:r>
              <a:rPr dirty="0"/>
              <a:t>Module formats</a:t>
            </a:r>
          </a:p>
          <a:p>
            <a:pPr marL="285750" lvl="1" indent="-285750">
              <a:buClr>
                <a:srgbClr val="000000"/>
              </a:buClr>
              <a:buSzPct val="100000"/>
              <a:buFont typeface="Arial"/>
              <a:buChar char="•"/>
              <a:defRPr sz="1200">
                <a:latin typeface="Oswald"/>
                <a:ea typeface="Oswald"/>
                <a:cs typeface="Oswald"/>
                <a:sym typeface="Oswald"/>
              </a:defRPr>
            </a:pPr>
            <a:r>
              <a:rPr dirty="0"/>
              <a:t>Default exports</a:t>
            </a:r>
          </a:p>
          <a:p>
            <a:pPr marL="285750" lvl="1" indent="-285750">
              <a:buClr>
                <a:srgbClr val="000000"/>
              </a:buClr>
              <a:buSzPct val="100000"/>
              <a:buFont typeface="Arial"/>
              <a:buChar char="•"/>
              <a:defRPr sz="1200">
                <a:latin typeface="Oswald"/>
                <a:ea typeface="Oswald"/>
                <a:cs typeface="Oswald"/>
                <a:sym typeface="Oswald"/>
              </a:defRPr>
            </a:pPr>
            <a:r>
              <a:rPr dirty="0"/>
              <a:t>Wildcard Imports</a:t>
            </a:r>
          </a:p>
          <a:p>
            <a:pPr marL="285750" lvl="1" indent="-285750">
              <a:buClr>
                <a:srgbClr val="000000"/>
              </a:buClr>
              <a:buSzPct val="100000"/>
              <a:buFont typeface="Arial"/>
              <a:buChar char="•"/>
              <a:defRPr sz="1200">
                <a:latin typeface="Oswald"/>
                <a:ea typeface="Oswald"/>
                <a:cs typeface="Oswald"/>
                <a:sym typeface="Oswald"/>
              </a:defRPr>
            </a:pPr>
            <a:r>
              <a:rPr dirty="0"/>
              <a:t>Re exporting</a:t>
            </a:r>
          </a:p>
          <a:p>
            <a:pPr marL="285750" lvl="1" indent="-285750">
              <a:buClr>
                <a:srgbClr val="000000"/>
              </a:buClr>
              <a:buSzPct val="100000"/>
              <a:buFont typeface="Arial"/>
              <a:buChar char="•"/>
              <a:defRPr sz="1200">
                <a:latin typeface="Oswald"/>
                <a:ea typeface="Oswald"/>
                <a:cs typeface="Oswald"/>
                <a:sym typeface="Oswald"/>
              </a:defRPr>
            </a:pPr>
            <a:r>
              <a:rPr dirty="0"/>
              <a:t>Typescript with JavaScript </a:t>
            </a:r>
          </a:p>
          <a:p>
            <a:pPr marL="285750" lvl="1" indent="-285750">
              <a:buClr>
                <a:srgbClr val="000000"/>
              </a:buClr>
              <a:buSzPct val="100000"/>
              <a:buFont typeface="Arial"/>
              <a:buChar char="•"/>
              <a:defRPr sz="1200">
                <a:latin typeface="Oswald"/>
                <a:ea typeface="Oswald"/>
                <a:cs typeface="Oswald"/>
                <a:sym typeface="Oswald"/>
              </a:defRPr>
            </a:pPr>
            <a:r>
              <a:rPr dirty="0"/>
              <a:t>Including JS in TS project</a:t>
            </a:r>
          </a:p>
          <a:p>
            <a:pPr marL="285750" lvl="1" indent="-285750">
              <a:buClr>
                <a:srgbClr val="000000"/>
              </a:buClr>
              <a:buSzPct val="100000"/>
              <a:buFont typeface="Arial"/>
              <a:buChar char="•"/>
              <a:defRPr sz="1200">
                <a:latin typeface="Oswald"/>
                <a:ea typeface="Oswald"/>
                <a:cs typeface="Oswald"/>
                <a:sym typeface="Oswald"/>
              </a:defRPr>
            </a:pPr>
            <a:r>
              <a:rPr dirty="0"/>
              <a:t>Type checking JS Code</a:t>
            </a:r>
          </a:p>
          <a:p>
            <a:pPr marL="285750" lvl="1" indent="-285750">
              <a:buClr>
                <a:srgbClr val="000000"/>
              </a:buClr>
              <a:buSzPct val="100000"/>
              <a:buFont typeface="Arial"/>
              <a:buChar char="•"/>
              <a:defRPr sz="1200">
                <a:latin typeface="Oswald"/>
                <a:ea typeface="Oswald"/>
                <a:cs typeface="Oswald"/>
                <a:sym typeface="Oswald"/>
              </a:defRPr>
            </a:pPr>
            <a:r>
              <a:rPr dirty="0"/>
              <a:t>Describing Types using </a:t>
            </a:r>
            <a:r>
              <a:rPr dirty="0" err="1"/>
              <a:t>JSDoc</a:t>
            </a:r>
            <a:endParaRPr dirty="0"/>
          </a:p>
          <a:p>
            <a:pPr marL="285750" lvl="1" indent="-285750">
              <a:buClr>
                <a:srgbClr val="000000"/>
              </a:buClr>
              <a:buSzPct val="100000"/>
              <a:buFont typeface="Arial"/>
              <a:buChar char="•"/>
              <a:defRPr sz="1200">
                <a:latin typeface="Oswald"/>
                <a:ea typeface="Oswald"/>
                <a:cs typeface="Oswald"/>
                <a:sym typeface="Oswald"/>
              </a:defRPr>
            </a:pPr>
            <a:r>
              <a:rPr dirty="0"/>
              <a:t>Creating declaration files</a:t>
            </a:r>
          </a:p>
          <a:p>
            <a:pPr marL="285750" lvl="1" indent="-285750">
              <a:buClr>
                <a:srgbClr val="000000"/>
              </a:buClr>
              <a:buSzPct val="100000"/>
              <a:buFont typeface="Arial"/>
              <a:buChar char="•"/>
              <a:defRPr sz="1200">
                <a:latin typeface="Oswald"/>
                <a:ea typeface="Oswald"/>
                <a:cs typeface="Oswald"/>
                <a:sym typeface="Oswald"/>
              </a:defRPr>
            </a:pPr>
            <a:r>
              <a:rPr dirty="0"/>
              <a:t>Using Definitely typed declaration files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If Else If and Else statement</a:t>
            </a:r>
            <a:endParaRPr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670084" y="1077647"/>
            <a:ext cx="7430929"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71450" indent="-171450">
              <a:buFont typeface="Arial" panose="020B0604020202020204" pitchFamily="34" charset="0"/>
              <a:buChar char="•"/>
              <a:defRPr sz="1100">
                <a:latin typeface="Oswald"/>
                <a:ea typeface="Oswald"/>
                <a:cs typeface="Oswald"/>
                <a:sym typeface="Oswald"/>
              </a:defRPr>
            </a:pPr>
            <a:r>
              <a:rPr lang="en-US" sz="1100" b="0" i="0" dirty="0">
                <a:solidFill>
                  <a:schemeClr val="tx1">
                    <a:lumMod val="95000"/>
                    <a:lumOff val="5000"/>
                  </a:schemeClr>
                </a:solidFill>
                <a:effectLst/>
                <a:latin typeface="Oswald" panose="00000500000000000000" pitchFamily="2" charset="0"/>
              </a:rPr>
              <a:t>The </a:t>
            </a:r>
            <a:r>
              <a:rPr lang="en-US" sz="1100" b="1" i="0" dirty="0">
                <a:solidFill>
                  <a:schemeClr val="tx1">
                    <a:lumMod val="95000"/>
                    <a:lumOff val="5000"/>
                  </a:schemeClr>
                </a:solidFill>
                <a:effectLst/>
                <a:latin typeface="Oswald" panose="00000500000000000000" pitchFamily="2" charset="0"/>
              </a:rPr>
              <a:t>if statement</a:t>
            </a:r>
            <a:r>
              <a:rPr lang="en-US" sz="1100" b="0" i="0" dirty="0">
                <a:solidFill>
                  <a:schemeClr val="tx1">
                    <a:lumMod val="95000"/>
                    <a:lumOff val="5000"/>
                  </a:schemeClr>
                </a:solidFill>
                <a:effectLst/>
                <a:latin typeface="Oswald" panose="00000500000000000000" pitchFamily="2" charset="0"/>
              </a:rPr>
              <a:t> will evaluate if a condition is true or not.</a:t>
            </a:r>
            <a:br>
              <a:rPr lang="en-US" sz="1100" b="0" i="0" dirty="0">
                <a:solidFill>
                  <a:schemeClr val="tx1">
                    <a:lumMod val="95000"/>
                    <a:lumOff val="5000"/>
                  </a:schemeClr>
                </a:solidFill>
                <a:effectLst/>
                <a:latin typeface="Oswald" panose="00000500000000000000" pitchFamily="2" charset="0"/>
              </a:rPr>
            </a:br>
            <a:endParaRPr lang="en-US" sz="1100" b="0" i="0" dirty="0">
              <a:solidFill>
                <a:schemeClr val="tx1">
                  <a:lumMod val="95000"/>
                  <a:lumOff val="5000"/>
                </a:schemeClr>
              </a:solidFill>
              <a:effectLst/>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else if ladder can be used when we want to evaluate extra conditions that relate to our if statement. To create an else if ladder, we simply add the keyword else between two if statements, connecting them.</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else statement acts as a catch-all fallback for anything that isn’t covered by an if statement or an else if ladder. The else statement doesn’t need a conditional block in the header because it works as a catch-all. We only write the keyword else , followed by its execution block.</a:t>
            </a:r>
          </a:p>
        </p:txBody>
      </p:sp>
      <p:pic>
        <p:nvPicPr>
          <p:cNvPr id="9" name="Picture 8">
            <a:extLst>
              <a:ext uri="{FF2B5EF4-FFF2-40B4-BE49-F238E27FC236}">
                <a16:creationId xmlns:a16="http://schemas.microsoft.com/office/drawing/2014/main" id="{AE9C58DE-9728-C726-F121-201A3D137B90}"/>
              </a:ext>
            </a:extLst>
          </p:cNvPr>
          <p:cNvPicPr>
            <a:picLocks noChangeAspect="1"/>
          </p:cNvPicPr>
          <p:nvPr/>
        </p:nvPicPr>
        <p:blipFill>
          <a:blip r:embed="rId2"/>
          <a:stretch>
            <a:fillRect/>
          </a:stretch>
        </p:blipFill>
        <p:spPr>
          <a:xfrm>
            <a:off x="3211199" y="2578856"/>
            <a:ext cx="2458651" cy="2274252"/>
          </a:xfrm>
          <a:prstGeom prst="rect">
            <a:avLst/>
          </a:prstGeom>
        </p:spPr>
      </p:pic>
    </p:spTree>
    <p:extLst>
      <p:ext uri="{BB962C8B-B14F-4D97-AF65-F5344CB8AC3E}">
        <p14:creationId xmlns:p14="http://schemas.microsoft.com/office/powerpoint/2010/main" val="257862545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The ternary operator ( ? : )</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95820" y="1089172"/>
            <a:ext cx="736184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When we have an if else statement with only single execution statements, we can use what’s known as the ternary operator as a shorthand method to write it.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To use the ternary operator, we write the condition between parentheses first, followed by a ? operator.</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Then, we write the single execution statement if the condition proves true, followed by the : operator.</a:t>
            </a:r>
          </a:p>
        </p:txBody>
      </p:sp>
      <p:pic>
        <p:nvPicPr>
          <p:cNvPr id="3" name="Picture 2">
            <a:extLst>
              <a:ext uri="{FF2B5EF4-FFF2-40B4-BE49-F238E27FC236}">
                <a16:creationId xmlns:a16="http://schemas.microsoft.com/office/drawing/2014/main" id="{060BEB13-77E6-E9D2-E58F-F05AE44BBC68}"/>
              </a:ext>
            </a:extLst>
          </p:cNvPr>
          <p:cNvPicPr>
            <a:picLocks noChangeAspect="1"/>
          </p:cNvPicPr>
          <p:nvPr/>
        </p:nvPicPr>
        <p:blipFill>
          <a:blip r:embed="rId2"/>
          <a:stretch>
            <a:fillRect/>
          </a:stretch>
        </p:blipFill>
        <p:spPr>
          <a:xfrm>
            <a:off x="2088422" y="2786451"/>
            <a:ext cx="4967155" cy="675237"/>
          </a:xfrm>
          <a:prstGeom prst="rect">
            <a:avLst/>
          </a:prstGeom>
        </p:spPr>
      </p:pic>
    </p:spTree>
    <p:extLst>
      <p:ext uri="{BB962C8B-B14F-4D97-AF65-F5344CB8AC3E}">
        <p14:creationId xmlns:p14="http://schemas.microsoft.com/office/powerpoint/2010/main" val="355352171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Switch Case</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644620" y="1341712"/>
            <a:ext cx="3623974" cy="26314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We use the switch statement when we want to compare a single value against a list of many other values.</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First, we specify the main value that we will be comparing other values against. Then, in the code block, we specify our cases.</a:t>
            </a:r>
          </a:p>
          <a:p>
            <a:pPr marL="171450" indent="-171450">
              <a:buFont typeface="Arial" panose="020B0604020202020204" pitchFamily="34" charset="0"/>
              <a:buChar cha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A case consists of the value we want to compare against the main value, and execution code after the : if the comparison proves true.</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break keyword tells the compiler that we’ve found what we’re looking for in the switch, so it can break out of it and continue to code outside and below the switch.</a:t>
            </a:r>
          </a:p>
          <a:p>
            <a:pPr marL="171450" indent="-171450">
              <a:buFont typeface="Arial" panose="020B0604020202020204" pitchFamily="34" charset="0"/>
              <a:buChar cha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default case acts as our fallback statement, much like an else statement. </a:t>
            </a:r>
          </a:p>
        </p:txBody>
      </p:sp>
      <p:pic>
        <p:nvPicPr>
          <p:cNvPr id="4" name="Picture 3">
            <a:extLst>
              <a:ext uri="{FF2B5EF4-FFF2-40B4-BE49-F238E27FC236}">
                <a16:creationId xmlns:a16="http://schemas.microsoft.com/office/drawing/2014/main" id="{86C4244D-8941-6E53-0305-93A3235A98AB}"/>
              </a:ext>
            </a:extLst>
          </p:cNvPr>
          <p:cNvPicPr>
            <a:picLocks noChangeAspect="1"/>
          </p:cNvPicPr>
          <p:nvPr/>
        </p:nvPicPr>
        <p:blipFill>
          <a:blip r:embed="rId2"/>
          <a:stretch>
            <a:fillRect/>
          </a:stretch>
        </p:blipFill>
        <p:spPr>
          <a:xfrm>
            <a:off x="4652867" y="1431027"/>
            <a:ext cx="4091083" cy="2629257"/>
          </a:xfrm>
          <a:prstGeom prst="rect">
            <a:avLst/>
          </a:prstGeom>
        </p:spPr>
      </p:pic>
    </p:spTree>
    <p:extLst>
      <p:ext uri="{BB962C8B-B14F-4D97-AF65-F5344CB8AC3E}">
        <p14:creationId xmlns:p14="http://schemas.microsoft.com/office/powerpoint/2010/main" val="28346527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Loops in Typescript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4428426" y="1038607"/>
            <a:ext cx="4049780" cy="38625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For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for loop executes the code block for a specified number of times. It can be used to iterate over a fixed set of values, such as an array</a:t>
            </a: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for loop is an implementation of a definite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While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while loop executes the instructions each time the condition specified evaluates to true. In other words, the loop evaluates the condition before the block of code is executed. </a:t>
            </a:r>
            <a:br>
              <a:rPr lang="en-US" sz="1100" dirty="0">
                <a:solidFill>
                  <a:schemeClr val="tx1">
                    <a:lumMod val="95000"/>
                    <a:lumOff val="5000"/>
                  </a:schemeClr>
                </a:solidFill>
                <a:latin typeface="Oswald" panose="00000500000000000000" pitchFamily="2" charset="0"/>
              </a:rPr>
            </a:br>
            <a:r>
              <a:rPr lang="en-US" sz="1100" dirty="0">
                <a:solidFill>
                  <a:schemeClr val="tx1">
                    <a:lumMod val="95000"/>
                    <a:lumOff val="5000"/>
                  </a:schemeClr>
                </a:solidFill>
                <a:latin typeface="Oswald" panose="00000500000000000000" pitchFamily="2" charset="0"/>
              </a:rPr>
              <a:t>The while loop executes the instructions each time the condition specified evaluates to true.</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Do While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do…while loop is like the while loop except that the do...while loop doesn’t evaluate the condition for the first time the loop executes. However, the condition is evaluated for the subsequent iterations. In other words, the code block will be executed at least once in a do…while loop.</a:t>
            </a:r>
          </a:p>
        </p:txBody>
      </p:sp>
      <p:pic>
        <p:nvPicPr>
          <p:cNvPr id="3" name="Picture 2">
            <a:extLst>
              <a:ext uri="{FF2B5EF4-FFF2-40B4-BE49-F238E27FC236}">
                <a16:creationId xmlns:a16="http://schemas.microsoft.com/office/drawing/2014/main" id="{3112EB5C-9AE9-FEAC-ED6F-BF20858A087D}"/>
              </a:ext>
            </a:extLst>
          </p:cNvPr>
          <p:cNvPicPr>
            <a:picLocks noChangeAspect="1"/>
          </p:cNvPicPr>
          <p:nvPr/>
        </p:nvPicPr>
        <p:blipFill>
          <a:blip r:embed="rId2"/>
          <a:stretch>
            <a:fillRect/>
          </a:stretch>
        </p:blipFill>
        <p:spPr>
          <a:xfrm>
            <a:off x="781520" y="1189921"/>
            <a:ext cx="3173923" cy="796593"/>
          </a:xfrm>
          <a:prstGeom prst="rect">
            <a:avLst/>
          </a:prstGeom>
        </p:spPr>
      </p:pic>
      <p:pic>
        <p:nvPicPr>
          <p:cNvPr id="6" name="Picture 5">
            <a:extLst>
              <a:ext uri="{FF2B5EF4-FFF2-40B4-BE49-F238E27FC236}">
                <a16:creationId xmlns:a16="http://schemas.microsoft.com/office/drawing/2014/main" id="{856761DC-5085-477D-3EC1-9770B589420D}"/>
              </a:ext>
            </a:extLst>
          </p:cNvPr>
          <p:cNvPicPr>
            <a:picLocks noChangeAspect="1"/>
          </p:cNvPicPr>
          <p:nvPr/>
        </p:nvPicPr>
        <p:blipFill>
          <a:blip r:embed="rId3"/>
          <a:stretch>
            <a:fillRect/>
          </a:stretch>
        </p:blipFill>
        <p:spPr>
          <a:xfrm>
            <a:off x="781520" y="2465730"/>
            <a:ext cx="3173923" cy="888375"/>
          </a:xfrm>
          <a:prstGeom prst="rect">
            <a:avLst/>
          </a:prstGeom>
        </p:spPr>
      </p:pic>
      <p:pic>
        <p:nvPicPr>
          <p:cNvPr id="8" name="Picture 7">
            <a:extLst>
              <a:ext uri="{FF2B5EF4-FFF2-40B4-BE49-F238E27FC236}">
                <a16:creationId xmlns:a16="http://schemas.microsoft.com/office/drawing/2014/main" id="{E67D1593-BB8A-828A-B7C5-F6AEE4414C46}"/>
              </a:ext>
            </a:extLst>
          </p:cNvPr>
          <p:cNvPicPr>
            <a:picLocks noChangeAspect="1"/>
          </p:cNvPicPr>
          <p:nvPr/>
        </p:nvPicPr>
        <p:blipFill>
          <a:blip r:embed="rId4"/>
          <a:stretch>
            <a:fillRect/>
          </a:stretch>
        </p:blipFill>
        <p:spPr>
          <a:xfrm>
            <a:off x="795820" y="3751410"/>
            <a:ext cx="3240045" cy="1064049"/>
          </a:xfrm>
          <a:prstGeom prst="rect">
            <a:avLst/>
          </a:prstGeom>
        </p:spPr>
      </p:pic>
    </p:spTree>
    <p:extLst>
      <p:ext uri="{BB962C8B-B14F-4D97-AF65-F5344CB8AC3E}">
        <p14:creationId xmlns:p14="http://schemas.microsoft.com/office/powerpoint/2010/main" val="21626659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53640" y="928548"/>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2246" y="446657"/>
            <a:ext cx="75452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Break statement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81521" y="1013528"/>
            <a:ext cx="7361848" cy="60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break statement allows you to terminate a loop and pass the program control over the next statement after the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You can use the break statement inside the for, while, and do...while statement.</a:t>
            </a:r>
          </a:p>
        </p:txBody>
      </p:sp>
      <p:pic>
        <p:nvPicPr>
          <p:cNvPr id="5" name="Picture 4">
            <a:extLst>
              <a:ext uri="{FF2B5EF4-FFF2-40B4-BE49-F238E27FC236}">
                <a16:creationId xmlns:a16="http://schemas.microsoft.com/office/drawing/2014/main" id="{70525F9C-0715-6A92-BE31-24F3C8C46B54}"/>
              </a:ext>
            </a:extLst>
          </p:cNvPr>
          <p:cNvPicPr>
            <a:picLocks noChangeAspect="1"/>
          </p:cNvPicPr>
          <p:nvPr/>
        </p:nvPicPr>
        <p:blipFill>
          <a:blip r:embed="rId2"/>
          <a:stretch>
            <a:fillRect/>
          </a:stretch>
        </p:blipFill>
        <p:spPr>
          <a:xfrm>
            <a:off x="2461925" y="1739822"/>
            <a:ext cx="3742938" cy="3117460"/>
          </a:xfrm>
          <a:prstGeom prst="rect">
            <a:avLst/>
          </a:prstGeom>
        </p:spPr>
      </p:pic>
    </p:spTree>
    <p:extLst>
      <p:ext uri="{BB962C8B-B14F-4D97-AF65-F5344CB8AC3E}">
        <p14:creationId xmlns:p14="http://schemas.microsoft.com/office/powerpoint/2010/main" val="226910302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Continue statement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95820" y="1089172"/>
            <a:ext cx="7361848" cy="600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continue statement is used to control a loop such as a for loop, a while loop, or a do...while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continue statement skips to the end of the loop and continues the next iteration.</a:t>
            </a:r>
          </a:p>
        </p:txBody>
      </p:sp>
      <p:pic>
        <p:nvPicPr>
          <p:cNvPr id="3" name="Picture 2">
            <a:extLst>
              <a:ext uri="{FF2B5EF4-FFF2-40B4-BE49-F238E27FC236}">
                <a16:creationId xmlns:a16="http://schemas.microsoft.com/office/drawing/2014/main" id="{4028F9AC-D7A9-E8E0-DAC4-B351E97D368E}"/>
              </a:ext>
            </a:extLst>
          </p:cNvPr>
          <p:cNvPicPr>
            <a:picLocks noChangeAspect="1"/>
          </p:cNvPicPr>
          <p:nvPr/>
        </p:nvPicPr>
        <p:blipFill>
          <a:blip r:embed="rId2"/>
          <a:stretch>
            <a:fillRect/>
          </a:stretch>
        </p:blipFill>
        <p:spPr>
          <a:xfrm>
            <a:off x="2444850" y="1978618"/>
            <a:ext cx="4254300" cy="2578364"/>
          </a:xfrm>
          <a:prstGeom prst="rect">
            <a:avLst/>
          </a:prstGeom>
        </p:spPr>
      </p:pic>
    </p:spTree>
    <p:extLst>
      <p:ext uri="{BB962C8B-B14F-4D97-AF65-F5344CB8AC3E}">
        <p14:creationId xmlns:p14="http://schemas.microsoft.com/office/powerpoint/2010/main" val="372908415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Clr>
                <a:srgbClr val="000000"/>
              </a:buClr>
              <a:buSzPct val="100000"/>
              <a:defRPr>
                <a:latin typeface="Oswald"/>
                <a:ea typeface="Oswald"/>
                <a:cs typeface="Oswald"/>
                <a:sym typeface="Oswald"/>
              </a:defRPr>
            </a:pPr>
            <a:r>
              <a:rPr lang="en-IN" dirty="0"/>
              <a:t>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We will build core features of to-do list app.</a:t>
            </a:r>
          </a:p>
        </p:txBody>
      </p:sp>
    </p:spTree>
    <p:extLst>
      <p:ext uri="{BB962C8B-B14F-4D97-AF65-F5344CB8AC3E}">
        <p14:creationId xmlns:p14="http://schemas.microsoft.com/office/powerpoint/2010/main" val="28686432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391066"/>
            <a:ext cx="3234307" cy="1077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latin typeface="Oswald"/>
                <a:ea typeface="Oswald"/>
                <a:cs typeface="Oswald"/>
                <a:sym typeface="Oswald"/>
              </a:defRPr>
            </a:pPr>
            <a:r>
              <a:rPr lang="en-IN" sz="3200" dirty="0"/>
              <a:t>Classes , Interfaces , OOPs</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532377293"/>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54822" y="1133069"/>
            <a:ext cx="7545228" cy="3312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numCol="2">
            <a:spAutoFit/>
          </a:bodyPr>
          <a:lstStyle/>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Learning objectives and pre-requisites</a:t>
            </a:r>
            <a:endParaRPr lang="en-US"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Members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Member visibility</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Heritage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Static Members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Parameter properties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Expressions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Abstract classes and methods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Structural typing</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Object Types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Index Signatures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Polymorphism </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Interfaces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Interface vs types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Summary</a:t>
            </a:r>
            <a:endParaRPr lang="en-IN"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344580021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4028665" cy="160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t>Learn about</a:t>
            </a:r>
            <a:r>
              <a:rPr lang="en-IN" dirty="0"/>
              <a:t> classes and interfaces in Typescript</a:t>
            </a:r>
            <a:endParaRPr dirty="0"/>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lang="en-IN" dirty="0"/>
              <a:t>Understanding of typescript syntax</a:t>
            </a:r>
          </a:p>
          <a:p>
            <a:pPr marL="627750" lvl="8" indent="-285750">
              <a:buClr>
                <a:srgbClr val="000000"/>
              </a:buClr>
              <a:buSzPct val="100000"/>
              <a:buFont typeface="Arial"/>
              <a:buChar char="•"/>
              <a:defRPr>
                <a:latin typeface="Oswald"/>
                <a:ea typeface="Oswald"/>
                <a:cs typeface="Oswald"/>
                <a:sym typeface="Oswald"/>
              </a:defRPr>
            </a:pPr>
            <a:r>
              <a:rPr lang="en-IN" dirty="0"/>
              <a:t>Understanding of basic OOPs</a:t>
            </a:r>
            <a:endParaRPr dirty="0"/>
          </a:p>
        </p:txBody>
      </p:sp>
    </p:spTree>
    <p:extLst>
      <p:ext uri="{BB962C8B-B14F-4D97-AF65-F5344CB8AC3E}">
        <p14:creationId xmlns:p14="http://schemas.microsoft.com/office/powerpoint/2010/main" val="385165026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6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70"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7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72"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Add-on Topics</a:t>
            </a:r>
          </a:p>
        </p:txBody>
      </p:sp>
      <p:sp>
        <p:nvSpPr>
          <p:cNvPr id="173" name="TextBox 10"/>
          <p:cNvSpPr txBox="1"/>
          <p:nvPr/>
        </p:nvSpPr>
        <p:spPr>
          <a:xfrm>
            <a:off x="824385" y="1293019"/>
            <a:ext cx="5966465"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React with Typescript</a:t>
            </a:r>
          </a:p>
          <a:p>
            <a:pPr marL="285750" indent="-285750">
              <a:buClr>
                <a:srgbClr val="000000"/>
              </a:buClr>
              <a:buSzPct val="100000"/>
              <a:buFont typeface="Arial"/>
              <a:buChar char="•"/>
              <a:defRPr>
                <a:latin typeface="Oswald"/>
                <a:ea typeface="Oswald"/>
                <a:cs typeface="Oswald"/>
                <a:sym typeface="Oswald"/>
              </a:defRPr>
            </a:pPr>
            <a:r>
              <a:t>Node and Express with Typescript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Classes</a:t>
            </a:r>
            <a:endParaRPr dirty="0"/>
          </a:p>
        </p:txBody>
      </p:sp>
      <p:sp>
        <p:nvSpPr>
          <p:cNvPr id="462" name="TextBox 1"/>
          <p:cNvSpPr txBox="1"/>
          <p:nvPr/>
        </p:nvSpPr>
        <p:spPr>
          <a:xfrm>
            <a:off x="624363" y="1103770"/>
            <a:ext cx="7991001"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indent="342000">
              <a:defRPr>
                <a:latin typeface="Oswald"/>
                <a:ea typeface="Oswald"/>
                <a:cs typeface="Oswald"/>
                <a:sym typeface="Oswald"/>
              </a:defRPr>
            </a:pPr>
            <a:r>
              <a:rPr lang="en-US" dirty="0"/>
              <a:t>Classes serve as templates to create new objects. TypeScript extends the syntax of classes of JavaScript and then adds its own twists to it.</a:t>
            </a:r>
            <a:endParaRPr dirty="0"/>
          </a:p>
        </p:txBody>
      </p:sp>
      <p:pic>
        <p:nvPicPr>
          <p:cNvPr id="5" name="Picture 4">
            <a:extLst>
              <a:ext uri="{FF2B5EF4-FFF2-40B4-BE49-F238E27FC236}">
                <a16:creationId xmlns:a16="http://schemas.microsoft.com/office/drawing/2014/main" id="{710F7D9F-FEA2-4EED-3DC5-CCD3A0EFE834}"/>
              </a:ext>
            </a:extLst>
          </p:cNvPr>
          <p:cNvPicPr>
            <a:picLocks noChangeAspect="1"/>
          </p:cNvPicPr>
          <p:nvPr/>
        </p:nvPicPr>
        <p:blipFill>
          <a:blip r:embed="rId2"/>
          <a:stretch>
            <a:fillRect/>
          </a:stretch>
        </p:blipFill>
        <p:spPr>
          <a:xfrm>
            <a:off x="2557457" y="1648417"/>
            <a:ext cx="4453007" cy="2990685"/>
          </a:xfrm>
          <a:prstGeom prst="rect">
            <a:avLst/>
          </a:prstGeom>
        </p:spPr>
      </p:pic>
    </p:spTree>
    <p:extLst>
      <p:ext uri="{BB962C8B-B14F-4D97-AF65-F5344CB8AC3E}">
        <p14:creationId xmlns:p14="http://schemas.microsoft.com/office/powerpoint/2010/main" val="282130449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Members : Fields</a:t>
            </a:r>
            <a:endParaRPr dirty="0"/>
          </a:p>
        </p:txBody>
      </p:sp>
      <p:sp>
        <p:nvSpPr>
          <p:cNvPr id="462" name="TextBox 1"/>
          <p:cNvSpPr txBox="1"/>
          <p:nvPr/>
        </p:nvSpPr>
        <p:spPr>
          <a:xfrm>
            <a:off x="624363" y="1103770"/>
            <a:ext cx="3947637" cy="3539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IN" dirty="0"/>
              <a:t>Fields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A field declaration creates a public writeable property on a class. As with other locations, the type annotation is optional, but will be an implicit any if not specified.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Fields can also have initializers; these will run automatically when the class is instantiated </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 </a:t>
            </a:r>
            <a:r>
              <a:rPr lang="en-US" dirty="0" err="1"/>
              <a:t>strictPropertyInitialization</a:t>
            </a:r>
            <a:r>
              <a:rPr lang="en-US" dirty="0"/>
              <a:t> setting controls whether class fields need to be initialized in the constructor.</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 field my also be prefixed with read-only keyword. This prevents assignment to the filed outside the class constructor.</a:t>
            </a:r>
            <a:endParaRPr lang="en-IN" dirty="0"/>
          </a:p>
          <a:p>
            <a:pPr marL="342900" lvl="7" indent="-342900">
              <a:buAutoNum type="arabicPeriod"/>
              <a:defRPr>
                <a:latin typeface="Oswald"/>
                <a:ea typeface="Oswald"/>
                <a:cs typeface="Oswald"/>
                <a:sym typeface="Oswald"/>
              </a:defRPr>
            </a:pPr>
            <a:endParaRPr dirty="0"/>
          </a:p>
        </p:txBody>
      </p:sp>
      <p:pic>
        <p:nvPicPr>
          <p:cNvPr id="6" name="Picture 5">
            <a:extLst>
              <a:ext uri="{FF2B5EF4-FFF2-40B4-BE49-F238E27FC236}">
                <a16:creationId xmlns:a16="http://schemas.microsoft.com/office/drawing/2014/main" id="{D8FE1C2F-CDEC-D824-0E5A-C09AE3707113}"/>
              </a:ext>
            </a:extLst>
          </p:cNvPr>
          <p:cNvPicPr>
            <a:picLocks noChangeAspect="1"/>
          </p:cNvPicPr>
          <p:nvPr/>
        </p:nvPicPr>
        <p:blipFill>
          <a:blip r:embed="rId3"/>
          <a:stretch>
            <a:fillRect/>
          </a:stretch>
        </p:blipFill>
        <p:spPr>
          <a:xfrm>
            <a:off x="5128704" y="1477728"/>
            <a:ext cx="2564212" cy="897474"/>
          </a:xfrm>
          <a:prstGeom prst="rect">
            <a:avLst/>
          </a:prstGeom>
        </p:spPr>
      </p:pic>
      <p:pic>
        <p:nvPicPr>
          <p:cNvPr id="8" name="Picture 7">
            <a:extLst>
              <a:ext uri="{FF2B5EF4-FFF2-40B4-BE49-F238E27FC236}">
                <a16:creationId xmlns:a16="http://schemas.microsoft.com/office/drawing/2014/main" id="{BB344F39-3EC1-5D03-A3E1-F366688BFF13}"/>
              </a:ext>
            </a:extLst>
          </p:cNvPr>
          <p:cNvPicPr>
            <a:picLocks noChangeAspect="1"/>
          </p:cNvPicPr>
          <p:nvPr/>
        </p:nvPicPr>
        <p:blipFill>
          <a:blip r:embed="rId4"/>
          <a:stretch>
            <a:fillRect/>
          </a:stretch>
        </p:blipFill>
        <p:spPr>
          <a:xfrm>
            <a:off x="5128704" y="2834652"/>
            <a:ext cx="2564212" cy="897474"/>
          </a:xfrm>
          <a:prstGeom prst="rect">
            <a:avLst/>
          </a:prstGeom>
        </p:spPr>
      </p:pic>
    </p:spTree>
    <p:extLst>
      <p:ext uri="{BB962C8B-B14F-4D97-AF65-F5344CB8AC3E}">
        <p14:creationId xmlns:p14="http://schemas.microsoft.com/office/powerpoint/2010/main" val="392920149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Members : Constructors</a:t>
            </a:r>
            <a:endParaRPr dirty="0"/>
          </a:p>
        </p:txBody>
      </p:sp>
      <p:sp>
        <p:nvSpPr>
          <p:cNvPr id="462" name="TextBox 1"/>
          <p:cNvSpPr txBox="1"/>
          <p:nvPr/>
        </p:nvSpPr>
        <p:spPr>
          <a:xfrm>
            <a:off x="624363" y="1103770"/>
            <a:ext cx="3947637" cy="3108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IN" dirty="0"/>
              <a:t>Constructors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Class constructors are very similar to functions. You can add parameters with type annotations, default values, and overloads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There are just a few differences between class constructor signatures and function signatures: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Constructors can’t have type parameters - these belong on the outer class declaration, which we’ll learn about later</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Constructors can’t have return type annotations - the class instance type is always what’s returned</a:t>
            </a:r>
            <a:endParaRPr dirty="0"/>
          </a:p>
        </p:txBody>
      </p:sp>
      <p:pic>
        <p:nvPicPr>
          <p:cNvPr id="5" name="Picture 4">
            <a:extLst>
              <a:ext uri="{FF2B5EF4-FFF2-40B4-BE49-F238E27FC236}">
                <a16:creationId xmlns:a16="http://schemas.microsoft.com/office/drawing/2014/main" id="{8112D4FF-042E-E61A-2023-18196BFFA5F1}"/>
              </a:ext>
            </a:extLst>
          </p:cNvPr>
          <p:cNvPicPr>
            <a:picLocks noChangeAspect="1"/>
          </p:cNvPicPr>
          <p:nvPr/>
        </p:nvPicPr>
        <p:blipFill>
          <a:blip r:embed="rId3"/>
          <a:stretch>
            <a:fillRect/>
          </a:stretch>
        </p:blipFill>
        <p:spPr>
          <a:xfrm>
            <a:off x="4730463" y="1115878"/>
            <a:ext cx="4013487" cy="1853141"/>
          </a:xfrm>
          <a:prstGeom prst="rect">
            <a:avLst/>
          </a:prstGeom>
        </p:spPr>
      </p:pic>
    </p:spTree>
    <p:extLst>
      <p:ext uri="{BB962C8B-B14F-4D97-AF65-F5344CB8AC3E}">
        <p14:creationId xmlns:p14="http://schemas.microsoft.com/office/powerpoint/2010/main" val="38790721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Members : Methods</a:t>
            </a:r>
            <a:endParaRPr dirty="0"/>
          </a:p>
        </p:txBody>
      </p:sp>
      <p:sp>
        <p:nvSpPr>
          <p:cNvPr id="462" name="TextBox 1"/>
          <p:cNvSpPr txBox="1"/>
          <p:nvPr/>
        </p:nvSpPr>
        <p:spPr>
          <a:xfrm>
            <a:off x="624363" y="1103770"/>
            <a:ext cx="3947637" cy="22467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IN" dirty="0"/>
              <a:t>Methods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A function property on a class is called a method. Methods can use all the same type annotations as functions and constructors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Note that inside a method body, it is still mandatory to access fields and other methods via this.. An unqualified name in a method body will always refer to something in the enclosing scope:</a:t>
            </a:r>
            <a:endParaRPr dirty="0"/>
          </a:p>
        </p:txBody>
      </p:sp>
      <p:pic>
        <p:nvPicPr>
          <p:cNvPr id="3" name="Picture 2">
            <a:extLst>
              <a:ext uri="{FF2B5EF4-FFF2-40B4-BE49-F238E27FC236}">
                <a16:creationId xmlns:a16="http://schemas.microsoft.com/office/drawing/2014/main" id="{95BD7EEE-AE43-31CC-CFDB-81B9183A3B81}"/>
              </a:ext>
            </a:extLst>
          </p:cNvPr>
          <p:cNvPicPr>
            <a:picLocks noChangeAspect="1"/>
          </p:cNvPicPr>
          <p:nvPr/>
        </p:nvPicPr>
        <p:blipFill>
          <a:blip r:embed="rId3"/>
          <a:stretch>
            <a:fillRect/>
          </a:stretch>
        </p:blipFill>
        <p:spPr>
          <a:xfrm>
            <a:off x="4796312" y="1307272"/>
            <a:ext cx="3947638" cy="2528956"/>
          </a:xfrm>
          <a:prstGeom prst="rect">
            <a:avLst/>
          </a:prstGeom>
        </p:spPr>
      </p:pic>
    </p:spTree>
    <p:extLst>
      <p:ext uri="{BB962C8B-B14F-4D97-AF65-F5344CB8AC3E}">
        <p14:creationId xmlns:p14="http://schemas.microsoft.com/office/powerpoint/2010/main" val="71232569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Members : Getters Setters</a:t>
            </a:r>
            <a:endParaRPr dirty="0"/>
          </a:p>
        </p:txBody>
      </p:sp>
      <p:sp>
        <p:nvSpPr>
          <p:cNvPr id="462" name="TextBox 1"/>
          <p:cNvSpPr txBox="1"/>
          <p:nvPr/>
        </p:nvSpPr>
        <p:spPr>
          <a:xfrm>
            <a:off x="624363" y="1103770"/>
            <a:ext cx="3947637" cy="3323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IN" dirty="0"/>
              <a:t>Getters Setters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Classes can also have accessors.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TypeScript has some special inference rules for accessors: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 If get exists but no set, the property is automatically readonly.</a:t>
            </a:r>
          </a:p>
          <a:p>
            <a:pPr lvl="7">
              <a:defRPr>
                <a:latin typeface="Oswald"/>
                <a:ea typeface="Oswald"/>
                <a:cs typeface="Oswald"/>
                <a:sym typeface="Oswald"/>
              </a:defRPr>
            </a:pPr>
            <a:r>
              <a:rPr lang="en-US" dirty="0"/>
              <a:t>- If the type of the setter parameter is not specified, it is inferred from the return type of the getter</a:t>
            </a:r>
          </a:p>
          <a:p>
            <a:pPr lvl="7">
              <a:defRPr>
                <a:latin typeface="Oswald"/>
                <a:ea typeface="Oswald"/>
                <a:cs typeface="Oswald"/>
                <a:sym typeface="Oswald"/>
              </a:defRPr>
            </a:pPr>
            <a:r>
              <a:rPr lang="en-US" dirty="0"/>
              <a:t>- Getters and setters must have the same Member Visibility</a:t>
            </a:r>
          </a:p>
          <a:p>
            <a:pPr lvl="7">
              <a:defRPr>
                <a:latin typeface="Oswald"/>
                <a:ea typeface="Oswald"/>
                <a:cs typeface="Oswald"/>
                <a:sym typeface="Oswald"/>
              </a:defRPr>
            </a:pPr>
            <a:endParaRPr lang="en-US" dirty="0"/>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Since TypeScript 4.3, it is possible to have accessors with different types for getting and setting.</a:t>
            </a:r>
            <a:endParaRPr dirty="0"/>
          </a:p>
        </p:txBody>
      </p:sp>
      <p:pic>
        <p:nvPicPr>
          <p:cNvPr id="4" name="Picture 3">
            <a:extLst>
              <a:ext uri="{FF2B5EF4-FFF2-40B4-BE49-F238E27FC236}">
                <a16:creationId xmlns:a16="http://schemas.microsoft.com/office/drawing/2014/main" id="{BB8F4F2F-A6EE-E62C-951E-BB7177AE6B08}"/>
              </a:ext>
            </a:extLst>
          </p:cNvPr>
          <p:cNvPicPr>
            <a:picLocks noChangeAspect="1"/>
          </p:cNvPicPr>
          <p:nvPr/>
        </p:nvPicPr>
        <p:blipFill>
          <a:blip r:embed="rId3"/>
          <a:stretch>
            <a:fillRect/>
          </a:stretch>
        </p:blipFill>
        <p:spPr>
          <a:xfrm>
            <a:off x="4772025" y="1065116"/>
            <a:ext cx="3971925" cy="2314575"/>
          </a:xfrm>
          <a:prstGeom prst="rect">
            <a:avLst/>
          </a:prstGeom>
        </p:spPr>
      </p:pic>
    </p:spTree>
    <p:extLst>
      <p:ext uri="{BB962C8B-B14F-4D97-AF65-F5344CB8AC3E}">
        <p14:creationId xmlns:p14="http://schemas.microsoft.com/office/powerpoint/2010/main" val="261187254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Member Visibility</a:t>
            </a:r>
            <a:endParaRPr dirty="0"/>
          </a:p>
        </p:txBody>
      </p:sp>
      <p:sp>
        <p:nvSpPr>
          <p:cNvPr id="462" name="TextBox 1"/>
          <p:cNvSpPr txBox="1"/>
          <p:nvPr/>
        </p:nvSpPr>
        <p:spPr>
          <a:xfrm>
            <a:off x="624363" y="1103770"/>
            <a:ext cx="7899435"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IN" dirty="0"/>
              <a:t>Getters Setters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You can use TypeScript to control whether certain methods or properties are visible to code outside the class.</a:t>
            </a:r>
          </a:p>
          <a:p>
            <a:pPr lvl="7">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Public - The default visibility of class members is public. A public member can be accessed anywhere</a:t>
            </a:r>
          </a:p>
          <a:p>
            <a:pPr marL="285750" lvl="7" indent="-285750">
              <a:buFontTx/>
              <a:buChar char="-"/>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Protected - protected members are only visible to subclasses of the class they’re declared in.</a:t>
            </a:r>
          </a:p>
          <a:p>
            <a:pPr marL="285750" lvl="7" indent="-285750">
              <a:buFontTx/>
              <a:buChar char="-"/>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Private - private is like protected, but doesn’t allow access to the member even from subclasses</a:t>
            </a:r>
            <a:endParaRPr dirty="0"/>
          </a:p>
        </p:txBody>
      </p:sp>
    </p:spTree>
    <p:extLst>
      <p:ext uri="{BB962C8B-B14F-4D97-AF65-F5344CB8AC3E}">
        <p14:creationId xmlns:p14="http://schemas.microsoft.com/office/powerpoint/2010/main" val="288708445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624363" y="1103770"/>
            <a:ext cx="7899435"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Like other languages with object-oriented features, classes in JavaScript can inherit from base classes.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Implements Clauses : </a:t>
            </a:r>
            <a:br>
              <a:rPr lang="en-US" dirty="0"/>
            </a:br>
            <a:endParaRPr lang="en-US" dirty="0"/>
          </a:p>
          <a:p>
            <a:pPr lvl="7">
              <a:defRPr>
                <a:latin typeface="Oswald"/>
                <a:ea typeface="Oswald"/>
                <a:cs typeface="Oswald"/>
                <a:sym typeface="Oswald"/>
              </a:defRPr>
            </a:pPr>
            <a:r>
              <a:rPr lang="en-US" dirty="0"/>
              <a:t>It is used to check that a class satisfies a particular interface. An error will be issued if a class fails to correctly implement it:</a:t>
            </a:r>
          </a:p>
        </p:txBody>
      </p:sp>
      <p:pic>
        <p:nvPicPr>
          <p:cNvPr id="3" name="Picture 2">
            <a:extLst>
              <a:ext uri="{FF2B5EF4-FFF2-40B4-BE49-F238E27FC236}">
                <a16:creationId xmlns:a16="http://schemas.microsoft.com/office/drawing/2014/main" id="{68420426-40EF-9902-38F8-402E9AEE187F}"/>
              </a:ext>
            </a:extLst>
          </p:cNvPr>
          <p:cNvPicPr>
            <a:picLocks noChangeAspect="1"/>
          </p:cNvPicPr>
          <p:nvPr/>
        </p:nvPicPr>
        <p:blipFill>
          <a:blip r:embed="rId3"/>
          <a:stretch>
            <a:fillRect/>
          </a:stretch>
        </p:blipFill>
        <p:spPr>
          <a:xfrm>
            <a:off x="2353586" y="2483082"/>
            <a:ext cx="4169686" cy="2291650"/>
          </a:xfrm>
          <a:prstGeom prst="rect">
            <a:avLst/>
          </a:prstGeom>
        </p:spPr>
      </p:pic>
    </p:spTree>
    <p:extLst>
      <p:ext uri="{BB962C8B-B14F-4D97-AF65-F5344CB8AC3E}">
        <p14:creationId xmlns:p14="http://schemas.microsoft.com/office/powerpoint/2010/main" val="25169178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795820" y="1361442"/>
            <a:ext cx="3171881"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Extends Clauses: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Classes may extend from a base class. A derived class has all the properties and methods of its base class and define additional members.</a:t>
            </a:r>
          </a:p>
        </p:txBody>
      </p:sp>
      <p:pic>
        <p:nvPicPr>
          <p:cNvPr id="5" name="Picture 4">
            <a:extLst>
              <a:ext uri="{FF2B5EF4-FFF2-40B4-BE49-F238E27FC236}">
                <a16:creationId xmlns:a16="http://schemas.microsoft.com/office/drawing/2014/main" id="{8DE1C96E-3BAC-C3EE-EB02-CEF8069C6266}"/>
              </a:ext>
            </a:extLst>
          </p:cNvPr>
          <p:cNvPicPr>
            <a:picLocks noChangeAspect="1"/>
          </p:cNvPicPr>
          <p:nvPr/>
        </p:nvPicPr>
        <p:blipFill>
          <a:blip r:embed="rId3"/>
          <a:stretch>
            <a:fillRect/>
          </a:stretch>
        </p:blipFill>
        <p:spPr>
          <a:xfrm>
            <a:off x="4377748" y="1061171"/>
            <a:ext cx="3432849" cy="3779991"/>
          </a:xfrm>
          <a:prstGeom prst="rect">
            <a:avLst/>
          </a:prstGeom>
        </p:spPr>
      </p:pic>
    </p:spTree>
    <p:extLst>
      <p:ext uri="{BB962C8B-B14F-4D97-AF65-F5344CB8AC3E}">
        <p14:creationId xmlns:p14="http://schemas.microsoft.com/office/powerpoint/2010/main" val="297734467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795820" y="1361442"/>
            <a:ext cx="3402469" cy="1169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Extends Clauses: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Classes may extend from a base class. A derived class has all the properties and methods of its base class and define additional members.</a:t>
            </a:r>
          </a:p>
        </p:txBody>
      </p:sp>
      <p:pic>
        <p:nvPicPr>
          <p:cNvPr id="5" name="Picture 4">
            <a:extLst>
              <a:ext uri="{FF2B5EF4-FFF2-40B4-BE49-F238E27FC236}">
                <a16:creationId xmlns:a16="http://schemas.microsoft.com/office/drawing/2014/main" id="{8DE1C96E-3BAC-C3EE-EB02-CEF8069C6266}"/>
              </a:ext>
            </a:extLst>
          </p:cNvPr>
          <p:cNvPicPr>
            <a:picLocks noChangeAspect="1"/>
          </p:cNvPicPr>
          <p:nvPr/>
        </p:nvPicPr>
        <p:blipFill>
          <a:blip r:embed="rId3"/>
          <a:stretch>
            <a:fillRect/>
          </a:stretch>
        </p:blipFill>
        <p:spPr>
          <a:xfrm>
            <a:off x="4508389" y="1130678"/>
            <a:ext cx="3326061" cy="3662404"/>
          </a:xfrm>
          <a:prstGeom prst="rect">
            <a:avLst/>
          </a:prstGeom>
        </p:spPr>
      </p:pic>
    </p:spTree>
    <p:extLst>
      <p:ext uri="{BB962C8B-B14F-4D97-AF65-F5344CB8AC3E}">
        <p14:creationId xmlns:p14="http://schemas.microsoft.com/office/powerpoint/2010/main" val="338756905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636793" y="1125200"/>
            <a:ext cx="3777987" cy="2677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Overriding Methods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 derived class can also override a base class field or property. You can use the super. syntax to access base class methods. Note that because JavaScript classes are a simple lookup object, there is no notion of a “super field”.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TypeScript enforces that a derived class is always a subtype of its base class.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For example, here’s a legal way to override a method:</a:t>
            </a:r>
          </a:p>
        </p:txBody>
      </p:sp>
      <p:pic>
        <p:nvPicPr>
          <p:cNvPr id="3" name="Picture 2">
            <a:extLst>
              <a:ext uri="{FF2B5EF4-FFF2-40B4-BE49-F238E27FC236}">
                <a16:creationId xmlns:a16="http://schemas.microsoft.com/office/drawing/2014/main" id="{C3D89491-5EF6-B784-A40A-9D0FAA6B23F9}"/>
              </a:ext>
            </a:extLst>
          </p:cNvPr>
          <p:cNvPicPr>
            <a:picLocks noChangeAspect="1"/>
          </p:cNvPicPr>
          <p:nvPr/>
        </p:nvPicPr>
        <p:blipFill>
          <a:blip r:embed="rId3"/>
          <a:stretch>
            <a:fillRect/>
          </a:stretch>
        </p:blipFill>
        <p:spPr>
          <a:xfrm>
            <a:off x="5152445" y="1125200"/>
            <a:ext cx="2948568" cy="3631305"/>
          </a:xfrm>
          <a:prstGeom prst="rect">
            <a:avLst/>
          </a:prstGeom>
        </p:spPr>
      </p:pic>
    </p:spTree>
    <p:extLst>
      <p:ext uri="{BB962C8B-B14F-4D97-AF65-F5344CB8AC3E}">
        <p14:creationId xmlns:p14="http://schemas.microsoft.com/office/powerpoint/2010/main" val="45146196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7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7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8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8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Projects</a:t>
            </a:r>
          </a:p>
        </p:txBody>
      </p:sp>
      <p:sp>
        <p:nvSpPr>
          <p:cNvPr id="182" name="TextBox 10"/>
          <p:cNvSpPr txBox="1"/>
          <p:nvPr/>
        </p:nvSpPr>
        <p:spPr>
          <a:xfrm>
            <a:off x="824385" y="1293019"/>
            <a:ext cx="5966465" cy="227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Clr>
                <a:srgbClr val="000000"/>
              </a:buClr>
              <a:buSzPct val="100000"/>
              <a:buChar char="▪"/>
              <a:defRPr>
                <a:latin typeface="Oswald"/>
                <a:ea typeface="Oswald"/>
                <a:cs typeface="Oswald"/>
                <a:sym typeface="Oswald"/>
              </a:defRPr>
            </a:pPr>
            <a:r>
              <a:rPr dirty="0"/>
              <a:t> Project 1: To do list</a:t>
            </a:r>
          </a:p>
          <a:p>
            <a:pPr>
              <a:defRPr sz="1200">
                <a:latin typeface="Oswald"/>
                <a:ea typeface="Oswald"/>
                <a:cs typeface="Oswald"/>
                <a:sym typeface="Oswald"/>
              </a:defRPr>
            </a:pPr>
            <a:r>
              <a:rPr dirty="0"/>
              <a:t>This project will be based on Typescript HTML and CSS with no backend. We will develop this using Visual Studio Code, Typescript 4.7 (latest version)</a:t>
            </a:r>
          </a:p>
          <a:p>
            <a:pPr>
              <a:defRPr>
                <a:latin typeface="Oswald"/>
                <a:ea typeface="Oswald"/>
                <a:cs typeface="Oswald"/>
                <a:sym typeface="Oswald"/>
              </a:defRPr>
            </a:pPr>
            <a:endParaRPr dirty="0"/>
          </a:p>
          <a:p>
            <a:pPr>
              <a:buClr>
                <a:srgbClr val="000000"/>
              </a:buClr>
              <a:buSzPct val="100000"/>
              <a:buChar char="▪"/>
              <a:defRPr>
                <a:latin typeface="Oswald"/>
                <a:ea typeface="Oswald"/>
                <a:cs typeface="Oswald"/>
                <a:sym typeface="Oswald"/>
              </a:defRPr>
            </a:pPr>
            <a:r>
              <a:rPr dirty="0"/>
              <a:t> Project 2: Employee expense management APIs</a:t>
            </a:r>
          </a:p>
          <a:p>
            <a:pPr>
              <a:defRPr sz="1200">
                <a:latin typeface="Oswald"/>
                <a:ea typeface="Oswald"/>
                <a:cs typeface="Oswald"/>
                <a:sym typeface="Oswald"/>
              </a:defRPr>
            </a:pPr>
            <a:r>
              <a:rPr dirty="0"/>
              <a:t>This project will be based on Typescript , </a:t>
            </a:r>
            <a:r>
              <a:rPr dirty="0" err="1"/>
              <a:t>NodeJs</a:t>
            </a:r>
            <a:r>
              <a:rPr dirty="0"/>
              <a:t>, </a:t>
            </a:r>
            <a:r>
              <a:rPr dirty="0" err="1"/>
              <a:t>ExpressJs</a:t>
            </a:r>
            <a:r>
              <a:rPr dirty="0"/>
              <a:t> with no frontend and a set of RESTful APIs to manage employee expenses with.</a:t>
            </a:r>
          </a:p>
          <a:p>
            <a:pPr>
              <a:buClr>
                <a:srgbClr val="000000"/>
              </a:buClr>
              <a:buSzPct val="100000"/>
              <a:buChar char="▪"/>
              <a:defRPr>
                <a:latin typeface="Oswald"/>
                <a:ea typeface="Oswald"/>
                <a:cs typeface="Oswald"/>
                <a:sym typeface="Oswald"/>
              </a:defRPr>
            </a:pPr>
            <a:endParaRPr dirty="0"/>
          </a:p>
          <a:p>
            <a:pPr>
              <a:buClr>
                <a:srgbClr val="000000"/>
              </a:buClr>
              <a:buSzPct val="100000"/>
              <a:buChar char="▪"/>
              <a:defRPr>
                <a:latin typeface="Oswald"/>
                <a:ea typeface="Oswald"/>
                <a:cs typeface="Oswald"/>
                <a:sym typeface="Oswald"/>
              </a:defRPr>
            </a:pPr>
            <a:r>
              <a:rPr dirty="0"/>
              <a:t>Project 3 :  Realtime chat application</a:t>
            </a:r>
          </a:p>
          <a:p>
            <a:pPr>
              <a:defRPr sz="1200">
                <a:latin typeface="Oswald"/>
                <a:ea typeface="Oswald"/>
                <a:cs typeface="Oswald"/>
                <a:sym typeface="Oswald"/>
              </a:defRPr>
            </a:pPr>
            <a:r>
              <a:rPr dirty="0"/>
              <a:t>This project will be based on Typescript, Socket.IO, Nodejs, HTML , CSS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Static Members</a:t>
            </a:r>
            <a:endParaRPr dirty="0"/>
          </a:p>
        </p:txBody>
      </p:sp>
      <p:sp>
        <p:nvSpPr>
          <p:cNvPr id="462" name="TextBox 1"/>
          <p:cNvSpPr txBox="1"/>
          <p:nvPr/>
        </p:nvSpPr>
        <p:spPr>
          <a:xfrm>
            <a:off x="636793" y="1125200"/>
            <a:ext cx="7704255"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Classes may have static members. These members aren’t associated with a particular instance of the class. They can be accessed through the class constructor object itself:</a:t>
            </a:r>
          </a:p>
        </p:txBody>
      </p:sp>
      <p:pic>
        <p:nvPicPr>
          <p:cNvPr id="5" name="Picture 4">
            <a:extLst>
              <a:ext uri="{FF2B5EF4-FFF2-40B4-BE49-F238E27FC236}">
                <a16:creationId xmlns:a16="http://schemas.microsoft.com/office/drawing/2014/main" id="{FDEAD82E-488C-BE81-3C1A-960900F25BE8}"/>
              </a:ext>
            </a:extLst>
          </p:cNvPr>
          <p:cNvPicPr>
            <a:picLocks noChangeAspect="1"/>
          </p:cNvPicPr>
          <p:nvPr/>
        </p:nvPicPr>
        <p:blipFill>
          <a:blip r:embed="rId3"/>
          <a:stretch>
            <a:fillRect/>
          </a:stretch>
        </p:blipFill>
        <p:spPr>
          <a:xfrm>
            <a:off x="781521" y="1943768"/>
            <a:ext cx="3297197" cy="2112267"/>
          </a:xfrm>
          <a:prstGeom prst="rect">
            <a:avLst/>
          </a:prstGeom>
        </p:spPr>
      </p:pic>
      <p:sp>
        <p:nvSpPr>
          <p:cNvPr id="6" name="TextBox 1">
            <a:extLst>
              <a:ext uri="{FF2B5EF4-FFF2-40B4-BE49-F238E27FC236}">
                <a16:creationId xmlns:a16="http://schemas.microsoft.com/office/drawing/2014/main" id="{37AE2157-D038-638E-B26A-FFBFC7278350}"/>
              </a:ext>
            </a:extLst>
          </p:cNvPr>
          <p:cNvSpPr txBox="1"/>
          <p:nvPr/>
        </p:nvSpPr>
        <p:spPr>
          <a:xfrm>
            <a:off x="4629181" y="1921028"/>
            <a:ext cx="3471832"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Points to Note :</a:t>
            </a:r>
            <a:br>
              <a:rPr lang="en-US" dirty="0"/>
            </a:br>
            <a:endParaRPr lang="en-US" dirty="0"/>
          </a:p>
          <a:p>
            <a:pPr lvl="7">
              <a:defRPr>
                <a:latin typeface="Oswald"/>
                <a:ea typeface="Oswald"/>
                <a:cs typeface="Oswald"/>
                <a:sym typeface="Oswald"/>
              </a:defRPr>
            </a:pPr>
            <a:r>
              <a:rPr lang="en-US" dirty="0"/>
              <a:t>- Static members can also use the same public, protected, and private visibility modifiers.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 Static members are also inherited</a:t>
            </a:r>
          </a:p>
        </p:txBody>
      </p:sp>
    </p:spTree>
    <p:extLst>
      <p:ext uri="{BB962C8B-B14F-4D97-AF65-F5344CB8AC3E}">
        <p14:creationId xmlns:p14="http://schemas.microsoft.com/office/powerpoint/2010/main" val="264842461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Static classes are not required</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36793" y="1125200"/>
            <a:ext cx="3551873" cy="3108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TypeScript (and JavaScript) don’t have a construct called static class the same way as, for example, C# does.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Those constructs only exist because those languages force all data and functions to be inside a class; because that restriction doesn’t exist in TypeScript, there’s no need for them. A class with only a single instance is typically just represented as a normal object in JavaScript/TypeScript.</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For example, we don’t need a “static class” syntax in TypeScript because a regular object (or even top-level function) will do the job just as well:</a:t>
            </a:r>
          </a:p>
        </p:txBody>
      </p:sp>
      <p:pic>
        <p:nvPicPr>
          <p:cNvPr id="7" name="Picture 6">
            <a:extLst>
              <a:ext uri="{FF2B5EF4-FFF2-40B4-BE49-F238E27FC236}">
                <a16:creationId xmlns:a16="http://schemas.microsoft.com/office/drawing/2014/main" id="{99158597-DB9F-B252-322B-9EA37D0166D2}"/>
              </a:ext>
            </a:extLst>
          </p:cNvPr>
          <p:cNvPicPr>
            <a:picLocks noChangeAspect="1"/>
          </p:cNvPicPr>
          <p:nvPr/>
        </p:nvPicPr>
        <p:blipFill>
          <a:blip r:embed="rId3"/>
          <a:stretch>
            <a:fillRect/>
          </a:stretch>
        </p:blipFill>
        <p:spPr>
          <a:xfrm>
            <a:off x="4549617" y="1245257"/>
            <a:ext cx="3791431" cy="2652985"/>
          </a:xfrm>
          <a:prstGeom prst="rect">
            <a:avLst/>
          </a:prstGeom>
        </p:spPr>
      </p:pic>
    </p:spTree>
    <p:extLst>
      <p:ext uri="{BB962C8B-B14F-4D97-AF65-F5344CB8AC3E}">
        <p14:creationId xmlns:p14="http://schemas.microsoft.com/office/powerpoint/2010/main" val="68685130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Static Blocks in Classes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36793" y="1125200"/>
            <a:ext cx="7704255" cy="1169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Static blocks allow you to write a sequence of statements with their own scope that can access private fields within the containing class. This means that we can write initialization code with all the capabilities of writing statements, no leakage of variables, and full access to our class’s internals. </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You can create multiple static blocks in a class, which will be executed in sequential order.</a:t>
            </a:r>
          </a:p>
        </p:txBody>
      </p:sp>
      <p:pic>
        <p:nvPicPr>
          <p:cNvPr id="9" name="Picture 8">
            <a:extLst>
              <a:ext uri="{FF2B5EF4-FFF2-40B4-BE49-F238E27FC236}">
                <a16:creationId xmlns:a16="http://schemas.microsoft.com/office/drawing/2014/main" id="{D40B3EF7-F1D5-254E-7E75-53D366D04B14}"/>
              </a:ext>
            </a:extLst>
          </p:cNvPr>
          <p:cNvPicPr>
            <a:picLocks noChangeAspect="1"/>
          </p:cNvPicPr>
          <p:nvPr/>
        </p:nvPicPr>
        <p:blipFill>
          <a:blip r:embed="rId3"/>
          <a:stretch>
            <a:fillRect/>
          </a:stretch>
        </p:blipFill>
        <p:spPr>
          <a:xfrm>
            <a:off x="2171491" y="2366923"/>
            <a:ext cx="4801018" cy="2481318"/>
          </a:xfrm>
          <a:prstGeom prst="rect">
            <a:avLst/>
          </a:prstGeom>
        </p:spPr>
      </p:pic>
    </p:spTree>
    <p:extLst>
      <p:ext uri="{BB962C8B-B14F-4D97-AF65-F5344CB8AC3E}">
        <p14:creationId xmlns:p14="http://schemas.microsoft.com/office/powerpoint/2010/main" val="96933876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Parameter Properties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5343277" y="1310455"/>
            <a:ext cx="2997771"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TypeScript offers special syntax for turning a constructor parameter into a class property with the same name and value. These are called parameter properties and are created by prefixing a constructor argument with one of the visibility modifiers public, private, protected, or readonly. The resulting field gets those modifier(s):</a:t>
            </a:r>
          </a:p>
        </p:txBody>
      </p:sp>
      <p:pic>
        <p:nvPicPr>
          <p:cNvPr id="4" name="Picture 3">
            <a:extLst>
              <a:ext uri="{FF2B5EF4-FFF2-40B4-BE49-F238E27FC236}">
                <a16:creationId xmlns:a16="http://schemas.microsoft.com/office/drawing/2014/main" id="{7E5FF669-B398-31F3-4447-2CA89C509689}"/>
              </a:ext>
            </a:extLst>
          </p:cNvPr>
          <p:cNvPicPr>
            <a:picLocks noChangeAspect="1"/>
          </p:cNvPicPr>
          <p:nvPr/>
        </p:nvPicPr>
        <p:blipFill>
          <a:blip r:embed="rId3"/>
          <a:stretch>
            <a:fillRect/>
          </a:stretch>
        </p:blipFill>
        <p:spPr>
          <a:xfrm>
            <a:off x="723569" y="1103534"/>
            <a:ext cx="4240940" cy="3673838"/>
          </a:xfrm>
          <a:prstGeom prst="rect">
            <a:avLst/>
          </a:prstGeom>
        </p:spPr>
      </p:pic>
    </p:spTree>
    <p:extLst>
      <p:ext uri="{BB962C8B-B14F-4D97-AF65-F5344CB8AC3E}">
        <p14:creationId xmlns:p14="http://schemas.microsoft.com/office/powerpoint/2010/main" val="1851165008"/>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Class Expressions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954158" y="1065330"/>
            <a:ext cx="727544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Class expressions are very similar to class declarations. The only real difference is that class expressions don’t need a name, though we can refer to them via whatever identifier they ended up bound to:</a:t>
            </a:r>
          </a:p>
        </p:txBody>
      </p:sp>
      <p:pic>
        <p:nvPicPr>
          <p:cNvPr id="5" name="Picture 4">
            <a:extLst>
              <a:ext uri="{FF2B5EF4-FFF2-40B4-BE49-F238E27FC236}">
                <a16:creationId xmlns:a16="http://schemas.microsoft.com/office/drawing/2014/main" id="{EE452EE9-8F12-646A-FCD8-DA09B4AE3B31}"/>
              </a:ext>
            </a:extLst>
          </p:cNvPr>
          <p:cNvPicPr>
            <a:picLocks noChangeAspect="1"/>
          </p:cNvPicPr>
          <p:nvPr/>
        </p:nvPicPr>
        <p:blipFill>
          <a:blip r:embed="rId3"/>
          <a:stretch>
            <a:fillRect/>
          </a:stretch>
        </p:blipFill>
        <p:spPr>
          <a:xfrm>
            <a:off x="1727064" y="1867859"/>
            <a:ext cx="5212659" cy="2691675"/>
          </a:xfrm>
          <a:prstGeom prst="rect">
            <a:avLst/>
          </a:prstGeom>
        </p:spPr>
      </p:pic>
    </p:spTree>
    <p:extLst>
      <p:ext uri="{BB962C8B-B14F-4D97-AF65-F5344CB8AC3E}">
        <p14:creationId xmlns:p14="http://schemas.microsoft.com/office/powerpoint/2010/main" val="86952097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Abstract Classes and Members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1815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Classes, methods, and fields in TypeScript may be abstract.</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An abstract method or abstract field is one that hasn’t had an implementation provided. These members must exist inside an abstract class, which cannot be directly instantiated.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 role of abstract classes is to serve as a base class for subclasses which do implement all the abstract members. When a class doesn’t have any abstract members, it is said to be concrete. The example below will show a compilation error.</a:t>
            </a:r>
          </a:p>
        </p:txBody>
      </p:sp>
      <p:pic>
        <p:nvPicPr>
          <p:cNvPr id="4" name="Picture 3">
            <a:extLst>
              <a:ext uri="{FF2B5EF4-FFF2-40B4-BE49-F238E27FC236}">
                <a16:creationId xmlns:a16="http://schemas.microsoft.com/office/drawing/2014/main" id="{94566E64-36AF-D758-B088-A6A84367ECD1}"/>
              </a:ext>
            </a:extLst>
          </p:cNvPr>
          <p:cNvPicPr>
            <a:picLocks noChangeAspect="1"/>
          </p:cNvPicPr>
          <p:nvPr/>
        </p:nvPicPr>
        <p:blipFill>
          <a:blip r:embed="rId3"/>
          <a:stretch>
            <a:fillRect/>
          </a:stretch>
        </p:blipFill>
        <p:spPr>
          <a:xfrm>
            <a:off x="2324234" y="2757003"/>
            <a:ext cx="4629771" cy="1969094"/>
          </a:xfrm>
          <a:prstGeom prst="rect">
            <a:avLst/>
          </a:prstGeom>
        </p:spPr>
      </p:pic>
    </p:spTree>
    <p:extLst>
      <p:ext uri="{BB962C8B-B14F-4D97-AF65-F5344CB8AC3E}">
        <p14:creationId xmlns:p14="http://schemas.microsoft.com/office/powerpoint/2010/main" val="231473490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Relationships Between Classes (Structural Typing)</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In most cases, classes in TypeScript are compared structurally, the same as other types.</a:t>
            </a:r>
          </a:p>
        </p:txBody>
      </p:sp>
      <p:pic>
        <p:nvPicPr>
          <p:cNvPr id="5" name="Picture 4">
            <a:extLst>
              <a:ext uri="{FF2B5EF4-FFF2-40B4-BE49-F238E27FC236}">
                <a16:creationId xmlns:a16="http://schemas.microsoft.com/office/drawing/2014/main" id="{326C4EB4-3AD7-E5E4-1129-5B11D12A34B7}"/>
              </a:ext>
            </a:extLst>
          </p:cNvPr>
          <p:cNvPicPr>
            <a:picLocks noChangeAspect="1"/>
          </p:cNvPicPr>
          <p:nvPr/>
        </p:nvPicPr>
        <p:blipFill>
          <a:blip r:embed="rId3"/>
          <a:stretch>
            <a:fillRect/>
          </a:stretch>
        </p:blipFill>
        <p:spPr>
          <a:xfrm>
            <a:off x="684372" y="1825037"/>
            <a:ext cx="3595224" cy="2704189"/>
          </a:xfrm>
          <a:prstGeom prst="rect">
            <a:avLst/>
          </a:prstGeom>
        </p:spPr>
      </p:pic>
      <p:pic>
        <p:nvPicPr>
          <p:cNvPr id="7" name="Picture 6">
            <a:extLst>
              <a:ext uri="{FF2B5EF4-FFF2-40B4-BE49-F238E27FC236}">
                <a16:creationId xmlns:a16="http://schemas.microsoft.com/office/drawing/2014/main" id="{98BA5B55-A6EC-1595-59C6-2370C1C57EA3}"/>
              </a:ext>
            </a:extLst>
          </p:cNvPr>
          <p:cNvPicPr>
            <a:picLocks noChangeAspect="1"/>
          </p:cNvPicPr>
          <p:nvPr/>
        </p:nvPicPr>
        <p:blipFill>
          <a:blip r:embed="rId4"/>
          <a:stretch>
            <a:fillRect/>
          </a:stretch>
        </p:blipFill>
        <p:spPr>
          <a:xfrm>
            <a:off x="5212407" y="1825036"/>
            <a:ext cx="3090502" cy="2704189"/>
          </a:xfrm>
          <a:prstGeom prst="rect">
            <a:avLst/>
          </a:prstGeom>
        </p:spPr>
      </p:pic>
      <p:sp>
        <p:nvSpPr>
          <p:cNvPr id="8" name="TextBox 7">
            <a:extLst>
              <a:ext uri="{FF2B5EF4-FFF2-40B4-BE49-F238E27FC236}">
                <a16:creationId xmlns:a16="http://schemas.microsoft.com/office/drawing/2014/main" id="{BB0C39B6-D15F-F908-0278-B98D401A7B4D}"/>
              </a:ext>
            </a:extLst>
          </p:cNvPr>
          <p:cNvSpPr txBox="1"/>
          <p:nvPr/>
        </p:nvSpPr>
        <p:spPr>
          <a:xfrm>
            <a:off x="1470990" y="1486727"/>
            <a:ext cx="186855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latin typeface="Oswald"/>
              </a:rPr>
              <a:t>Identical Types</a:t>
            </a:r>
          </a:p>
        </p:txBody>
      </p:sp>
      <p:sp>
        <p:nvSpPr>
          <p:cNvPr id="9" name="TextBox 8">
            <a:extLst>
              <a:ext uri="{FF2B5EF4-FFF2-40B4-BE49-F238E27FC236}">
                <a16:creationId xmlns:a16="http://schemas.microsoft.com/office/drawing/2014/main" id="{A1E48023-6767-DF15-0216-65462F602025}"/>
              </a:ext>
            </a:extLst>
          </p:cNvPr>
          <p:cNvSpPr txBox="1"/>
          <p:nvPr/>
        </p:nvSpPr>
        <p:spPr>
          <a:xfrm>
            <a:off x="6415738" y="1517261"/>
            <a:ext cx="68384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latin typeface="Oswald"/>
              </a:rPr>
              <a:t>Subtypes</a:t>
            </a:r>
          </a:p>
        </p:txBody>
      </p:sp>
    </p:spTree>
    <p:extLst>
      <p:ext uri="{BB962C8B-B14F-4D97-AF65-F5344CB8AC3E}">
        <p14:creationId xmlns:p14="http://schemas.microsoft.com/office/powerpoint/2010/main" val="368652371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“this” Keyword</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1600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The "this" keyword always points to the object that is calling a particular method.</a:t>
            </a:r>
          </a:p>
          <a:p>
            <a:pPr lvl="7">
              <a:defRPr>
                <a:latin typeface="Oswald"/>
                <a:ea typeface="Oswald"/>
                <a:cs typeface="Oswald"/>
                <a:sym typeface="Oswald"/>
              </a:defRPr>
            </a:pPr>
            <a:r>
              <a:rPr lang="en-US" dirty="0"/>
              <a:t> </a:t>
            </a:r>
          </a:p>
          <a:p>
            <a:pPr lvl="7">
              <a:defRPr>
                <a:latin typeface="Oswald"/>
                <a:ea typeface="Oswald"/>
                <a:cs typeface="Oswald"/>
                <a:sym typeface="Oswald"/>
              </a:defRPr>
            </a:pPr>
            <a:r>
              <a:rPr lang="en-US" dirty="0"/>
              <a:t>The type of "this" in an expression depends on the location in which the reference occurs:</a:t>
            </a:r>
            <a:br>
              <a:rPr lang="en-US" dirty="0"/>
            </a:br>
            <a:endParaRPr lang="en-US" dirty="0"/>
          </a:p>
          <a:p>
            <a:pPr marL="285750" lvl="7" indent="-285750">
              <a:buFont typeface="Arial" panose="020B0604020202020204" pitchFamily="34" charset="0"/>
              <a:buChar char="•"/>
              <a:defRPr>
                <a:latin typeface="Oswald"/>
                <a:ea typeface="Oswald"/>
                <a:cs typeface="Oswald"/>
                <a:sym typeface="Oswald"/>
              </a:defRPr>
            </a:pPr>
            <a:r>
              <a:rPr lang="en-US" dirty="0"/>
              <a:t>In a constructor, member function, or member accessor, this is of the class instance type of the containing class.</a:t>
            </a:r>
          </a:p>
          <a:p>
            <a:pPr marL="285750" lvl="7" indent="-285750">
              <a:buFont typeface="Arial" panose="020B0604020202020204" pitchFamily="34" charset="0"/>
              <a:buChar char="•"/>
              <a:defRPr>
                <a:latin typeface="Oswald"/>
                <a:ea typeface="Oswald"/>
                <a:cs typeface="Oswald"/>
                <a:sym typeface="Oswald"/>
              </a:defRPr>
            </a:pPr>
            <a:r>
              <a:rPr lang="en-US" dirty="0"/>
              <a:t>In a static function or static accessor, this is of the constructor function type of the containing class.</a:t>
            </a:r>
          </a:p>
          <a:p>
            <a:pPr marL="285750" lvl="7" indent="-285750">
              <a:buFont typeface="Arial" panose="020B0604020202020204" pitchFamily="34" charset="0"/>
              <a:buChar char="•"/>
              <a:defRPr>
                <a:latin typeface="Oswald"/>
                <a:ea typeface="Oswald"/>
                <a:cs typeface="Oswald"/>
                <a:sym typeface="Oswald"/>
              </a:defRPr>
            </a:pPr>
            <a:r>
              <a:rPr lang="en-US" dirty="0"/>
              <a:t>In a function declaration or a standard function expression, this is of type Any.</a:t>
            </a:r>
          </a:p>
        </p:txBody>
      </p:sp>
    </p:spTree>
    <p:extLst>
      <p:ext uri="{BB962C8B-B14F-4D97-AF65-F5344CB8AC3E}">
        <p14:creationId xmlns:p14="http://schemas.microsoft.com/office/powerpoint/2010/main" val="220381558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Object Types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In JavaScript, the fundamental way that we group and pass around data is through objects. In TypeScript, we represent those through object types. Typescript object can be either named or anonymous.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Anonymous object </a:t>
            </a:r>
          </a:p>
          <a:p>
            <a:pPr lvl="7">
              <a:defRPr>
                <a:latin typeface="Oswald"/>
                <a:ea typeface="Oswald"/>
                <a:cs typeface="Oswald"/>
                <a:sym typeface="Oswald"/>
              </a:defRPr>
            </a:pPr>
            <a:endParaRPr lang="en-US"/>
          </a:p>
          <a:p>
            <a:pPr lvl="7">
              <a:defRPr>
                <a:latin typeface="Oswald"/>
                <a:ea typeface="Oswald"/>
                <a:cs typeface="Oswald"/>
                <a:sym typeface="Oswald"/>
              </a:defRPr>
            </a:pPr>
            <a:endParaRPr lang="en-US" dirty="0"/>
          </a:p>
        </p:txBody>
      </p:sp>
      <p:pic>
        <p:nvPicPr>
          <p:cNvPr id="4" name="Picture 3">
            <a:extLst>
              <a:ext uri="{FF2B5EF4-FFF2-40B4-BE49-F238E27FC236}">
                <a16:creationId xmlns:a16="http://schemas.microsoft.com/office/drawing/2014/main" id="{D2DD8643-D22D-3B9D-48EA-4AFDB583921A}"/>
              </a:ext>
            </a:extLst>
          </p:cNvPr>
          <p:cNvPicPr>
            <a:picLocks noChangeAspect="1"/>
          </p:cNvPicPr>
          <p:nvPr/>
        </p:nvPicPr>
        <p:blipFill>
          <a:blip r:embed="rId3"/>
          <a:stretch>
            <a:fillRect/>
          </a:stretch>
        </p:blipFill>
        <p:spPr>
          <a:xfrm>
            <a:off x="1300162" y="2203289"/>
            <a:ext cx="6400800" cy="2041010"/>
          </a:xfrm>
          <a:prstGeom prst="rect">
            <a:avLst/>
          </a:prstGeom>
        </p:spPr>
      </p:pic>
    </p:spTree>
    <p:extLst>
      <p:ext uri="{BB962C8B-B14F-4D97-AF65-F5344CB8AC3E}">
        <p14:creationId xmlns:p14="http://schemas.microsoft.com/office/powerpoint/2010/main" val="284035424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rPr lang="en-IN" dirty="0"/>
              <a:t>Object Types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Named with Type Alias </a:t>
            </a:r>
          </a:p>
          <a:p>
            <a:pPr lvl="7">
              <a:defRPr>
                <a:latin typeface="Oswald"/>
                <a:ea typeface="Oswald"/>
                <a:cs typeface="Oswald"/>
                <a:sym typeface="Oswald"/>
              </a:defRPr>
            </a:pPr>
            <a:endParaRPr lang="en-US" dirty="0"/>
          </a:p>
          <a:p>
            <a:pPr lvl="7">
              <a:defRPr>
                <a:latin typeface="Oswald"/>
                <a:ea typeface="Oswald"/>
                <a:cs typeface="Oswald"/>
                <a:sym typeface="Oswald"/>
              </a:defRPr>
            </a:pPr>
            <a:endParaRPr lang="en-US" dirty="0"/>
          </a:p>
        </p:txBody>
      </p:sp>
      <p:pic>
        <p:nvPicPr>
          <p:cNvPr id="5" name="Picture 4">
            <a:extLst>
              <a:ext uri="{FF2B5EF4-FFF2-40B4-BE49-F238E27FC236}">
                <a16:creationId xmlns:a16="http://schemas.microsoft.com/office/drawing/2014/main" id="{F26D9CA7-20D4-1470-C71B-A57EB21DF088}"/>
              </a:ext>
            </a:extLst>
          </p:cNvPr>
          <p:cNvPicPr>
            <a:picLocks noChangeAspect="1"/>
          </p:cNvPicPr>
          <p:nvPr/>
        </p:nvPicPr>
        <p:blipFill>
          <a:blip r:embed="rId3"/>
          <a:stretch>
            <a:fillRect/>
          </a:stretch>
        </p:blipFill>
        <p:spPr>
          <a:xfrm>
            <a:off x="2623929" y="1507496"/>
            <a:ext cx="3068991" cy="1438590"/>
          </a:xfrm>
          <a:prstGeom prst="rect">
            <a:avLst/>
          </a:prstGeom>
        </p:spPr>
      </p:pic>
      <p:sp>
        <p:nvSpPr>
          <p:cNvPr id="6" name="TextBox 5">
            <a:extLst>
              <a:ext uri="{FF2B5EF4-FFF2-40B4-BE49-F238E27FC236}">
                <a16:creationId xmlns:a16="http://schemas.microsoft.com/office/drawing/2014/main" id="{01524703-2CDD-7A9B-04C2-02DBB79F37B5}"/>
              </a:ext>
            </a:extLst>
          </p:cNvPr>
          <p:cNvSpPr txBox="1"/>
          <p:nvPr/>
        </p:nvSpPr>
        <p:spPr>
          <a:xfrm>
            <a:off x="684371" y="3188263"/>
            <a:ext cx="7909497"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7">
              <a:defRPr>
                <a:latin typeface="Oswald"/>
                <a:ea typeface="Oswald"/>
                <a:cs typeface="Oswald"/>
                <a:sym typeface="Oswald"/>
              </a:defRPr>
            </a:pPr>
            <a:r>
              <a:rPr lang="en-US" dirty="0"/>
              <a:t>Named Interfaces</a:t>
            </a:r>
          </a:p>
          <a:p>
            <a:pPr lvl="7">
              <a:defRPr>
                <a:latin typeface="Oswald"/>
                <a:ea typeface="Oswald"/>
                <a:cs typeface="Oswald"/>
                <a:sym typeface="Oswald"/>
              </a:defRPr>
            </a:pPr>
            <a:endParaRPr lang="en-US" dirty="0"/>
          </a:p>
          <a:p>
            <a:pPr lvl="7">
              <a:defRPr>
                <a:latin typeface="Oswald"/>
                <a:ea typeface="Oswald"/>
                <a:cs typeface="Oswald"/>
                <a:sym typeface="Oswald"/>
              </a:defRPr>
            </a:pPr>
            <a:endParaRPr lang="en-US" dirty="0"/>
          </a:p>
        </p:txBody>
      </p:sp>
      <p:pic>
        <p:nvPicPr>
          <p:cNvPr id="8" name="Picture 7">
            <a:extLst>
              <a:ext uri="{FF2B5EF4-FFF2-40B4-BE49-F238E27FC236}">
                <a16:creationId xmlns:a16="http://schemas.microsoft.com/office/drawing/2014/main" id="{F3DF8CA0-21DE-AB08-4146-5BB22813FEAF}"/>
              </a:ext>
            </a:extLst>
          </p:cNvPr>
          <p:cNvPicPr>
            <a:picLocks noChangeAspect="1"/>
          </p:cNvPicPr>
          <p:nvPr/>
        </p:nvPicPr>
        <p:blipFill>
          <a:blip r:embed="rId4"/>
          <a:stretch>
            <a:fillRect/>
          </a:stretch>
        </p:blipFill>
        <p:spPr>
          <a:xfrm>
            <a:off x="2623928" y="3388251"/>
            <a:ext cx="3068991" cy="1438589"/>
          </a:xfrm>
          <a:prstGeom prst="rect">
            <a:avLst/>
          </a:prstGeom>
        </p:spPr>
      </p:pic>
    </p:spTree>
    <p:extLst>
      <p:ext uri="{BB962C8B-B14F-4D97-AF65-F5344CB8AC3E}">
        <p14:creationId xmlns:p14="http://schemas.microsoft.com/office/powerpoint/2010/main" val="196051248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87"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88"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89"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90"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Lab Setup</a:t>
            </a:r>
          </a:p>
        </p:txBody>
      </p:sp>
      <p:sp>
        <p:nvSpPr>
          <p:cNvPr id="191" name="TextBox 10"/>
          <p:cNvSpPr txBox="1"/>
          <p:nvPr/>
        </p:nvSpPr>
        <p:spPr>
          <a:xfrm>
            <a:off x="824385" y="1293019"/>
            <a:ext cx="5966465" cy="1602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Prerequisites:  High Speed Internet, Desktop/Laptop</a:t>
            </a:r>
          </a:p>
          <a:p>
            <a:pPr>
              <a:buClr>
                <a:srgbClr val="000000"/>
              </a:buClr>
              <a:buSzPct val="100000"/>
              <a:buChar char="▪"/>
              <a:defRPr>
                <a:latin typeface="Oswald"/>
                <a:ea typeface="Oswald"/>
                <a:cs typeface="Oswald"/>
                <a:sym typeface="Oswald"/>
              </a:defRPr>
            </a:pPr>
            <a:endParaRPr/>
          </a:p>
          <a:p>
            <a:pPr>
              <a:defRPr>
                <a:latin typeface="Oswald"/>
                <a:ea typeface="Oswald"/>
                <a:cs typeface="Oswald"/>
                <a:sym typeface="Oswald"/>
              </a:defRPr>
            </a:pPr>
            <a:r>
              <a:t>System requirements:</a:t>
            </a:r>
          </a:p>
          <a:p>
            <a:pPr marL="285750" lvl="5" indent="-285750">
              <a:buClr>
                <a:srgbClr val="000000"/>
              </a:buClr>
              <a:buSzPct val="100000"/>
              <a:buFont typeface="Arial"/>
              <a:buChar char="•"/>
              <a:defRPr>
                <a:latin typeface="Oswald"/>
                <a:ea typeface="Oswald"/>
                <a:cs typeface="Oswald"/>
                <a:sym typeface="Oswald"/>
              </a:defRPr>
            </a:pPr>
            <a:r>
              <a:t>Any operating system (Mac OS/ Windows / Linux)</a:t>
            </a:r>
          </a:p>
          <a:p>
            <a:pPr marL="285750" lvl="5" indent="-285750">
              <a:buClr>
                <a:srgbClr val="000000"/>
              </a:buClr>
              <a:buSzPct val="100000"/>
              <a:buFont typeface="Arial"/>
              <a:buChar char="•"/>
              <a:defRPr>
                <a:latin typeface="Oswald"/>
                <a:ea typeface="Oswald"/>
                <a:cs typeface="Oswald"/>
                <a:sym typeface="Oswald"/>
              </a:defRPr>
            </a:pPr>
            <a:r>
              <a:t>Nodejs and NPM installed (latest versions)</a:t>
            </a:r>
          </a:p>
          <a:p>
            <a:pPr marL="285750" lvl="5" indent="-285750">
              <a:buClr>
                <a:srgbClr val="000000"/>
              </a:buClr>
              <a:buSzPct val="100000"/>
              <a:buFont typeface="Arial"/>
              <a:buChar char="•"/>
              <a:defRPr>
                <a:latin typeface="Oswald"/>
                <a:ea typeface="Oswald"/>
                <a:cs typeface="Oswald"/>
                <a:sym typeface="Oswald"/>
              </a:defRPr>
            </a:pPr>
            <a:r>
              <a:t>IDE – Visual Studio Code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169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 classes are a way of defining objects.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 has full support to the class keyword.</a:t>
            </a:r>
          </a:p>
          <a:p>
            <a:pPr>
              <a:buClr>
                <a:srgbClr val="000000"/>
              </a:buClr>
              <a:buSzPct val="100000"/>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Next Steps :</a:t>
            </a:r>
            <a:br>
              <a:rPr lang="en-IN" dirty="0"/>
            </a:br>
            <a:r>
              <a:rPr lang="en-IN" dirty="0"/>
              <a:t>We will learn more about classes and objects in the next session.</a:t>
            </a:r>
          </a:p>
        </p:txBody>
      </p:sp>
    </p:spTree>
    <p:extLst>
      <p:ext uri="{BB962C8B-B14F-4D97-AF65-F5344CB8AC3E}">
        <p14:creationId xmlns:p14="http://schemas.microsoft.com/office/powerpoint/2010/main" val="68074511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9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91"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92" name="TextBox 12"/>
          <p:cNvSpPr txBox="1"/>
          <p:nvPr/>
        </p:nvSpPr>
        <p:spPr>
          <a:xfrm>
            <a:off x="662251" y="1997618"/>
            <a:ext cx="7545228" cy="76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4400">
                <a:latin typeface="Oswald"/>
                <a:ea typeface="Oswald"/>
                <a:cs typeface="Oswald"/>
                <a:sym typeface="Oswald"/>
              </a:defRPr>
            </a:pPr>
            <a:r>
              <a:t>Questions</a:t>
            </a:r>
            <a:r>
              <a:rPr sz="2400"/>
              <a:t> </a:t>
            </a:r>
          </a:p>
        </p:txBody>
      </p:sp>
    </p:spTree>
    <p:extLst>
      <p:ext uri="{BB962C8B-B14F-4D97-AF65-F5344CB8AC3E}">
        <p14:creationId xmlns:p14="http://schemas.microsoft.com/office/powerpoint/2010/main" val="13251953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97"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98"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99"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500"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Thank You</a:t>
            </a:r>
          </a:p>
        </p:txBody>
      </p:sp>
      <p:sp>
        <p:nvSpPr>
          <p:cNvPr id="501" name="TextBox 10"/>
          <p:cNvSpPr txBox="1"/>
          <p:nvPr/>
        </p:nvSpPr>
        <p:spPr>
          <a:xfrm>
            <a:off x="824385" y="1293019"/>
            <a:ext cx="5966465" cy="2313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Oswald"/>
                <a:ea typeface="Oswald"/>
                <a:cs typeface="Oswald"/>
                <a:sym typeface="Oswald"/>
              </a:defRPr>
            </a:pPr>
            <a:r>
              <a:t>Thanks for attending the demo.</a:t>
            </a:r>
          </a:p>
          <a:p>
            <a:pPr>
              <a:defRPr>
                <a:latin typeface="Oswald"/>
                <a:ea typeface="Oswald"/>
                <a:cs typeface="Oswald"/>
                <a:sym typeface="Oswald"/>
              </a:defRPr>
            </a:pPr>
            <a:endParaRPr/>
          </a:p>
          <a:p>
            <a:pPr>
              <a:defRPr>
                <a:latin typeface="Oswald"/>
                <a:ea typeface="Oswald"/>
                <a:cs typeface="Oswald"/>
                <a:sym typeface="Oswald"/>
              </a:defRPr>
            </a:pPr>
            <a:r>
              <a:t>Please share your feedback, and contact us for queries related to course scope, schedule, references, cost, and payment options.</a:t>
            </a:r>
          </a:p>
          <a:p>
            <a:pPr>
              <a:defRPr>
                <a:latin typeface="Oswald"/>
                <a:ea typeface="Oswald"/>
                <a:cs typeface="Oswald"/>
                <a:sym typeface="Oswald"/>
              </a:defRPr>
            </a:pPr>
            <a:endParaRPr/>
          </a:p>
          <a:p>
            <a:pPr>
              <a:defRPr sz="1200">
                <a:latin typeface="Oswald"/>
                <a:ea typeface="Oswald"/>
                <a:cs typeface="Oswald"/>
                <a:sym typeface="Oswald"/>
              </a:defRPr>
            </a:pPr>
            <a:r>
              <a:t>Email – </a:t>
            </a:r>
            <a:r>
              <a:rPr u="sng">
                <a:solidFill>
                  <a:srgbClr val="0000FF"/>
                </a:solidFill>
                <a:uFill>
                  <a:solidFill>
                    <a:srgbClr val="0000FF"/>
                  </a:solidFill>
                </a:uFill>
                <a:hlinkClick r:id="rId3"/>
              </a:rPr>
              <a:t>info@mindmajix.com</a:t>
            </a:r>
          </a:p>
          <a:p>
            <a:pPr>
              <a:defRPr sz="1200">
                <a:latin typeface="Oswald"/>
                <a:ea typeface="Oswald"/>
                <a:cs typeface="Oswald"/>
                <a:sym typeface="Oswald"/>
              </a:defRPr>
            </a:pPr>
            <a:endParaRPr u="sng">
              <a:solidFill>
                <a:srgbClr val="0000FF"/>
              </a:solidFill>
              <a:uFill>
                <a:solidFill>
                  <a:srgbClr val="0000FF"/>
                </a:solidFill>
              </a:uFill>
              <a:hlinkClick r:id="rId3"/>
            </a:endParaRPr>
          </a:p>
          <a:p>
            <a:pPr>
              <a:defRPr sz="1200">
                <a:latin typeface="Oswald"/>
                <a:ea typeface="Oswald"/>
                <a:cs typeface="Oswald"/>
                <a:sym typeface="Oswald"/>
              </a:defRPr>
            </a:pPr>
            <a:r>
              <a:t>IND - +91 924 633 3245</a:t>
            </a:r>
          </a:p>
          <a:p>
            <a:pPr>
              <a:defRPr sz="1200">
                <a:latin typeface="Oswald"/>
                <a:ea typeface="Oswald"/>
                <a:cs typeface="Oswald"/>
                <a:sym typeface="Oswald"/>
              </a:defRPr>
            </a:pPr>
            <a:r>
              <a:t>USA - +1 917 456 8403</a:t>
            </a:r>
          </a:p>
          <a:p>
            <a:pPr>
              <a:defRPr>
                <a:latin typeface="Oswald"/>
                <a:ea typeface="Oswald"/>
                <a:cs typeface="Oswald"/>
                <a:sym typeface="Oswald"/>
              </a:defRPr>
            </a:pPr>
            <a:endParaRPr/>
          </a:p>
        </p:txBody>
      </p:sp>
    </p:spTree>
    <p:extLst>
      <p:ext uri="{BB962C8B-B14F-4D97-AF65-F5344CB8AC3E}">
        <p14:creationId xmlns:p14="http://schemas.microsoft.com/office/powerpoint/2010/main" val="184229253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50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507" name="TextBox 9"/>
          <p:cNvSpPr txBox="1"/>
          <p:nvPr/>
        </p:nvSpPr>
        <p:spPr>
          <a:xfrm>
            <a:off x="781521" y="4929194"/>
            <a:ext cx="3551873" cy="21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50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509" name="TextBox 12"/>
          <p:cNvSpPr txBox="1"/>
          <p:nvPr/>
        </p:nvSpPr>
        <p:spPr>
          <a:xfrm>
            <a:off x="795820" y="514354"/>
            <a:ext cx="7545228"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atin typeface="Oswald"/>
                <a:ea typeface="Oswald"/>
                <a:cs typeface="Oswald"/>
                <a:sym typeface="Oswald"/>
              </a:defRPr>
            </a:lvl1pPr>
          </a:lstStyle>
          <a:p>
            <a:r>
              <a:t>Course Completion Certificate</a:t>
            </a:r>
          </a:p>
        </p:txBody>
      </p:sp>
      <p:pic>
        <p:nvPicPr>
          <p:cNvPr id="510" name="Google Shape;131;p9" descr="Google Shape;131;p9"/>
          <p:cNvPicPr>
            <a:picLocks noChangeAspect="1"/>
          </p:cNvPicPr>
          <p:nvPr/>
        </p:nvPicPr>
        <p:blipFill>
          <a:blip r:embed="rId3"/>
          <a:stretch>
            <a:fillRect/>
          </a:stretch>
        </p:blipFill>
        <p:spPr>
          <a:xfrm>
            <a:off x="878860" y="1220400"/>
            <a:ext cx="4882321" cy="32540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Splunk Demo PPT">
  <a:themeElements>
    <a:clrScheme name="Splunk Demo 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plunk Demo PPT">
      <a:majorFont>
        <a:latin typeface="Helvetica"/>
        <a:ea typeface="Helvetica"/>
        <a:cs typeface="Helvetica"/>
      </a:majorFont>
      <a:minorFont>
        <a:latin typeface="Arial"/>
        <a:ea typeface="Arial"/>
        <a:cs typeface="Arial"/>
      </a:minorFont>
    </a:fontScheme>
    <a:fmtScheme name="Splunk Demo PP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plunk Demo PPT">
  <a:themeElements>
    <a:clrScheme name="Splunk Demo 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plunk Demo PPT">
      <a:majorFont>
        <a:latin typeface="Helvetica"/>
        <a:ea typeface="Helvetica"/>
        <a:cs typeface="Helvetica"/>
      </a:majorFont>
      <a:minorFont>
        <a:latin typeface="Arial"/>
        <a:ea typeface="Arial"/>
        <a:cs typeface="Arial"/>
      </a:minorFont>
    </a:fontScheme>
    <a:fmtScheme name="Splunk Demo PP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3954</TotalTime>
  <Words>9122</Words>
  <Application>Microsoft Office PowerPoint</Application>
  <PresentationFormat>On-screen Show (16:9)</PresentationFormat>
  <Paragraphs>922</Paragraphs>
  <Slides>93</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-apple-system</vt:lpstr>
      <vt:lpstr>Arial</vt:lpstr>
      <vt:lpstr>Consolas</vt:lpstr>
      <vt:lpstr>Oswald</vt:lpstr>
      <vt:lpstr>Segoe UI</vt:lpstr>
      <vt:lpstr>Segoe UI Web (West European)</vt:lpstr>
      <vt:lpstr>Twentieth Century</vt:lpstr>
      <vt:lpstr>Splunk Demo 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Benjamin Mishra</cp:lastModifiedBy>
  <cp:revision>116</cp:revision>
  <dcterms:modified xsi:type="dcterms:W3CDTF">2022-09-05T05:10:27Z</dcterms:modified>
</cp:coreProperties>
</file>