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74" r:id="rId2"/>
    <p:sldId id="377" r:id="rId3"/>
    <p:sldId id="378" r:id="rId4"/>
    <p:sldId id="383" r:id="rId5"/>
    <p:sldId id="379" r:id="rId6"/>
    <p:sldId id="382" r:id="rId7"/>
    <p:sldId id="380" r:id="rId8"/>
    <p:sldId id="384" r:id="rId9"/>
    <p:sldId id="389" r:id="rId10"/>
    <p:sldId id="390" r:id="rId11"/>
    <p:sldId id="387" r:id="rId12"/>
    <p:sldId id="388" r:id="rId13"/>
    <p:sldId id="391" r:id="rId14"/>
    <p:sldId id="392" r:id="rId15"/>
    <p:sldId id="381" r:id="rId16"/>
    <p:sldId id="385" r:id="rId17"/>
    <p:sldId id="3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139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0554D-BEF4-49D7-8E98-3BD8D43918C7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88E18-7DD2-4423-8400-73CA418F2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3265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180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65BB7-0DDD-11BD-77F8-FCD339DF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D972EC-317A-4C55-711B-FE67C7CD5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6BCDC-5545-9DF8-6EC1-8AF43C34C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93F70-3E0F-AE0C-B894-CA8925628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18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B3A6-33D7-F173-28D1-1D6B572D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57B763-AD26-6989-4874-DBAAA2A72F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7DB67-9EC2-F396-DECC-6D79DB146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091ED-56C0-811E-0503-A5C724C24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0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3F90D-FB93-8CCD-C0C9-4A66901F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168184-E99E-FCA5-241A-A285A4848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C5134-9F9F-90DD-74AA-4B7488851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F6720-31CB-D99A-4507-DCB841156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6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5EFD-2EE2-9ED7-6F03-C4D8531C7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D96E92-8058-56CA-4579-F102A24F6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1F1CC-B06F-8D46-39B2-37663D5A5A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3C1A-A632-3EE5-5457-FB8AE2F5E3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22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B298-6B43-2A0A-D691-D1F21F913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29C1F-8EB7-7C84-C7FD-402BDA91A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62C435-BDC9-3C6D-15E6-2246FC4EF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F2FD5-2594-C596-BE0C-B7B91B7D5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486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AEC3E-ED35-4F4A-7B7C-E83D71FB6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65ABD-42E3-1C00-DD4F-444307653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43D0F4-48B0-C6F0-807F-4CA753F5E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D5DC3-0224-C1F7-0DBC-150DAF7207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23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98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14370-6DC7-D17B-6BA5-B5B68B21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9DD13-E436-BA6F-9BFE-9C0EEFB5C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2DC32-DC83-D894-2239-A2E7243D3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AA55-CD96-5152-7C1E-D968FA20C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8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6B755-ECD2-1E84-E0F0-7A9D84B0F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33E95-E241-0EC0-E1FA-F14F0909E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0292F2-0427-FA15-A4E3-4B6EAA7EF2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F9E4B-B964-38EA-514F-0150DA92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59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DE11D-45DF-9EAD-41B3-4FE7275F9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7A487A-930D-EB0A-0F8D-776DB8DB6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801DE-5904-1B9A-C1C5-B81B72ADC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DE4D7-4312-740B-0A43-A529AC0DD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3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C654F-6DA9-D4CF-FB48-47DB199E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3297B1-CE2B-C2F8-5A79-84B9B68E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F94C8-AB0A-FA46-4ADF-B27C95A2EE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5D673-1FDE-CADB-0BD0-0AB7F5970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3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B16E4-1EC2-1C88-59DC-ABDA6966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38CE-9653-46B6-5A8B-5224B0D7A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DF9DD0-A939-999B-B8D0-DDC698506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07213-0C71-8405-5D92-935113D96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3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55259-9449-88DE-0142-ED47D5C2B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29D34-C944-CC1F-AF3D-C8F9DEC0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855AA-A718-E7E8-FA9B-64AEF6E5B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C4D8A-CA46-C15C-0241-42027BF928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49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C08B9-93F0-06E5-54E8-AC71552F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A3188-A3DC-2EB0-742B-914B4F3EB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0E750F-F171-2510-FE96-633C1924B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2A6AB-16DE-3233-1ED9-713A021E2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70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4054A-810C-0497-E074-2E40936A3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AF465-1C32-5B3E-5F70-047965CB9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0D298-7653-9C7D-9F81-6B9D08A6F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78DD4-801D-2F2F-0775-DBA15F3AE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9E8BFE-F454-44CF-A2A9-F0A1EE63C1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0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0AC0-3183-6E6A-6776-83A92CE58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53DD8-84D6-95C2-9BA8-11D7F331C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EDA2-7CDC-D6E2-0F66-8C278B58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B7CB-61B9-8A3C-0C54-317F25BB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66FC-83EC-7243-E2B4-7172FF98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756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49570-33B4-3AC2-8ECD-8D340153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5E091-9DED-B653-EAB6-3D7FAB8B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1CA8-005B-2064-9A5A-BBDC66C16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A6B4-5C91-27AD-718D-EA6A8519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07D2F-0260-E965-0633-F2FCC837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448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6BC1F4-9E2A-DB92-667D-542138E2A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07CB4-4A73-DF95-297A-606C6374B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9363-0418-A540-2110-12EC61E9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DD87D-9032-96D3-BB16-3B4F210F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FAD3A-6AB4-4C5E-7CD9-EE25A99A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51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1521481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7" y="341812"/>
            <a:ext cx="10913292" cy="1004585"/>
          </a:xfrm>
        </p:spPr>
        <p:txBody>
          <a:bodyPr/>
          <a:lstStyle>
            <a:lvl1pPr>
              <a:defRPr>
                <a:solidFill>
                  <a:srgbClr val="4156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75999" y="1919999"/>
            <a:ext cx="5136000" cy="4224000"/>
          </a:xfrm>
        </p:spPr>
        <p:txBody>
          <a:bodyPr anchor="t" anchorCtr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415666"/>
                </a:solidFill>
              </a:defRPr>
            </a:lvl1pPr>
            <a:lvl2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112233"/>
                </a:solidFill>
              </a:defRPr>
            </a:lvl2pPr>
            <a:lvl3pPr marL="241294" marR="0" indent="-241294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001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112233"/>
                </a:solidFill>
              </a:defRPr>
            </a:lvl3pPr>
            <a:lvl4pPr marL="474121" marR="0" indent="-222245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66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112233"/>
                </a:solidFill>
              </a:defRPr>
            </a:lvl4pPr>
            <a:lvl5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>
                <a:solidFill>
                  <a:srgbClr val="112233"/>
                </a:solidFill>
              </a:defRPr>
            </a:lvl5pPr>
            <a:lvl6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7F819-B82C-AF3A-6453-0CE063599D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66467" y="1919999"/>
            <a:ext cx="5136000" cy="4224000"/>
          </a:xfrm>
        </p:spPr>
        <p:txBody>
          <a:bodyPr anchor="t" anchorCtr="0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415666"/>
                </a:solidFill>
              </a:defRPr>
            </a:lvl1pPr>
            <a:lvl2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rgbClr val="112233"/>
                </a:solidFill>
              </a:defRPr>
            </a:lvl2pPr>
            <a:lvl3pPr marL="241294" marR="0" indent="-241294" algn="l" defTabSz="121917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A001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112233"/>
                </a:solidFill>
              </a:defRPr>
            </a:lvl3pPr>
            <a:lvl4pPr marL="474121" marR="0" indent="-222245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466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112233"/>
                </a:solidFill>
              </a:defRPr>
            </a:lvl4pPr>
            <a:lvl5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>
                <a:solidFill>
                  <a:srgbClr val="112233"/>
                </a:solidFill>
              </a:defRPr>
            </a:lvl5pPr>
            <a:lvl6pPr marL="0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80483" y="6356351"/>
            <a:ext cx="9134572" cy="366183"/>
          </a:xfrm>
          <a:prstGeom prst="rect">
            <a:avLst/>
          </a:prstGeom>
        </p:spPr>
        <p:txBody>
          <a:bodyPr/>
          <a:lstStyle/>
          <a:p>
            <a:r>
              <a:rPr lang="en-US"/>
              <a:t>National Research Council of Canada</a:t>
            </a:r>
            <a:endParaRPr lang="en-US" dirty="0"/>
          </a:p>
        </p:txBody>
      </p:sp>
      <p:sp>
        <p:nvSpPr>
          <p:cNvPr id="4" name="Slide Number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68ECE-59D7-452D-8595-BBB947F3B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0658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1521481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327" y="341812"/>
            <a:ext cx="10913292" cy="1004585"/>
          </a:xfrm>
        </p:spPr>
        <p:txBody>
          <a:bodyPr/>
          <a:lstStyle>
            <a:lvl1pPr>
              <a:defRPr>
                <a:solidFill>
                  <a:srgbClr val="4156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11616-3BB0-75B2-2DD5-1ADB6F84DF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0" y="1920000"/>
            <a:ext cx="10560000" cy="4224000"/>
          </a:xfrm>
        </p:spPr>
        <p:txBody>
          <a:bodyPr anchor="t" anchorCtr="0"/>
          <a:lstStyle>
            <a:lvl1pPr>
              <a:defRPr sz="3200">
                <a:solidFill>
                  <a:srgbClr val="415666"/>
                </a:solidFill>
              </a:defRPr>
            </a:lvl1pPr>
            <a:lvl2pPr>
              <a:defRPr sz="2400">
                <a:solidFill>
                  <a:srgbClr val="112233"/>
                </a:solidFill>
              </a:defRPr>
            </a:lvl2pPr>
            <a:lvl3pPr>
              <a:defRPr sz="2400">
                <a:solidFill>
                  <a:srgbClr val="112233"/>
                </a:solidFill>
              </a:defRPr>
            </a:lvl3pPr>
            <a:lvl4pPr>
              <a:defRPr sz="2400">
                <a:solidFill>
                  <a:srgbClr val="112233"/>
                </a:solidFill>
              </a:defRPr>
            </a:lvl4pPr>
            <a:lvl5pPr>
              <a:defRPr sz="2400">
                <a:solidFill>
                  <a:srgbClr val="112233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80483" y="6356351"/>
            <a:ext cx="9134572" cy="366183"/>
          </a:xfrm>
          <a:prstGeom prst="rect">
            <a:avLst/>
          </a:prstGeo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rgbClr val="969696"/>
                </a:solidFill>
              </a:defRPr>
            </a:lvl1pPr>
          </a:lstStyle>
          <a:p>
            <a:r>
              <a:rPr lang="en-US" dirty="0"/>
              <a:t>National Research Council of Canada</a:t>
            </a:r>
          </a:p>
        </p:txBody>
      </p:sp>
      <p:sp>
        <p:nvSpPr>
          <p:cNvPr id="4" name="Slide Number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E68ECE-59D7-452D-8595-BBB947F3BD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098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1620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AD69-FDB0-50F7-C163-F014E850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D3E8-A92B-327E-C44D-AC1D19A8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7A95-2BD1-E204-19ED-21137B24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626A-07E9-88A9-3EEB-716A4D24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479E-4300-874E-35B2-E879BC754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25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E4E36-7123-5CEE-4BA3-BF73F0E61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BCDC-AB78-AFF4-C7F1-50738F236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3C9C4-0C36-C8EE-589F-1315FF06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BF97-8722-3A23-3BA2-F48021C9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1023-F91D-A444-70EA-CCC8935F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25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F3A-FD23-57D9-B6F8-84F0AC04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3BF3-9429-A280-8D69-4CCD88EAB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44C19-0FFD-C05F-664D-AB13AAD8B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7F9FF-A92F-5302-D55A-0562E805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BD58-0443-0B09-B696-AF61C3EC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1C57C-4A95-8C03-C57E-A3F0AFF6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95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393E-45EF-0416-4778-211525A1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7FA05-8DE7-4351-3F46-7677A002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320B4-F6B5-663D-F2F7-946864A06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7C49B-9A6A-499B-7B30-EE4BCA929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09BCA-86FD-18ED-14CE-AC29DCEEA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CE9524-95B1-95E5-656E-BD7C37B8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7183F-199C-F985-2242-66F5D915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D3B11-2900-6644-9A74-385BB4116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77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CD78-1BBD-A940-AC3D-00D5047C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1205C-2AB5-1C8E-3207-AEB0E244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0A9F7-9AAA-C18A-B2CC-567BB9AD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055FD-D07B-278B-C950-EE3B359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42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64840-84D9-A9F2-9317-4CA1E8B7D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797F3-1EB7-34AD-38BE-CF68878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D4860-6B61-0E35-3909-A915E5D8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445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C07A-9D8F-5600-B8C7-66F9D2BC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C818-FEE2-5AEE-955C-CD0EB7AFC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2C2DB-C6CE-39CD-FA22-C7DA60524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AF847-3538-6DFA-B2D2-753E7474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2C70-2E1D-4C0E-3087-30AC08C11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8393E-B30C-15FB-BF46-5965E89B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72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7B99-1019-BDE3-9343-4C4E1D6E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70CE9-6AFA-07C5-5D13-5B7761D36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D9D60-5553-7325-109F-3389297BC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17C21-E773-C235-6646-4AA9F1BB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0AE20-7802-25C5-2D16-294C95E3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0A1A5-824F-A42C-4C15-76ABE735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970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76216-1DBA-1021-E933-EBBEB662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301CF-16C1-19E5-3C3A-2B2B2268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3B985-88DB-95CB-5650-F4D8044C5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BC1DF-A626-40E8-A136-05B0331DDEEE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0246-E8F0-D947-D13A-FCFEFB028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5C8A-B503-CC39-CF6D-FED981107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C8143-9DE5-43C5-9CC6-F77CF1322C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24.sv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1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0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24.sv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svg"/><Relationship Id="rId4" Type="http://schemas.openxmlformats.org/officeDocument/2006/relationships/image" Target="../media/image24.sv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24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8F758-8CC0-49EB-D127-764F09EC2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pPr rtl="0"/>
            <a:r>
              <a:rPr lang="en-US" sz="4800" b="1" dirty="0">
                <a:solidFill>
                  <a:srgbClr val="415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 data structure</a:t>
            </a:r>
            <a:br>
              <a:rPr lang="en-US" sz="4800" b="1" dirty="0">
                <a:solidFill>
                  <a:srgbClr val="41566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dirty="0">
                <a:solidFill>
                  <a:srgbClr val="415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theory to application</a:t>
            </a:r>
            <a:endParaRPr lang="en-CA" sz="4800" b="1" dirty="0">
              <a:solidFill>
                <a:srgbClr val="415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93237-F43C-D40B-A54E-DF220E56D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pPr lvl="1"/>
            <a:r>
              <a:rPr lang="en-US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Bao Ngo and Jared Rost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D90035-4322-D048-632B-C6161ACF6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766" y="591670"/>
            <a:ext cx="4107871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5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A5FDB-64F3-7C6B-D78A-235FB3E7D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8449-DCC3-1605-578C-37C1DBE7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2D86E96-2401-51C8-63D4-FCCBFACCB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8470" y="3655886"/>
            <a:ext cx="2717203" cy="27172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B9BA59-224C-E565-D116-A1FB96024A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CA" sz="2400" b="0"/>
              <a:t>K-D Tree</a:t>
            </a:r>
            <a:endParaRPr lang="en-US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CA" sz="2000"/>
          </a:p>
          <a:p>
            <a:pPr marL="457200" lvl="1" indent="-457200">
              <a:buChar char="•"/>
            </a:pPr>
            <a:endParaRPr lang="en-CA" sz="2000"/>
          </a:p>
          <a:p>
            <a:pPr marL="457200" lvl="1" indent="-457200">
              <a:buChar char="•"/>
            </a:pPr>
            <a:endParaRPr lang="en-CA" sz="2000"/>
          </a:p>
          <a:p>
            <a:pPr marL="457200" lvl="1" indent="-457200">
              <a:buChar char="•"/>
            </a:pPr>
            <a:endParaRPr lang="en-CA" sz="2000"/>
          </a:p>
          <a:p>
            <a:pPr marL="457200" lvl="1" indent="-457200">
              <a:buChar char="•"/>
            </a:pPr>
            <a:endParaRPr lang="en-CA" sz="2000"/>
          </a:p>
          <a:p>
            <a:pPr marL="457200" lvl="1" indent="-457200">
              <a:buChar char="•"/>
            </a:pPr>
            <a:r>
              <a:rPr lang="en-CA" sz="2000">
                <a:solidFill>
                  <a:srgbClr val="415666"/>
                </a:solidFill>
              </a:rPr>
              <a:t>K-D tree is a binary search tree and each node represents a K-dimensional point</a:t>
            </a:r>
            <a:endParaRPr lang="en-CA" sz="2000"/>
          </a:p>
          <a:p>
            <a:pPr marL="457200" lvl="1" indent="-457200">
              <a:buChar char="•"/>
            </a:pPr>
            <a:r>
              <a:rPr lang="en-CA" sz="2000">
                <a:solidFill>
                  <a:srgbClr val="415666"/>
                </a:solidFill>
              </a:rPr>
              <a:t>Childs nodes are split into left or right subtree according to the value at </a:t>
            </a:r>
            <a:r>
              <a:rPr lang="en-CA" sz="2000" b="1">
                <a:solidFill>
                  <a:srgbClr val="415666"/>
                </a:solidFill>
              </a:rPr>
              <a:t>a dimension</a:t>
            </a:r>
            <a:r>
              <a:rPr lang="en-CA" sz="2000">
                <a:solidFill>
                  <a:srgbClr val="415666"/>
                </a:solidFill>
              </a:rPr>
              <a:t> defined by </a:t>
            </a:r>
            <a:r>
              <a:rPr lang="en-CA" sz="2000" b="1">
                <a:solidFill>
                  <a:srgbClr val="415666"/>
                </a:solidFill>
              </a:rPr>
              <a:t>discriminator</a:t>
            </a:r>
          </a:p>
          <a:p>
            <a:br>
              <a:rPr lang="en-CA" sz="2400"/>
            </a:br>
            <a:endParaRPr lang="en-CA" sz="2400"/>
          </a:p>
          <a:p>
            <a:endParaRPr lang="en-CA" sz="2400"/>
          </a:p>
          <a:p>
            <a:endParaRPr lang="en-CA" sz="2400"/>
          </a:p>
          <a:p>
            <a:endParaRPr lang="en-CA" sz="2400"/>
          </a:p>
        </p:txBody>
      </p:sp>
      <p:pic>
        <p:nvPicPr>
          <p:cNvPr id="4" name="Picture 3" descr="A black background with red numbers&#10;&#10;AI-generated content may be incorrect.">
            <a:extLst>
              <a:ext uri="{FF2B5EF4-FFF2-40B4-BE49-F238E27FC236}">
                <a16:creationId xmlns:a16="http://schemas.microsoft.com/office/drawing/2014/main" id="{1C005532-E25D-DBB5-6F79-AD718F07D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846" y="1951004"/>
            <a:ext cx="8245231" cy="29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98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57A06-1D6F-34F0-06E3-EC5363AAE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E16EE-7233-7506-BDE4-316F4E07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17F720F-4746-87FB-C5EC-FE6369994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8470" y="3655886"/>
            <a:ext cx="2717203" cy="27172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3445C9C-275C-7D39-FE68-4673931753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CA" sz="2400" dirty="0"/>
              <a:t>Ball*</a:t>
            </a:r>
            <a:r>
              <a:rPr lang="en-CA" sz="2400" b="0" dirty="0"/>
              <a:t>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2837385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C192E-295F-766F-3932-966C0528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DAC6-2F37-7872-C812-94F3D220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A3883B9-60EA-7FBF-E0E5-E55FF6674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8470" y="3655886"/>
            <a:ext cx="2717203" cy="27172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E960978-78C9-02AC-67F5-7437783A9B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vi-VN" sz="2400" dirty="0"/>
              <a:t>Time complexity </a:t>
            </a:r>
            <a:r>
              <a:rPr lang="en-CA" sz="2400" dirty="0"/>
              <a:t>of all operations</a:t>
            </a:r>
            <a:endParaRPr lang="en-CA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0" dirty="0"/>
          </a:p>
          <a:p>
            <a:endParaRPr lang="en-CA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020B814-0FB7-2704-045C-3363D223D1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441522"/>
                  </p:ext>
                </p:extLst>
              </p:nvPr>
            </p:nvGraphicFramePr>
            <p:xfrm>
              <a:off x="3316463" y="2928370"/>
              <a:ext cx="5417019" cy="271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5673">
                      <a:extLst>
                        <a:ext uri="{9D8B030D-6E8A-4147-A177-3AD203B41FA5}">
                          <a16:colId xmlns:a16="http://schemas.microsoft.com/office/drawing/2014/main" val="655534234"/>
                        </a:ext>
                      </a:extLst>
                    </a:gridCol>
                    <a:gridCol w="1805673">
                      <a:extLst>
                        <a:ext uri="{9D8B030D-6E8A-4147-A177-3AD203B41FA5}">
                          <a16:colId xmlns:a16="http://schemas.microsoft.com/office/drawing/2014/main" val="1922370729"/>
                        </a:ext>
                      </a:extLst>
                    </a:gridCol>
                    <a:gridCol w="1805673">
                      <a:extLst>
                        <a:ext uri="{9D8B030D-6E8A-4147-A177-3AD203B41FA5}">
                          <a16:colId xmlns:a16="http://schemas.microsoft.com/office/drawing/2014/main" val="3396845803"/>
                        </a:ext>
                      </a:extLst>
                    </a:gridCol>
                  </a:tblGrid>
                  <a:tr h="89699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K-D tree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Ball* Tree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0754439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Construct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56063081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Insert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29783713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Delete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96246614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Get NN/K-NN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57969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020B814-0FB7-2704-045C-3363D223D1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1441522"/>
                  </p:ext>
                </p:extLst>
              </p:nvPr>
            </p:nvGraphicFramePr>
            <p:xfrm>
              <a:off x="3316463" y="2928370"/>
              <a:ext cx="5417019" cy="271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05673">
                      <a:extLst>
                        <a:ext uri="{9D8B030D-6E8A-4147-A177-3AD203B41FA5}">
                          <a16:colId xmlns:a16="http://schemas.microsoft.com/office/drawing/2014/main" val="655534234"/>
                        </a:ext>
                      </a:extLst>
                    </a:gridCol>
                    <a:gridCol w="1805673">
                      <a:extLst>
                        <a:ext uri="{9D8B030D-6E8A-4147-A177-3AD203B41FA5}">
                          <a16:colId xmlns:a16="http://schemas.microsoft.com/office/drawing/2014/main" val="1922370729"/>
                        </a:ext>
                      </a:extLst>
                    </a:gridCol>
                    <a:gridCol w="1805673">
                      <a:extLst>
                        <a:ext uri="{9D8B030D-6E8A-4147-A177-3AD203B41FA5}">
                          <a16:colId xmlns:a16="http://schemas.microsoft.com/office/drawing/2014/main" val="3396845803"/>
                        </a:ext>
                      </a:extLst>
                    </a:gridCol>
                  </a:tblGrid>
                  <a:tr h="896997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K-D tree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sz="1600" dirty="0"/>
                            <a:t>Ball* Tree</a:t>
                          </a:r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0754439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Construct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7" t="-201351" r="-101010" b="-30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014" t="-201351" r="-1351" b="-30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6063081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Insert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7" t="-297333" r="-101010" b="-2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014" t="-297333" r="-1351" b="-2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9783713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Delete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7" t="-397333" r="-101010" b="-10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014" t="-397333" r="-1351" b="-10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6246614"/>
                      </a:ext>
                    </a:extLst>
                  </a:tr>
                  <a:tr h="455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Get NN/K-NN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337" t="-497333" r="-101010" b="-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1014" t="-497333" r="-1351" b="-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57969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629050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D728-9CBE-345B-1B4E-0C44BAA7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3E08-3751-71DF-5263-FFFC71EC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7A0A5-0C67-8541-6E2B-ACD414C717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38" y="1819656"/>
            <a:ext cx="7410647" cy="4340747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2"/>
                </a:solidFill>
              </a:rPr>
              <a:t>Motivation</a:t>
            </a:r>
          </a:p>
          <a:p>
            <a:r>
              <a:rPr lang="en-CA" sz="3200" dirty="0">
                <a:solidFill>
                  <a:schemeClr val="bg2"/>
                </a:solidFill>
              </a:rPr>
              <a:t>Preliminaries</a:t>
            </a:r>
          </a:p>
          <a:p>
            <a:r>
              <a:rPr lang="en-CA" sz="3200" dirty="0">
                <a:solidFill>
                  <a:schemeClr val="bg2"/>
                </a:solidFill>
              </a:rPr>
              <a:t>Methodology</a:t>
            </a:r>
          </a:p>
          <a:p>
            <a:r>
              <a:rPr lang="en-CA" sz="3200" dirty="0"/>
              <a:t>Experiments</a:t>
            </a:r>
          </a:p>
          <a:p>
            <a:r>
              <a:rPr lang="en-CA" sz="3200" dirty="0">
                <a:solidFill>
                  <a:schemeClr val="bg2"/>
                </a:solidFill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ABFFCB-F207-38FD-E281-C5051CD81F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33" y="1987852"/>
            <a:ext cx="345289" cy="3452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A59846A-B99A-4A69-A27C-B2A957EA3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233" y="2630102"/>
            <a:ext cx="345289" cy="3452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EDB32BB-BC9A-3239-BCA2-C4E46A3C24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233" y="3272352"/>
            <a:ext cx="345290" cy="345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048027B-5B7B-C84E-9719-9812E3407A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234" y="3983940"/>
            <a:ext cx="345288" cy="3946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31A0B64-FD80-5BD8-FAAA-BCAB89B33E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32" y="4723254"/>
            <a:ext cx="345289" cy="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0579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76AE-FC5D-A3FF-1694-88994DE7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041D-0BAD-60CB-DCCE-2396A807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408734-F033-36DA-3F42-B1B2DF2C6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8470" y="3655886"/>
            <a:ext cx="2717203" cy="271720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F8F1F4AB-F0AF-EAA2-C1E7-0646A9517DD3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576002" y="1950705"/>
                <a:ext cx="10905617" cy="4672536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b="0" dirty="0"/>
                  <a:t>Two main experiments setting</a:t>
                </a:r>
              </a:p>
              <a:p>
                <a:pPr marL="584194" lvl="2" indent="-342900"/>
                <a:r>
                  <a:rPr lang="en-CA" sz="1600" dirty="0">
                    <a:solidFill>
                      <a:srgbClr val="415666"/>
                    </a:solidFill>
                  </a:rPr>
                  <a:t>Investigate the scalability of two selected geometric data structures when the number of points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solidFill>
                          <a:srgbClr val="41566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sz="1600" dirty="0">
                    <a:solidFill>
                      <a:srgbClr val="415666"/>
                    </a:solidFill>
                  </a:rPr>
                  <a:t> inceases</a:t>
                </a:r>
              </a:p>
              <a:p>
                <a:pPr marL="584194" lvl="2" indent="-342900"/>
                <a:r>
                  <a:rPr lang="en-CA" sz="1600" dirty="0">
                    <a:solidFill>
                      <a:srgbClr val="415666"/>
                    </a:solidFill>
                  </a:rPr>
                  <a:t>Investigate the impact of the “curse of dimensional” when the number of dimensional </a:t>
                </a:r>
                <a14:m>
                  <m:oMath xmlns:m="http://schemas.openxmlformats.org/officeDocument/2006/math">
                    <m:r>
                      <a:rPr lang="en-CA" sz="1600" b="0" i="1" smtClean="0">
                        <a:solidFill>
                          <a:srgbClr val="415666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CA" sz="1600" dirty="0">
                    <a:solidFill>
                      <a:srgbClr val="415666"/>
                    </a:solidFill>
                  </a:rPr>
                  <a:t> increases</a:t>
                </a:r>
                <a:endParaRPr lang="en-CA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dirty="0"/>
                  <a:t>Target operations: insert, delete, construct, get NN and get K-NN</a:t>
                </a:r>
              </a:p>
              <a:p>
                <a:pPr marL="584194" lvl="2" indent="-342900"/>
                <a:r>
                  <a:rPr lang="en-CA" sz="1200" dirty="0"/>
                  <a:t>The performance of each operation is evaluate on </a:t>
                </a:r>
                <a:r>
                  <a:rPr lang="en-CA" sz="1200" b="1" dirty="0"/>
                  <a:t>200 distinct </a:t>
                </a:r>
                <a:r>
                  <a:rPr lang="en-CA" sz="1200" dirty="0"/>
                  <a:t>query point and perform </a:t>
                </a:r>
                <a:r>
                  <a:rPr lang="en-CA" sz="1200" b="1" dirty="0"/>
                  <a:t>3 times per point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sz="2000" b="0" dirty="0"/>
                  <a:t>Experiment</a:t>
                </a:r>
                <a:r>
                  <a:rPr lang="en-CA" sz="2000" dirty="0"/>
                  <a:t>s are conducted on real-world large-scale datasets: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1200" b="0" dirty="0"/>
              </a:p>
              <a:p>
                <a:endParaRPr lang="vi-VN" sz="1600" b="0" dirty="0"/>
              </a:p>
              <a:p>
                <a:endParaRPr lang="en-CA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sz="2000" b="0" dirty="0"/>
              </a:p>
              <a:p>
                <a:endParaRPr lang="en-CA" sz="2000" dirty="0"/>
              </a:p>
            </p:txBody>
          </p:sp>
        </mc:Choice>
        <mc:Fallback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F8F1F4AB-F0AF-EAA2-C1E7-0646A9517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576002" y="1950705"/>
                <a:ext cx="10905617" cy="4672536"/>
              </a:xfrm>
              <a:blipFill>
                <a:blip r:embed="rId5"/>
                <a:stretch>
                  <a:fillRect l="-503" t="-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656F3F-C1F5-29A3-E476-2CA1DA79C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423826"/>
                  </p:ext>
                </p:extLst>
              </p:nvPr>
            </p:nvGraphicFramePr>
            <p:xfrm>
              <a:off x="2969148" y="4227367"/>
              <a:ext cx="5417020" cy="263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255">
                      <a:extLst>
                        <a:ext uri="{9D8B030D-6E8A-4147-A177-3AD203B41FA5}">
                          <a16:colId xmlns:a16="http://schemas.microsoft.com/office/drawing/2014/main" val="3268483790"/>
                        </a:ext>
                      </a:extLst>
                    </a:gridCol>
                    <a:gridCol w="1354255">
                      <a:extLst>
                        <a:ext uri="{9D8B030D-6E8A-4147-A177-3AD203B41FA5}">
                          <a16:colId xmlns:a16="http://schemas.microsoft.com/office/drawing/2014/main" val="1573090157"/>
                        </a:ext>
                      </a:extLst>
                    </a:gridCol>
                    <a:gridCol w="1354255">
                      <a:extLst>
                        <a:ext uri="{9D8B030D-6E8A-4147-A177-3AD203B41FA5}">
                          <a16:colId xmlns:a16="http://schemas.microsoft.com/office/drawing/2014/main" val="390452972"/>
                        </a:ext>
                      </a:extLst>
                    </a:gridCol>
                    <a:gridCol w="1354255">
                      <a:extLst>
                        <a:ext uri="{9D8B030D-6E8A-4147-A177-3AD203B41FA5}">
                          <a16:colId xmlns:a16="http://schemas.microsoft.com/office/drawing/2014/main" val="1948380879"/>
                        </a:ext>
                      </a:extLst>
                    </a:gridCol>
                  </a:tblGrid>
                  <a:tr h="61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 (×</m:t>
                                </m:r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sSup>
                                  <m:sSupPr>
                                    <m:ctrlPr>
                                      <a:rPr lang="en-CA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sup>
                                    <m:r>
                                      <a:rPr lang="en-CA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1" i="1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Type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5350329"/>
                      </a:ext>
                    </a:extLst>
                  </a:tr>
                  <a:tr h="313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Cifar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512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0655284"/>
                      </a:ext>
                    </a:extLst>
                  </a:tr>
                  <a:tr h="313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Sun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79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512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4497283"/>
                      </a:ext>
                    </a:extLst>
                  </a:tr>
                  <a:tr h="313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Enron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1,369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Text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7476778"/>
                      </a:ext>
                    </a:extLst>
                  </a:tr>
                  <a:tr h="313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Trevi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4,096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0494309"/>
                      </a:ext>
                    </a:extLst>
                  </a:tr>
                  <a:tr h="313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Sift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994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128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7359996"/>
                      </a:ext>
                    </a:extLst>
                  </a:tr>
                  <a:tr h="313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Gauss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2,000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600" b="0" i="1" smtClean="0">
                                    <a:latin typeface="Cambria Math" panose="02040503050406030204" pitchFamily="18" charset="0"/>
                                  </a:rPr>
                                  <m:t>512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Synthetic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6639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4656F3F-C1F5-29A3-E476-2CA1DA79C8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1423826"/>
                  </p:ext>
                </p:extLst>
              </p:nvPr>
            </p:nvGraphicFramePr>
            <p:xfrm>
              <a:off x="2969148" y="4227367"/>
              <a:ext cx="5417020" cy="26306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255">
                      <a:extLst>
                        <a:ext uri="{9D8B030D-6E8A-4147-A177-3AD203B41FA5}">
                          <a16:colId xmlns:a16="http://schemas.microsoft.com/office/drawing/2014/main" val="3268483790"/>
                        </a:ext>
                      </a:extLst>
                    </a:gridCol>
                    <a:gridCol w="1354255">
                      <a:extLst>
                        <a:ext uri="{9D8B030D-6E8A-4147-A177-3AD203B41FA5}">
                          <a16:colId xmlns:a16="http://schemas.microsoft.com/office/drawing/2014/main" val="1573090157"/>
                        </a:ext>
                      </a:extLst>
                    </a:gridCol>
                    <a:gridCol w="1354255">
                      <a:extLst>
                        <a:ext uri="{9D8B030D-6E8A-4147-A177-3AD203B41FA5}">
                          <a16:colId xmlns:a16="http://schemas.microsoft.com/office/drawing/2014/main" val="390452972"/>
                        </a:ext>
                      </a:extLst>
                    </a:gridCol>
                    <a:gridCol w="1354255">
                      <a:extLst>
                        <a:ext uri="{9D8B030D-6E8A-4147-A177-3AD203B41FA5}">
                          <a16:colId xmlns:a16="http://schemas.microsoft.com/office/drawing/2014/main" val="1948380879"/>
                        </a:ext>
                      </a:extLst>
                    </a:gridCol>
                  </a:tblGrid>
                  <a:tr h="6189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Name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980" r="-200897" b="-33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901" t="-980" r="-101802" b="-3362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Type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2535032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Cifar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187273" r="-200897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901" t="-187273" r="-101802" b="-5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06552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Sun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287273" r="-200897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901" t="-287273" r="-101802" b="-4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449728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Enron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387273" r="-200897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901" t="-387273" r="-101802" b="-3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Text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774767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Trevi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487273" r="-20089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901" t="-487273" r="-101802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304943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Sift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587273" r="-200897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901" t="-587273" r="-10180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Image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735999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Gauss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00000" t="-687273" r="-200897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00901" t="-687273" r="-10180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Synthetic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66639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975237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6B23-CEA3-D245-22F8-8AE9F276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5DD0-0CA5-34EE-23C0-89C11480F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02716C-1257-67A4-11E5-FC6BF177D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38" y="1819656"/>
            <a:ext cx="7410647" cy="4340747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Preliminaries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Methodology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Experiments</a:t>
            </a:r>
          </a:p>
          <a:p>
            <a:r>
              <a:rPr lang="en-CA" sz="3200" b="1" dirty="0"/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5C89802-A533-3103-AE39-65981C836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33" y="1987852"/>
            <a:ext cx="345289" cy="3452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257BE30-F569-D31C-9412-CA42327B4D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233" y="2630102"/>
            <a:ext cx="345289" cy="3452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8CBF3E7-01EE-00DD-C2F1-EC45D0AFA2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233" y="3272352"/>
            <a:ext cx="345290" cy="345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A51C8F41-2A7A-090A-859A-8390B9A78D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234" y="3983940"/>
            <a:ext cx="345288" cy="3946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D35F506-B8CE-8FC2-F37D-041B92B5C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32" y="4723254"/>
            <a:ext cx="345289" cy="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445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98FFC-40C0-DF13-C472-4F2869A1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E4D2-470E-67A6-776C-56CF5690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1CED644-7249-DA29-D014-AE000C1840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/>
          <a:lstStyle/>
          <a:p>
            <a:pPr marL="609585" indent="-609585">
              <a:buFont typeface="+mj-lt"/>
              <a:buAutoNum type="arabicPeriod"/>
            </a:pPr>
            <a:r>
              <a:rPr lang="en-US" dirty="0"/>
              <a:t>Multi-omics graph database</a:t>
            </a:r>
            <a:br>
              <a:rPr lang="en-US" dirty="0"/>
            </a:br>
            <a:r>
              <a:rPr lang="en-US" sz="2133" dirty="0">
                <a:solidFill>
                  <a:srgbClr val="112233"/>
                </a:solidFill>
              </a:rPr>
              <a:t>A graph database that combines different “omics” (e.g. genomics, proteomics,…)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Each entity of an omics (e.g. gene, protein,…) is represented as a node and interactions between entities are represented as edges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A comprehensive analysis of their interactions in a complex biological sample. [1]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18 nodes types &amp; 18 relations types</a:t>
            </a:r>
          </a:p>
          <a:p>
            <a:pPr marL="609585" lvl="4" indent="-609585">
              <a:spcBef>
                <a:spcPts val="933"/>
              </a:spcBef>
            </a:pPr>
            <a:endParaRPr lang="en-US" sz="800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Tasks</a:t>
            </a:r>
            <a:br>
              <a:rPr lang="en-US" dirty="0"/>
            </a:br>
            <a:r>
              <a:rPr lang="en-US" sz="2133" dirty="0">
                <a:solidFill>
                  <a:srgbClr val="112233"/>
                </a:solidFill>
              </a:rPr>
              <a:t>Annotating genes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Given a gene, what is related functional annotation(s)?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In graph machine learning, we call this task </a:t>
            </a:r>
            <a:r>
              <a:rPr lang="en-US" sz="1867" i="1" dirty="0"/>
              <a:t>link prediction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6D4FDE-E26F-FEBA-340D-E7ECBB0F5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6245" y="4005924"/>
            <a:ext cx="2510264" cy="251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7224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201B91-CE07-4D44-903A-B46FC851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4833" y="1843653"/>
            <a:ext cx="4674487" cy="46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/>
          <a:lstStyle/>
          <a:p>
            <a:pPr marL="609585" indent="-609585">
              <a:buFont typeface="+mj-lt"/>
              <a:buAutoNum type="arabicPeriod"/>
            </a:pPr>
            <a:r>
              <a:rPr lang="en-US" dirty="0"/>
              <a:t>Multi-omics graph database</a:t>
            </a:r>
            <a:br>
              <a:rPr lang="en-US" dirty="0"/>
            </a:br>
            <a:r>
              <a:rPr lang="en-US" sz="2133" dirty="0">
                <a:solidFill>
                  <a:srgbClr val="112233"/>
                </a:solidFill>
              </a:rPr>
              <a:t>A graph database that combines different “omics” (e.g. genomics, proteomics,…)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Each entity of an omics (e.g. gene, protein,…) is represented as a node and interactions between entities are represented as edges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A comprehensive analysis of their interactions in a complex biological sample. [1]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18 nodes types &amp; 18 relations types</a:t>
            </a:r>
          </a:p>
          <a:p>
            <a:pPr marL="609585" lvl="4" indent="-609585">
              <a:spcBef>
                <a:spcPts val="933"/>
              </a:spcBef>
            </a:pPr>
            <a:endParaRPr lang="en-US" sz="800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Tasks</a:t>
            </a:r>
            <a:br>
              <a:rPr lang="en-US" dirty="0"/>
            </a:br>
            <a:r>
              <a:rPr lang="en-US" sz="2133" dirty="0">
                <a:solidFill>
                  <a:srgbClr val="112233"/>
                </a:solidFill>
              </a:rPr>
              <a:t>Annotating genes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Given a gene, what is related functional annotation(s)?</a:t>
            </a:r>
          </a:p>
          <a:p>
            <a:pPr marL="609585" lvl="1" indent="-609585">
              <a:spcBef>
                <a:spcPts val="933"/>
              </a:spcBef>
            </a:pPr>
            <a:r>
              <a:rPr lang="en-US" sz="1867" dirty="0"/>
              <a:t>In graph machine learning, we call this task </a:t>
            </a:r>
            <a:r>
              <a:rPr lang="en-US" sz="1867" i="1" dirty="0"/>
              <a:t>link prediction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0A8461-74A4-4415-98F1-19D585894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555" y="3991616"/>
            <a:ext cx="4942044" cy="286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8162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489208-CE65-49F1-8905-FC7B751BF1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38" y="1819656"/>
            <a:ext cx="7410647" cy="4340747"/>
          </a:xfrm>
        </p:spPr>
        <p:txBody>
          <a:bodyPr>
            <a:normAutofit/>
          </a:bodyPr>
          <a:lstStyle/>
          <a:p>
            <a:r>
              <a:rPr lang="en-CA" sz="3200" dirty="0"/>
              <a:t>Motivation</a:t>
            </a:r>
          </a:p>
          <a:p>
            <a:r>
              <a:rPr lang="en-CA" sz="3200" dirty="0"/>
              <a:t>Preliminaries</a:t>
            </a:r>
          </a:p>
          <a:p>
            <a:r>
              <a:rPr lang="en-CA" sz="3200" dirty="0"/>
              <a:t>Methodology</a:t>
            </a:r>
          </a:p>
          <a:p>
            <a:r>
              <a:rPr lang="en-CA" sz="3200" dirty="0"/>
              <a:t>Experiments</a:t>
            </a:r>
          </a:p>
          <a:p>
            <a:r>
              <a:rPr lang="en-CA" sz="3200" dirty="0"/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357717E-B767-68C1-4488-545C83475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33" y="1987852"/>
            <a:ext cx="345289" cy="3452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6EECD0A-7B78-C621-767D-2549CCFF9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233" y="2630102"/>
            <a:ext cx="345289" cy="3452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84062DF-36CF-EC96-989F-F8C1FE1D6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233" y="3272352"/>
            <a:ext cx="345290" cy="345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3843455-1DB6-F201-6341-37DEFA5267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234" y="3983940"/>
            <a:ext cx="345288" cy="3946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02BB4A2-FD3C-74D6-CAAC-DFE048099C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32" y="4723254"/>
            <a:ext cx="345289" cy="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637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024CD-D847-2A90-6364-7A6B11235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CE26-F565-EAFD-5B1C-CF9336FC9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B87A514-1354-A2A5-F6D6-E896EFA5C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38" y="1819656"/>
            <a:ext cx="7410647" cy="4340747"/>
          </a:xfrm>
        </p:spPr>
        <p:txBody>
          <a:bodyPr>
            <a:normAutofit/>
          </a:bodyPr>
          <a:lstStyle/>
          <a:p>
            <a:r>
              <a:rPr lang="en-CA" sz="3200" b="1" dirty="0"/>
              <a:t>Motivation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Preliminaries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Methodology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Experiments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7738B35-AA3C-951F-3884-08E63E7CD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33" y="1987852"/>
            <a:ext cx="345289" cy="3452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C466683-237F-2A21-D135-37403275F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233" y="2630102"/>
            <a:ext cx="345289" cy="3452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5C341B-09E6-D4CF-AD01-779009B65D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233" y="3272352"/>
            <a:ext cx="345290" cy="345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3423032-F878-BF5F-D57F-19C742AA8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234" y="3983940"/>
            <a:ext cx="345288" cy="3946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91973A1-E6F2-F17E-CF76-E1219666D1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32" y="4723254"/>
            <a:ext cx="345289" cy="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165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C4E9-C0E3-1635-6DBD-AC3B3BECF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ED6BE3D-2FF8-1DF4-BE53-9B7067849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0442" y="2618813"/>
            <a:ext cx="3283026" cy="32830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B5D92-8EFD-457E-9F1D-BEC1D9C5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9F239E-63E6-29A3-BA7B-9FE5AC47DDB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/>
          <a:lstStyle/>
          <a:p>
            <a:pPr marL="609585" indent="-609585">
              <a:buFont typeface="+mj-lt"/>
              <a:buAutoNum type="arabicPeriod"/>
            </a:pPr>
            <a:r>
              <a:rPr lang="vi-VN" dirty="0"/>
              <a:t>Why geometric </a:t>
            </a:r>
            <a:r>
              <a:rPr lang="en-CA" dirty="0"/>
              <a:t>data structure?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112233"/>
                </a:solidFill>
              </a:rPr>
              <a:t>A graph database that combines different “omics” (e.g. genomics, proteomics,…)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 err="1">
                <a:solidFill>
                  <a:srgbClr val="112233"/>
                </a:solidFill>
              </a:rPr>
              <a:t>Asdasdasadasdasdasdasd</a:t>
            </a:r>
            <a:endParaRPr lang="en-US" sz="2133" dirty="0">
              <a:solidFill>
                <a:srgbClr val="11223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33" dirty="0" err="1">
                <a:solidFill>
                  <a:srgbClr val="112233"/>
                </a:solidFill>
              </a:rPr>
              <a:t>asdasdasd</a:t>
            </a:r>
            <a:endParaRPr lang="en-US" sz="800" dirty="0"/>
          </a:p>
          <a:p>
            <a:pPr marL="609585" indent="-609585">
              <a:buFont typeface="+mj-lt"/>
              <a:buAutoNum type="arabicPeriod" startAt="2"/>
            </a:pPr>
            <a:r>
              <a:rPr lang="en-US" dirty="0"/>
              <a:t>Tasks</a:t>
            </a:r>
          </a:p>
          <a:p>
            <a:endParaRPr lang="en-US" sz="1867" i="1" dirty="0"/>
          </a:p>
        </p:txBody>
      </p:sp>
      <p:pic>
        <p:nvPicPr>
          <p:cNvPr id="7" name="Picture 6" descr="Red arrows pointing to the left&#10;&#10;AI-generated content may be incorrect.">
            <a:extLst>
              <a:ext uri="{FF2B5EF4-FFF2-40B4-BE49-F238E27FC236}">
                <a16:creationId xmlns:a16="http://schemas.microsoft.com/office/drawing/2014/main" id="{52AD60BA-FF41-2F09-B605-84B574262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814" y="3014419"/>
            <a:ext cx="2963805" cy="160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562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7DC6C-9038-C120-A94C-69639AA26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F6BB-25D8-5EBA-5B99-39ED62B7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E19B86-581B-362A-49CC-A796EFBF2F6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38" y="1819656"/>
            <a:ext cx="7410647" cy="4340747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CA" sz="3200" b="1" dirty="0"/>
              <a:t>Preliminaries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Methodology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Experiments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C5B91B-E9F7-9AAA-01AA-4C58DA205F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33" y="1987852"/>
            <a:ext cx="345289" cy="3452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F4D8E335-C345-1083-3D0D-8ECD72838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233" y="2630102"/>
            <a:ext cx="345289" cy="3452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A7AE03B-CFC8-CB78-DB4F-DF50CD2C9C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233" y="3272352"/>
            <a:ext cx="345290" cy="345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E700BA6-CD37-BFCC-7C64-06969715E7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234" y="3983940"/>
            <a:ext cx="345288" cy="3946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533F57B-5965-CCA4-2AEA-A6024C26F0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32" y="4723254"/>
            <a:ext cx="345289" cy="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384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B74C5-5778-A239-868C-0EB178884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7E48-441E-F4AE-3DBD-185F7094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Preliminaries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D6DEB922-2E38-73FD-3945-94BD8926E335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576002" y="1950705"/>
                <a:ext cx="10905617" cy="4672536"/>
              </a:xfrm>
            </p:spPr>
            <p:txBody>
              <a:bodyPr>
                <a:noAutofit/>
              </a:bodyPr>
              <a:lstStyle/>
              <a:p>
                <a:r>
                  <a:rPr lang="en-CA" sz="2000" dirty="0"/>
                  <a:t>Let </a:t>
                </a:r>
                <a14:m>
                  <m:oMath xmlns:m="http://schemas.openxmlformats.org/officeDocument/2006/math"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CA" sz="2000" b="0" i="0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CA" sz="2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sz="2000" b="0" dirty="0"/>
                  <a:t> denote a set of points such that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lang="en-CA" sz="2000" b="0" dirty="0"/>
                  <a:t> </a:t>
                </a:r>
                <a:r>
                  <a:rPr lang="en-CA" sz="2000" dirty="0"/>
                  <a:t>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CA" sz="2000" b="0" dirty="0"/>
                  <a:t>-dimensional vector of point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CA" sz="2000" b="0" dirty="0"/>
                  <a:t> . </a:t>
                </a:r>
                <a:endParaRPr lang="en-CA" sz="2000" dirty="0"/>
              </a:p>
              <a:p>
                <a:r>
                  <a:rPr lang="en-CA" sz="2000" b="0" dirty="0"/>
                  <a:t>Let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CA" sz="2000" b="0" dirty="0"/>
                  <a:t> be the number points in </a:t>
                </a:r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CA" sz="2000" b="0" dirty="0"/>
              </a:p>
              <a:p>
                <a:r>
                  <a:rPr lang="vi-VN" sz="2000" b="1" dirty="0"/>
                  <a:t>D</a:t>
                </a:r>
                <a:r>
                  <a:rPr lang="en-CA" sz="2000" b="1" dirty="0" err="1"/>
                  <a:t>efinition</a:t>
                </a:r>
                <a:r>
                  <a:rPr lang="en-CA" sz="2000" b="1" dirty="0"/>
                  <a:t> 1- Nearest Neighbour (NN) problem</a:t>
                </a:r>
                <a:r>
                  <a:rPr lang="en-CA" sz="2000" dirty="0"/>
                  <a:t>. </a:t>
                </a:r>
                <a:r>
                  <a:rPr lang="en-CA" sz="2000" i="1" dirty="0"/>
                  <a:t>Given a query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CA" sz="2000" b="0" i="1" dirty="0"/>
                  <a:t> </a:t>
                </a:r>
                <a:r>
                  <a:rPr lang="en-CA" sz="2000" i="1" dirty="0"/>
                  <a:t>the nearest neighbour problem is the problem of finding a point that is closest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CA" sz="2000" b="0" i="1" dirty="0"/>
                  <a:t> according to defined distance metric.</a:t>
                </a:r>
                <a:endParaRPr lang="vi-VN" sz="2000" b="0" i="1" dirty="0"/>
              </a:p>
              <a:p>
                <a:r>
                  <a:rPr lang="vi-VN" sz="2000" b="0" dirty="0"/>
                  <a:t>The d</a:t>
                </a:r>
                <a:r>
                  <a:rPr lang="en-CA" sz="2000" b="0" dirty="0" err="1"/>
                  <a:t>efinition</a:t>
                </a:r>
                <a:r>
                  <a:rPr lang="en-CA" sz="2000" b="0" dirty="0"/>
                  <a:t> can be extended to K nearest neighbour (K-NN) problem.</a:t>
                </a:r>
                <a:endParaRPr lang="en-CA" sz="2000" dirty="0"/>
              </a:p>
            </p:txBody>
          </p:sp>
        </mc:Choice>
        <mc:Fallback xmlns="">
          <p:sp>
            <p:nvSpPr>
              <p:cNvPr id="12" name="Text Placeholder 2">
                <a:extLst>
                  <a:ext uri="{FF2B5EF4-FFF2-40B4-BE49-F238E27FC236}">
                    <a16:creationId xmlns:a16="http://schemas.microsoft.com/office/drawing/2014/main" id="{D6DEB922-2E38-73FD-3945-94BD8926E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576002" y="1950705"/>
                <a:ext cx="10905617" cy="4672536"/>
              </a:xfrm>
              <a:blipFill>
                <a:blip r:embed="rId3"/>
                <a:stretch>
                  <a:fillRect l="-559" t="-522" r="-3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DE4F9BE5-0433-5189-2406-15909B411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2809" y="3956336"/>
            <a:ext cx="2799360" cy="279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815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721BF-3B88-DA6B-B737-324A5AF6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5725-2BB5-FCEC-5D0F-AFCD0DB9B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58C3AAE-6CFA-664F-E328-E09DA44EDB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6338" y="1819656"/>
            <a:ext cx="7410647" cy="4340747"/>
          </a:xfrm>
        </p:spPr>
        <p:txBody>
          <a:bodyPr>
            <a:normAutofit/>
          </a:bodyPr>
          <a:lstStyle/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Motivation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Preliminaries</a:t>
            </a:r>
          </a:p>
          <a:p>
            <a:r>
              <a:rPr lang="en-CA" sz="3200" b="1" dirty="0"/>
              <a:t>Methodology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Experiments</a:t>
            </a:r>
          </a:p>
          <a:p>
            <a:r>
              <a:rPr lang="en-CA" sz="3200" dirty="0">
                <a:solidFill>
                  <a:schemeClr val="bg2">
                    <a:lumMod val="90000"/>
                  </a:schemeClr>
                </a:solidFill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50621E7-C278-8056-23FA-65C2CCB83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3233" y="1987852"/>
            <a:ext cx="345289" cy="3452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50A8208-0747-2938-29B5-EED500C2C1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233" y="2630102"/>
            <a:ext cx="345289" cy="34528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A3017D5-09A7-49CC-926B-322287CBCE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233" y="3272352"/>
            <a:ext cx="345290" cy="34529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44E943-ED4C-F88A-DF1F-32697564A3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3234" y="3983940"/>
            <a:ext cx="345288" cy="3946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30B0302-1A5F-0F44-113F-346EE27455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232" y="4723254"/>
            <a:ext cx="345289" cy="34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3498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D2D6C-1BCD-4476-4232-524F9848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F90A-E860-1C83-6DE3-99C38BE7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496CFF1-7EC5-F2AE-BC8D-972D6B70F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8470" y="3655886"/>
            <a:ext cx="2717203" cy="27172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9F6C9AE-2AAE-89A3-D4F5-F587A54736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b="0" dirty="0"/>
              <a:t>This work focusing on evaluating the performance of geometrics data structures from practical perspectives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dirty="0">
                <a:latin typeface="Aptos (Body)"/>
              </a:rPr>
              <a:t>Evaluat</a:t>
            </a:r>
            <a:r>
              <a:rPr lang="en-CA" sz="2000" dirty="0">
                <a:latin typeface="Aptos (Body)"/>
              </a:rPr>
              <a:t>ed</a:t>
            </a:r>
            <a:r>
              <a:rPr lang="vi-VN" sz="2000" dirty="0">
                <a:latin typeface="Aptos (Body)"/>
              </a:rPr>
              <a:t> methods : K-D </a:t>
            </a:r>
            <a:r>
              <a:rPr lang="en-CA" sz="2000" dirty="0">
                <a:latin typeface="Aptos (Body)"/>
              </a:rPr>
              <a:t>Tree [1] and Ball* Tree [2]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Focused operations: insert, delete, tree construction, get NN and get KNN </a:t>
            </a:r>
            <a:endParaRPr lang="en-CA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Implement in a unified framework for a fair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Trees are evaluated on large scale real-world datasets with various properties</a:t>
            </a:r>
          </a:p>
          <a:p>
            <a:pPr marL="584194" lvl="2" indent="-342900"/>
            <a:r>
              <a:rPr lang="en-CA" dirty="0">
                <a:solidFill>
                  <a:srgbClr val="415666"/>
                </a:solidFill>
              </a:rPr>
              <a:t>Number of nodes : 50,000 – 2,000,00 </a:t>
            </a:r>
          </a:p>
          <a:p>
            <a:pPr marL="584194" lvl="2" indent="-342900"/>
            <a:r>
              <a:rPr lang="en-CA" dirty="0">
                <a:solidFill>
                  <a:srgbClr val="415666"/>
                </a:solidFill>
              </a:rPr>
              <a:t>Dimension of each data point : 128 - 4,096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vi-VN" sz="1600" b="0" dirty="0"/>
          </a:p>
          <a:p>
            <a:endParaRPr lang="en-CA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 b="0" dirty="0"/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270594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A2538-BF1B-54A1-B616-4E44D2FFC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1CB4-B856-3E2B-6124-CEEFF4A6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b="1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9B069D0-D3CA-C321-D091-9618BB510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8470" y="3655886"/>
            <a:ext cx="2717203" cy="2717203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6BC3ED7-6F12-A934-D7E8-82AA9EB600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6002" y="1950705"/>
            <a:ext cx="10905617" cy="467253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CA" sz="2400" b="0" dirty="0"/>
              <a:t>K-D Tree</a:t>
            </a:r>
            <a:endParaRPr lang="en-US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en-CA" sz="2000" dirty="0"/>
          </a:p>
          <a:p>
            <a:pPr marL="457200" lvl="1" indent="-457200">
              <a:buChar char="•"/>
            </a:pPr>
            <a:endParaRPr lang="en-CA" sz="2000" dirty="0"/>
          </a:p>
          <a:p>
            <a:pPr marL="457200" lvl="1" indent="-457200">
              <a:buChar char="•"/>
            </a:pPr>
            <a:endParaRPr lang="en-CA" sz="2000" dirty="0"/>
          </a:p>
          <a:p>
            <a:pPr marL="457200" lvl="1" indent="-457200">
              <a:buChar char="•"/>
            </a:pPr>
            <a:endParaRPr lang="en-CA" sz="2000" dirty="0"/>
          </a:p>
          <a:p>
            <a:pPr marL="457200" lvl="1" indent="-457200">
              <a:buChar char="•"/>
            </a:pPr>
            <a:endParaRPr lang="en-CA" sz="2000" dirty="0"/>
          </a:p>
          <a:p>
            <a:pPr marL="457200" lvl="1" indent="-457200">
              <a:buChar char="•"/>
            </a:pPr>
            <a:r>
              <a:rPr lang="en-CA" sz="2000" dirty="0">
                <a:solidFill>
                  <a:srgbClr val="415666"/>
                </a:solidFill>
              </a:rPr>
              <a:t>All nodes at the </a:t>
            </a:r>
            <a:r>
              <a:rPr lang="en-CA" sz="2000" b="1" dirty="0">
                <a:solidFill>
                  <a:srgbClr val="415666"/>
                </a:solidFill>
              </a:rPr>
              <a:t>same depth level</a:t>
            </a:r>
            <a:r>
              <a:rPr lang="en-CA" sz="2000" dirty="0">
                <a:solidFill>
                  <a:srgbClr val="415666"/>
                </a:solidFill>
              </a:rPr>
              <a:t> having the </a:t>
            </a:r>
            <a:r>
              <a:rPr lang="en-CA" sz="2000" b="1" dirty="0">
                <a:solidFill>
                  <a:srgbClr val="415666"/>
                </a:solidFill>
              </a:rPr>
              <a:t>same discriminator</a:t>
            </a:r>
            <a:endParaRPr lang="en-CA" sz="2000" b="1" dirty="0"/>
          </a:p>
          <a:p>
            <a:pPr marL="457200" lvl="1" indent="-457200">
              <a:buChar char="•"/>
            </a:pPr>
            <a:r>
              <a:rPr lang="en-CA" sz="2000" dirty="0">
                <a:solidFill>
                  <a:srgbClr val="415666"/>
                </a:solidFill>
              </a:rPr>
              <a:t>Discriminators between 2 </a:t>
            </a:r>
            <a:r>
              <a:rPr lang="en-CA" sz="2000" dirty="0" err="1">
                <a:solidFill>
                  <a:srgbClr val="415666"/>
                </a:solidFill>
              </a:rPr>
              <a:t>conscutive</a:t>
            </a:r>
            <a:r>
              <a:rPr lang="en-CA" sz="2000" dirty="0">
                <a:solidFill>
                  <a:srgbClr val="415666"/>
                </a:solidFill>
              </a:rPr>
              <a:t> depth level are different</a:t>
            </a:r>
          </a:p>
          <a:p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  <p:pic>
        <p:nvPicPr>
          <p:cNvPr id="4" name="Picture 3" descr="A black background with red numbers&#10;&#10;AI-generated content may be incorrect.">
            <a:extLst>
              <a:ext uri="{FF2B5EF4-FFF2-40B4-BE49-F238E27FC236}">
                <a16:creationId xmlns:a16="http://schemas.microsoft.com/office/drawing/2014/main" id="{A4614F98-E3D4-EC91-D5C1-6BD859559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6846" y="1951004"/>
            <a:ext cx="8245231" cy="29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631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676</Words>
  <Application>Microsoft Office PowerPoint</Application>
  <PresentationFormat>Widescreen</PresentationFormat>
  <Paragraphs>171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(Body)</vt:lpstr>
      <vt:lpstr>Aptos Display</vt:lpstr>
      <vt:lpstr>Arial</vt:lpstr>
      <vt:lpstr>Cambria Math</vt:lpstr>
      <vt:lpstr>Office Theme</vt:lpstr>
      <vt:lpstr>Geometric data structure From theory to application</vt:lpstr>
      <vt:lpstr>Table of contents</vt:lpstr>
      <vt:lpstr>Table of contents</vt:lpstr>
      <vt:lpstr>Motivation</vt:lpstr>
      <vt:lpstr>Table of contents</vt:lpstr>
      <vt:lpstr>Preliminaries</vt:lpstr>
      <vt:lpstr>Table of contents</vt:lpstr>
      <vt:lpstr>Methodology</vt:lpstr>
      <vt:lpstr>Methodology</vt:lpstr>
      <vt:lpstr>Methodology</vt:lpstr>
      <vt:lpstr>Methodology</vt:lpstr>
      <vt:lpstr>Methodology</vt:lpstr>
      <vt:lpstr>Table of contents</vt:lpstr>
      <vt:lpstr>Experiments</vt:lpstr>
      <vt:lpstr>Table of contents</vt:lpstr>
      <vt:lpstr>Methodology</vt:lpstr>
      <vt:lpstr>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Bảo Ngô</dc:creator>
  <cp:lastModifiedBy>Bảo Ngô</cp:lastModifiedBy>
  <cp:revision>7</cp:revision>
  <dcterms:created xsi:type="dcterms:W3CDTF">2025-03-26T01:10:52Z</dcterms:created>
  <dcterms:modified xsi:type="dcterms:W3CDTF">2025-03-27T19:16:11Z</dcterms:modified>
</cp:coreProperties>
</file>