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6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6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6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28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9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8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4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1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9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A538-2802-4275-B365-67335AA55C0A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B076-CC78-49B9-8B87-5B9FD680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1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between RTOS target and an Industrial System: Developing USB Digital I/O Module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O’Brien</a:t>
            </a:r>
          </a:p>
          <a:p>
            <a:r>
              <a:rPr lang="en-US" dirty="0" smtClean="0"/>
              <a:t>4/29/2013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 (2)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438928" cy="554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39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</a:p>
          <a:p>
            <a:pPr lvl="1"/>
            <a:r>
              <a:rPr lang="en-US" dirty="0" smtClean="0"/>
              <a:t>Never meant to be final implementation, but useful as a proof of concept prototype</a:t>
            </a:r>
          </a:p>
          <a:p>
            <a:r>
              <a:rPr lang="en-US" dirty="0" smtClean="0"/>
              <a:t>Fail-</a:t>
            </a:r>
            <a:r>
              <a:rPr lang="en-US" dirty="0" err="1" smtClean="0"/>
              <a:t>duino</a:t>
            </a:r>
            <a:endParaRPr lang="en-US" dirty="0" smtClean="0"/>
          </a:p>
          <a:p>
            <a:pPr lvl="1"/>
            <a:r>
              <a:rPr lang="en-US" dirty="0" smtClean="0"/>
              <a:t>Arduino only ever received 0xFF serial characters</a:t>
            </a:r>
          </a:p>
          <a:p>
            <a:pPr lvl="1"/>
            <a:r>
              <a:rPr lang="en-US" dirty="0" smtClean="0"/>
              <a:t>AGG Software Advanced Serial Port Monitor</a:t>
            </a:r>
          </a:p>
          <a:p>
            <a:pPr lvl="2"/>
            <a:r>
              <a:rPr lang="en-US" dirty="0" smtClean="0"/>
              <a:t>Arduino can’t do the required flow control without modification!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proof on concept emulator</a:t>
            </a:r>
          </a:p>
          <a:p>
            <a:r>
              <a:rPr lang="en-US" dirty="0" smtClean="0"/>
              <a:t>Desktop application using com0com loopback</a:t>
            </a:r>
          </a:p>
          <a:p>
            <a:pPr lvl="1"/>
            <a:r>
              <a:rPr lang="en-US" dirty="0" smtClean="0"/>
              <a:t>com0com allows serial port emulation</a:t>
            </a:r>
          </a:p>
          <a:p>
            <a:r>
              <a:rPr lang="en-US" dirty="0" smtClean="0"/>
              <a:t>Implemented discovered protocol</a:t>
            </a:r>
          </a:p>
          <a:p>
            <a:pPr lvl="1"/>
            <a:r>
              <a:rPr lang="en-US" dirty="0" smtClean="0"/>
              <a:t>Able to interact with EasyVeep simulations!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 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2" y="1824831"/>
            <a:ext cx="7419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9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MyEasyPort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Stellaris Launchpad</a:t>
            </a:r>
          </a:p>
          <a:p>
            <a:pPr lvl="1"/>
            <a:r>
              <a:rPr lang="en-US" dirty="0" smtClean="0"/>
              <a:t>Overpowered, but available</a:t>
            </a:r>
          </a:p>
          <a:p>
            <a:pPr lvl="1"/>
            <a:r>
              <a:rPr lang="en-US" dirty="0" smtClean="0"/>
              <a:t>Supports the flow control EasyVeep desires</a:t>
            </a:r>
          </a:p>
          <a:p>
            <a:r>
              <a:rPr lang="en-US" dirty="0" smtClean="0"/>
              <a:t>Implemented the protocol</a:t>
            </a:r>
          </a:p>
          <a:p>
            <a:pPr lvl="1"/>
            <a:r>
              <a:rPr lang="en-US" dirty="0" smtClean="0"/>
              <a:t>Everything talked well at low speed</a:t>
            </a:r>
          </a:p>
          <a:p>
            <a:pPr lvl="1"/>
            <a:r>
              <a:rPr lang="en-US" dirty="0" smtClean="0"/>
              <a:t>Updating at more the 5Hz crashed EasyVeep!</a:t>
            </a:r>
          </a:p>
          <a:p>
            <a:pPr lvl="1"/>
            <a:r>
              <a:rPr lang="en-US" dirty="0" smtClean="0"/>
              <a:t>Tried debugging EasyVeep and </a:t>
            </a:r>
            <a:r>
              <a:rPr lang="en-US" dirty="0" err="1" smtClean="0"/>
              <a:t>MyEasyPort</a:t>
            </a:r>
            <a:endParaRPr lang="en-US" dirty="0" smtClean="0"/>
          </a:p>
          <a:p>
            <a:pPr lvl="2"/>
            <a:r>
              <a:rPr lang="en-US" dirty="0" smtClean="0"/>
              <a:t>Too hard to debug without EasyVeep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EasyVeep simulations are just flash movies</a:t>
            </a:r>
          </a:p>
          <a:p>
            <a:pPr lvl="1"/>
            <a:r>
              <a:rPr lang="en-US" dirty="0" smtClean="0"/>
              <a:t>Copied the flash movies into my own project</a:t>
            </a:r>
          </a:p>
          <a:p>
            <a:r>
              <a:rPr lang="en-US" dirty="0" smtClean="0"/>
              <a:t>Using Flash ActiveX control to load and play</a:t>
            </a:r>
          </a:p>
          <a:p>
            <a:r>
              <a:rPr lang="en-US" dirty="0" smtClean="0"/>
              <a:t>How do I interact with the movie?</a:t>
            </a:r>
          </a:p>
          <a:p>
            <a:pPr lvl="1"/>
            <a:r>
              <a:rPr lang="en-US" dirty="0" smtClean="0"/>
              <a:t>Decompile the </a:t>
            </a:r>
            <a:r>
              <a:rPr lang="en-US" dirty="0" err="1" smtClean="0"/>
              <a:t>swf</a:t>
            </a:r>
            <a:endParaRPr lang="en-US" dirty="0" smtClean="0"/>
          </a:p>
          <a:p>
            <a:pPr lvl="2"/>
            <a:r>
              <a:rPr lang="en-US" dirty="0" err="1" smtClean="0"/>
              <a:t>Sothink</a:t>
            </a:r>
            <a:r>
              <a:rPr lang="en-US" dirty="0" smtClean="0"/>
              <a:t> Flash </a:t>
            </a:r>
            <a:r>
              <a:rPr lang="en-US" dirty="0" err="1" smtClean="0"/>
              <a:t>Decompiler</a:t>
            </a:r>
            <a:r>
              <a:rPr lang="en-US" dirty="0" smtClean="0"/>
              <a:t> (trial)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lasm</a:t>
            </a:r>
            <a:r>
              <a:rPr lang="en-US" dirty="0" smtClean="0"/>
              <a:t> –d</a:t>
            </a:r>
          </a:p>
          <a:p>
            <a:pPr lvl="1"/>
            <a:r>
              <a:rPr lang="en-US" dirty="0" smtClean="0"/>
              <a:t>Look through the disassembly to find variable names</a:t>
            </a:r>
          </a:p>
        </p:txBody>
      </p:sp>
    </p:spTree>
    <p:extLst>
      <p:ext uri="{BB962C8B-B14F-4D97-AF65-F5344CB8AC3E}">
        <p14:creationId xmlns:p14="http://schemas.microsoft.com/office/powerpoint/2010/main" xmlns="" val="33389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Sort through all the variable names to find the useful ones.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ActiveX </a:t>
            </a:r>
            <a:r>
              <a:rPr lang="en-US" dirty="0" err="1" smtClean="0"/>
              <a:t>GetVariable</a:t>
            </a:r>
            <a:r>
              <a:rPr lang="en-US" dirty="0" smtClean="0"/>
              <a:t> and </a:t>
            </a:r>
            <a:r>
              <a:rPr lang="en-US" dirty="0" err="1" smtClean="0"/>
              <a:t>SetVariable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624918"/>
              </p:ext>
            </p:extLst>
          </p:nvPr>
        </p:nvGraphicFramePr>
        <p:xfrm>
          <a:off x="457200" y="3733800"/>
          <a:ext cx="8229600" cy="217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08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 Name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EprgLeirasX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Description ( X = 0..10)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EDigSensX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Sensor Description ( 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EDigActX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Actuator Description (X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Actuator Value ( X =1..16)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Sensor Value (X=1..16)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14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Queried simulation at twice the frame rate</a:t>
            </a:r>
          </a:p>
          <a:p>
            <a:r>
              <a:rPr lang="en-US" dirty="0" smtClean="0"/>
              <a:t>If sensor values changed, command would be sent to connected EasyPort</a:t>
            </a:r>
          </a:p>
          <a:p>
            <a:r>
              <a:rPr lang="en-US" dirty="0" smtClean="0"/>
              <a:t>On Update command from </a:t>
            </a:r>
            <a:r>
              <a:rPr lang="en-US" dirty="0" err="1" smtClean="0"/>
              <a:t>MyEasyPort</a:t>
            </a:r>
            <a:r>
              <a:rPr lang="en-US" dirty="0" smtClean="0"/>
              <a:t> actuator variables would be set in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User can also interact with buttons on GUI</a:t>
            </a:r>
          </a:p>
          <a:p>
            <a:r>
              <a:rPr lang="en-US" dirty="0" smtClean="0"/>
              <a:t>Auto – mode shows user how system should work when controlled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315" y="1600200"/>
            <a:ext cx="775336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97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MyEasyPort</a:t>
            </a:r>
            <a:r>
              <a:rPr lang="en-US" dirty="0" smtClean="0"/>
              <a:t> to </a:t>
            </a:r>
            <a:r>
              <a:rPr lang="en-US" dirty="0" err="1" smtClean="0"/>
              <a:t>Arcom</a:t>
            </a:r>
            <a:r>
              <a:rPr lang="en-US" dirty="0" smtClean="0"/>
              <a:t> is tricky</a:t>
            </a:r>
          </a:p>
          <a:p>
            <a:pPr lvl="1"/>
            <a:r>
              <a:rPr lang="en-US" dirty="0" smtClean="0"/>
              <a:t>Logic Levels are different</a:t>
            </a:r>
          </a:p>
          <a:p>
            <a:pPr lvl="2"/>
            <a:r>
              <a:rPr lang="en-US" dirty="0" smtClean="0"/>
              <a:t>3.3V </a:t>
            </a:r>
            <a:r>
              <a:rPr lang="en-US" dirty="0" err="1" smtClean="0"/>
              <a:t>MyEasyPort</a:t>
            </a:r>
            <a:r>
              <a:rPr lang="en-US" dirty="0" smtClean="0"/>
              <a:t>, 5V </a:t>
            </a:r>
            <a:r>
              <a:rPr lang="en-US" dirty="0" err="1" smtClean="0"/>
              <a:t>Arcom</a:t>
            </a:r>
            <a:endParaRPr lang="en-US" dirty="0" smtClean="0"/>
          </a:p>
          <a:p>
            <a:pPr lvl="1"/>
            <a:r>
              <a:rPr lang="en-US" dirty="0" smtClean="0"/>
              <a:t>Line Buffers</a:t>
            </a:r>
          </a:p>
          <a:p>
            <a:pPr lvl="2"/>
            <a:r>
              <a:rPr lang="en-US" dirty="0" err="1" smtClean="0"/>
              <a:t>Arcom</a:t>
            </a:r>
            <a:r>
              <a:rPr lang="en-US" dirty="0" smtClean="0"/>
              <a:t> I/O card is very low current </a:t>
            </a:r>
          </a:p>
          <a:p>
            <a:pPr lvl="1"/>
            <a:r>
              <a:rPr lang="en-US" dirty="0" smtClean="0"/>
              <a:t>Proper Isolation is nice to have</a:t>
            </a:r>
          </a:p>
          <a:p>
            <a:pPr lvl="2"/>
            <a:r>
              <a:rPr lang="en-US" dirty="0" smtClean="0"/>
              <a:t>Ground loop, transient voltages</a:t>
            </a:r>
          </a:p>
          <a:p>
            <a:pPr lvl="1"/>
            <a:r>
              <a:rPr lang="en-US" dirty="0" smtClean="0"/>
              <a:t>32 channels of I/O need to be routed</a:t>
            </a:r>
          </a:p>
          <a:p>
            <a:pPr lvl="2"/>
            <a:r>
              <a:rPr lang="en-US" dirty="0" smtClean="0"/>
              <a:t>4 8-bit channels</a:t>
            </a:r>
          </a:p>
          <a:p>
            <a:pPr lvl="2"/>
            <a:r>
              <a:rPr lang="en-US" dirty="0" smtClean="0"/>
              <a:t>Pin-out on </a:t>
            </a:r>
            <a:r>
              <a:rPr lang="en-US" dirty="0" err="1" smtClean="0"/>
              <a:t>Arcom</a:t>
            </a:r>
            <a:r>
              <a:rPr lang="en-US" dirty="0" smtClean="0"/>
              <a:t> is bizarre</a:t>
            </a:r>
          </a:p>
        </p:txBody>
      </p:sp>
    </p:spTree>
    <p:extLst>
      <p:ext uri="{BB962C8B-B14F-4D97-AF65-F5344CB8AC3E}">
        <p14:creationId xmlns:p14="http://schemas.microsoft.com/office/powerpoint/2010/main" xmlns="" val="20197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GTA for Real Time Lab</a:t>
            </a:r>
          </a:p>
          <a:p>
            <a:r>
              <a:rPr lang="en-US" dirty="0" smtClean="0"/>
              <a:t>Students need practical experience with Real Time software constructs</a:t>
            </a:r>
          </a:p>
          <a:p>
            <a:r>
              <a:rPr lang="en-US" dirty="0" smtClean="0"/>
              <a:t>Current Fischertechnik systems are aging</a:t>
            </a:r>
          </a:p>
          <a:p>
            <a:pPr lvl="1"/>
            <a:r>
              <a:rPr lang="en-US" dirty="0" smtClean="0"/>
              <a:t>Broken and worn parts frustrate students</a:t>
            </a:r>
          </a:p>
          <a:p>
            <a:pPr lvl="1"/>
            <a:r>
              <a:rPr lang="en-US" dirty="0" smtClean="0"/>
              <a:t>Configurations are limited</a:t>
            </a:r>
          </a:p>
          <a:p>
            <a:r>
              <a:rPr lang="en-US" dirty="0" smtClean="0"/>
              <a:t>Need to find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6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525963"/>
          </a:xfrm>
        </p:spPr>
        <p:txBody>
          <a:bodyPr/>
          <a:lstStyle/>
          <a:p>
            <a:r>
              <a:rPr lang="en-US" dirty="0" smtClean="0"/>
              <a:t>Silicon Labs Si84XX CMOS isolator</a:t>
            </a:r>
          </a:p>
          <a:p>
            <a:pPr lvl="1"/>
            <a:r>
              <a:rPr lang="en-US" dirty="0" smtClean="0"/>
              <a:t>Level shifting, line buffering, isolating package</a:t>
            </a:r>
          </a:p>
          <a:p>
            <a:pPr lvl="2"/>
            <a:r>
              <a:rPr lang="en-US" dirty="0" smtClean="0"/>
              <a:t>Everything in one inexpensive IC</a:t>
            </a:r>
          </a:p>
          <a:p>
            <a:pPr lvl="2"/>
            <a:r>
              <a:rPr lang="en-US" dirty="0" smtClean="0"/>
              <a:t>It’s only available in SMD packages</a:t>
            </a:r>
          </a:p>
          <a:p>
            <a:pPr lvl="1"/>
            <a:r>
              <a:rPr lang="en-US" dirty="0" smtClean="0"/>
              <a:t>4 channels of I/O at up to 150Mbs (using ~15bps)</a:t>
            </a:r>
          </a:p>
          <a:p>
            <a:pPr lvl="1"/>
            <a:r>
              <a:rPr lang="en-US" dirty="0" smtClean="0"/>
              <a:t>Chose Si8442</a:t>
            </a:r>
          </a:p>
          <a:p>
            <a:pPr lvl="2"/>
            <a:r>
              <a:rPr lang="en-US" dirty="0" smtClean="0"/>
              <a:t>2 Channels each way</a:t>
            </a:r>
          </a:p>
          <a:p>
            <a:pPr lvl="2"/>
            <a:r>
              <a:rPr lang="en-US" dirty="0" smtClean="0"/>
              <a:t>Low power consumption so </a:t>
            </a:r>
            <a:r>
              <a:rPr lang="en-US" dirty="0" err="1" smtClean="0"/>
              <a:t>Arcom</a:t>
            </a:r>
            <a:r>
              <a:rPr lang="en-US" dirty="0" smtClean="0"/>
              <a:t> and USB can power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6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Used Excel to Experiment with Pin 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89" y="2743200"/>
            <a:ext cx="8953500" cy="39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67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(4)</a:t>
            </a:r>
            <a:endParaRPr lang="en-US" dirty="0"/>
          </a:p>
        </p:txBody>
      </p:sp>
      <p:pic>
        <p:nvPicPr>
          <p:cNvPr id="6147" name="Picture 3" descr="C:\Users\zagi\SkyDrive\GRP\docs\hw\eagle\MyEasyPort\MyEasy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74299" cy="56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57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 a </a:t>
            </a:r>
            <a:r>
              <a:rPr lang="en-US" dirty="0" err="1" smtClean="0"/>
              <a:t>VxWorks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User must control the I/O mode of the Digital I/O Card</a:t>
            </a:r>
          </a:p>
          <a:p>
            <a:r>
              <a:rPr lang="en-US" sz="2600" dirty="0" smtClean="0"/>
              <a:t>Switching between modes takes some time</a:t>
            </a:r>
          </a:p>
          <a:p>
            <a:pPr lvl="1"/>
            <a:r>
              <a:rPr lang="en-US" sz="2200" dirty="0" smtClean="0"/>
              <a:t>about 500 micro seconds</a:t>
            </a:r>
          </a:p>
          <a:p>
            <a:pPr lvl="1"/>
            <a:r>
              <a:rPr lang="en-US" sz="2200" dirty="0" smtClean="0"/>
              <a:t>This can lead to an occasional timing glitch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76962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void</a:t>
            </a:r>
            <a:r>
              <a:rPr lang="en-US" sz="1400" dirty="0"/>
              <a:t> </a:t>
            </a:r>
            <a:r>
              <a:rPr lang="en-US" sz="1400" dirty="0" err="1"/>
              <a:t>setActuatorValues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Actuators){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(0x184,0x01); /* Re enable outputs */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(0x183,(Actuators &amp; 0xFF00) &gt;&gt; 8);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(0x181,(Actuators &amp; 0x00FF));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getSensorValues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iSensors</a:t>
            </a:r>
            <a:r>
              <a:rPr lang="en-US" sz="1400" dirty="0"/>
              <a:t> = 0;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(0x184,0x00); /* Disable outputs */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iSensors</a:t>
            </a:r>
            <a:r>
              <a:rPr lang="en-US" sz="1400" dirty="0"/>
              <a:t> = (</a:t>
            </a:r>
            <a:r>
              <a:rPr lang="en-US" sz="1400" dirty="0" err="1"/>
              <a:t>sysInByte</a:t>
            </a:r>
            <a:r>
              <a:rPr lang="en-US" sz="1400" dirty="0"/>
              <a:t>(0x182) &lt;&lt; 8) | (</a:t>
            </a:r>
            <a:r>
              <a:rPr lang="en-US" sz="1400" dirty="0" err="1"/>
              <a:t>sysInByte</a:t>
            </a:r>
            <a:r>
              <a:rPr lang="en-US" sz="1400" dirty="0"/>
              <a:t>(0x180));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sysOutByte</a:t>
            </a:r>
            <a:r>
              <a:rPr lang="en-US" sz="1400" dirty="0"/>
              <a:t>(0x184,0x01); /* Re enable outputs */</a:t>
            </a:r>
          </a:p>
          <a:p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iSensors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08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MyEasyPort</a:t>
            </a:r>
            <a:r>
              <a:rPr lang="en-US" dirty="0" smtClean="0"/>
              <a:t> and </a:t>
            </a:r>
            <a:r>
              <a:rPr lang="en-US" dirty="0" err="1" smtClean="0"/>
              <a:t>MyEasyVeep</a:t>
            </a:r>
            <a:r>
              <a:rPr lang="en-US" dirty="0" smtClean="0"/>
              <a:t> provide an easy to use interface to many valuable simulations</a:t>
            </a:r>
          </a:p>
          <a:p>
            <a:r>
              <a:rPr lang="en-US" dirty="0" smtClean="0"/>
              <a:t>Students will have access to more systems with which they can interact</a:t>
            </a:r>
          </a:p>
          <a:p>
            <a:r>
              <a:rPr lang="en-US" dirty="0" smtClean="0"/>
              <a:t>Software simulations will not break and fail in the same manner as current systems used</a:t>
            </a:r>
          </a:p>
          <a:p>
            <a:r>
              <a:rPr lang="en-US" dirty="0" smtClean="0"/>
              <a:t>Additional system simulations can be created easily with Adobe Flash or any project the can produce Flash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9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future</a:t>
            </a:r>
          </a:p>
          <a:p>
            <a:pPr lvl="1"/>
            <a:r>
              <a:rPr lang="en-US" dirty="0" smtClean="0"/>
              <a:t>Create additional simulations</a:t>
            </a:r>
          </a:p>
          <a:p>
            <a:pPr lvl="1"/>
            <a:r>
              <a:rPr lang="en-US" dirty="0" smtClean="0"/>
              <a:t>Make a smaller, cleaner </a:t>
            </a:r>
            <a:r>
              <a:rPr lang="en-US" dirty="0" err="1" smtClean="0"/>
              <a:t>MyEasyPort</a:t>
            </a:r>
            <a:endParaRPr lang="en-US" dirty="0" smtClean="0"/>
          </a:p>
          <a:p>
            <a:pPr lvl="1"/>
            <a:r>
              <a:rPr lang="en-US" dirty="0" smtClean="0"/>
              <a:t>Resolve the small glitch from switching the I/O card from Input to Output mode</a:t>
            </a:r>
          </a:p>
          <a:p>
            <a:pPr lvl="1"/>
            <a:r>
              <a:rPr lang="en-US" dirty="0" smtClean="0"/>
              <a:t>Add features to </a:t>
            </a:r>
            <a:r>
              <a:rPr lang="en-US" dirty="0" err="1" smtClean="0"/>
              <a:t>MyEasyVeep</a:t>
            </a:r>
            <a:r>
              <a:rPr lang="en-US" dirty="0" smtClean="0"/>
              <a:t> to assists student learning and comprehension further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7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the </a:t>
            </a:r>
            <a:r>
              <a:rPr lang="en-US" dirty="0" err="1" smtClean="0"/>
              <a:t>MyEasyPort</a:t>
            </a:r>
            <a:r>
              <a:rPr lang="en-US" dirty="0" smtClean="0"/>
              <a:t> and </a:t>
            </a:r>
            <a:r>
              <a:rPr lang="en-US" dirty="0" err="1" smtClean="0"/>
              <a:t>MyEasyVeep</a:t>
            </a:r>
            <a:r>
              <a:rPr lang="en-US" dirty="0" smtClean="0"/>
              <a:t> software will take place in LB161.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195170"/>
          <a:ext cx="8153400" cy="5358030"/>
        </p:xfrm>
        <a:graphic>
          <a:graphicData uri="http://schemas.openxmlformats.org/drawingml/2006/table">
            <a:tbl>
              <a:tblPr/>
              <a:tblGrid>
                <a:gridCol w="117274"/>
                <a:gridCol w="8036126"/>
              </a:tblGrid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 dirty="0">
                          <a:latin typeface="Calibri"/>
                          <a:ea typeface="SimSun"/>
                          <a:cs typeface="Times New Roman"/>
                        </a:rPr>
                        <a:t>[1]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L.-X. Li, H. M. Lu, L. 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ZhiPing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and M.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XiangYang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"Design and Application of Automatic Control System Program Based on FESTO Training System," in </a:t>
                      </a:r>
                      <a:r>
                        <a:rPr lang="en-US" sz="1050" i="1" dirty="0">
                          <a:latin typeface="Calibri"/>
                          <a:ea typeface="SimSun"/>
                          <a:cs typeface="Times New Roman"/>
                        </a:rPr>
                        <a:t>Control, Automation and Systems Engineering (CASE), 2011 International Conference o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2011.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[2]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A. R.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Izaguirre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and M. E. Macias, "Virtual Reality Machines to improve training in Control and Automation," in </a:t>
                      </a:r>
                      <a:r>
                        <a:rPr lang="en-US" sz="1050" i="1" dirty="0">
                          <a:latin typeface="Calibri"/>
                          <a:ea typeface="SimSun"/>
                          <a:cs typeface="Times New Roman"/>
                        </a:rPr>
                        <a:t>Conference for Industry and Education Collaboration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San Antonio, 2011.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[3]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D.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Wolowicz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and J. Knoll, "Proposal For USB I/O Board," 13 May 2002. [Online]. Available: http://www.ece.uvic.ca/~elec499/2002a/group04/Proposal.pdf. [Accessed 10 12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[4]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L.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Ngalamou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and L. Myers, "A Software Approach for the Design of a Virtual Plant," </a:t>
                      </a:r>
                      <a:r>
                        <a:rPr lang="en-US" sz="1050" i="1" dirty="0">
                          <a:latin typeface="Calibri"/>
                          <a:ea typeface="SimSun"/>
                          <a:cs typeface="Times New Roman"/>
                        </a:rPr>
                        <a:t>International Journal of Computer Science and Network Security, 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vol. 10, no. 9, pp. 48-56, 2010.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[5]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C.-G.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Haba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"Extending the Use of PLC Simulator Software in Student Laboratory Works," </a:t>
                      </a:r>
                      <a:r>
                        <a:rPr lang="en-US" sz="1050" i="1" dirty="0">
                          <a:latin typeface="Calibri"/>
                          <a:ea typeface="SimSun"/>
                          <a:cs typeface="Times New Roman"/>
                        </a:rPr>
                        <a:t>Advances in Electrical and Computer Engineering, 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vol. 10, no. 1, pp. 84-89, 2010.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[6]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Sealevel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"The Digital I/O Handbook | </a:t>
                      </a: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Sealevel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Support," 08 05 2012. [Online]. Available: http://www.sealevel.com/support/article/AA-00391/155/Resource-Center/Digital-IO-Interfaces/The-Digital-IO-Handbook.html#CL. [Accessed 19 12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[7]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"PSIM PLC Training Simulator," The Learning Pit, [Online]. Available: http://www.thelearningpit.com/plc/psim/psim.html. [Accessed 23 January 2013].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[8]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>
                          <a:latin typeface="Calibri"/>
                          <a:ea typeface="SimSun"/>
                          <a:cs typeface="Times New Roman"/>
                        </a:rPr>
                        <a:t>Festo Didactic GmbH &amp; Co., "Manual EasyPort USB," 1 11 2008. [Online]. Available: http://www.festo-didactic.com/ov3/media/customers/1100/721876_deenesfr_mit_lesezeichen_4.pdf. [Accessed 19 11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[9]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>
                          <a:latin typeface="Calibri"/>
                          <a:ea typeface="SimSun"/>
                          <a:cs typeface="Times New Roman"/>
                        </a:rPr>
                        <a:t>Hex-Rays, "Freeware Download Page," [Online]. Available: http://www.hex-rays.com/products/ida/support/download_freeware.shtml. [Accessed 11 29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[10]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"Null-modem emulator," [Online]. Available: http://com0com.sourceforge.net/. [Accessed 12 Dec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[11]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Silicon Labs, "HIGH-SPEED LEVEL SHIFTING USING Si8XXX ISOLATORS," [Online]. Available: http://www.silabs.com/Support%20Documents/TechnicalDocs/AN598.pdf. [Accessed 5 March 2013].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[12]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Sealevel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, "USB to 16 Isolated Inputs / 16 Reed Relay Outputs Digital Interface Adapter (8221)," [Online]. Available: http://www.sealevel.com/store/i-o/digital-i-o/usb/8221-usb-to-16-isolated-inputs-16-reed-relay-outputs-digital-interface-adapter.html. [Accessed 19 12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400">
                          <a:latin typeface="Calibri"/>
                          <a:ea typeface="SimSun"/>
                          <a:cs typeface="Times New Roman"/>
                        </a:rPr>
                        <a:t>[13] 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latin typeface="Calibri"/>
                          <a:ea typeface="SimSun"/>
                          <a:cs typeface="Times New Roman"/>
                        </a:rPr>
                        <a:t>Festo</a:t>
                      </a:r>
                      <a:r>
                        <a:rPr lang="en-US" sz="1050" dirty="0">
                          <a:latin typeface="Calibri"/>
                          <a:ea typeface="SimSun"/>
                          <a:cs typeface="Times New Roman"/>
                        </a:rPr>
                        <a:t> Didactic GmbH &amp; Co., "ActiveX Control for EasyPort USB," [Online]. Available: http://www.festo-didactic.com/int-en/services/software/software-licences/activex-control-for-easyport-usb.htm?fbid=aW50LmVuLjU1Ny4xNy4zMi44MjUuNjk0NQ. [Accessed 28 11 2012].</a:t>
                      </a:r>
                    </a:p>
                  </a:txBody>
                  <a:tcPr marL="3505" marR="3505" marT="3505" marB="35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alternatives are directed towards PLC training</a:t>
            </a:r>
          </a:p>
          <a:p>
            <a:r>
              <a:rPr lang="en-US" sz="2800" dirty="0" smtClean="0"/>
              <a:t>Physical Process Emulators</a:t>
            </a:r>
          </a:p>
          <a:p>
            <a:pPr lvl="1"/>
            <a:r>
              <a:rPr lang="en-US" sz="2400" dirty="0" err="1" smtClean="0"/>
              <a:t>Edibon</a:t>
            </a:r>
            <a:r>
              <a:rPr lang="en-US" sz="2400" dirty="0" smtClean="0"/>
              <a:t> PLCE ($1600)</a:t>
            </a:r>
          </a:p>
          <a:p>
            <a:pPr lvl="1"/>
            <a:r>
              <a:rPr lang="en-US" sz="2400" dirty="0" smtClean="0"/>
              <a:t>TII Technical Education Systems PAS Modules ($600)</a:t>
            </a:r>
          </a:p>
          <a:p>
            <a:pPr lvl="1"/>
            <a:r>
              <a:rPr lang="en-US" sz="2400" dirty="0" smtClean="0"/>
              <a:t>Designed for standard 24V PLC’s not GPIO</a:t>
            </a:r>
          </a:p>
          <a:p>
            <a:r>
              <a:rPr lang="en-US" dirty="0" smtClean="0"/>
              <a:t>Visual Process Emulators</a:t>
            </a:r>
          </a:p>
          <a:p>
            <a:pPr lvl="1"/>
            <a:r>
              <a:rPr lang="en-US" dirty="0" smtClean="0"/>
              <a:t>Bradley PSIM PLC Simulator</a:t>
            </a:r>
          </a:p>
          <a:p>
            <a:pPr lvl="1"/>
            <a:r>
              <a:rPr lang="en-US" dirty="0" smtClean="0"/>
              <a:t>Easy Visualized Equipment Emulation Program (EasyVeep)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46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PLC Simulator</a:t>
            </a:r>
          </a:p>
          <a:p>
            <a:pPr lvl="1"/>
            <a:r>
              <a:rPr lang="en-US" dirty="0" smtClean="0"/>
              <a:t>No nice way to connect to an external interface</a:t>
            </a:r>
          </a:p>
          <a:p>
            <a:pPr lvl="1"/>
            <a:r>
              <a:rPr lang="en-US" dirty="0" smtClean="0"/>
              <a:t>Program so old it won’t run on Windows 7</a:t>
            </a:r>
          </a:p>
          <a:p>
            <a:r>
              <a:rPr lang="en-US" dirty="0" smtClean="0"/>
              <a:t>EasyVeep</a:t>
            </a:r>
          </a:p>
          <a:p>
            <a:pPr lvl="1"/>
            <a:r>
              <a:rPr lang="en-US" dirty="0" smtClean="0"/>
              <a:t>Software is free but required EasyPort is expensive</a:t>
            </a:r>
          </a:p>
          <a:p>
            <a:pPr lvl="1"/>
            <a:r>
              <a:rPr lang="en-US" dirty="0" smtClean="0"/>
              <a:t>EasyPort is designed for PLC not GPIO logic levels</a:t>
            </a:r>
          </a:p>
          <a:p>
            <a:pPr lvl="1"/>
            <a:r>
              <a:rPr lang="en-US" dirty="0" smtClean="0"/>
              <a:t>Could we build our own EasyPort?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82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EasyPort alternative to allow existing Real Time targets to interact with EasyVeep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6375605"/>
              </p:ext>
            </p:extLst>
          </p:nvPr>
        </p:nvGraphicFramePr>
        <p:xfrm>
          <a:off x="2438400" y="3810000"/>
          <a:ext cx="3752850" cy="2200275"/>
        </p:xfrm>
        <a:graphic>
          <a:graphicData uri="http://schemas.openxmlformats.org/presentationml/2006/ole">
            <p:oleObj spid="_x0000_s1044" name="Visio" r:id="rId3" imgW="3712977" imgH="220671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the manufacture’s website for technical information related to EasyPort protocol</a:t>
            </a:r>
          </a:p>
          <a:p>
            <a:pPr lvl="1"/>
            <a:r>
              <a:rPr lang="en-US" dirty="0" smtClean="0"/>
              <a:t>Dead Links</a:t>
            </a:r>
          </a:p>
          <a:p>
            <a:r>
              <a:rPr lang="en-US" dirty="0" smtClean="0"/>
              <a:t>Buying an EasyPort in order to reverse protocol was too expensive</a:t>
            </a:r>
          </a:p>
          <a:p>
            <a:r>
              <a:rPr lang="en-US" dirty="0" smtClean="0"/>
              <a:t>Disassemble and analyze EasyVeep binaries!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80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Hex-Rays Interactive Disassembler (freeware)</a:t>
            </a:r>
          </a:p>
          <a:p>
            <a:r>
              <a:rPr lang="en-US" dirty="0" smtClean="0"/>
              <a:t>Analyzed various components of the EasyVeep software distribution to find Serial Protocol</a:t>
            </a:r>
          </a:p>
          <a:p>
            <a:pPr lvl="1"/>
            <a:r>
              <a:rPr lang="en-US" dirty="0" smtClean="0"/>
              <a:t>EasyVeep.exe</a:t>
            </a:r>
          </a:p>
          <a:p>
            <a:pPr lvl="2"/>
            <a:r>
              <a:rPr lang="en-US" dirty="0" smtClean="0"/>
              <a:t>Main executable, no serial communications code</a:t>
            </a:r>
          </a:p>
          <a:p>
            <a:pPr lvl="1"/>
            <a:r>
              <a:rPr lang="en-US" dirty="0" smtClean="0"/>
              <a:t>EasyPort.ocx</a:t>
            </a:r>
          </a:p>
          <a:p>
            <a:pPr lvl="2"/>
            <a:r>
              <a:rPr lang="en-US" dirty="0" smtClean="0"/>
              <a:t>ActiveX Control responsible for all communication to EasyPort.</a:t>
            </a:r>
          </a:p>
          <a:p>
            <a:pPr lvl="2"/>
            <a:r>
              <a:rPr lang="en-US" dirty="0" smtClean="0"/>
              <a:t>Has format of a Windows COM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46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EasyPort.ocx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through the Virtual Method Table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vtable</a:t>
            </a:r>
            <a:r>
              <a:rPr lang="en-US" dirty="0" smtClean="0"/>
              <a:t> holds human readable names and pointers to the associated messages</a:t>
            </a:r>
          </a:p>
          <a:p>
            <a:r>
              <a:rPr lang="en-US" dirty="0" smtClean="0"/>
              <a:t>Found many usefully named functions</a:t>
            </a:r>
          </a:p>
          <a:p>
            <a:pPr lvl="1"/>
            <a:r>
              <a:rPr lang="en-US" dirty="0" smtClean="0"/>
              <a:t>Connect, </a:t>
            </a:r>
            <a:r>
              <a:rPr lang="en-US" dirty="0" err="1" smtClean="0"/>
              <a:t>SetOutput</a:t>
            </a:r>
            <a:r>
              <a:rPr lang="en-US" dirty="0" smtClean="0"/>
              <a:t>, </a:t>
            </a:r>
            <a:r>
              <a:rPr lang="en-US" dirty="0" err="1" smtClean="0"/>
              <a:t>GetInputWord</a:t>
            </a:r>
            <a:endParaRPr lang="en-US" dirty="0"/>
          </a:p>
          <a:p>
            <a:r>
              <a:rPr lang="en-US" dirty="0" smtClean="0"/>
              <a:t>Traced execution of each method of interest and found the format strings being used to build and decode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8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7259292"/>
              </p:ext>
            </p:extLst>
          </p:nvPr>
        </p:nvGraphicFramePr>
        <p:xfrm>
          <a:off x="533400" y="1219197"/>
          <a:ext cx="7848600" cy="4343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6905"/>
                <a:gridCol w="3921695"/>
              </a:tblGrid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Command Format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made by PC to initialize connected EasyPorts.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setup[1-4]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EasyPort response to setup0 command requesting a module number 1-4.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DV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by PC to get EasyPort version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V=\d.\d{2}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version request containing the version number of the EasyPort. Must exceed (1.20).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MAW=[1-4].[0248]=[0-F]{4}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Modify the 16 bit output value of EasyPort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to be the value represented by hex number [0-F]{4}.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DEW[1-4].[0248]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the current input values from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9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EW[1-4].[0248]=[0-F]{4}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input value request. The current value of the inputs is represented by a four digit hex number. DAW command is sent in response requesting the current out values the EasyPort has. A response to DAW is not required.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DAW[1-4].[0248]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Request the current output values from module [1-4], channel log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([0248]) . A response is not required in this application.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33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1562</Words>
  <Application>Microsoft Office PowerPoint</Application>
  <PresentationFormat>On-screen Show (4:3)</PresentationFormat>
  <Paragraphs>208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Visio</vt:lpstr>
      <vt:lpstr>Interface between RTOS target and an Industrial System: Developing USB Digital I/O Module </vt:lpstr>
      <vt:lpstr>Motivation</vt:lpstr>
      <vt:lpstr>Alternatives</vt:lpstr>
      <vt:lpstr>Alternatives Cont.</vt:lpstr>
      <vt:lpstr>Proposed Solution</vt:lpstr>
      <vt:lpstr>Creating an EasyPort</vt:lpstr>
      <vt:lpstr>Analyzing EasyVeep</vt:lpstr>
      <vt:lpstr>Analyzing EasyPort.ocx</vt:lpstr>
      <vt:lpstr>EasyPort Protocol</vt:lpstr>
      <vt:lpstr>EasyPort Protocol (2)</vt:lpstr>
      <vt:lpstr>Making an EasyPort Mark I</vt:lpstr>
      <vt:lpstr>Making an EasyPort Mark II</vt:lpstr>
      <vt:lpstr>Making an EasyPort Mark II (2)</vt:lpstr>
      <vt:lpstr>Making MyEasyPort</vt:lpstr>
      <vt:lpstr>MyEasyVeep</vt:lpstr>
      <vt:lpstr>MyEasyVeep (2)</vt:lpstr>
      <vt:lpstr>MyEasyVeep (3)</vt:lpstr>
      <vt:lpstr>MyEasyVeep (4)</vt:lpstr>
      <vt:lpstr>MyEasyPort Design</vt:lpstr>
      <vt:lpstr>MyEasyPort Design (2)</vt:lpstr>
      <vt:lpstr>MyEasyPort Design (3)</vt:lpstr>
      <vt:lpstr>MyEasyPort Design (4)</vt:lpstr>
      <vt:lpstr>Using in a VxWorks Program</vt:lpstr>
      <vt:lpstr>Conclusions and Recommendations</vt:lpstr>
      <vt:lpstr>Conclusions and Recommendations (2)</vt:lpstr>
      <vt:lpstr>Demonstration</vt:lpstr>
      <vt:lpstr>References</vt:lpstr>
      <vt:lpstr>Questions?</vt:lpstr>
    </vt:vector>
  </TitlesOfParts>
  <Company>Blah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O'Brien</dc:creator>
  <cp:lastModifiedBy>Lauren</cp:lastModifiedBy>
  <cp:revision>32</cp:revision>
  <dcterms:created xsi:type="dcterms:W3CDTF">2013-04-27T16:18:41Z</dcterms:created>
  <dcterms:modified xsi:type="dcterms:W3CDTF">2013-04-29T19:03:33Z</dcterms:modified>
</cp:coreProperties>
</file>