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1" r:id="rId6"/>
    <p:sldId id="260" r:id="rId7"/>
    <p:sldId id="263" r:id="rId8"/>
    <p:sldId id="264" r:id="rId9"/>
    <p:sldId id="268" r:id="rId10"/>
    <p:sldId id="265" r:id="rId11"/>
    <p:sldId id="266"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8" d="100"/>
          <a:sy n="68" d="100"/>
        </p:scale>
        <p:origin x="96"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3589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685620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6319599" y="2256949"/>
            <a:ext cx="7477601" cy="1666399"/>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A/B Testing for Revenue Increase</a:t>
            </a:r>
            <a:endParaRPr lang="en-US" sz="5249" dirty="0"/>
          </a:p>
        </p:txBody>
      </p:sp>
      <p:sp>
        <p:nvSpPr>
          <p:cNvPr id="5" name="Text 3"/>
          <p:cNvSpPr/>
          <p:nvPr/>
        </p:nvSpPr>
        <p:spPr>
          <a:xfrm>
            <a:off x="6319599" y="4256603"/>
            <a:ext cx="7477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To increase revenue, Globox conducted an A/B test on their home page. Average spend per user for A and B were close, but what did the results reveal?</a:t>
            </a:r>
            <a:endParaRPr lang="en-US" sz="1750" dirty="0"/>
          </a:p>
        </p:txBody>
      </p:sp>
      <p:sp>
        <p:nvSpPr>
          <p:cNvPr id="6" name="Shape 4"/>
          <p:cNvSpPr/>
          <p:nvPr/>
        </p:nvSpPr>
        <p:spPr>
          <a:xfrm>
            <a:off x="6319599" y="5572720"/>
            <a:ext cx="355402" cy="355402"/>
          </a:xfrm>
          <a:prstGeom prst="roundRect">
            <a:avLst>
              <a:gd name="adj" fmla="val 25726039"/>
            </a:avLst>
          </a:prstGeom>
          <a:noFill/>
          <a:ln w="7620">
            <a:solidFill>
              <a:srgbClr val="FFFFFF"/>
            </a:solidFill>
            <a:prstDash val="solid"/>
          </a:ln>
        </p:spPr>
      </p:sp>
      <p:pic>
        <p:nvPicPr>
          <p:cNvPr id="7" name="Image 0" descr="preencoded.png"/>
          <p:cNvPicPr>
            <a:picLocks noChangeAspect="1"/>
          </p:cNvPicPr>
          <p:nvPr/>
        </p:nvPicPr>
        <p:blipFill>
          <a:blip r:embed="rId3"/>
          <a:stretch>
            <a:fillRect/>
          </a:stretch>
        </p:blipFill>
        <p:spPr>
          <a:xfrm>
            <a:off x="6327219" y="5580340"/>
            <a:ext cx="340162" cy="340162"/>
          </a:xfrm>
          <a:prstGeom prst="rect">
            <a:avLst/>
          </a:prstGeom>
        </p:spPr>
      </p:pic>
      <p:sp>
        <p:nvSpPr>
          <p:cNvPr id="8" name="Text 5"/>
          <p:cNvSpPr/>
          <p:nvPr/>
        </p:nvSpPr>
        <p:spPr>
          <a:xfrm>
            <a:off x="6786086" y="5578197"/>
            <a:ext cx="2842974" cy="388858"/>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BENJAMIN ODAME</a:t>
            </a:r>
            <a:endParaRPr lang="en-US" sz="2187" dirty="0"/>
          </a:p>
        </p:txBody>
      </p:sp>
      <p:pic>
        <p:nvPicPr>
          <p:cNvPr id="9"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0195"/>
          </a:xfrm>
          <a:prstGeom prst="rect">
            <a:avLst/>
          </a:prstGeom>
          <a:solidFill>
            <a:srgbClr val="FFFFFF"/>
          </a:solidFill>
          <a:ln w="13692">
            <a:solidFill>
              <a:srgbClr val="E5E0DF"/>
            </a:solidFill>
            <a:prstDash val="solid"/>
          </a:ln>
        </p:spPr>
      </p:sp>
      <p:sp>
        <p:nvSpPr>
          <p:cNvPr id="4" name="Text 2"/>
          <p:cNvSpPr/>
          <p:nvPr/>
        </p:nvSpPr>
        <p:spPr>
          <a:xfrm>
            <a:off x="823317" y="603766"/>
            <a:ext cx="4792623" cy="686038"/>
          </a:xfrm>
          <a:prstGeom prst="rect">
            <a:avLst/>
          </a:prstGeom>
          <a:noFill/>
          <a:ln/>
        </p:spPr>
        <p:txBody>
          <a:bodyPr wrap="none" rtlCol="0" anchor="t"/>
          <a:lstStyle/>
          <a:p>
            <a:pPr marL="0" indent="0">
              <a:lnSpc>
                <a:spcPts val="5402"/>
              </a:lnSpc>
              <a:buNone/>
            </a:pPr>
            <a:r>
              <a:rPr lang="en-US" sz="4322" b="1" kern="0" spc="-130" dirty="0">
                <a:solidFill>
                  <a:srgbClr val="000000"/>
                </a:solidFill>
                <a:latin typeface="Inter" pitchFamily="34" charset="0"/>
                <a:ea typeface="Inter" pitchFamily="34" charset="-122"/>
                <a:cs typeface="Inter" pitchFamily="34" charset="-120"/>
              </a:rPr>
              <a:t>Analysis of Results</a:t>
            </a:r>
            <a:endParaRPr lang="en-US" sz="4322" dirty="0"/>
          </a:p>
        </p:txBody>
      </p:sp>
      <p:sp>
        <p:nvSpPr>
          <p:cNvPr id="5" name="Shape 3"/>
          <p:cNvSpPr/>
          <p:nvPr/>
        </p:nvSpPr>
        <p:spPr>
          <a:xfrm>
            <a:off x="1130737" y="1619131"/>
            <a:ext cx="43815" cy="6007298"/>
          </a:xfrm>
          <a:prstGeom prst="rect">
            <a:avLst/>
          </a:prstGeom>
          <a:solidFill>
            <a:srgbClr val="B5B7E3"/>
          </a:solidFill>
          <a:ln/>
        </p:spPr>
      </p:sp>
      <p:sp>
        <p:nvSpPr>
          <p:cNvPr id="6" name="Shape 4"/>
          <p:cNvSpPr/>
          <p:nvPr/>
        </p:nvSpPr>
        <p:spPr>
          <a:xfrm>
            <a:off x="1399639" y="2015609"/>
            <a:ext cx="768429" cy="43815"/>
          </a:xfrm>
          <a:prstGeom prst="rect">
            <a:avLst/>
          </a:prstGeom>
          <a:solidFill>
            <a:srgbClr val="B5B7E3"/>
          </a:solidFill>
          <a:ln/>
        </p:spPr>
      </p:sp>
      <p:sp>
        <p:nvSpPr>
          <p:cNvPr id="7" name="Shape 5"/>
          <p:cNvSpPr/>
          <p:nvPr/>
        </p:nvSpPr>
        <p:spPr>
          <a:xfrm>
            <a:off x="905649" y="1790581"/>
            <a:ext cx="493990" cy="493990"/>
          </a:xfrm>
          <a:prstGeom prst="roundRect">
            <a:avLst>
              <a:gd name="adj" fmla="val 20000"/>
            </a:avLst>
          </a:prstGeom>
          <a:solidFill>
            <a:srgbClr val="DADBF1"/>
          </a:solidFill>
          <a:ln w="13692">
            <a:solidFill>
              <a:srgbClr val="B5B7E3"/>
            </a:solidFill>
            <a:prstDash val="solid"/>
          </a:ln>
        </p:spPr>
      </p:sp>
      <p:sp>
        <p:nvSpPr>
          <p:cNvPr id="8" name="Text 6"/>
          <p:cNvSpPr/>
          <p:nvPr/>
        </p:nvSpPr>
        <p:spPr>
          <a:xfrm>
            <a:off x="1070908" y="1831777"/>
            <a:ext cx="163354" cy="411599"/>
          </a:xfrm>
          <a:prstGeom prst="rect">
            <a:avLst/>
          </a:prstGeom>
          <a:noFill/>
          <a:ln/>
        </p:spPr>
        <p:txBody>
          <a:bodyPr wrap="none" rtlCol="0" anchor="t"/>
          <a:lstStyle/>
          <a:p>
            <a:pPr marL="0" indent="0" algn="ctr">
              <a:lnSpc>
                <a:spcPts val="3241"/>
              </a:lnSpc>
              <a:buNone/>
            </a:pPr>
            <a:r>
              <a:rPr lang="en-US" sz="2593" b="1" kern="0" spc="-35" dirty="0">
                <a:solidFill>
                  <a:srgbClr val="272525"/>
                </a:solidFill>
                <a:latin typeface="Inter" pitchFamily="34" charset="0"/>
                <a:ea typeface="Inter" pitchFamily="34" charset="-122"/>
                <a:cs typeface="Inter" pitchFamily="34" charset="-120"/>
              </a:rPr>
              <a:t>1</a:t>
            </a:r>
            <a:endParaRPr lang="en-US" sz="2593" dirty="0"/>
          </a:p>
        </p:txBody>
      </p:sp>
      <p:sp>
        <p:nvSpPr>
          <p:cNvPr id="9" name="Text 7"/>
          <p:cNvSpPr/>
          <p:nvPr/>
        </p:nvSpPr>
        <p:spPr>
          <a:xfrm>
            <a:off x="2360176" y="1838682"/>
            <a:ext cx="4300299" cy="343019"/>
          </a:xfrm>
          <a:prstGeom prst="rect">
            <a:avLst/>
          </a:prstGeom>
          <a:noFill/>
          <a:ln/>
        </p:spPr>
        <p:txBody>
          <a:bodyPr wrap="none" rtlCol="0" anchor="t"/>
          <a:lstStyle/>
          <a:p>
            <a:pPr marL="0" indent="0" algn="l">
              <a:lnSpc>
                <a:spcPts val="2701"/>
              </a:lnSpc>
              <a:buNone/>
            </a:pPr>
            <a:r>
              <a:rPr lang="en-US" sz="2161" b="1" kern="0" spc="-65" dirty="0">
                <a:solidFill>
                  <a:srgbClr val="272525"/>
                </a:solidFill>
                <a:latin typeface="Inter" pitchFamily="34" charset="0"/>
                <a:ea typeface="Inter" pitchFamily="34" charset="-122"/>
                <a:cs typeface="Inter" pitchFamily="34" charset="-120"/>
              </a:rPr>
              <a:t>Small Difference in Average Spend</a:t>
            </a:r>
            <a:endParaRPr lang="en-US" sz="2161" dirty="0"/>
          </a:p>
        </p:txBody>
      </p:sp>
      <p:sp>
        <p:nvSpPr>
          <p:cNvPr id="10" name="Text 8"/>
          <p:cNvSpPr/>
          <p:nvPr/>
        </p:nvSpPr>
        <p:spPr>
          <a:xfrm>
            <a:off x="2360176" y="2401253"/>
            <a:ext cx="7789307" cy="702469"/>
          </a:xfrm>
          <a:prstGeom prst="rect">
            <a:avLst/>
          </a:prstGeom>
          <a:noFill/>
          <a:ln/>
        </p:spPr>
        <p:txBody>
          <a:bodyPr wrap="square" rtlCol="0" anchor="t"/>
          <a:lstStyle/>
          <a:p>
            <a:pPr marL="0" indent="0" algn="l">
              <a:lnSpc>
                <a:spcPts val="2766"/>
              </a:lnSpc>
              <a:buNone/>
            </a:pPr>
            <a:r>
              <a:rPr lang="en-US" sz="1729" kern="0" spc="-35" dirty="0">
                <a:solidFill>
                  <a:srgbClr val="272525"/>
                </a:solidFill>
                <a:latin typeface="Inter" pitchFamily="34" charset="0"/>
                <a:ea typeface="Inter" pitchFamily="34" charset="-122"/>
                <a:cs typeface="Inter" pitchFamily="34" charset="-120"/>
              </a:rPr>
              <a:t>The average spend difference between </a:t>
            </a:r>
            <a:r>
              <a:rPr lang="en-US" sz="1729" kern="0" spc="-35" dirty="0" smtClean="0">
                <a:solidFill>
                  <a:srgbClr val="272525"/>
                </a:solidFill>
                <a:latin typeface="Inter" pitchFamily="34" charset="0"/>
                <a:ea typeface="Inter" pitchFamily="34" charset="-122"/>
                <a:cs typeface="Inter" pitchFamily="34" charset="-120"/>
              </a:rPr>
              <a:t>control </a:t>
            </a:r>
            <a:r>
              <a:rPr lang="en-US" sz="1729" kern="0" spc="-35" dirty="0">
                <a:solidFill>
                  <a:srgbClr val="272525"/>
                </a:solidFill>
                <a:latin typeface="Inter" pitchFamily="34" charset="0"/>
                <a:ea typeface="Inter" pitchFamily="34" charset="-122"/>
                <a:cs typeface="Inter" pitchFamily="34" charset="-120"/>
              </a:rPr>
              <a:t>and </a:t>
            </a:r>
            <a:r>
              <a:rPr lang="en-US" sz="1729" kern="0" spc="-35" dirty="0" smtClean="0">
                <a:solidFill>
                  <a:srgbClr val="272525"/>
                </a:solidFill>
                <a:latin typeface="Inter" pitchFamily="34" charset="0"/>
                <a:ea typeface="Inter" pitchFamily="34" charset="-122"/>
                <a:cs typeface="Inter" pitchFamily="34" charset="-120"/>
              </a:rPr>
              <a:t>treatment </a:t>
            </a:r>
            <a:r>
              <a:rPr lang="en-US" sz="1729" kern="0" spc="-35" dirty="0">
                <a:solidFill>
                  <a:srgbClr val="272525"/>
                </a:solidFill>
                <a:latin typeface="Inter" pitchFamily="34" charset="0"/>
                <a:ea typeface="Inter" pitchFamily="34" charset="-122"/>
                <a:cs typeface="Inter" pitchFamily="34" charset="-120"/>
              </a:rPr>
              <a:t>was only 2 cents. This indicates a significant similarity in user behavior and purchase patterns.</a:t>
            </a:r>
            <a:endParaRPr lang="en-US" sz="1729" dirty="0"/>
          </a:p>
        </p:txBody>
      </p:sp>
      <p:sp>
        <p:nvSpPr>
          <p:cNvPr id="11" name="Shape 9"/>
          <p:cNvSpPr/>
          <p:nvPr/>
        </p:nvSpPr>
        <p:spPr>
          <a:xfrm>
            <a:off x="1399639" y="3991570"/>
            <a:ext cx="768429" cy="43815"/>
          </a:xfrm>
          <a:prstGeom prst="rect">
            <a:avLst/>
          </a:prstGeom>
          <a:solidFill>
            <a:srgbClr val="B5B7E3"/>
          </a:solidFill>
          <a:ln/>
        </p:spPr>
      </p:sp>
      <p:sp>
        <p:nvSpPr>
          <p:cNvPr id="12" name="Shape 10"/>
          <p:cNvSpPr/>
          <p:nvPr/>
        </p:nvSpPr>
        <p:spPr>
          <a:xfrm>
            <a:off x="905649" y="3766542"/>
            <a:ext cx="493990" cy="493990"/>
          </a:xfrm>
          <a:prstGeom prst="roundRect">
            <a:avLst>
              <a:gd name="adj" fmla="val 20000"/>
            </a:avLst>
          </a:prstGeom>
          <a:solidFill>
            <a:srgbClr val="DADBF1"/>
          </a:solidFill>
          <a:ln w="13692">
            <a:solidFill>
              <a:srgbClr val="B5B7E3"/>
            </a:solidFill>
            <a:prstDash val="solid"/>
          </a:ln>
        </p:spPr>
      </p:sp>
      <p:sp>
        <p:nvSpPr>
          <p:cNvPr id="13" name="Text 11"/>
          <p:cNvSpPr/>
          <p:nvPr/>
        </p:nvSpPr>
        <p:spPr>
          <a:xfrm>
            <a:off x="1051858" y="3807738"/>
            <a:ext cx="201454" cy="411599"/>
          </a:xfrm>
          <a:prstGeom prst="rect">
            <a:avLst/>
          </a:prstGeom>
          <a:noFill/>
          <a:ln/>
        </p:spPr>
        <p:txBody>
          <a:bodyPr wrap="none" rtlCol="0" anchor="t"/>
          <a:lstStyle/>
          <a:p>
            <a:pPr marL="0" indent="0" algn="ctr">
              <a:lnSpc>
                <a:spcPts val="3241"/>
              </a:lnSpc>
              <a:buNone/>
            </a:pPr>
            <a:r>
              <a:rPr lang="en-US" sz="2593" b="1" kern="0" spc="-35" dirty="0">
                <a:solidFill>
                  <a:srgbClr val="272525"/>
                </a:solidFill>
                <a:latin typeface="Inter" pitchFamily="34" charset="0"/>
                <a:ea typeface="Inter" pitchFamily="34" charset="-122"/>
                <a:cs typeface="Inter" pitchFamily="34" charset="-120"/>
              </a:rPr>
              <a:t>2</a:t>
            </a:r>
            <a:endParaRPr lang="en-US" sz="2593" dirty="0"/>
          </a:p>
        </p:txBody>
      </p:sp>
      <p:sp>
        <p:nvSpPr>
          <p:cNvPr id="14" name="Text 12"/>
          <p:cNvSpPr/>
          <p:nvPr/>
        </p:nvSpPr>
        <p:spPr>
          <a:xfrm>
            <a:off x="2360176" y="3814643"/>
            <a:ext cx="4549973" cy="343019"/>
          </a:xfrm>
          <a:prstGeom prst="rect">
            <a:avLst/>
          </a:prstGeom>
          <a:noFill/>
          <a:ln/>
        </p:spPr>
        <p:txBody>
          <a:bodyPr wrap="none" rtlCol="0" anchor="t"/>
          <a:lstStyle/>
          <a:p>
            <a:pPr marL="0" indent="0" algn="l">
              <a:lnSpc>
                <a:spcPts val="2701"/>
              </a:lnSpc>
              <a:buNone/>
            </a:pPr>
            <a:r>
              <a:rPr lang="en-US" sz="2161" b="1" kern="0" spc="-65" dirty="0">
                <a:solidFill>
                  <a:srgbClr val="272525"/>
                </a:solidFill>
                <a:latin typeface="Inter" pitchFamily="34" charset="0"/>
                <a:ea typeface="Inter" pitchFamily="34" charset="-122"/>
                <a:cs typeface="Inter" pitchFamily="34" charset="-120"/>
              </a:rPr>
              <a:t>Higher Conversion Rate for </a:t>
            </a:r>
            <a:r>
              <a:rPr lang="en-US" sz="2161" b="1" kern="0" spc="-65" dirty="0" smtClean="0">
                <a:solidFill>
                  <a:srgbClr val="272525"/>
                </a:solidFill>
                <a:latin typeface="Inter" pitchFamily="34" charset="0"/>
                <a:ea typeface="Inter" pitchFamily="34" charset="-122"/>
                <a:cs typeface="Inter" pitchFamily="34" charset="-120"/>
              </a:rPr>
              <a:t>Treatment Group</a:t>
            </a:r>
            <a:endParaRPr lang="en-US" sz="2161" dirty="0"/>
          </a:p>
        </p:txBody>
      </p:sp>
      <p:sp>
        <p:nvSpPr>
          <p:cNvPr id="15" name="Text 13"/>
          <p:cNvSpPr/>
          <p:nvPr/>
        </p:nvSpPr>
        <p:spPr>
          <a:xfrm>
            <a:off x="2360176" y="4377214"/>
            <a:ext cx="7789307" cy="1053703"/>
          </a:xfrm>
          <a:prstGeom prst="rect">
            <a:avLst/>
          </a:prstGeom>
          <a:noFill/>
          <a:ln/>
        </p:spPr>
        <p:txBody>
          <a:bodyPr wrap="square" rtlCol="0" anchor="t"/>
          <a:lstStyle/>
          <a:p>
            <a:pPr marL="0" indent="0" algn="l">
              <a:lnSpc>
                <a:spcPts val="2766"/>
              </a:lnSpc>
              <a:buNone/>
            </a:pPr>
            <a:r>
              <a:rPr lang="en-US" sz="1729" kern="0" spc="-35" dirty="0" smtClean="0">
                <a:solidFill>
                  <a:srgbClr val="272525"/>
                </a:solidFill>
                <a:latin typeface="Inter" pitchFamily="34" charset="0"/>
                <a:ea typeface="Inter" pitchFamily="34" charset="-122"/>
                <a:cs typeface="Inter" pitchFamily="34" charset="-120"/>
              </a:rPr>
              <a:t>Treatment group </a:t>
            </a:r>
            <a:r>
              <a:rPr lang="en-US" sz="1729" kern="0" spc="-35" dirty="0">
                <a:solidFill>
                  <a:srgbClr val="272525"/>
                </a:solidFill>
                <a:latin typeface="Inter" pitchFamily="34" charset="0"/>
                <a:ea typeface="Inter" pitchFamily="34" charset="-122"/>
                <a:cs typeface="Inter" pitchFamily="34" charset="-120"/>
              </a:rPr>
              <a:t>showed </a:t>
            </a:r>
            <a:r>
              <a:rPr lang="en-US" sz="1729" kern="0" spc="-35" dirty="0" smtClean="0">
                <a:solidFill>
                  <a:srgbClr val="272525"/>
                </a:solidFill>
                <a:latin typeface="Inter" pitchFamily="34" charset="0"/>
                <a:ea typeface="Inter" pitchFamily="34" charset="-122"/>
                <a:cs typeface="Inter" pitchFamily="34" charset="-120"/>
              </a:rPr>
              <a:t>an 18% </a:t>
            </a:r>
            <a:r>
              <a:rPr lang="en-US" sz="1729" kern="0" spc="-35" dirty="0">
                <a:solidFill>
                  <a:srgbClr val="272525"/>
                </a:solidFill>
                <a:latin typeface="Inter" pitchFamily="34" charset="0"/>
                <a:ea typeface="Inter" pitchFamily="34" charset="-122"/>
                <a:cs typeface="Inter" pitchFamily="34" charset="-120"/>
              </a:rPr>
              <a:t>higher conversion rate compared to </a:t>
            </a:r>
            <a:r>
              <a:rPr lang="en-US" sz="1729" kern="0" spc="-35" dirty="0" smtClean="0">
                <a:solidFill>
                  <a:srgbClr val="272525"/>
                </a:solidFill>
                <a:latin typeface="Inter" pitchFamily="34" charset="0"/>
                <a:ea typeface="Inter" pitchFamily="34" charset="-122"/>
                <a:cs typeface="Inter" pitchFamily="34" charset="-120"/>
              </a:rPr>
              <a:t>control. </a:t>
            </a:r>
            <a:r>
              <a:rPr lang="en-US" sz="1729" kern="0" spc="-35" dirty="0">
                <a:solidFill>
                  <a:srgbClr val="272525"/>
                </a:solidFill>
                <a:latin typeface="Inter" pitchFamily="34" charset="0"/>
                <a:ea typeface="Inter" pitchFamily="34" charset="-122"/>
                <a:cs typeface="Inter" pitchFamily="34" charset="-120"/>
              </a:rPr>
              <a:t>This suggests that the new feature had a positive impact on user engagement and purchasing decisions.</a:t>
            </a:r>
            <a:endParaRPr lang="en-US" sz="1729" dirty="0"/>
          </a:p>
        </p:txBody>
      </p:sp>
      <p:sp>
        <p:nvSpPr>
          <p:cNvPr id="16" name="Shape 14"/>
          <p:cNvSpPr/>
          <p:nvPr/>
        </p:nvSpPr>
        <p:spPr>
          <a:xfrm>
            <a:off x="1399639" y="6266497"/>
            <a:ext cx="768429" cy="43815"/>
          </a:xfrm>
          <a:prstGeom prst="rect">
            <a:avLst/>
          </a:prstGeom>
          <a:solidFill>
            <a:srgbClr val="B5B7E3"/>
          </a:solidFill>
          <a:ln/>
        </p:spPr>
      </p:sp>
      <p:sp>
        <p:nvSpPr>
          <p:cNvPr id="17" name="Shape 15"/>
          <p:cNvSpPr/>
          <p:nvPr/>
        </p:nvSpPr>
        <p:spPr>
          <a:xfrm>
            <a:off x="905649" y="6041469"/>
            <a:ext cx="493990" cy="493990"/>
          </a:xfrm>
          <a:prstGeom prst="roundRect">
            <a:avLst>
              <a:gd name="adj" fmla="val 20000"/>
            </a:avLst>
          </a:prstGeom>
          <a:solidFill>
            <a:srgbClr val="DADBF1"/>
          </a:solidFill>
          <a:ln w="13692">
            <a:solidFill>
              <a:srgbClr val="B5B7E3"/>
            </a:solidFill>
            <a:prstDash val="solid"/>
          </a:ln>
        </p:spPr>
      </p:sp>
      <p:sp>
        <p:nvSpPr>
          <p:cNvPr id="18" name="Text 16"/>
          <p:cNvSpPr/>
          <p:nvPr/>
        </p:nvSpPr>
        <p:spPr>
          <a:xfrm>
            <a:off x="1048048" y="6082665"/>
            <a:ext cx="209074" cy="411599"/>
          </a:xfrm>
          <a:prstGeom prst="rect">
            <a:avLst/>
          </a:prstGeom>
          <a:noFill/>
          <a:ln/>
        </p:spPr>
        <p:txBody>
          <a:bodyPr wrap="none" rtlCol="0" anchor="t"/>
          <a:lstStyle/>
          <a:p>
            <a:pPr marL="0" indent="0" algn="ctr">
              <a:lnSpc>
                <a:spcPts val="3241"/>
              </a:lnSpc>
              <a:buNone/>
            </a:pPr>
            <a:r>
              <a:rPr lang="en-US" sz="2593" b="1" kern="0" spc="-35" dirty="0">
                <a:solidFill>
                  <a:srgbClr val="272525"/>
                </a:solidFill>
                <a:latin typeface="Inter" pitchFamily="34" charset="0"/>
                <a:ea typeface="Inter" pitchFamily="34" charset="-122"/>
                <a:cs typeface="Inter" pitchFamily="34" charset="-120"/>
              </a:rPr>
              <a:t>3</a:t>
            </a:r>
            <a:endParaRPr lang="en-US" sz="2593" dirty="0"/>
          </a:p>
        </p:txBody>
      </p:sp>
      <p:sp>
        <p:nvSpPr>
          <p:cNvPr id="19" name="Text 17"/>
          <p:cNvSpPr/>
          <p:nvPr/>
        </p:nvSpPr>
        <p:spPr>
          <a:xfrm>
            <a:off x="2360176" y="6089571"/>
            <a:ext cx="3118366" cy="343019"/>
          </a:xfrm>
          <a:prstGeom prst="rect">
            <a:avLst/>
          </a:prstGeom>
          <a:noFill/>
          <a:ln/>
        </p:spPr>
        <p:txBody>
          <a:bodyPr wrap="none" rtlCol="0" anchor="t"/>
          <a:lstStyle/>
          <a:p>
            <a:pPr marL="0" indent="0" algn="l">
              <a:lnSpc>
                <a:spcPts val="2701"/>
              </a:lnSpc>
              <a:buNone/>
            </a:pPr>
            <a:r>
              <a:rPr lang="en-US" sz="2161" b="1" kern="0" spc="-65" dirty="0">
                <a:solidFill>
                  <a:srgbClr val="272525"/>
                </a:solidFill>
                <a:latin typeface="Inter" pitchFamily="34" charset="0"/>
                <a:ea typeface="Inter" pitchFamily="34" charset="-122"/>
                <a:cs typeface="Inter" pitchFamily="34" charset="-120"/>
              </a:rPr>
              <a:t>Strong User Engagement</a:t>
            </a:r>
            <a:endParaRPr lang="en-US" sz="2161" dirty="0"/>
          </a:p>
        </p:txBody>
      </p:sp>
      <p:sp>
        <p:nvSpPr>
          <p:cNvPr id="20" name="Text 18"/>
          <p:cNvSpPr/>
          <p:nvPr/>
        </p:nvSpPr>
        <p:spPr>
          <a:xfrm>
            <a:off x="2360176" y="6652141"/>
            <a:ext cx="7789307" cy="1295237"/>
          </a:xfrm>
          <a:prstGeom prst="rect">
            <a:avLst/>
          </a:prstGeom>
          <a:noFill/>
          <a:ln/>
        </p:spPr>
        <p:txBody>
          <a:bodyPr wrap="square" rtlCol="0" anchor="t"/>
          <a:lstStyle/>
          <a:p>
            <a:pPr marL="0" indent="0" algn="l">
              <a:lnSpc>
                <a:spcPts val="2766"/>
              </a:lnSpc>
              <a:buNone/>
            </a:pPr>
            <a:r>
              <a:rPr lang="en-US" sz="1729" kern="0" spc="-35" dirty="0">
                <a:solidFill>
                  <a:srgbClr val="272525"/>
                </a:solidFill>
                <a:latin typeface="Inter" pitchFamily="34" charset="0"/>
                <a:ea typeface="Inter" pitchFamily="34" charset="-122"/>
                <a:cs typeface="Inter" pitchFamily="34" charset="-120"/>
              </a:rPr>
              <a:t>With close to 5,000 users participating in the test, we obtained a substantial dataset to draw meaningful </a:t>
            </a:r>
            <a:r>
              <a:rPr lang="en-US" sz="1729" kern="0" spc="-35" dirty="0" smtClean="0">
                <a:solidFill>
                  <a:srgbClr val="272525"/>
                </a:solidFill>
                <a:latin typeface="Inter" pitchFamily="34" charset="0"/>
                <a:ea typeface="Inter" pitchFamily="34" charset="-122"/>
                <a:cs typeface="Inter" pitchFamily="34" charset="-120"/>
              </a:rPr>
              <a:t>conclusions, however increasing the number of users would have provided an accurate measure of the KPI.</a:t>
            </a:r>
            <a:endParaRPr lang="en-US" sz="1729" dirty="0"/>
          </a:p>
        </p:txBody>
      </p:sp>
      <p:pic>
        <p:nvPicPr>
          <p:cNvPr id="21" name="Image 0" descr="preencoded.png"/>
          <p:cNvPicPr>
            <a:picLocks noChangeAspect="1"/>
          </p:cNvPicPr>
          <p:nvPr/>
        </p:nvPicPr>
        <p:blipFill>
          <a:blip r:embed="rId3"/>
          <a:stretch>
            <a:fillRect/>
          </a:stretch>
        </p:blipFill>
        <p:spPr>
          <a:xfrm>
            <a:off x="10972800" y="0"/>
            <a:ext cx="3657600" cy="82301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237067"/>
            <a:ext cx="14630400" cy="8229600"/>
          </a:xfrm>
          <a:prstGeom prst="rect">
            <a:avLst/>
          </a:prstGeom>
          <a:solidFill>
            <a:srgbClr val="FFFFFF"/>
          </a:solidFill>
          <a:ln w="13811">
            <a:solidFill>
              <a:srgbClr val="E5E0DF"/>
            </a:solidFill>
            <a:prstDash val="solid"/>
          </a:ln>
        </p:spPr>
      </p:sp>
      <p:sp>
        <p:nvSpPr>
          <p:cNvPr id="4" name="Text 2"/>
          <p:cNvSpPr/>
          <p:nvPr/>
        </p:nvSpPr>
        <p:spPr>
          <a:xfrm>
            <a:off x="833199" y="2712482"/>
            <a:ext cx="4552117"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Recommendation</a:t>
            </a:r>
            <a:endParaRPr lang="en-US" sz="4374" dirty="0"/>
          </a:p>
        </p:txBody>
      </p:sp>
      <p:sp>
        <p:nvSpPr>
          <p:cNvPr id="5" name="Text 3"/>
          <p:cNvSpPr/>
          <p:nvPr/>
        </p:nvSpPr>
        <p:spPr>
          <a:xfrm>
            <a:off x="833199" y="3740109"/>
            <a:ext cx="7619685" cy="3022198"/>
          </a:xfrm>
          <a:prstGeom prst="rect">
            <a:avLst/>
          </a:prstGeom>
          <a:noFill/>
          <a:ln/>
        </p:spPr>
        <p:txBody>
          <a:bodyPr wrap="square" rtlCol="0" anchor="t"/>
          <a:lstStyle/>
          <a:p>
            <a:pPr marL="0" indent="0">
              <a:lnSpc>
                <a:spcPts val="2799"/>
              </a:lnSpc>
              <a:buNone/>
            </a:pPr>
            <a:r>
              <a:rPr lang="en-US" sz="1750" kern="0" spc="-35" dirty="0">
                <a:solidFill>
                  <a:srgbClr val="272525"/>
                </a:solidFill>
                <a:latin typeface="Franklin Gothic Book" panose="020B0503020102020204" pitchFamily="34" charset="0"/>
                <a:ea typeface="Inter"/>
                <a:cs typeface="Inter" pitchFamily="34" charset="-120"/>
              </a:rPr>
              <a:t>Based on the A/B test results, we recommend implementing </a:t>
            </a:r>
            <a:r>
              <a:rPr lang="en-US" sz="1750" kern="0" spc="-35" dirty="0" smtClean="0">
                <a:solidFill>
                  <a:srgbClr val="272525"/>
                </a:solidFill>
                <a:latin typeface="Franklin Gothic Book" panose="020B0503020102020204" pitchFamily="34" charset="0"/>
                <a:ea typeface="Inter"/>
                <a:cs typeface="Inter" pitchFamily="34" charset="-120"/>
              </a:rPr>
              <a:t>test(New variant) </a:t>
            </a:r>
            <a:r>
              <a:rPr lang="en-US" sz="1750" kern="0" spc="-35" dirty="0">
                <a:solidFill>
                  <a:srgbClr val="272525"/>
                </a:solidFill>
                <a:latin typeface="Franklin Gothic Book" panose="020B0503020102020204" pitchFamily="34" charset="0"/>
                <a:ea typeface="Inter"/>
                <a:cs typeface="Inter" pitchFamily="34" charset="-120"/>
              </a:rPr>
              <a:t>as the default home page design. The slightly higher conversion rate and positive engagement indicate that the new feature resonates well with our users. This change has the potential to drive increased revenue and provide an improved user experience</a:t>
            </a:r>
            <a:r>
              <a:rPr lang="en-US" sz="1750" kern="0" spc="-35" dirty="0" smtClean="0">
                <a:solidFill>
                  <a:srgbClr val="272525"/>
                </a:solidFill>
                <a:latin typeface="Franklin Gothic Book" panose="020B0503020102020204" pitchFamily="34" charset="0"/>
                <a:ea typeface="Inter"/>
                <a:cs typeface="Inter" pitchFamily="34" charset="-120"/>
              </a:rPr>
              <a:t>.</a:t>
            </a:r>
          </a:p>
          <a:p>
            <a:pPr marL="0" indent="0">
              <a:lnSpc>
                <a:spcPts val="2799"/>
              </a:lnSpc>
              <a:buNone/>
            </a:pPr>
            <a:r>
              <a:rPr lang="en-US" sz="1750" dirty="0" smtClean="0">
                <a:latin typeface="Franklin Gothic Book" panose="020B0503020102020204" pitchFamily="34" charset="0"/>
                <a:ea typeface="Inter"/>
              </a:rPr>
              <a:t>Providing the category of Spent in future study data can help in getting a true reflection of the revenue generated on the new feature.</a:t>
            </a:r>
            <a:endParaRPr lang="en-US" sz="1750" dirty="0">
              <a:latin typeface="Franklin Gothic Book" panose="020B0503020102020204" pitchFamily="34" charset="0"/>
              <a:ea typeface="Inter"/>
            </a:endParaRPr>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237067"/>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834640"/>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sp>
        <p:nvSpPr>
          <p:cNvPr id="5" name="Text 3"/>
          <p:cNvSpPr/>
          <p:nvPr/>
        </p:nvSpPr>
        <p:spPr>
          <a:xfrm>
            <a:off x="2037993" y="3973354"/>
            <a:ext cx="10554414"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Through rigorous A/B testing, Globox has gained valuable insights about user behavior and preferences. The introduction of the new feature in variant B has demonstrated its potential to positively impact revenue and enhance user engagement. This experiment exemplifies our commitment to continuous innovation and customer-centricity.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4490799" y="932378"/>
            <a:ext cx="5904667"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Purpose of A/B Testing</a:t>
            </a:r>
            <a:endParaRPr lang="en-US" sz="4374" dirty="0"/>
          </a:p>
        </p:txBody>
      </p:sp>
      <p:sp>
        <p:nvSpPr>
          <p:cNvPr id="5" name="Text 3"/>
          <p:cNvSpPr/>
          <p:nvPr/>
        </p:nvSpPr>
        <p:spPr>
          <a:xfrm>
            <a:off x="4490799" y="1960007"/>
            <a:ext cx="93064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By performing A/B testing, we aimed to identify the most effective version of our home page in terms of increasing revenue. Our objective was to optimize the user experience and encourage higher conversion rates.</a:t>
            </a:r>
            <a:endParaRPr lang="en-US" sz="1750" dirty="0"/>
          </a:p>
        </p:txBody>
      </p:sp>
      <p:pic>
        <p:nvPicPr>
          <p:cNvPr id="6" name="Image 0" descr="preencoded.png"/>
          <p:cNvPicPr>
            <a:picLocks noChangeAspect="1"/>
          </p:cNvPicPr>
          <p:nvPr/>
        </p:nvPicPr>
        <p:blipFill>
          <a:blip r:embed="rId3"/>
          <a:stretch>
            <a:fillRect/>
          </a:stretch>
        </p:blipFill>
        <p:spPr>
          <a:xfrm>
            <a:off x="4490799" y="3276124"/>
            <a:ext cx="5925264" cy="4020979"/>
          </a:xfrm>
          <a:prstGeom prst="rect">
            <a:avLst/>
          </a:prstGeom>
        </p:spPr>
      </p:pic>
      <p:pic>
        <p:nvPicPr>
          <p:cNvPr id="7" name="Image 1" descr="preencoded.png"/>
          <p:cNvPicPr>
            <a:picLocks noChangeAspect="1"/>
          </p:cNvPicPr>
          <p:nvPr/>
        </p:nvPicPr>
        <p:blipFill>
          <a:blip r:embed="rId4"/>
          <a:stretch>
            <a:fillRect/>
          </a:stretch>
        </p:blipFill>
        <p:spPr>
          <a:xfrm>
            <a:off x="0" y="0"/>
            <a:ext cx="3657600" cy="82296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833199" y="2107168"/>
            <a:ext cx="5696069" cy="555427"/>
          </a:xfrm>
          <a:prstGeom prst="rect">
            <a:avLst/>
          </a:prstGeom>
          <a:noFill/>
          <a:ln/>
        </p:spPr>
        <p:txBody>
          <a:bodyPr wrap="none" rtlCol="0" anchor="t"/>
          <a:lstStyle/>
          <a:p>
            <a:pPr marL="0" indent="0">
              <a:lnSpc>
                <a:spcPts val="4374"/>
              </a:lnSpc>
              <a:buNone/>
            </a:pPr>
            <a:r>
              <a:rPr lang="en-US" sz="3499" b="1" kern="0" spc="-105" dirty="0">
                <a:solidFill>
                  <a:srgbClr val="000000"/>
                </a:solidFill>
                <a:latin typeface="Inter" pitchFamily="34" charset="0"/>
                <a:ea typeface="Inter" pitchFamily="34" charset="-122"/>
                <a:cs typeface="Inter" pitchFamily="34" charset="-120"/>
              </a:rPr>
              <a:t>Key Performance Indicators</a:t>
            </a:r>
            <a:endParaRPr lang="en-US" sz="3499" dirty="0"/>
          </a:p>
        </p:txBody>
      </p:sp>
      <p:sp>
        <p:nvSpPr>
          <p:cNvPr id="5" name="Text 3"/>
          <p:cNvSpPr/>
          <p:nvPr/>
        </p:nvSpPr>
        <p:spPr>
          <a:xfrm>
            <a:off x="1188601" y="3068121"/>
            <a:ext cx="7122200"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Georgia" panose="02040502050405020303" pitchFamily="18" charset="0"/>
                <a:ea typeface="Inter" pitchFamily="34" charset="-122"/>
                <a:cs typeface="Inter" pitchFamily="34" charset="-120"/>
              </a:rPr>
              <a:t>Average Spent </a:t>
            </a:r>
            <a:endParaRPr lang="en-US" sz="1750" dirty="0">
              <a:latin typeface="Georgia" panose="02040502050405020303" pitchFamily="18" charset="0"/>
            </a:endParaRPr>
          </a:p>
        </p:txBody>
      </p:sp>
      <p:sp>
        <p:nvSpPr>
          <p:cNvPr id="6" name="Text 4"/>
          <p:cNvSpPr/>
          <p:nvPr/>
        </p:nvSpPr>
        <p:spPr>
          <a:xfrm>
            <a:off x="1188601" y="3556754"/>
            <a:ext cx="7122200"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Georgia" panose="02040502050405020303" pitchFamily="18" charset="0"/>
                <a:ea typeface="Inter" pitchFamily="34" charset="-122"/>
                <a:cs typeface="Inter" pitchFamily="34" charset="-120"/>
              </a:rPr>
              <a:t>Conversion Rate</a:t>
            </a:r>
            <a:endParaRPr lang="en-US" sz="1750" dirty="0">
              <a:latin typeface="Georgia" panose="02040502050405020303" pitchFamily="18" charset="0"/>
            </a:endParaRPr>
          </a:p>
        </p:txBody>
      </p:sp>
      <p:sp>
        <p:nvSpPr>
          <p:cNvPr id="7" name="Text 5"/>
          <p:cNvSpPr/>
          <p:nvPr/>
        </p:nvSpPr>
        <p:spPr>
          <a:xfrm>
            <a:off x="833199" y="4206478"/>
            <a:ext cx="7477601" cy="355402"/>
          </a:xfrm>
          <a:prstGeom prst="rect">
            <a:avLst/>
          </a:prstGeom>
          <a:noFill/>
          <a:ln/>
        </p:spPr>
        <p:txBody>
          <a:bodyPr wrap="none" rtlCol="0" anchor="t"/>
          <a:lstStyle/>
          <a:p>
            <a:pPr marL="0" indent="0">
              <a:lnSpc>
                <a:spcPts val="2799"/>
              </a:lnSpc>
              <a:buNone/>
            </a:pPr>
            <a:r>
              <a:rPr lang="en-US" sz="1750" b="1" kern="0" spc="-35" dirty="0">
                <a:solidFill>
                  <a:srgbClr val="272525"/>
                </a:solidFill>
                <a:latin typeface="Inter" pitchFamily="34" charset="0"/>
                <a:ea typeface="Inter" pitchFamily="34" charset="-122"/>
                <a:cs typeface="Inter" pitchFamily="34" charset="-120"/>
              </a:rPr>
              <a:t>Data Properties</a:t>
            </a:r>
            <a:endParaRPr lang="en-US" sz="1750" dirty="0"/>
          </a:p>
        </p:txBody>
      </p:sp>
      <p:sp>
        <p:nvSpPr>
          <p:cNvPr id="8" name="Text 6"/>
          <p:cNvSpPr/>
          <p:nvPr/>
        </p:nvSpPr>
        <p:spPr>
          <a:xfrm>
            <a:off x="833199" y="4811792"/>
            <a:ext cx="747760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Device type, Gender, </a:t>
            </a:r>
            <a:r>
              <a:rPr lang="en-US" sz="1750" kern="0" spc="-35" dirty="0" smtClean="0">
                <a:solidFill>
                  <a:srgbClr val="272525"/>
                </a:solidFill>
                <a:latin typeface="Inter" pitchFamily="34" charset="0"/>
                <a:ea typeface="Inter" pitchFamily="34" charset="-122"/>
                <a:cs typeface="Inter" pitchFamily="34" charset="-120"/>
              </a:rPr>
              <a:t>Country</a:t>
            </a:r>
          </a:p>
          <a:p>
            <a:pPr marL="0" indent="0">
              <a:lnSpc>
                <a:spcPts val="2799"/>
              </a:lnSpc>
              <a:buNone/>
            </a:pPr>
            <a:r>
              <a:rPr lang="en-US" sz="1750" b="1" kern="0" spc="-35" dirty="0" smtClean="0">
                <a:solidFill>
                  <a:srgbClr val="272525"/>
                </a:solidFill>
                <a:latin typeface="Inter" pitchFamily="34" charset="0"/>
                <a:ea typeface="Inter" pitchFamily="34" charset="-122"/>
                <a:cs typeface="Inter" pitchFamily="34" charset="-120"/>
              </a:rPr>
              <a:t>User Group</a:t>
            </a:r>
          </a:p>
          <a:p>
            <a:pPr marL="285750" indent="-285750">
              <a:lnSpc>
                <a:spcPts val="2799"/>
              </a:lnSpc>
              <a:buFont typeface="Arial" panose="020B0604020202020204" pitchFamily="34" charset="0"/>
              <a:buChar char="•"/>
            </a:pPr>
            <a:r>
              <a:rPr lang="en-US" sz="1750" kern="0" spc="-35" dirty="0" smtClean="0">
                <a:solidFill>
                  <a:srgbClr val="272525"/>
                </a:solidFill>
                <a:latin typeface="Inter" pitchFamily="34" charset="0"/>
                <a:ea typeface="Inter" pitchFamily="34" charset="-122"/>
              </a:rPr>
              <a:t>A – Control</a:t>
            </a:r>
          </a:p>
          <a:p>
            <a:pPr marL="285750" indent="-285750">
              <a:lnSpc>
                <a:spcPts val="2799"/>
              </a:lnSpc>
              <a:buFont typeface="Arial" panose="020B0604020202020204" pitchFamily="34" charset="0"/>
              <a:buChar char="•"/>
            </a:pPr>
            <a:r>
              <a:rPr lang="en-US" sz="1750" kern="0" spc="-35" dirty="0" smtClean="0">
                <a:solidFill>
                  <a:srgbClr val="272525"/>
                </a:solidFill>
                <a:latin typeface="Inter" pitchFamily="34" charset="0"/>
                <a:ea typeface="Inter" pitchFamily="34" charset="-122"/>
              </a:rPr>
              <a:t>B- Treatment</a:t>
            </a:r>
            <a:endParaRPr lang="en-US" sz="1750" dirty="0"/>
          </a:p>
        </p:txBody>
      </p:sp>
      <p:pic>
        <p:nvPicPr>
          <p:cNvPr id="9"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570089"/>
            <a:ext cx="14630400" cy="8229600"/>
          </a:xfrm>
          <a:prstGeom prst="rect">
            <a:avLst/>
          </a:prstGeom>
          <a:solidFill>
            <a:srgbClr val="F6F4F4"/>
          </a:solidFill>
          <a:ln/>
        </p:spPr>
      </p:sp>
      <p:sp>
        <p:nvSpPr>
          <p:cNvPr id="3" name="Shape 1"/>
          <p:cNvSpPr/>
          <p:nvPr/>
        </p:nvSpPr>
        <p:spPr>
          <a:xfrm>
            <a:off x="0" y="-643467"/>
            <a:ext cx="14630400" cy="8229600"/>
          </a:xfrm>
          <a:prstGeom prst="rect">
            <a:avLst/>
          </a:prstGeom>
          <a:solidFill>
            <a:srgbClr val="FFFFFF"/>
          </a:solidFill>
          <a:ln w="13811">
            <a:solidFill>
              <a:srgbClr val="E5E0DF"/>
            </a:solidFill>
            <a:prstDash val="solid"/>
          </a:ln>
        </p:spPr>
      </p:sp>
      <p:sp>
        <p:nvSpPr>
          <p:cNvPr id="5" name="Text 2"/>
          <p:cNvSpPr/>
          <p:nvPr/>
        </p:nvSpPr>
        <p:spPr>
          <a:xfrm>
            <a:off x="2037993" y="5958959"/>
            <a:ext cx="10554414" cy="355402"/>
          </a:xfrm>
          <a:prstGeom prst="rect">
            <a:avLst/>
          </a:prstGeom>
          <a:noFill/>
          <a:ln/>
        </p:spPr>
        <p:txBody>
          <a:bodyPr wrap="none" rtlCol="0" anchor="t"/>
          <a:lstStyle/>
          <a:p>
            <a:pPr marL="0" indent="0">
              <a:lnSpc>
                <a:spcPts val="2799"/>
              </a:lnSpc>
              <a:buNone/>
            </a:pPr>
            <a:endParaRPr lang="en-US" sz="1750" dirty="0"/>
          </a:p>
        </p:txBody>
      </p:sp>
      <p:sp>
        <p:nvSpPr>
          <p:cNvPr id="8" name="TextBox 7"/>
          <p:cNvSpPr txBox="1"/>
          <p:nvPr/>
        </p:nvSpPr>
        <p:spPr>
          <a:xfrm>
            <a:off x="1031358" y="1297172"/>
            <a:ext cx="11089758" cy="400110"/>
          </a:xfrm>
          <a:prstGeom prst="rect">
            <a:avLst/>
          </a:prstGeom>
          <a:noFill/>
        </p:spPr>
        <p:txBody>
          <a:bodyPr wrap="square" rtlCol="0">
            <a:spAutoFit/>
          </a:bodyPr>
          <a:lstStyle/>
          <a:p>
            <a:pPr algn="ctr"/>
            <a:r>
              <a:rPr lang="en-US" sz="2000" dirty="0" smtClean="0">
                <a:latin typeface="Arial Black" panose="020B0A04020102020204" pitchFamily="34" charset="0"/>
              </a:rPr>
              <a:t>Conversion Rate Analysis (Gender)</a:t>
            </a:r>
            <a:endParaRPr lang="en-GB" sz="2000" dirty="0">
              <a:latin typeface="Arial Black" panose="020B0A04020102020204" pitchFamily="34" charset="0"/>
            </a:endParaRPr>
          </a:p>
        </p:txBody>
      </p:sp>
      <p:sp>
        <p:nvSpPr>
          <p:cNvPr id="10" name="TextBox 9"/>
          <p:cNvSpPr txBox="1"/>
          <p:nvPr/>
        </p:nvSpPr>
        <p:spPr>
          <a:xfrm>
            <a:off x="3515840" y="2046722"/>
            <a:ext cx="1437253" cy="369332"/>
          </a:xfrm>
          <a:prstGeom prst="rect">
            <a:avLst/>
          </a:prstGeom>
          <a:noFill/>
        </p:spPr>
        <p:txBody>
          <a:bodyPr wrap="none" rtlCol="0">
            <a:spAutoFit/>
          </a:bodyPr>
          <a:lstStyle/>
          <a:p>
            <a:r>
              <a:rPr lang="en-US" dirty="0" smtClean="0"/>
              <a:t>Female Users</a:t>
            </a:r>
            <a:endParaRPr lang="en-GB" dirty="0"/>
          </a:p>
        </p:txBody>
      </p:sp>
      <p:sp>
        <p:nvSpPr>
          <p:cNvPr id="13" name="TextBox 12"/>
          <p:cNvSpPr txBox="1"/>
          <p:nvPr/>
        </p:nvSpPr>
        <p:spPr>
          <a:xfrm>
            <a:off x="9579415" y="2114809"/>
            <a:ext cx="1232260" cy="369332"/>
          </a:xfrm>
          <a:prstGeom prst="rect">
            <a:avLst/>
          </a:prstGeom>
          <a:noFill/>
        </p:spPr>
        <p:txBody>
          <a:bodyPr wrap="none" rtlCol="0">
            <a:spAutoFit/>
          </a:bodyPr>
          <a:lstStyle/>
          <a:p>
            <a:r>
              <a:rPr lang="en-US" dirty="0" smtClean="0"/>
              <a:t>Male Users</a:t>
            </a:r>
            <a:endParaRPr lang="en-GB" dirty="0"/>
          </a:p>
        </p:txBody>
      </p:sp>
      <p:sp>
        <p:nvSpPr>
          <p:cNvPr id="16" name="TextBox 15"/>
          <p:cNvSpPr txBox="1"/>
          <p:nvPr/>
        </p:nvSpPr>
        <p:spPr>
          <a:xfrm>
            <a:off x="83949" y="3338623"/>
            <a:ext cx="3847207" cy="1754326"/>
          </a:xfrm>
          <a:prstGeom prst="rect">
            <a:avLst/>
          </a:prstGeom>
          <a:noFill/>
        </p:spPr>
        <p:txBody>
          <a:bodyPr wrap="none" rtlCol="0">
            <a:spAutoFit/>
          </a:bodyPr>
          <a:lstStyle/>
          <a:p>
            <a:pPr marL="285750" indent="-285750">
              <a:buFont typeface="Arial" panose="020B0604020202020204" pitchFamily="34" charset="0"/>
              <a:buChar char="•"/>
            </a:pPr>
            <a:r>
              <a:rPr lang="en-US" dirty="0" smtClean="0"/>
              <a:t>Generally Females have higher</a:t>
            </a:r>
          </a:p>
          <a:p>
            <a:r>
              <a:rPr lang="en-US" dirty="0" smtClean="0"/>
              <a:t>Conversion rate.</a:t>
            </a:r>
          </a:p>
          <a:p>
            <a:endParaRPr lang="en-US" dirty="0" smtClean="0"/>
          </a:p>
          <a:p>
            <a:pPr marL="285750" indent="-285750">
              <a:buFont typeface="Arial" panose="020B0604020202020204" pitchFamily="34" charset="0"/>
              <a:buChar char="•"/>
            </a:pPr>
            <a:r>
              <a:rPr lang="en-US" b="1" dirty="0" smtClean="0"/>
              <a:t>Male users </a:t>
            </a:r>
            <a:r>
              <a:rPr lang="en-US" dirty="0" smtClean="0"/>
              <a:t>have conversion rate of </a:t>
            </a:r>
          </a:p>
          <a:p>
            <a:r>
              <a:rPr lang="en-US" b="1" dirty="0" smtClean="0"/>
              <a:t>44.37% </a:t>
            </a:r>
            <a:r>
              <a:rPr lang="en-US" dirty="0" smtClean="0"/>
              <a:t>in treatment than the </a:t>
            </a:r>
          </a:p>
          <a:p>
            <a:r>
              <a:rPr lang="en-US" dirty="0" smtClean="0"/>
              <a:t>Control group.</a:t>
            </a:r>
            <a:endParaRPr lang="en-GB" dirty="0"/>
          </a:p>
        </p:txBody>
      </p:sp>
      <p:pic>
        <p:nvPicPr>
          <p:cNvPr id="19" name="Picture 18"/>
          <p:cNvPicPr>
            <a:picLocks noChangeAspect="1"/>
          </p:cNvPicPr>
          <p:nvPr/>
        </p:nvPicPr>
        <p:blipFill>
          <a:blip r:embed="rId3"/>
          <a:stretch>
            <a:fillRect/>
          </a:stretch>
        </p:blipFill>
        <p:spPr>
          <a:xfrm>
            <a:off x="8757488" y="2643466"/>
            <a:ext cx="3143689" cy="4810796"/>
          </a:xfrm>
          <a:prstGeom prst="rect">
            <a:avLst/>
          </a:prstGeom>
        </p:spPr>
      </p:pic>
      <p:pic>
        <p:nvPicPr>
          <p:cNvPr id="20" name="Picture 19"/>
          <p:cNvPicPr>
            <a:picLocks noChangeAspect="1"/>
          </p:cNvPicPr>
          <p:nvPr/>
        </p:nvPicPr>
        <p:blipFill>
          <a:blip r:embed="rId4"/>
          <a:stretch>
            <a:fillRect/>
          </a:stretch>
        </p:blipFill>
        <p:spPr>
          <a:xfrm>
            <a:off x="3494733" y="2484141"/>
            <a:ext cx="3096057" cy="4810796"/>
          </a:xfrm>
          <a:prstGeom prst="rect">
            <a:avLst/>
          </a:prstGeom>
        </p:spPr>
      </p:pic>
      <p:sp>
        <p:nvSpPr>
          <p:cNvPr id="25" name="Down Arrow 24"/>
          <p:cNvSpPr/>
          <p:nvPr/>
        </p:nvSpPr>
        <p:spPr>
          <a:xfrm flipV="1">
            <a:off x="5313401" y="3345498"/>
            <a:ext cx="148990" cy="2416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Down Arrow 25"/>
          <p:cNvSpPr/>
          <p:nvPr/>
        </p:nvSpPr>
        <p:spPr>
          <a:xfrm flipV="1">
            <a:off x="10588703" y="3449189"/>
            <a:ext cx="148990" cy="12244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3767614"/>
            <a:ext cx="4443889" cy="694373"/>
          </a:xfrm>
          <a:prstGeom prst="rect">
            <a:avLst/>
          </a:prstGeom>
          <a:noFill/>
          <a:ln/>
        </p:spPr>
        <p:txBody>
          <a:bodyPr wrap="none" rtlCol="0" anchor="t"/>
          <a:lstStyle/>
          <a:p>
            <a:pPr marL="0" indent="0">
              <a:lnSpc>
                <a:spcPts val="5468"/>
              </a:lnSpc>
              <a:buNone/>
            </a:pPr>
            <a:endParaRPr lang="en-US" sz="4374" dirty="0"/>
          </a:p>
        </p:txBody>
      </p:sp>
      <p:sp>
        <p:nvSpPr>
          <p:cNvPr id="8" name="TextBox 7"/>
          <p:cNvSpPr txBox="1"/>
          <p:nvPr/>
        </p:nvSpPr>
        <p:spPr>
          <a:xfrm>
            <a:off x="1722474" y="1031358"/>
            <a:ext cx="5188280" cy="523220"/>
          </a:xfrm>
          <a:prstGeom prst="rect">
            <a:avLst/>
          </a:prstGeom>
          <a:noFill/>
        </p:spPr>
        <p:txBody>
          <a:bodyPr wrap="none" rtlCol="0">
            <a:spAutoFit/>
          </a:bodyPr>
          <a:lstStyle/>
          <a:p>
            <a:r>
              <a:rPr lang="en-US" sz="2800" b="1" dirty="0" smtClean="0">
                <a:latin typeface="Arial Black" panose="020B0A04020102020204" pitchFamily="34" charset="0"/>
              </a:rPr>
              <a:t>Average Spent By Groups</a:t>
            </a:r>
            <a:endParaRPr lang="en-GB" sz="2800" b="1" dirty="0">
              <a:latin typeface="Arial Black" panose="020B0A04020102020204" pitchFamily="34" charset="0"/>
            </a:endParaRPr>
          </a:p>
        </p:txBody>
      </p:sp>
      <p:sp>
        <p:nvSpPr>
          <p:cNvPr id="9" name="TextBox 8"/>
          <p:cNvSpPr txBox="1"/>
          <p:nvPr/>
        </p:nvSpPr>
        <p:spPr>
          <a:xfrm>
            <a:off x="1148316" y="3157870"/>
            <a:ext cx="4669933" cy="2585323"/>
          </a:xfrm>
          <a:prstGeom prst="rect">
            <a:avLst/>
          </a:prstGeom>
          <a:noFill/>
        </p:spPr>
        <p:txBody>
          <a:bodyPr wrap="none" rtlCol="0">
            <a:spAutoFit/>
          </a:bodyPr>
          <a:lstStyle/>
          <a:p>
            <a:pPr marL="285750" indent="-285750">
              <a:buFont typeface="Arial" panose="020B0604020202020204" pitchFamily="34" charset="0"/>
              <a:buChar char="•"/>
            </a:pPr>
            <a:r>
              <a:rPr lang="en-US" dirty="0"/>
              <a:t>Amount Spent not based on category ( Food</a:t>
            </a:r>
            <a:r>
              <a:rPr lang="en-GB" dirty="0"/>
              <a:t>,</a:t>
            </a:r>
          </a:p>
          <a:p>
            <a:r>
              <a:rPr lang="en-US" dirty="0" smtClean="0"/>
              <a:t>     Drinks</a:t>
            </a:r>
            <a:r>
              <a:rPr lang="en-US" dirty="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No Significant Difference between the </a:t>
            </a:r>
          </a:p>
          <a:p>
            <a:r>
              <a:rPr lang="en-US" dirty="0" smtClean="0"/>
              <a:t>     revenue for the two groups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Users Spent averagely between $2- $4</a:t>
            </a:r>
          </a:p>
          <a:p>
            <a:r>
              <a:rPr lang="en-US" dirty="0" smtClean="0"/>
              <a:t>     In both groups</a:t>
            </a:r>
          </a:p>
          <a:p>
            <a:endParaRPr lang="en-US" b="1" dirty="0"/>
          </a:p>
        </p:txBody>
      </p:sp>
      <p:pic>
        <p:nvPicPr>
          <p:cNvPr id="1026" name="Picture 2" descr="https://lh7-us.googleusercontent.com/LJAHyIp8NPuzv4VhiSwgea45zxwOozUYSCzGcQHeh04lbXHxeU_s-ZBGpsIgkE1XemULEanElr2cuVUjmT8xoV9vjvwh66HIHz26kIw9BrGgtpkrFdzwlTDgnxImVpbQx3O4TKB9VNHxBiTfXsFzJk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8249" y="2009691"/>
            <a:ext cx="4071695" cy="45109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3767614"/>
            <a:ext cx="4443889" cy="694373"/>
          </a:xfrm>
          <a:prstGeom prst="rect">
            <a:avLst/>
          </a:prstGeom>
          <a:noFill/>
          <a:ln/>
        </p:spPr>
        <p:txBody>
          <a:bodyPr wrap="none" rtlCol="0" anchor="t"/>
          <a:lstStyle/>
          <a:p>
            <a:pPr marL="0" indent="0">
              <a:lnSpc>
                <a:spcPts val="5468"/>
              </a:lnSpc>
              <a:buNone/>
            </a:pPr>
            <a:endParaRPr lang="en-US" sz="4374" dirty="0"/>
          </a:p>
        </p:txBody>
      </p:sp>
      <p:sp>
        <p:nvSpPr>
          <p:cNvPr id="8" name="TextBox 7"/>
          <p:cNvSpPr txBox="1"/>
          <p:nvPr/>
        </p:nvSpPr>
        <p:spPr>
          <a:xfrm>
            <a:off x="4805916" y="935665"/>
            <a:ext cx="4880344" cy="400110"/>
          </a:xfrm>
          <a:prstGeom prst="rect">
            <a:avLst/>
          </a:prstGeom>
          <a:noFill/>
        </p:spPr>
        <p:txBody>
          <a:bodyPr wrap="square" rtlCol="0">
            <a:spAutoFit/>
          </a:bodyPr>
          <a:lstStyle/>
          <a:p>
            <a:pPr algn="ctr"/>
            <a:r>
              <a:rPr lang="en-US" sz="2000" dirty="0" smtClean="0">
                <a:latin typeface="Arial Black" panose="020B0A04020102020204" pitchFamily="34" charset="0"/>
              </a:rPr>
              <a:t>Device Analysis</a:t>
            </a:r>
            <a:endParaRPr lang="en-GB" sz="2000" dirty="0">
              <a:latin typeface="Arial Black" panose="020B0A04020102020204" pitchFamily="34" charset="0"/>
            </a:endParaRPr>
          </a:p>
        </p:txBody>
      </p:sp>
      <p:sp>
        <p:nvSpPr>
          <p:cNvPr id="9" name="TextBox 8"/>
          <p:cNvSpPr txBox="1"/>
          <p:nvPr/>
        </p:nvSpPr>
        <p:spPr>
          <a:xfrm>
            <a:off x="4199860" y="3030279"/>
            <a:ext cx="3925947" cy="3139321"/>
          </a:xfrm>
          <a:prstGeom prst="rect">
            <a:avLst/>
          </a:prstGeom>
          <a:noFill/>
        </p:spPr>
        <p:txBody>
          <a:bodyPr wrap="none" rtlCol="0">
            <a:spAutoFit/>
          </a:bodyPr>
          <a:lstStyle/>
          <a:p>
            <a:r>
              <a:rPr lang="en-US" dirty="0" smtClean="0"/>
              <a:t>Generally iOS users have </a:t>
            </a:r>
          </a:p>
          <a:p>
            <a:r>
              <a:rPr lang="en-US" dirty="0" smtClean="0"/>
              <a:t>Higher conversion rate.</a:t>
            </a:r>
          </a:p>
          <a:p>
            <a:endParaRPr lang="en-US" dirty="0" smtClean="0"/>
          </a:p>
          <a:p>
            <a:r>
              <a:rPr lang="en-US" b="1" dirty="0" smtClean="0"/>
              <a:t>Conversion rate</a:t>
            </a:r>
            <a:r>
              <a:rPr lang="en-US" dirty="0" smtClean="0"/>
              <a:t> based on the new</a:t>
            </a:r>
          </a:p>
          <a:p>
            <a:r>
              <a:rPr lang="en-US" dirty="0" smtClean="0"/>
              <a:t>Feature </a:t>
            </a:r>
            <a:r>
              <a:rPr lang="en-US" b="1" dirty="0" smtClean="0"/>
              <a:t>is higher in android</a:t>
            </a:r>
            <a:r>
              <a:rPr lang="en-US" dirty="0" smtClean="0"/>
              <a:t> than in iOS.</a:t>
            </a:r>
          </a:p>
          <a:p>
            <a:endParaRPr lang="en-US" dirty="0" smtClean="0"/>
          </a:p>
          <a:p>
            <a:r>
              <a:rPr lang="en-US" b="1" dirty="0" smtClean="0"/>
              <a:t>31% increase in conversion for </a:t>
            </a:r>
          </a:p>
          <a:p>
            <a:r>
              <a:rPr lang="en-US" b="1" dirty="0" smtClean="0"/>
              <a:t>android </a:t>
            </a:r>
            <a:r>
              <a:rPr lang="en-US" dirty="0" smtClean="0"/>
              <a:t>for the new feature.</a:t>
            </a:r>
          </a:p>
          <a:p>
            <a:endParaRPr lang="en-US" dirty="0"/>
          </a:p>
          <a:p>
            <a:r>
              <a:rPr lang="en-US" b="1" dirty="0" smtClean="0"/>
              <a:t>Spending is less </a:t>
            </a:r>
            <a:r>
              <a:rPr lang="en-US" dirty="0" smtClean="0"/>
              <a:t>in the new feature for</a:t>
            </a:r>
          </a:p>
          <a:p>
            <a:r>
              <a:rPr lang="en-US" b="1" dirty="0" smtClean="0"/>
              <a:t>iOS users</a:t>
            </a:r>
            <a:r>
              <a:rPr lang="en-US" dirty="0" smtClean="0"/>
              <a:t>.</a:t>
            </a:r>
            <a:endParaRPr lang="en-GB" dirty="0"/>
          </a:p>
        </p:txBody>
      </p:sp>
      <p:pic>
        <p:nvPicPr>
          <p:cNvPr id="6" name="Picture 5"/>
          <p:cNvPicPr>
            <a:picLocks noChangeAspect="1"/>
          </p:cNvPicPr>
          <p:nvPr/>
        </p:nvPicPr>
        <p:blipFill>
          <a:blip r:embed="rId4"/>
          <a:stretch>
            <a:fillRect/>
          </a:stretch>
        </p:blipFill>
        <p:spPr>
          <a:xfrm>
            <a:off x="8455561" y="1335775"/>
            <a:ext cx="4944165" cy="681132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968341"/>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Testing Results</a:t>
            </a:r>
            <a:endParaRPr lang="en-US" sz="4374" dirty="0"/>
          </a:p>
        </p:txBody>
      </p:sp>
      <p:sp>
        <p:nvSpPr>
          <p:cNvPr id="5" name="Shape 3"/>
          <p:cNvSpPr/>
          <p:nvPr/>
        </p:nvSpPr>
        <p:spPr>
          <a:xfrm>
            <a:off x="2037993" y="3107055"/>
            <a:ext cx="3370064" cy="1466017"/>
          </a:xfrm>
          <a:prstGeom prst="roundRect">
            <a:avLst>
              <a:gd name="adj" fmla="val 6820"/>
            </a:avLst>
          </a:prstGeom>
          <a:solidFill>
            <a:srgbClr val="DADBF1"/>
          </a:solidFill>
          <a:ln w="13811">
            <a:solidFill>
              <a:srgbClr val="B5B7E3"/>
            </a:solidFill>
            <a:prstDash val="solid"/>
          </a:ln>
        </p:spPr>
      </p:sp>
      <p:sp>
        <p:nvSpPr>
          <p:cNvPr id="6" name="Text 4"/>
          <p:cNvSpPr/>
          <p:nvPr/>
        </p:nvSpPr>
        <p:spPr>
          <a:xfrm>
            <a:off x="2273975" y="3343037"/>
            <a:ext cx="2666286" cy="416481"/>
          </a:xfrm>
          <a:prstGeom prst="rect">
            <a:avLst/>
          </a:prstGeom>
          <a:noFill/>
          <a:ln/>
        </p:spPr>
        <p:txBody>
          <a:bodyPr wrap="none" rtlCol="0" anchor="t"/>
          <a:lstStyle/>
          <a:p>
            <a:pPr marL="0" indent="0">
              <a:lnSpc>
                <a:spcPts val="3281"/>
              </a:lnSpc>
              <a:buNone/>
            </a:pPr>
            <a:r>
              <a:rPr lang="en-US" sz="2624" b="1" kern="0" spc="-79" dirty="0">
                <a:solidFill>
                  <a:srgbClr val="272525"/>
                </a:solidFill>
                <a:latin typeface="Inter" pitchFamily="34" charset="0"/>
                <a:ea typeface="Inter" pitchFamily="34" charset="-122"/>
                <a:cs typeface="Inter" pitchFamily="34" charset="-120"/>
              </a:rPr>
              <a:t>Average Spend</a:t>
            </a:r>
            <a:endParaRPr lang="en-US" sz="2624" dirty="0"/>
          </a:p>
        </p:txBody>
      </p:sp>
      <p:sp>
        <p:nvSpPr>
          <p:cNvPr id="7" name="Text 5"/>
          <p:cNvSpPr/>
          <p:nvPr/>
        </p:nvSpPr>
        <p:spPr>
          <a:xfrm>
            <a:off x="2273975" y="3981688"/>
            <a:ext cx="2898100"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 $3.37 per user</a:t>
            </a:r>
            <a:endParaRPr lang="en-US" sz="1750" dirty="0"/>
          </a:p>
        </p:txBody>
      </p:sp>
      <p:sp>
        <p:nvSpPr>
          <p:cNvPr id="8" name="Shape 6"/>
          <p:cNvSpPr/>
          <p:nvPr/>
        </p:nvSpPr>
        <p:spPr>
          <a:xfrm>
            <a:off x="5630228" y="3107055"/>
            <a:ext cx="3370064" cy="1466017"/>
          </a:xfrm>
          <a:prstGeom prst="roundRect">
            <a:avLst>
              <a:gd name="adj" fmla="val 6820"/>
            </a:avLst>
          </a:prstGeom>
          <a:solidFill>
            <a:srgbClr val="DADBF1"/>
          </a:solidFill>
          <a:ln w="13811">
            <a:solidFill>
              <a:srgbClr val="B5B7E3"/>
            </a:solidFill>
            <a:prstDash val="solid"/>
          </a:ln>
        </p:spPr>
      </p:sp>
      <p:sp>
        <p:nvSpPr>
          <p:cNvPr id="9" name="Text 7"/>
          <p:cNvSpPr/>
          <p:nvPr/>
        </p:nvSpPr>
        <p:spPr>
          <a:xfrm>
            <a:off x="5866209" y="3343037"/>
            <a:ext cx="2666286" cy="416481"/>
          </a:xfrm>
          <a:prstGeom prst="rect">
            <a:avLst/>
          </a:prstGeom>
          <a:noFill/>
          <a:ln/>
        </p:spPr>
        <p:txBody>
          <a:bodyPr wrap="none" rtlCol="0" anchor="t"/>
          <a:lstStyle/>
          <a:p>
            <a:pPr marL="0" indent="0">
              <a:lnSpc>
                <a:spcPts val="3281"/>
              </a:lnSpc>
              <a:buNone/>
            </a:pPr>
            <a:r>
              <a:rPr lang="en-US" sz="2624" b="1" kern="0" spc="-79" dirty="0">
                <a:solidFill>
                  <a:srgbClr val="272525"/>
                </a:solidFill>
                <a:latin typeface="Inter" pitchFamily="34" charset="0"/>
                <a:ea typeface="Inter" pitchFamily="34" charset="-122"/>
                <a:cs typeface="Inter" pitchFamily="34" charset="-120"/>
              </a:rPr>
              <a:t>Average Spend</a:t>
            </a:r>
            <a:endParaRPr lang="en-US" sz="2624" dirty="0"/>
          </a:p>
        </p:txBody>
      </p:sp>
      <p:sp>
        <p:nvSpPr>
          <p:cNvPr id="10" name="Text 8"/>
          <p:cNvSpPr/>
          <p:nvPr/>
        </p:nvSpPr>
        <p:spPr>
          <a:xfrm>
            <a:off x="5866209" y="3981688"/>
            <a:ext cx="2898100"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 $3.39 per user</a:t>
            </a:r>
            <a:endParaRPr lang="en-US" sz="1750" dirty="0"/>
          </a:p>
        </p:txBody>
      </p:sp>
      <p:sp>
        <p:nvSpPr>
          <p:cNvPr id="11" name="Shape 9"/>
          <p:cNvSpPr/>
          <p:nvPr/>
        </p:nvSpPr>
        <p:spPr>
          <a:xfrm>
            <a:off x="9222462" y="3107055"/>
            <a:ext cx="3370064" cy="1466017"/>
          </a:xfrm>
          <a:prstGeom prst="roundRect">
            <a:avLst>
              <a:gd name="adj" fmla="val 6820"/>
            </a:avLst>
          </a:prstGeom>
          <a:solidFill>
            <a:srgbClr val="DADBF1"/>
          </a:solidFill>
          <a:ln w="13811">
            <a:solidFill>
              <a:srgbClr val="B5B7E3"/>
            </a:solidFill>
            <a:prstDash val="solid"/>
          </a:ln>
        </p:spPr>
      </p:sp>
      <p:sp>
        <p:nvSpPr>
          <p:cNvPr id="12" name="Text 10"/>
          <p:cNvSpPr/>
          <p:nvPr/>
        </p:nvSpPr>
        <p:spPr>
          <a:xfrm>
            <a:off x="9458444" y="3343037"/>
            <a:ext cx="2666286" cy="416481"/>
          </a:xfrm>
          <a:prstGeom prst="rect">
            <a:avLst/>
          </a:prstGeom>
          <a:noFill/>
          <a:ln/>
        </p:spPr>
        <p:txBody>
          <a:bodyPr wrap="none" rtlCol="0" anchor="t"/>
          <a:lstStyle/>
          <a:p>
            <a:pPr marL="0" indent="0">
              <a:lnSpc>
                <a:spcPts val="3281"/>
              </a:lnSpc>
              <a:buNone/>
            </a:pPr>
            <a:r>
              <a:rPr lang="en-US" sz="2624" b="1" kern="0" spc="-79" dirty="0">
                <a:solidFill>
                  <a:srgbClr val="272525"/>
                </a:solidFill>
                <a:latin typeface="Inter" pitchFamily="34" charset="0"/>
                <a:ea typeface="Inter" pitchFamily="34" charset="-122"/>
                <a:cs typeface="Inter" pitchFamily="34" charset="-120"/>
              </a:rPr>
              <a:t>Total Users</a:t>
            </a:r>
            <a:endParaRPr lang="en-US" sz="2624" dirty="0"/>
          </a:p>
        </p:txBody>
      </p:sp>
      <p:sp>
        <p:nvSpPr>
          <p:cNvPr id="13" name="Text 11"/>
          <p:cNvSpPr/>
          <p:nvPr/>
        </p:nvSpPr>
        <p:spPr>
          <a:xfrm>
            <a:off x="9458444" y="3981688"/>
            <a:ext cx="2898100"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4.8k users</a:t>
            </a:r>
            <a:endParaRPr lang="en-US" sz="1750" dirty="0"/>
          </a:p>
        </p:txBody>
      </p:sp>
      <p:sp>
        <p:nvSpPr>
          <p:cNvPr id="14" name="Shape 12"/>
          <p:cNvSpPr/>
          <p:nvPr/>
        </p:nvSpPr>
        <p:spPr>
          <a:xfrm>
            <a:off x="2037993" y="4795242"/>
            <a:ext cx="5166122" cy="1466017"/>
          </a:xfrm>
          <a:prstGeom prst="roundRect">
            <a:avLst>
              <a:gd name="adj" fmla="val 6820"/>
            </a:avLst>
          </a:prstGeom>
          <a:solidFill>
            <a:srgbClr val="DADBF1"/>
          </a:solidFill>
          <a:ln w="13811">
            <a:solidFill>
              <a:srgbClr val="B5B7E3"/>
            </a:solidFill>
            <a:prstDash val="solid"/>
          </a:ln>
        </p:spPr>
      </p:sp>
      <p:sp>
        <p:nvSpPr>
          <p:cNvPr id="15" name="Text 13"/>
          <p:cNvSpPr/>
          <p:nvPr/>
        </p:nvSpPr>
        <p:spPr>
          <a:xfrm>
            <a:off x="2273975" y="5031224"/>
            <a:ext cx="2666286" cy="416481"/>
          </a:xfrm>
          <a:prstGeom prst="rect">
            <a:avLst/>
          </a:prstGeom>
          <a:noFill/>
          <a:ln/>
        </p:spPr>
        <p:txBody>
          <a:bodyPr wrap="none" rtlCol="0" anchor="t"/>
          <a:lstStyle/>
          <a:p>
            <a:pPr marL="0" indent="0">
              <a:lnSpc>
                <a:spcPts val="3281"/>
              </a:lnSpc>
              <a:buNone/>
            </a:pPr>
            <a:r>
              <a:rPr lang="en-US" sz="2624" b="1" kern="0" spc="-79" dirty="0">
                <a:solidFill>
                  <a:srgbClr val="272525"/>
                </a:solidFill>
                <a:latin typeface="Inter" pitchFamily="34" charset="0"/>
                <a:ea typeface="Inter" pitchFamily="34" charset="-122"/>
                <a:cs typeface="Inter" pitchFamily="34" charset="-120"/>
              </a:rPr>
              <a:t>Conversion Rate</a:t>
            </a:r>
            <a:endParaRPr lang="en-US" sz="2624" dirty="0"/>
          </a:p>
        </p:txBody>
      </p:sp>
      <p:sp>
        <p:nvSpPr>
          <p:cNvPr id="16" name="Text 14"/>
          <p:cNvSpPr/>
          <p:nvPr/>
        </p:nvSpPr>
        <p:spPr>
          <a:xfrm>
            <a:off x="2273975" y="5669875"/>
            <a:ext cx="4694158"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 3.92%</a:t>
            </a:r>
            <a:endParaRPr lang="en-US" sz="1750" dirty="0"/>
          </a:p>
        </p:txBody>
      </p:sp>
      <p:sp>
        <p:nvSpPr>
          <p:cNvPr id="17" name="Shape 15"/>
          <p:cNvSpPr/>
          <p:nvPr/>
        </p:nvSpPr>
        <p:spPr>
          <a:xfrm>
            <a:off x="7426285" y="4795242"/>
            <a:ext cx="5166122" cy="1466017"/>
          </a:xfrm>
          <a:prstGeom prst="roundRect">
            <a:avLst>
              <a:gd name="adj" fmla="val 6820"/>
            </a:avLst>
          </a:prstGeom>
          <a:solidFill>
            <a:srgbClr val="DADBF1"/>
          </a:solidFill>
          <a:ln w="13811">
            <a:solidFill>
              <a:srgbClr val="B5B7E3"/>
            </a:solidFill>
            <a:prstDash val="solid"/>
          </a:ln>
        </p:spPr>
      </p:sp>
      <p:sp>
        <p:nvSpPr>
          <p:cNvPr id="18" name="Text 16"/>
          <p:cNvSpPr/>
          <p:nvPr/>
        </p:nvSpPr>
        <p:spPr>
          <a:xfrm>
            <a:off x="7662267" y="5031224"/>
            <a:ext cx="2666286" cy="416481"/>
          </a:xfrm>
          <a:prstGeom prst="rect">
            <a:avLst/>
          </a:prstGeom>
          <a:noFill/>
          <a:ln/>
        </p:spPr>
        <p:txBody>
          <a:bodyPr wrap="none" rtlCol="0" anchor="t"/>
          <a:lstStyle/>
          <a:p>
            <a:pPr marL="0" indent="0">
              <a:lnSpc>
                <a:spcPts val="3281"/>
              </a:lnSpc>
              <a:buNone/>
            </a:pPr>
            <a:r>
              <a:rPr lang="en-US" sz="2624" b="1" kern="0" spc="-79" dirty="0">
                <a:solidFill>
                  <a:srgbClr val="272525"/>
                </a:solidFill>
                <a:latin typeface="Inter" pitchFamily="34" charset="0"/>
                <a:ea typeface="Inter" pitchFamily="34" charset="-122"/>
                <a:cs typeface="Inter" pitchFamily="34" charset="-120"/>
              </a:rPr>
              <a:t>Conversion Rate</a:t>
            </a:r>
            <a:endParaRPr lang="en-US" sz="2624" dirty="0"/>
          </a:p>
        </p:txBody>
      </p:sp>
      <p:sp>
        <p:nvSpPr>
          <p:cNvPr id="19" name="Text 17"/>
          <p:cNvSpPr/>
          <p:nvPr/>
        </p:nvSpPr>
        <p:spPr>
          <a:xfrm>
            <a:off x="7662267" y="5669875"/>
            <a:ext cx="4694158"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 4.63%</a:t>
            </a:r>
            <a:endParaRPr lang="en-US" sz="17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7" name="TextBox 6"/>
          <p:cNvSpPr txBox="1"/>
          <p:nvPr/>
        </p:nvSpPr>
        <p:spPr>
          <a:xfrm>
            <a:off x="935665" y="1254642"/>
            <a:ext cx="7068473" cy="523220"/>
          </a:xfrm>
          <a:prstGeom prst="rect">
            <a:avLst/>
          </a:prstGeom>
          <a:noFill/>
        </p:spPr>
        <p:txBody>
          <a:bodyPr wrap="none" rtlCol="0">
            <a:spAutoFit/>
          </a:bodyPr>
          <a:lstStyle/>
          <a:p>
            <a:r>
              <a:rPr lang="en-US" sz="2800" b="1" dirty="0" smtClean="0">
                <a:latin typeface="Arial Black" panose="020B0A04020102020204" pitchFamily="34" charset="0"/>
              </a:rPr>
              <a:t>% Difference in Spending (Country)</a:t>
            </a:r>
            <a:endParaRPr lang="en-GB" sz="2800" b="1" dirty="0">
              <a:latin typeface="Arial Black" panose="020B0A04020102020204" pitchFamily="34" charset="0"/>
            </a:endParaRPr>
          </a:p>
        </p:txBody>
      </p:sp>
      <p:pic>
        <p:nvPicPr>
          <p:cNvPr id="1030" name="Picture 6" descr="https://lh7-us.googleusercontent.com/cy8ZXB4wLQLfi_Ddk61AW0n4GrJJ03gZwlLfkdT9I8zsQz63jz6xx7q6_MbUncMUQmRWgEdXk5hzZjGs-fFCEmB9jV_Vcfb-0NYvGofbEJvsVNKE1SQBG1D6XoyW6JMV_3vaD1HP0Aj2IpQIsWkwN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5089" y="1844584"/>
            <a:ext cx="8604955" cy="5395262"/>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0" descr="preencoded.png"/>
          <p:cNvPicPr>
            <a:picLocks noChangeAspect="1"/>
          </p:cNvPicPr>
          <p:nvPr/>
        </p:nvPicPr>
        <p:blipFill>
          <a:blip r:embed="rId4"/>
          <a:stretch>
            <a:fillRect/>
          </a:stretch>
        </p:blipFill>
        <p:spPr>
          <a:xfrm>
            <a:off x="11943644" y="0"/>
            <a:ext cx="2686756" cy="8229600"/>
          </a:xfrm>
          <a:prstGeom prst="rect">
            <a:avLst/>
          </a:prstGeom>
        </p:spPr>
      </p:pic>
      <p:sp>
        <p:nvSpPr>
          <p:cNvPr id="6" name="TextBox 5"/>
          <p:cNvSpPr txBox="1"/>
          <p:nvPr/>
        </p:nvSpPr>
        <p:spPr>
          <a:xfrm>
            <a:off x="417689" y="2957689"/>
            <a:ext cx="3002844" cy="3139321"/>
          </a:xfrm>
          <a:prstGeom prst="rect">
            <a:avLst/>
          </a:prstGeom>
          <a:noFill/>
        </p:spPr>
        <p:txBody>
          <a:bodyPr wrap="square" rtlCol="0">
            <a:spAutoFit/>
          </a:bodyPr>
          <a:lstStyle/>
          <a:p>
            <a:r>
              <a:rPr lang="en-US" dirty="0"/>
              <a:t>The </a:t>
            </a:r>
            <a:r>
              <a:rPr lang="en-US" b="1" dirty="0"/>
              <a:t>UK</a:t>
            </a:r>
            <a:r>
              <a:rPr lang="en-US" dirty="0"/>
              <a:t> had the </a:t>
            </a:r>
            <a:r>
              <a:rPr lang="en-US" b="1" dirty="0"/>
              <a:t>highest amount spent</a:t>
            </a:r>
            <a:r>
              <a:rPr lang="en-US" dirty="0"/>
              <a:t> with an increase of about </a:t>
            </a:r>
            <a:r>
              <a:rPr lang="en-US" b="1" dirty="0"/>
              <a:t>131%</a:t>
            </a:r>
            <a:r>
              <a:rPr lang="en-US" dirty="0"/>
              <a:t> for the treatment group compared to the control group</a:t>
            </a:r>
            <a:r>
              <a:rPr lang="en-US" dirty="0" smtClean="0"/>
              <a:t>.</a:t>
            </a:r>
          </a:p>
          <a:p>
            <a:endParaRPr lang="en-US" dirty="0" smtClean="0"/>
          </a:p>
          <a:p>
            <a:r>
              <a:rPr lang="en-US" b="1" dirty="0"/>
              <a:t>Brazil, Turkey, France, USA </a:t>
            </a:r>
            <a:r>
              <a:rPr lang="en-US" dirty="0"/>
              <a:t>and Germany which had a </a:t>
            </a:r>
            <a:r>
              <a:rPr lang="en-US" b="1" dirty="0"/>
              <a:t>drop in the amount spent</a:t>
            </a:r>
            <a:r>
              <a:rPr lang="en-US" dirty="0"/>
              <a:t>.</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7" name="TextBox 6"/>
          <p:cNvSpPr txBox="1"/>
          <p:nvPr/>
        </p:nvSpPr>
        <p:spPr>
          <a:xfrm>
            <a:off x="935665" y="1254642"/>
            <a:ext cx="6332246" cy="523220"/>
          </a:xfrm>
          <a:prstGeom prst="rect">
            <a:avLst/>
          </a:prstGeom>
          <a:noFill/>
        </p:spPr>
        <p:txBody>
          <a:bodyPr wrap="none" rtlCol="0">
            <a:spAutoFit/>
          </a:bodyPr>
          <a:lstStyle/>
          <a:p>
            <a:r>
              <a:rPr lang="en-US" sz="2800" b="1" dirty="0" smtClean="0">
                <a:latin typeface="Arial Black" panose="020B0A04020102020204" pitchFamily="34" charset="0"/>
              </a:rPr>
              <a:t>Novelty Effect(Conversion rate)</a:t>
            </a:r>
            <a:endParaRPr lang="en-GB" sz="2800" b="1" dirty="0">
              <a:latin typeface="Arial Black" panose="020B0A04020102020204" pitchFamily="34" charset="0"/>
            </a:endParaRPr>
          </a:p>
        </p:txBody>
      </p:sp>
      <p:pic>
        <p:nvPicPr>
          <p:cNvPr id="4" name="Image 0" descr="preencoded.png"/>
          <p:cNvPicPr>
            <a:picLocks noChangeAspect="1"/>
          </p:cNvPicPr>
          <p:nvPr/>
        </p:nvPicPr>
        <p:blipFill>
          <a:blip r:embed="rId3"/>
          <a:stretch>
            <a:fillRect/>
          </a:stretch>
        </p:blipFill>
        <p:spPr>
          <a:xfrm>
            <a:off x="11943644" y="0"/>
            <a:ext cx="2686756" cy="8229600"/>
          </a:xfrm>
          <a:prstGeom prst="rect">
            <a:avLst/>
          </a:prstGeom>
        </p:spPr>
      </p:pic>
      <p:sp>
        <p:nvSpPr>
          <p:cNvPr id="6" name="TextBox 5"/>
          <p:cNvSpPr txBox="1"/>
          <p:nvPr/>
        </p:nvSpPr>
        <p:spPr>
          <a:xfrm>
            <a:off x="417689" y="2957689"/>
            <a:ext cx="3002844" cy="2585323"/>
          </a:xfrm>
          <a:prstGeom prst="rect">
            <a:avLst/>
          </a:prstGeom>
          <a:noFill/>
        </p:spPr>
        <p:txBody>
          <a:bodyPr wrap="square" rtlCol="0">
            <a:spAutoFit/>
          </a:bodyPr>
          <a:lstStyle/>
          <a:p>
            <a:r>
              <a:rPr lang="en-US" dirty="0" smtClean="0"/>
              <a:t>Conversion rate for both control and treatment dropped.</a:t>
            </a:r>
          </a:p>
          <a:p>
            <a:endParaRPr lang="en-US" dirty="0" smtClean="0"/>
          </a:p>
          <a:p>
            <a:r>
              <a:rPr lang="en-US" dirty="0" smtClean="0"/>
              <a:t>The number of persons joined also declined over the period.</a:t>
            </a:r>
          </a:p>
          <a:p>
            <a:endParaRPr lang="en-US" dirty="0" smtClean="0"/>
          </a:p>
          <a:p>
            <a:r>
              <a:rPr lang="en-US" dirty="0" smtClean="0"/>
              <a:t>Based on the findings there was </a:t>
            </a:r>
            <a:r>
              <a:rPr lang="en-US" b="1" dirty="0" smtClean="0"/>
              <a:t>no novelty effect</a:t>
            </a:r>
            <a:r>
              <a:rPr lang="en-US" dirty="0" smtClean="0"/>
              <a:t>.</a:t>
            </a:r>
            <a:endParaRPr lang="en-GB" dirty="0"/>
          </a:p>
        </p:txBody>
      </p:sp>
      <p:pic>
        <p:nvPicPr>
          <p:cNvPr id="4098" name="Picture 2" descr="https://lh7-us.googleusercontent.com/Q74b7e2ziQT4_GIC527UHH_xJAh-0rRCy4cBieqExf6U_R01s6g-l8g1YQuRcl9yI-q5WsgLYv502Ov35bZLc16P2pKyAobtEVnQ6tVpsvzLeir38Kn3XRXF6xJYgp8093LQjxxIP6RQrWL0D9y-3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9901" y="2151284"/>
            <a:ext cx="6657975"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08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8455</TotalTime>
  <Words>593</Words>
  <Application>Microsoft Office PowerPoint</Application>
  <PresentationFormat>Custom</PresentationFormat>
  <Paragraphs>91</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Franklin Gothic Book</vt:lpstr>
      <vt:lpstr>Georgia</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Benjamin Odame</cp:lastModifiedBy>
  <cp:revision>26</cp:revision>
  <dcterms:created xsi:type="dcterms:W3CDTF">2023-10-27T21:30:15Z</dcterms:created>
  <dcterms:modified xsi:type="dcterms:W3CDTF">2023-11-23T04:43:18Z</dcterms:modified>
</cp:coreProperties>
</file>