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1"/>
  </p:notesMasterIdLst>
  <p:sldIdLst>
    <p:sldId id="256" r:id="rId2"/>
    <p:sldId id="257" r:id="rId3"/>
    <p:sldId id="258" r:id="rId4"/>
    <p:sldId id="344" r:id="rId5"/>
    <p:sldId id="260" r:id="rId6"/>
    <p:sldId id="347" r:id="rId7"/>
    <p:sldId id="345" r:id="rId8"/>
    <p:sldId id="346" r:id="rId9"/>
    <p:sldId id="262" r:id="rId1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Livvic" pitchFamily="2" charset="0"/>
      <p:regular r:id="rId16"/>
      <p:bold r:id="rId17"/>
      <p:italic r:id="rId18"/>
      <p:boldItalic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bold r:id="rId25"/>
      <p:italic r:id="rId26"/>
      <p:boldItalic r:id="rId27"/>
    </p:embeddedFont>
    <p:embeddedFont>
      <p:font typeface="Squada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D22A09-B4D9-4ECA-BED9-2925262B4F57}">
  <a:tblStyle styleId="{34D22A09-B4D9-4ECA-BED9-2925262B4F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39e4857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39e4857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04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697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82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8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1" r:id="rId6"/>
    <p:sldLayoutId id="2147483670" r:id="rId7"/>
    <p:sldLayoutId id="2147483696" r:id="rId8"/>
    <p:sldLayoutId id="2147483709" r:id="rId9"/>
    <p:sldLayoutId id="214748371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.NET ASPIRE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Supercharged Cloud-First Development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.NET Aspire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406400" y="1205653"/>
            <a:ext cx="7482250" cy="34928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2000" dirty="0">
                <a:solidFill>
                  <a:schemeClr val="accent6"/>
                </a:solidFill>
              </a:rPr>
              <a:t>Not related to the contracting company Aspire</a:t>
            </a:r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2000" dirty="0">
                <a:solidFill>
                  <a:schemeClr val="accent6"/>
                </a:solidFill>
              </a:rPr>
              <a:t>An </a:t>
            </a:r>
            <a:r>
              <a:rPr lang="en-US" sz="2000" b="1" dirty="0">
                <a:solidFill>
                  <a:schemeClr val="accent6"/>
                </a:solidFill>
              </a:rPr>
              <a:t>Orchestrator </a:t>
            </a:r>
            <a:r>
              <a:rPr lang="en-US" sz="2000" dirty="0">
                <a:solidFill>
                  <a:schemeClr val="accent6"/>
                </a:solidFill>
              </a:rPr>
              <a:t>tool – mostly for local development</a:t>
            </a:r>
          </a:p>
          <a:p>
            <a:pPr indent="-304800">
              <a:spcBef>
                <a:spcPts val="1600"/>
              </a:spcBef>
              <a:buClr>
                <a:schemeClr val="lt1"/>
              </a:buClr>
              <a:buFont typeface="Roboto Condensed"/>
              <a:buAutoNum type="arabicPeriod"/>
            </a:pPr>
            <a:r>
              <a:rPr lang="en-US" sz="1800" dirty="0"/>
              <a:t>Requires .NET 8</a:t>
            </a:r>
          </a:p>
          <a:p>
            <a:pPr indent="-304800">
              <a:spcBef>
                <a:spcPts val="1600"/>
              </a:spcBef>
              <a:buClr>
                <a:schemeClr val="lt1"/>
              </a:buClr>
              <a:buFont typeface="Roboto Condensed"/>
              <a:buAutoNum type="arabicPeriod"/>
            </a:pPr>
            <a:r>
              <a:rPr lang="en-US" sz="1800" dirty="0"/>
              <a:t>A new project type that can be added onto existing projects to help running distributed applications locally.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-US" sz="1800" dirty="0"/>
              <a:t>Brings opinionated, pre-tooled NuGet packages that build off existing framework packages like Entity Framework, Azure SDK, etc. that automatically configure health checks, logging, metrics, tracing, resiliency, etc.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-US" sz="1800" dirty="0"/>
              <a:t>Infrastructure </a:t>
            </a:r>
            <a:r>
              <a:rPr lang="en-US" sz="1800" b="1" dirty="0"/>
              <a:t>from</a:t>
            </a:r>
            <a:r>
              <a:rPr lang="en-US" sz="1800" dirty="0"/>
              <a:t>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765;p94">
            <a:extLst>
              <a:ext uri="{FF2B5EF4-FFF2-40B4-BE49-F238E27FC236}">
                <a16:creationId xmlns:a16="http://schemas.microsoft.com/office/drawing/2014/main" id="{04B00C3D-F08A-21E4-7E9B-EBC6B865452B}"/>
              </a:ext>
            </a:extLst>
          </p:cNvPr>
          <p:cNvSpPr txBox="1">
            <a:spLocks/>
          </p:cNvSpPr>
          <p:nvPr/>
        </p:nvSpPr>
        <p:spPr>
          <a:xfrm>
            <a:off x="457199" y="-60960"/>
            <a:ext cx="8229600" cy="8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/>
              <a:t>Distributed Systems are hard</a:t>
            </a:r>
          </a:p>
        </p:txBody>
      </p:sp>
      <p:pic>
        <p:nvPicPr>
          <p:cNvPr id="35" name="Picture 34" descr="A group of blue cubes with white text&#10;&#10;Description automatically generated">
            <a:extLst>
              <a:ext uri="{FF2B5EF4-FFF2-40B4-BE49-F238E27FC236}">
                <a16:creationId xmlns:a16="http://schemas.microsoft.com/office/drawing/2014/main" id="{9D54BDB9-9F05-E2E5-7DDB-DEDF9CF22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8613"/>
            <a:ext cx="9143999" cy="4384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diagram of software&#10;&#10;Description automatically generated">
            <a:extLst>
              <a:ext uri="{FF2B5EF4-FFF2-40B4-BE49-F238E27FC236}">
                <a16:creationId xmlns:a16="http://schemas.microsoft.com/office/drawing/2014/main" id="{4BB509EA-0A26-0716-18D2-F749E1C0C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936" cy="51435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63BD3C08-2918-3E80-A8EA-88024C004712}"/>
              </a:ext>
            </a:extLst>
          </p:cNvPr>
          <p:cNvSpPr/>
          <p:nvPr/>
        </p:nvSpPr>
        <p:spPr>
          <a:xfrm>
            <a:off x="399627" y="2106505"/>
            <a:ext cx="1388534" cy="142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C62443-0CF1-0F69-55FF-AA17616025A6}"/>
              </a:ext>
            </a:extLst>
          </p:cNvPr>
          <p:cNvSpPr/>
          <p:nvPr/>
        </p:nvSpPr>
        <p:spPr>
          <a:xfrm>
            <a:off x="6918960" y="0"/>
            <a:ext cx="1388534" cy="142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EEE2A8-75D3-21A6-56CC-F7AFE7A4D49B}"/>
              </a:ext>
            </a:extLst>
          </p:cNvPr>
          <p:cNvSpPr/>
          <p:nvPr/>
        </p:nvSpPr>
        <p:spPr>
          <a:xfrm>
            <a:off x="5686214" y="978745"/>
            <a:ext cx="1388534" cy="142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695071-4B78-ABFE-C6F9-7D7960739AA2}"/>
              </a:ext>
            </a:extLst>
          </p:cNvPr>
          <p:cNvSpPr/>
          <p:nvPr/>
        </p:nvSpPr>
        <p:spPr>
          <a:xfrm>
            <a:off x="4202505" y="186265"/>
            <a:ext cx="1388534" cy="142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3702AA-D33C-A272-7A02-1F1F32EB4708}"/>
              </a:ext>
            </a:extLst>
          </p:cNvPr>
          <p:cNvSpPr/>
          <p:nvPr/>
        </p:nvSpPr>
        <p:spPr>
          <a:xfrm>
            <a:off x="2611121" y="3721100"/>
            <a:ext cx="1388534" cy="142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CFB2AC-2570-6CD0-9602-631A07111BEE}"/>
              </a:ext>
            </a:extLst>
          </p:cNvPr>
          <p:cNvSpPr/>
          <p:nvPr/>
        </p:nvSpPr>
        <p:spPr>
          <a:xfrm>
            <a:off x="6038427" y="3633891"/>
            <a:ext cx="1388534" cy="142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CF96A1-1A39-16AF-068E-769DDD8172E9}"/>
              </a:ext>
            </a:extLst>
          </p:cNvPr>
          <p:cNvSpPr/>
          <p:nvPr/>
        </p:nvSpPr>
        <p:spPr>
          <a:xfrm>
            <a:off x="0" y="3486148"/>
            <a:ext cx="1388534" cy="142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818A63-3DF5-0B4B-1990-31238F5C5688}"/>
              </a:ext>
            </a:extLst>
          </p:cNvPr>
          <p:cNvSpPr/>
          <p:nvPr/>
        </p:nvSpPr>
        <p:spPr>
          <a:xfrm>
            <a:off x="2489200" y="150282"/>
            <a:ext cx="1388534" cy="142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8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A Refresher on </a:t>
            </a:r>
            <a:br>
              <a:rPr lang="en" sz="4400" dirty="0"/>
            </a:br>
            <a:r>
              <a:rPr lang="en" sz="6000" dirty="0"/>
              <a:t>Distributed Tracing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08"/>
          <p:cNvSpPr txBox="1">
            <a:spLocks noGrp="1"/>
          </p:cNvSpPr>
          <p:nvPr>
            <p:ph type="ctrTitle"/>
          </p:nvPr>
        </p:nvSpPr>
        <p:spPr>
          <a:xfrm>
            <a:off x="205519" y="278123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dirty="0"/>
              <a:t>Observability</a:t>
            </a:r>
            <a:endParaRPr dirty="0"/>
          </a:p>
        </p:txBody>
      </p:sp>
      <p:sp>
        <p:nvSpPr>
          <p:cNvPr id="898" name="Google Shape;898;p108"/>
          <p:cNvSpPr txBox="1">
            <a:spLocks noGrp="1"/>
          </p:cNvSpPr>
          <p:nvPr>
            <p:ph type="subTitle" idx="1"/>
          </p:nvPr>
        </p:nvSpPr>
        <p:spPr>
          <a:xfrm>
            <a:off x="2750119" y="198263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Debugging, understanding user behavior, reactive monitoring</a:t>
            </a:r>
            <a:endParaRPr dirty="0"/>
          </a:p>
        </p:txBody>
      </p:sp>
      <p:sp>
        <p:nvSpPr>
          <p:cNvPr id="899" name="Google Shape;899;p108"/>
          <p:cNvSpPr txBox="1">
            <a:spLocks noGrp="1"/>
          </p:cNvSpPr>
          <p:nvPr>
            <p:ph type="ctrTitle" idx="2"/>
          </p:nvPr>
        </p:nvSpPr>
        <p:spPr>
          <a:xfrm>
            <a:off x="2750119" y="1302377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Logging</a:t>
            </a:r>
            <a:endParaRPr sz="3600" dirty="0"/>
          </a:p>
        </p:txBody>
      </p:sp>
      <p:sp>
        <p:nvSpPr>
          <p:cNvPr id="900" name="Google Shape;900;p108"/>
          <p:cNvSpPr txBox="1">
            <a:spLocks noGrp="1"/>
          </p:cNvSpPr>
          <p:nvPr>
            <p:ph type="ctrTitle" idx="3"/>
          </p:nvPr>
        </p:nvSpPr>
        <p:spPr>
          <a:xfrm>
            <a:off x="4800165" y="1302377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Tracing</a:t>
            </a:r>
            <a:endParaRPr sz="3600" dirty="0"/>
          </a:p>
        </p:txBody>
      </p:sp>
      <p:sp>
        <p:nvSpPr>
          <p:cNvPr id="901" name="Google Shape;901;p108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Correlation, performance analysis across entire system</a:t>
            </a:r>
            <a:endParaRPr dirty="0"/>
          </a:p>
        </p:txBody>
      </p:sp>
      <p:sp>
        <p:nvSpPr>
          <p:cNvPr id="902" name="Google Shape;902;p108"/>
          <p:cNvSpPr txBox="1">
            <a:spLocks noGrp="1"/>
          </p:cNvSpPr>
          <p:nvPr>
            <p:ph type="ctrTitle" idx="5"/>
          </p:nvPr>
        </p:nvSpPr>
        <p:spPr>
          <a:xfrm>
            <a:off x="3794875" y="3030829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Metrics</a:t>
            </a:r>
            <a:endParaRPr sz="3600" dirty="0"/>
          </a:p>
        </p:txBody>
      </p:sp>
      <p:sp>
        <p:nvSpPr>
          <p:cNvPr id="903" name="Google Shape;903;p108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Performance of specific things, at specific times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30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618FFB-F41F-728D-8F1F-B6537C4E5AD2}"/>
              </a:ext>
            </a:extLst>
          </p:cNvPr>
          <p:cNvSpPr/>
          <p:nvPr/>
        </p:nvSpPr>
        <p:spPr>
          <a:xfrm>
            <a:off x="2097882" y="722818"/>
            <a:ext cx="1579418" cy="1087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D8B3B-281E-94CF-FCAC-82CBA9D71A5B}"/>
              </a:ext>
            </a:extLst>
          </p:cNvPr>
          <p:cNvSpPr/>
          <p:nvPr/>
        </p:nvSpPr>
        <p:spPr>
          <a:xfrm>
            <a:off x="3559536" y="3126582"/>
            <a:ext cx="1579418" cy="1087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Api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812A13D-F55C-AB29-29E4-505734EE88B1}"/>
              </a:ext>
            </a:extLst>
          </p:cNvPr>
          <p:cNvSpPr/>
          <p:nvPr/>
        </p:nvSpPr>
        <p:spPr>
          <a:xfrm>
            <a:off x="5935590" y="3126582"/>
            <a:ext cx="969818" cy="108758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F70C4DD6-3ADB-BA01-58AB-1B4E62B38569}"/>
              </a:ext>
            </a:extLst>
          </p:cNvPr>
          <p:cNvSpPr/>
          <p:nvPr/>
        </p:nvSpPr>
        <p:spPr>
          <a:xfrm>
            <a:off x="4404662" y="722818"/>
            <a:ext cx="969818" cy="108758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94F97E-40B2-6D2E-F30C-0EC05EC14FF6}"/>
              </a:ext>
            </a:extLst>
          </p:cNvPr>
          <p:cNvCxnSpPr>
            <a:cxnSpLocks/>
            <a:stCxn id="3" idx="3"/>
            <a:endCxn id="8" idx="2"/>
          </p:cNvCxnSpPr>
          <p:nvPr/>
        </p:nvCxnSpPr>
        <p:spPr>
          <a:xfrm>
            <a:off x="3677300" y="1266609"/>
            <a:ext cx="72736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45B6B9-8DAA-3F86-626E-2FE54268C4AF}"/>
              </a:ext>
            </a:extLst>
          </p:cNvPr>
          <p:cNvCxnSpPr>
            <a:stCxn id="3" idx="2"/>
            <a:endCxn id="5" idx="1"/>
          </p:cNvCxnSpPr>
          <p:nvPr/>
        </p:nvCxnSpPr>
        <p:spPr>
          <a:xfrm>
            <a:off x="2887591" y="1810400"/>
            <a:ext cx="671945" cy="18599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F3D153-BD62-6AEC-1416-B8828E490E65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5138954" y="3670373"/>
            <a:ext cx="7966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827;p100">
            <a:extLst>
              <a:ext uri="{FF2B5EF4-FFF2-40B4-BE49-F238E27FC236}">
                <a16:creationId xmlns:a16="http://schemas.microsoft.com/office/drawing/2014/main" id="{118ED39F-2D81-AB97-4F94-5B3F500581A1}"/>
              </a:ext>
            </a:extLst>
          </p:cNvPr>
          <p:cNvSpPr txBox="1">
            <a:spLocks/>
          </p:cNvSpPr>
          <p:nvPr/>
        </p:nvSpPr>
        <p:spPr>
          <a:xfrm>
            <a:off x="5935590" y="1784696"/>
            <a:ext cx="2487405" cy="88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Traceparent (2019)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Built into .NET since 3.1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Open Telemetry (OTEL)</a:t>
            </a:r>
          </a:p>
        </p:txBody>
      </p:sp>
    </p:spTree>
    <p:extLst>
      <p:ext uri="{BB962C8B-B14F-4D97-AF65-F5344CB8AC3E}">
        <p14:creationId xmlns:p14="http://schemas.microsoft.com/office/powerpoint/2010/main" val="16203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0CDA94-5F7F-9277-8C11-8343A7AC3F7B}"/>
              </a:ext>
            </a:extLst>
          </p:cNvPr>
          <p:cNvSpPr/>
          <p:nvPr/>
        </p:nvSpPr>
        <p:spPr>
          <a:xfrm>
            <a:off x="235061" y="2027959"/>
            <a:ext cx="1579418" cy="1087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Invoice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97E8-A02F-18F6-35DA-186D603537E1}"/>
              </a:ext>
            </a:extLst>
          </p:cNvPr>
          <p:cNvSpPr/>
          <p:nvPr/>
        </p:nvSpPr>
        <p:spPr>
          <a:xfrm>
            <a:off x="3782291" y="2027959"/>
            <a:ext cx="1579418" cy="1087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Invoice Validation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16A47-5C39-B1EF-1582-CA5F57D028F4}"/>
              </a:ext>
            </a:extLst>
          </p:cNvPr>
          <p:cNvSpPr/>
          <p:nvPr/>
        </p:nvSpPr>
        <p:spPr>
          <a:xfrm>
            <a:off x="7329521" y="2027959"/>
            <a:ext cx="1579418" cy="1087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Invoice Reconciliation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DFD3EE-1DE6-455B-41C2-99F1E8D5860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814479" y="2571750"/>
            <a:ext cx="196781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9DC860-C993-C9EA-AAF3-F0DD7126BC7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361709" y="2571750"/>
            <a:ext cx="196781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2B2DCBD6-2AB7-2820-E63A-D2A0FD402C75}"/>
              </a:ext>
            </a:extLst>
          </p:cNvPr>
          <p:cNvSpPr/>
          <p:nvPr/>
        </p:nvSpPr>
        <p:spPr>
          <a:xfrm>
            <a:off x="2327638" y="2402012"/>
            <a:ext cx="941494" cy="339475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081DCB1D-746B-52D3-19A2-27BB3DDE40A1}"/>
              </a:ext>
            </a:extLst>
          </p:cNvPr>
          <p:cNvSpPr/>
          <p:nvPr/>
        </p:nvSpPr>
        <p:spPr>
          <a:xfrm>
            <a:off x="5874868" y="2402012"/>
            <a:ext cx="941494" cy="339475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3" name="Google Shape;814;p98">
            <a:extLst>
              <a:ext uri="{FF2B5EF4-FFF2-40B4-BE49-F238E27FC236}">
                <a16:creationId xmlns:a16="http://schemas.microsoft.com/office/drawing/2014/main" id="{01B7BD77-23E2-483A-6507-97CB3633B06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14479" y="3900054"/>
            <a:ext cx="5479398" cy="1149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dirty="0"/>
              <a:t>Trace Id - 444</a:t>
            </a:r>
            <a:endParaRPr sz="6000" dirty="0"/>
          </a:p>
        </p:txBody>
      </p:sp>
      <p:sp>
        <p:nvSpPr>
          <p:cNvPr id="8" name="Google Shape;814;p98">
            <a:extLst>
              <a:ext uri="{FF2B5EF4-FFF2-40B4-BE49-F238E27FC236}">
                <a16:creationId xmlns:a16="http://schemas.microsoft.com/office/drawing/2014/main" id="{06F81C45-16FC-1E4A-49A5-304A426454E5}"/>
              </a:ext>
            </a:extLst>
          </p:cNvPr>
          <p:cNvSpPr txBox="1">
            <a:spLocks/>
          </p:cNvSpPr>
          <p:nvPr/>
        </p:nvSpPr>
        <p:spPr>
          <a:xfrm>
            <a:off x="49032" y="-27144"/>
            <a:ext cx="9150852" cy="188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/>
              <a:t>Example - https://onenr.io/0MR2aB70GwY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6E13B8-C1C9-6E13-2F78-580065F7A806}"/>
              </a:ext>
            </a:extLst>
          </p:cNvPr>
          <p:cNvCxnSpPr>
            <a:cxnSpLocks/>
          </p:cNvCxnSpPr>
          <p:nvPr/>
        </p:nvCxnSpPr>
        <p:spPr>
          <a:xfrm>
            <a:off x="235061" y="4287981"/>
            <a:ext cx="867387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09BBF8-FD06-8510-E574-244A4843546B}"/>
              </a:ext>
            </a:extLst>
          </p:cNvPr>
          <p:cNvCxnSpPr>
            <a:cxnSpLocks/>
          </p:cNvCxnSpPr>
          <p:nvPr/>
        </p:nvCxnSpPr>
        <p:spPr>
          <a:xfrm>
            <a:off x="235061" y="3394364"/>
            <a:ext cx="157941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814;p98">
            <a:extLst>
              <a:ext uri="{FF2B5EF4-FFF2-40B4-BE49-F238E27FC236}">
                <a16:creationId xmlns:a16="http://schemas.microsoft.com/office/drawing/2014/main" id="{AADAFEE5-F3F0-D6F3-60E4-FBE4002079CD}"/>
              </a:ext>
            </a:extLst>
          </p:cNvPr>
          <p:cNvSpPr txBox="1">
            <a:spLocks/>
          </p:cNvSpPr>
          <p:nvPr/>
        </p:nvSpPr>
        <p:spPr>
          <a:xfrm>
            <a:off x="-1351518" y="3337618"/>
            <a:ext cx="4752576" cy="2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Span Id - 111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EE9BC5-B95A-01DE-8F51-1D15B64682C4}"/>
              </a:ext>
            </a:extLst>
          </p:cNvPr>
          <p:cNvCxnSpPr>
            <a:cxnSpLocks/>
          </p:cNvCxnSpPr>
          <p:nvPr/>
        </p:nvCxnSpPr>
        <p:spPr>
          <a:xfrm>
            <a:off x="3782291" y="3358035"/>
            <a:ext cx="157941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659519-A182-9021-A78B-8A90C8F39DFE}"/>
              </a:ext>
            </a:extLst>
          </p:cNvPr>
          <p:cNvCxnSpPr>
            <a:cxnSpLocks/>
          </p:cNvCxnSpPr>
          <p:nvPr/>
        </p:nvCxnSpPr>
        <p:spPr>
          <a:xfrm>
            <a:off x="7329521" y="3337618"/>
            <a:ext cx="157941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814;p98">
            <a:extLst>
              <a:ext uri="{FF2B5EF4-FFF2-40B4-BE49-F238E27FC236}">
                <a16:creationId xmlns:a16="http://schemas.microsoft.com/office/drawing/2014/main" id="{A4387436-C30F-CEAC-6596-C4B7B73AD49A}"/>
              </a:ext>
            </a:extLst>
          </p:cNvPr>
          <p:cNvSpPr txBox="1">
            <a:spLocks/>
          </p:cNvSpPr>
          <p:nvPr/>
        </p:nvSpPr>
        <p:spPr>
          <a:xfrm>
            <a:off x="2195712" y="3296054"/>
            <a:ext cx="4752576" cy="2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Span Id - 222</a:t>
            </a:r>
          </a:p>
        </p:txBody>
      </p:sp>
      <p:sp>
        <p:nvSpPr>
          <p:cNvPr id="20" name="Google Shape;814;p98">
            <a:extLst>
              <a:ext uri="{FF2B5EF4-FFF2-40B4-BE49-F238E27FC236}">
                <a16:creationId xmlns:a16="http://schemas.microsoft.com/office/drawing/2014/main" id="{A756F5DD-9B60-035E-EA57-22A89AD7E5D6}"/>
              </a:ext>
            </a:extLst>
          </p:cNvPr>
          <p:cNvSpPr txBox="1">
            <a:spLocks/>
          </p:cNvSpPr>
          <p:nvPr/>
        </p:nvSpPr>
        <p:spPr>
          <a:xfrm>
            <a:off x="5742942" y="3292763"/>
            <a:ext cx="4752576" cy="2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Span Id - 333</a:t>
            </a:r>
          </a:p>
        </p:txBody>
      </p:sp>
    </p:spTree>
    <p:extLst>
      <p:ext uri="{BB962C8B-B14F-4D97-AF65-F5344CB8AC3E}">
        <p14:creationId xmlns:p14="http://schemas.microsoft.com/office/powerpoint/2010/main" val="50900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0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C4538-127D-759E-58B8-9334A8415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175" y="2415159"/>
            <a:ext cx="4299000" cy="666707"/>
          </a:xfrm>
        </p:spPr>
        <p:txBody>
          <a:bodyPr/>
          <a:lstStyle/>
          <a:p>
            <a:r>
              <a:rPr lang="en-US" dirty="0"/>
              <a:t>The Project Template, Embedding into an existing project, and the Azure Developer CLI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195</Words>
  <Application>Microsoft Office PowerPoint</Application>
  <PresentationFormat>On-screen Show (16:9)</PresentationFormat>
  <Paragraphs>38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Fira Sans Extra Condensed Medium</vt:lpstr>
      <vt:lpstr>Arial</vt:lpstr>
      <vt:lpstr>Roboto Condensed Light</vt:lpstr>
      <vt:lpstr>Squada One</vt:lpstr>
      <vt:lpstr>Roboto Condensed</vt:lpstr>
      <vt:lpstr>Livvic</vt:lpstr>
      <vt:lpstr>Tech Startup XL by Slidesgo</vt:lpstr>
      <vt:lpstr>.NET ASPIRE</vt:lpstr>
      <vt:lpstr>What is .NET Aspire </vt:lpstr>
      <vt:lpstr>PowerPoint Presentation</vt:lpstr>
      <vt:lpstr>PowerPoint Presentation</vt:lpstr>
      <vt:lpstr>A Refresher on  Distributed Tracing</vt:lpstr>
      <vt:lpstr>Observability</vt:lpstr>
      <vt:lpstr>PowerPoint Presentation</vt:lpstr>
      <vt:lpstr>Trace Id - 444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ASPIRE</dc:title>
  <dc:creator>Ben Sampica</dc:creator>
  <cp:lastModifiedBy>Ben Sampica</cp:lastModifiedBy>
  <cp:revision>9</cp:revision>
  <dcterms:modified xsi:type="dcterms:W3CDTF">2024-04-22T19:45:28Z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eee994-f6f6-412e-b7a3-5b8b501ec84f_Enabled">
    <vt:lpwstr>true</vt:lpwstr>
  </property>
  <property fmtid="{D5CDD505-2E9C-101B-9397-08002B2CF9AE}" pid="3" name="MSIP_Label_6deee994-f6f6-412e-b7a3-5b8b501ec84f_SetDate">
    <vt:lpwstr>2024-04-22T14:01:04Z</vt:lpwstr>
  </property>
  <property fmtid="{D5CDD505-2E9C-101B-9397-08002B2CF9AE}" pid="4" name="MSIP_Label_6deee994-f6f6-412e-b7a3-5b8b501ec84f_Method">
    <vt:lpwstr>Standard</vt:lpwstr>
  </property>
  <property fmtid="{D5CDD505-2E9C-101B-9397-08002B2CF9AE}" pid="5" name="MSIP_Label_6deee994-f6f6-412e-b7a3-5b8b501ec84f_Name">
    <vt:lpwstr>Private</vt:lpwstr>
  </property>
  <property fmtid="{D5CDD505-2E9C-101B-9397-08002B2CF9AE}" pid="6" name="MSIP_Label_6deee994-f6f6-412e-b7a3-5b8b501ec84f_SiteId">
    <vt:lpwstr>ce5358ea-a9a4-4d20-849b-b57ea77e5cf0</vt:lpwstr>
  </property>
  <property fmtid="{D5CDD505-2E9C-101B-9397-08002B2CF9AE}" pid="7" name="MSIP_Label_6deee994-f6f6-412e-b7a3-5b8b501ec84f_ActionId">
    <vt:lpwstr>80d1f6df-5c87-4d40-83bf-26c7fe4ea265</vt:lpwstr>
  </property>
  <property fmtid="{D5CDD505-2E9C-101B-9397-08002B2CF9AE}" pid="8" name="MSIP_Label_6deee994-f6f6-412e-b7a3-5b8b501ec84f_ContentBits">
    <vt:lpwstr>0</vt:lpwstr>
  </property>
</Properties>
</file>