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97" r:id="rId3"/>
    <p:sldId id="260" r:id="rId4"/>
    <p:sldId id="261" r:id="rId5"/>
    <p:sldId id="296" r:id="rId6"/>
    <p:sldId id="258" r:id="rId7"/>
    <p:sldId id="264" r:id="rId8"/>
    <p:sldId id="298" r:id="rId9"/>
    <p:sldId id="262" r:id="rId10"/>
  </p:sldIdLst>
  <p:sldSz cx="9144000" cy="5143500" type="screen16x9"/>
  <p:notesSz cx="6858000" cy="9144000"/>
  <p:embeddedFontLst>
    <p:embeddedFont>
      <p:font typeface="Lexend Deca" panose="020B0604020202020204" charset="-78"/>
      <p:regular r:id="rId12"/>
    </p:embeddedFont>
    <p:embeddedFont>
      <p:font typeface="Muli" panose="02000503040000020004" pitchFamily="2" charset="0"/>
      <p:regular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4" d="100"/>
          <a:sy n="204" d="100"/>
        </p:scale>
        <p:origin x="56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Achieve Scale - </a:t>
            </a:r>
            <a:r>
              <a:rPr lang="en-US" sz="11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Deploying with a trusted and repeatable process.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Flexibility and Agility – As we discover what we need and as our needs change, both application code and infrastructure code changes in harmony.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All The Way Down – Change management is baked into all things. All the benefits of version control – rolling back is no problem, approvals, 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295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437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45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9.png"/><Relationship Id="rId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💪 BICEP 💪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 Brief Recap of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6"/>
                </a:solidFill>
              </a:rPr>
              <a:t>Infrastructure As Code (IAC)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66" name="Google Shape;266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67" name="Google Shape;267;p29"/>
          <p:cNvGrpSpPr/>
          <p:nvPr/>
        </p:nvGrpSpPr>
        <p:grpSpPr>
          <a:xfrm>
            <a:off x="5733225" y="2944610"/>
            <a:ext cx="2469661" cy="1384500"/>
            <a:chOff x="6038025" y="2598925"/>
            <a:chExt cx="2469661" cy="1384500"/>
          </a:xfrm>
        </p:grpSpPr>
        <p:cxnSp>
          <p:nvCxnSpPr>
            <p:cNvPr id="268" name="Google Shape;268;p29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9" name="Google Shape;269;p29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Code All The Way Down</a:t>
              </a:r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9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2" name="Google Shape;272;p29"/>
          <p:cNvGrpSpPr/>
          <p:nvPr/>
        </p:nvGrpSpPr>
        <p:grpSpPr>
          <a:xfrm>
            <a:off x="331521" y="2172128"/>
            <a:ext cx="2994729" cy="1384500"/>
            <a:chOff x="636321" y="1844098"/>
            <a:chExt cx="2994729" cy="1384500"/>
          </a:xfrm>
        </p:grpSpPr>
        <p:sp>
          <p:nvSpPr>
            <p:cNvPr id="273" name="Google Shape;273;p29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Flexibility &amp; Agility</a:t>
              </a:r>
              <a:endParaRPr sz="24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274" name="Google Shape;274;p29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5" name="Google Shape;275;p29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7" name="Google Shape;277;p29"/>
          <p:cNvGrpSpPr/>
          <p:nvPr/>
        </p:nvGrpSpPr>
        <p:grpSpPr>
          <a:xfrm>
            <a:off x="4603300" y="1270945"/>
            <a:ext cx="3599586" cy="1384500"/>
            <a:chOff x="4908100" y="889950"/>
            <a:chExt cx="3599586" cy="1384500"/>
          </a:xfrm>
        </p:grpSpPr>
        <p:cxnSp>
          <p:nvCxnSpPr>
            <p:cNvPr id="278" name="Google Shape;278;p29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9" name="Google Shape;279;p29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Achieve Scale</a:t>
              </a: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9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2" name="Google Shape;282;p29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283" name="Google Shape;283;p29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84" name="Google Shape;284;p29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85" name="Google Shape;285;p29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86" name="Google Shape;286;p29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87" name="Google Shape;287;p29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88" name="Google Shape;288;p29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89" name="Google Shape;289;p29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0" name="Google Shape;290;p29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99286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</a:t>
            </a:r>
            <a:r>
              <a:rPr lang="en" dirty="0">
                <a:solidFill>
                  <a:schemeClr val="accent6"/>
                </a:solidFill>
              </a:rPr>
              <a:t>Not</a:t>
            </a:r>
            <a:r>
              <a:rPr lang="en" dirty="0"/>
              <a:t> Bicep?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Differences Of Approach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Azure</a:t>
            </a:r>
            <a:r>
              <a:rPr lang="en-US" dirty="0"/>
              <a:t> Only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Multi or hybrid-cloud environments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-US" dirty="0"/>
              <a:t>On-premise workloads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dirty="0"/>
              <a:t>Virtualization environments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endParaRPr lang="en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 dirty="0">
                <a:solidFill>
                  <a:schemeClr val="accent6"/>
                </a:solidFill>
              </a:rPr>
              <a:t>Continue to use other tooling!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Google Shape;687;p48">
            <a:extLst>
              <a:ext uri="{FF2B5EF4-FFF2-40B4-BE49-F238E27FC236}">
                <a16:creationId xmlns:a16="http://schemas.microsoft.com/office/drawing/2014/main" id="{0959F861-3794-4B8C-0B88-756834D632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188" y="-559100"/>
            <a:ext cx="2273924" cy="1963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I </a:t>
            </a:r>
            <a:r>
              <a:rPr lang="en" dirty="0">
                <a:solidFill>
                  <a:schemeClr val="accent6"/>
                </a:solidFill>
              </a:rPr>
              <a:t>Love It 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Testimony Of A Random Guy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46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406908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It’s </a:t>
            </a:r>
            <a:r>
              <a:rPr lang="en" sz="7200" dirty="0">
                <a:solidFill>
                  <a:schemeClr val="accent6"/>
                </a:solidFill>
              </a:rPr>
              <a:t>Easy</a:t>
            </a:r>
            <a:r>
              <a:rPr lang="en" sz="7200" dirty="0"/>
              <a:t>!</a:t>
            </a:r>
            <a:endParaRPr sz="7200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I had </a:t>
            </a:r>
            <a:r>
              <a:rPr lang="en-US" sz="1800" b="1" dirty="0">
                <a:solidFill>
                  <a:schemeClr val="accent6"/>
                </a:solidFill>
              </a:rPr>
              <a:t>heard</a:t>
            </a:r>
            <a:r>
              <a:rPr lang="en-US" sz="1800" b="1" dirty="0"/>
              <a:t> of IAC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I had never </a:t>
            </a:r>
            <a:r>
              <a:rPr lang="en-US" sz="1800" b="1" dirty="0">
                <a:solidFill>
                  <a:schemeClr val="accent6"/>
                </a:solidFill>
              </a:rPr>
              <a:t>done</a:t>
            </a:r>
            <a:r>
              <a:rPr lang="en-US" sz="1800" b="1" dirty="0"/>
              <a:t> IAC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The documentation is </a:t>
            </a:r>
            <a:r>
              <a:rPr lang="en-US" sz="1800" b="1" dirty="0">
                <a:solidFill>
                  <a:schemeClr val="accent6"/>
                </a:solidFill>
              </a:rPr>
              <a:t>superb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bg1"/>
                </a:solidFill>
              </a:rPr>
              <a:t>Azure does the </a:t>
            </a:r>
            <a:r>
              <a:rPr lang="en-US" sz="1800" b="1" dirty="0">
                <a:solidFill>
                  <a:schemeClr val="accent6"/>
                </a:solidFill>
              </a:rPr>
              <a:t>heavy lifting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b="1" dirty="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/>
          <a:srcRect l="5008" r="5008"/>
          <a:stretch/>
        </p:blipFill>
        <p:spPr>
          <a:xfrm>
            <a:off x="4803775" y="1040850"/>
            <a:ext cx="3676800" cy="30618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First Class </a:t>
            </a:r>
            <a:r>
              <a:rPr lang="en-US" dirty="0"/>
              <a:t>Support - Integration</a:t>
            </a: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DF8ED-3E4F-147C-CB38-CFC056AF3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1352550"/>
            <a:ext cx="5707708" cy="2966232"/>
          </a:xfrm>
        </p:spPr>
        <p:txBody>
          <a:bodyPr/>
          <a:lstStyle/>
          <a:p>
            <a:r>
              <a:rPr lang="en-US" dirty="0"/>
              <a:t>Stands alongside Azure CLI through </a:t>
            </a:r>
            <a:r>
              <a:rPr lang="en-US" i="1" dirty="0" err="1">
                <a:solidFill>
                  <a:schemeClr val="accent4"/>
                </a:solidFill>
              </a:rPr>
              <a:t>az</a:t>
            </a:r>
            <a:r>
              <a:rPr lang="en-US" i="1" dirty="0">
                <a:solidFill>
                  <a:schemeClr val="accent4"/>
                </a:solidFill>
              </a:rPr>
              <a:t> bicep</a:t>
            </a:r>
          </a:p>
          <a:p>
            <a:r>
              <a:rPr lang="en-US" dirty="0">
                <a:solidFill>
                  <a:schemeClr val="bg1"/>
                </a:solidFill>
              </a:rPr>
              <a:t>Azure DevOps VMs come with Bicep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Much faster, simpler pipelines</a:t>
            </a:r>
          </a:p>
          <a:p>
            <a:r>
              <a:rPr lang="en-US" dirty="0">
                <a:solidFill>
                  <a:schemeClr val="bg1"/>
                </a:solidFill>
              </a:rPr>
              <a:t>Preflight validation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Fails faster – policy issues</a:t>
            </a:r>
          </a:p>
          <a:p>
            <a:r>
              <a:rPr lang="en-US" dirty="0">
                <a:solidFill>
                  <a:schemeClr val="bg1"/>
                </a:solidFill>
              </a:rPr>
              <a:t>State is managed by Azure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Out-of-band changes</a:t>
            </a:r>
          </a:p>
          <a:p>
            <a:r>
              <a:rPr lang="en-US" dirty="0">
                <a:solidFill>
                  <a:schemeClr val="bg1"/>
                </a:solidFill>
              </a:rPr>
              <a:t>Exporting ARM from Azure</a:t>
            </a:r>
          </a:p>
          <a:p>
            <a:pPr lvl="1"/>
            <a:r>
              <a:rPr lang="en-US" i="1" dirty="0" err="1">
                <a:solidFill>
                  <a:schemeClr val="accent4"/>
                </a:solidFill>
              </a:rPr>
              <a:t>az</a:t>
            </a:r>
            <a:r>
              <a:rPr lang="en-US" i="1" dirty="0">
                <a:solidFill>
                  <a:schemeClr val="accent4"/>
                </a:solidFill>
              </a:rPr>
              <a:t> decompile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First Class </a:t>
            </a:r>
            <a:r>
              <a:rPr lang="en-US" dirty="0"/>
              <a:t>Support - Usability</a:t>
            </a: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DF8ED-3E4F-147C-CB38-CFC056AF3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978" y="1352549"/>
            <a:ext cx="6471138" cy="3139733"/>
          </a:xfrm>
        </p:spPr>
        <p:txBody>
          <a:bodyPr/>
          <a:lstStyle/>
          <a:p>
            <a:r>
              <a:rPr lang="en-US" dirty="0"/>
              <a:t>Syntactically similar to Terraform &amp; can decompile ARM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I copy a </a:t>
            </a:r>
            <a:r>
              <a:rPr lang="en-US" i="1" dirty="0" err="1">
                <a:solidFill>
                  <a:schemeClr val="bg1"/>
                </a:solidFill>
              </a:rPr>
              <a:t>looooottttt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Default scope is a resource group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Terraform is a resource</a:t>
            </a:r>
          </a:p>
          <a:p>
            <a:r>
              <a:rPr lang="en-US" dirty="0">
                <a:solidFill>
                  <a:schemeClr val="bg1"/>
                </a:solidFill>
              </a:rPr>
              <a:t>Immediate support for Azure features</a:t>
            </a:r>
          </a:p>
          <a:p>
            <a:r>
              <a:rPr lang="en-US" dirty="0">
                <a:solidFill>
                  <a:schemeClr val="bg1"/>
                </a:solidFill>
              </a:rPr>
              <a:t>Feature-parity with Terraform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What-if (terraform plan)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Modules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expressions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VS Code extension </a:t>
            </a:r>
            <a:endParaRPr lang="en-US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63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Let Me </a:t>
            </a:r>
            <a:r>
              <a:rPr lang="en" sz="6000" dirty="0">
                <a:solidFill>
                  <a:schemeClr val="accent6"/>
                </a:solidFill>
              </a:rPr>
              <a:t>Show</a:t>
            </a:r>
            <a:r>
              <a:rPr lang="en" sz="6000" dirty="0"/>
              <a:t> You</a:t>
            </a:r>
            <a:endParaRPr sz="60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248</Words>
  <Application>Microsoft Office PowerPoint</Application>
  <PresentationFormat>On-screen Show (16:9)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Lexend Deca</vt:lpstr>
      <vt:lpstr>Arial</vt:lpstr>
      <vt:lpstr>Muli</vt:lpstr>
      <vt:lpstr>Aliena template</vt:lpstr>
      <vt:lpstr>💪 BICEP 💪</vt:lpstr>
      <vt:lpstr>A Brief Recap of  Infrastructure As Code (IAC)</vt:lpstr>
      <vt:lpstr> Why Not Bicep?</vt:lpstr>
      <vt:lpstr>Azure Only</vt:lpstr>
      <vt:lpstr> Why I Love It </vt:lpstr>
      <vt:lpstr>It’s Easy!</vt:lpstr>
      <vt:lpstr>First Class Support - Integration</vt:lpstr>
      <vt:lpstr>First Class Support - Usability</vt:lpstr>
      <vt:lpstr>Let Me Show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💪 Bicep 💪</dc:title>
  <dc:creator>Ben Sampica</dc:creator>
  <cp:lastModifiedBy>Ben Sampica</cp:lastModifiedBy>
  <cp:revision>3</cp:revision>
  <dcterms:modified xsi:type="dcterms:W3CDTF">2022-09-15T19:42:51Z</dcterms:modified>
</cp:coreProperties>
</file>