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df97ca4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df97ca4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df97ca4f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2df97ca4f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df97ca4f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df97ca4f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df97ca4f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df97ca4f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df97ca4f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df97ca4f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2df97ca4f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2df97ca4f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2df97ca4f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2df97ca4f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(2) In 1999, Roy Fielding, creator of the term REST was defining the web as it existed at the time - “surfing” the web was just HTML being exchanged over HTTP.</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(2) </a:t>
            </a:r>
            <a:r>
              <a:rPr lang="en">
                <a:solidFill>
                  <a:schemeClr val="dk1"/>
                </a:solidFill>
              </a:rPr>
              <a:t>The REST specification as described was written in 1999 - before JSON was even created and long before it was widely adopted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(3) The crux of REST is Hypermedia As The Engine of Application State (HATEOAS)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(4) Because the client and server are coupled together, this is more akin to an RPC call where the client needs to have additional knowledge about the resource it is working with.</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df97ca4f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df97ca4f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REST has many constraints and concepts within it but the uniform interface constraint is the most important (HATEOAS).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crucial difference between these two responses, and why the HTML response is RESTful, but the JSON response is not, is this: The HTML response is entirely self-describing.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Breakdown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The hypermedia client does not know what a bank account is, what a balance is, etc. It simply knows how to render a hypermedia (HTML)</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The hypermedia client knows nothing about the API end points except via URLs and hypermedia controls (links and forms) discoverable within the HTML itself.</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If the state of the resource changes (for example, it overdrafts), then the html response changes to show the new set of actions available.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The client renders this new html, totally unaware of what overdraft means.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 have been attempts made to shove HATEOAS into JSON. This is okay, because things that work are valued over dogmatic purity, but still require coupling on the client.</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df97ca4f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df97ca4f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Swamp of POX - 2008, (Plain Old XML)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df97ca4f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df97ca4f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There’s a long history of how we got to the point where APIs that are obviously not RESTful started being called RESTful.</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Carson Gross (plus a lot of other contributors)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e9b8819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e9b8819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df97ca4f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df97ca4f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(4) In my opinion, this is _really_ what is desired in the SPA world. The ability to replace parts on the screen without having to do a complete server-side refresh. “Traditional Web 1.0”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hyperlink" Target="http://bensampica.com/post/minimalapihtm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htmx.org/essays" TargetMode="External"/><Relationship Id="rId4" Type="http://schemas.openxmlformats.org/officeDocument/2006/relationships/hyperlink" Target="https://hypermedia.systems/book/conten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jpg"/><Relationship Id="rId5" Type="http://schemas.openxmlformats.org/officeDocument/2006/relationships/image" Target="../media/image7.jpg"/><Relationship Id="rId6" Type="http://schemas.openxmlformats.org/officeDocument/2006/relationships/image" Target="../media/image10.png"/><Relationship Id="rId7" Type="http://schemas.openxmlformats.org/officeDocument/2006/relationships/image" Target="../media/image3.jpg"/><Relationship Id="rId8"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8850" y="1858500"/>
            <a:ext cx="8520600" cy="1426500"/>
          </a:xfrm>
          <a:prstGeom prst="rect">
            <a:avLst/>
          </a:prstGeom>
          <a:ln cap="flat" cmpd="sng" w="9525">
            <a:solidFill>
              <a:schemeClr val="lt1"/>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6200">
                <a:solidFill>
                  <a:srgbClr val="5171FF"/>
                </a:solidFill>
              </a:rPr>
              <a:t>Minimal APIs</a:t>
            </a:r>
            <a:r>
              <a:rPr b="1" lang="en" sz="6200"/>
              <a:t> +</a:t>
            </a:r>
            <a:r>
              <a:rPr lang="en" sz="6200"/>
              <a:t> </a:t>
            </a:r>
            <a:r>
              <a:rPr b="1" lang="en" sz="6200">
                <a:solidFill>
                  <a:srgbClr val="5171FF"/>
                </a:solidFill>
              </a:rPr>
              <a:t>HTMX</a:t>
            </a:r>
            <a:endParaRPr b="1" sz="6200">
              <a:solidFill>
                <a:srgbClr val="5171FF"/>
              </a:solidFill>
            </a:endParaRPr>
          </a:p>
          <a:p>
            <a:pPr indent="0" lvl="0" marL="0" rtl="0" algn="ctr">
              <a:spcBef>
                <a:spcPts val="0"/>
              </a:spcBef>
              <a:spcAft>
                <a:spcPts val="0"/>
              </a:spcAft>
              <a:buNone/>
            </a:pPr>
            <a:r>
              <a:rPr b="1" lang="en" sz="2100"/>
              <a:t>Devolve </a:t>
            </a:r>
            <a:r>
              <a:rPr lang="en" sz="2100"/>
              <a:t>Web Apps Back To </a:t>
            </a:r>
            <a:r>
              <a:rPr b="1" lang="en" sz="2100"/>
              <a:t>Web 1.0 </a:t>
            </a:r>
            <a:endParaRPr b="1"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solidFill>
                  <a:srgbClr val="5171FF"/>
                </a:solidFill>
              </a:rPr>
              <a:t>N</a:t>
            </a:r>
            <a:r>
              <a:rPr lang="en" sz="2420"/>
              <a:t>o Blazor Web (SSR)</a:t>
            </a:r>
            <a:endParaRPr sz="2420"/>
          </a:p>
        </p:txBody>
      </p:sp>
      <p:sp>
        <p:nvSpPr>
          <p:cNvPr id="122" name="Google Shape;122;p22"/>
          <p:cNvSpPr txBox="1"/>
          <p:nvPr>
            <p:ph idx="4294967295" type="body"/>
          </p:nvPr>
        </p:nvSpPr>
        <p:spPr>
          <a:xfrm>
            <a:off x="311700" y="1171525"/>
            <a:ext cx="8520600" cy="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Htmx.js is ~14KB. Blazor Web is ~200KB</a:t>
            </a:r>
            <a:endParaRPr/>
          </a:p>
        </p:txBody>
      </p:sp>
      <p:sp>
        <p:nvSpPr>
          <p:cNvPr id="123" name="Google Shape;123;p22"/>
          <p:cNvSpPr txBox="1"/>
          <p:nvPr>
            <p:ph idx="4294967295" type="body"/>
          </p:nvPr>
        </p:nvSpPr>
        <p:spPr>
          <a:xfrm>
            <a:off x="311700" y="1633225"/>
            <a:ext cx="8520600" cy="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Loading content dynamically based on viewport</a:t>
            </a:r>
            <a:endParaRPr/>
          </a:p>
        </p:txBody>
      </p:sp>
      <p:sp>
        <p:nvSpPr>
          <p:cNvPr id="124" name="Google Shape;124;p22"/>
          <p:cNvSpPr txBox="1"/>
          <p:nvPr>
            <p:ph idx="4294967295" type="body"/>
          </p:nvPr>
        </p:nvSpPr>
        <p:spPr>
          <a:xfrm>
            <a:off x="311700" y="2094925"/>
            <a:ext cx="8520600" cy="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Loading content dynamically based on a trigger</a:t>
            </a:r>
            <a:endParaRPr/>
          </a:p>
        </p:txBody>
      </p:sp>
      <p:sp>
        <p:nvSpPr>
          <p:cNvPr id="125" name="Google Shape;125;p22"/>
          <p:cNvSpPr txBox="1"/>
          <p:nvPr>
            <p:ph idx="4294967295" type="body"/>
          </p:nvPr>
        </p:nvSpPr>
        <p:spPr>
          <a:xfrm>
            <a:off x="311700" y="2556625"/>
            <a:ext cx="8520600" cy="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Loading content dynamically somewhere on the page (out of band)</a:t>
            </a:r>
            <a:endParaRPr/>
          </a:p>
        </p:txBody>
      </p:sp>
      <p:sp>
        <p:nvSpPr>
          <p:cNvPr id="126" name="Google Shape;126;p22"/>
          <p:cNvSpPr txBox="1"/>
          <p:nvPr>
            <p:ph idx="4294967295" type="body"/>
          </p:nvPr>
        </p:nvSpPr>
        <p:spPr>
          <a:xfrm>
            <a:off x="311700" y="3018325"/>
            <a:ext cx="8520600" cy="7803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Changing pages in Blazor SSR doesn’t bring you to the top of the page if both pages have below-the-fold content and you have scrolled down.</a:t>
            </a:r>
            <a:endParaRPr/>
          </a:p>
        </p:txBody>
      </p:sp>
      <p:sp>
        <p:nvSpPr>
          <p:cNvPr id="127" name="Google Shape;127;p22"/>
          <p:cNvSpPr txBox="1"/>
          <p:nvPr>
            <p:ph idx="4294967295" type="body"/>
          </p:nvPr>
        </p:nvSpPr>
        <p:spPr>
          <a:xfrm>
            <a:off x="311700" y="3798625"/>
            <a:ext cx="8520600" cy="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Dynamically loading javascript scripts is janky</a:t>
            </a:r>
            <a:endParaRPr/>
          </a:p>
        </p:txBody>
      </p:sp>
      <p:sp>
        <p:nvSpPr>
          <p:cNvPr id="128" name="Google Shape;128;p22"/>
          <p:cNvSpPr txBox="1"/>
          <p:nvPr>
            <p:ph idx="4294967295" type="body"/>
          </p:nvPr>
        </p:nvSpPr>
        <p:spPr>
          <a:xfrm>
            <a:off x="311700" y="4260325"/>
            <a:ext cx="8520600" cy="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Managing render modes is complicated</a:t>
            </a:r>
            <a:endParaRPr/>
          </a:p>
        </p:txBody>
      </p:sp>
      <p:sp>
        <p:nvSpPr>
          <p:cNvPr id="129" name="Google Shape;129;p22"/>
          <p:cNvSpPr txBox="1"/>
          <p:nvPr>
            <p:ph idx="4294967295" type="body"/>
          </p:nvPr>
        </p:nvSpPr>
        <p:spPr>
          <a:xfrm>
            <a:off x="311700" y="4681800"/>
            <a:ext cx="8832300" cy="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I like group-by-feature folders and including interactivity requires a .Client 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idx="4294967295" type="title"/>
          </p:nvPr>
        </p:nvSpPr>
        <p:spPr>
          <a:xfrm>
            <a:off x="311700" y="445025"/>
            <a:ext cx="8520600" cy="439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b="1" lang="en" sz="5500">
                <a:solidFill>
                  <a:srgbClr val="5171FF"/>
                </a:solidFill>
              </a:rPr>
              <a:t>D</a:t>
            </a:r>
            <a:r>
              <a:rPr b="1" lang="en" sz="5500"/>
              <a:t>EMO</a:t>
            </a:r>
            <a:endParaRPr b="1" sz="5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4321424" y="697987"/>
            <a:ext cx="4717799" cy="3747526"/>
          </a:xfrm>
          <a:prstGeom prst="rect">
            <a:avLst/>
          </a:prstGeom>
          <a:noFill/>
          <a:ln>
            <a:noFill/>
          </a:ln>
        </p:spPr>
      </p:pic>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171FF"/>
                </a:solidFill>
              </a:rPr>
              <a:t>T</a:t>
            </a:r>
            <a:r>
              <a:rPr lang="en"/>
              <a:t>ry It Yourself</a:t>
            </a:r>
            <a:endParaRPr/>
          </a:p>
        </p:txBody>
      </p:sp>
      <p:sp>
        <p:nvSpPr>
          <p:cNvPr id="141" name="Google Shape;141;p24"/>
          <p:cNvSpPr txBox="1"/>
          <p:nvPr>
            <p:ph idx="1" type="body"/>
          </p:nvPr>
        </p:nvSpPr>
        <p:spPr>
          <a:xfrm>
            <a:off x="311700" y="1171525"/>
            <a:ext cx="4460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u="sng">
                <a:solidFill>
                  <a:schemeClr val="hlink"/>
                </a:solidFill>
                <a:hlinkClick r:id="rId4"/>
              </a:rPr>
              <a:t>bensampica.com/post/minimalapihtmx</a:t>
            </a:r>
            <a:endParaRPr b="1"/>
          </a:p>
        </p:txBody>
      </p:sp>
      <p:cxnSp>
        <p:nvCxnSpPr>
          <p:cNvPr id="142" name="Google Shape;142;p24"/>
          <p:cNvCxnSpPr/>
          <p:nvPr/>
        </p:nvCxnSpPr>
        <p:spPr>
          <a:xfrm>
            <a:off x="5972175" y="1657350"/>
            <a:ext cx="476400" cy="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439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b="1" lang="en" sz="5500">
                <a:solidFill>
                  <a:srgbClr val="5171FF"/>
                </a:solidFill>
              </a:rPr>
              <a:t>Q</a:t>
            </a:r>
            <a:r>
              <a:rPr b="1" lang="en" sz="5500"/>
              <a:t>uestions?</a:t>
            </a:r>
            <a:endParaRPr b="1" sz="5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124150" y="0"/>
            <a:ext cx="6895666"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171FF"/>
                </a:solidFill>
              </a:rPr>
              <a:t>R</a:t>
            </a:r>
            <a:r>
              <a:rPr lang="en"/>
              <a:t>ESTless APIs</a:t>
            </a:r>
            <a:endParaRPr/>
          </a:p>
        </p:txBody>
      </p:sp>
      <p:sp>
        <p:nvSpPr>
          <p:cNvPr id="65" name="Google Shape;65;p15"/>
          <p:cNvSpPr txBox="1"/>
          <p:nvPr>
            <p:ph idx="4294967295" type="body"/>
          </p:nvPr>
        </p:nvSpPr>
        <p:spPr>
          <a:xfrm>
            <a:off x="311700" y="1171525"/>
            <a:ext cx="8520600" cy="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There is nothing wrong with JSON APIs</a:t>
            </a:r>
            <a:endParaRPr/>
          </a:p>
        </p:txBody>
      </p:sp>
      <p:pic>
        <p:nvPicPr>
          <p:cNvPr id="66" name="Google Shape;66;p15"/>
          <p:cNvPicPr preferRelativeResize="0"/>
          <p:nvPr/>
        </p:nvPicPr>
        <p:blipFill>
          <a:blip r:embed="rId3">
            <a:alphaModFix/>
          </a:blip>
          <a:stretch>
            <a:fillRect/>
          </a:stretch>
        </p:blipFill>
        <p:spPr>
          <a:xfrm>
            <a:off x="5649412" y="-1"/>
            <a:ext cx="3494588" cy="5143501"/>
          </a:xfrm>
          <a:prstGeom prst="rect">
            <a:avLst/>
          </a:prstGeom>
          <a:noFill/>
          <a:ln>
            <a:noFill/>
          </a:ln>
        </p:spPr>
      </p:pic>
      <p:sp>
        <p:nvSpPr>
          <p:cNvPr id="67" name="Google Shape;67;p15"/>
          <p:cNvSpPr txBox="1"/>
          <p:nvPr>
            <p:ph idx="4294967295" type="body"/>
          </p:nvPr>
        </p:nvSpPr>
        <p:spPr>
          <a:xfrm>
            <a:off x="311700" y="1633225"/>
            <a:ext cx="8520600" cy="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JSON is not a hypertext</a:t>
            </a:r>
            <a:endParaRPr/>
          </a:p>
        </p:txBody>
      </p:sp>
      <p:sp>
        <p:nvSpPr>
          <p:cNvPr id="68" name="Google Shape;68;p15"/>
          <p:cNvSpPr txBox="1"/>
          <p:nvPr>
            <p:ph idx="4294967295" type="body"/>
          </p:nvPr>
        </p:nvSpPr>
        <p:spPr>
          <a:xfrm>
            <a:off x="311700" y="2104650"/>
            <a:ext cx="8520600" cy="9342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Hypermedia is more than just status codes and</a:t>
            </a:r>
            <a:endParaRPr/>
          </a:p>
          <a:p>
            <a:pPr indent="0" lvl="0" marL="457200" rtl="0" algn="l">
              <a:spcBef>
                <a:spcPts val="1200"/>
              </a:spcBef>
              <a:spcAft>
                <a:spcPts val="1200"/>
              </a:spcAft>
              <a:buNone/>
            </a:pPr>
            <a:r>
              <a:rPr lang="en"/>
              <a:t>HTTP verbs</a:t>
            </a:r>
            <a:endParaRPr/>
          </a:p>
        </p:txBody>
      </p:sp>
      <p:sp>
        <p:nvSpPr>
          <p:cNvPr id="69" name="Google Shape;69;p15"/>
          <p:cNvSpPr txBox="1"/>
          <p:nvPr>
            <p:ph idx="4294967295" type="body"/>
          </p:nvPr>
        </p:nvSpPr>
        <p:spPr>
          <a:xfrm>
            <a:off x="311700" y="3038850"/>
            <a:ext cx="8520600" cy="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JSON APIs are RPC calls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solidFill>
                  <a:srgbClr val="5171FF"/>
                </a:solidFill>
              </a:rPr>
              <a:t>H</a:t>
            </a:r>
            <a:r>
              <a:rPr lang="en" sz="2420"/>
              <a:t>ypermedia As The Engine Of Application State (HATEOAS)</a:t>
            </a:r>
            <a:endParaRPr sz="2420"/>
          </a:p>
        </p:txBody>
      </p:sp>
      <p:pic>
        <p:nvPicPr>
          <p:cNvPr id="75" name="Google Shape;75;p16"/>
          <p:cNvPicPr preferRelativeResize="0"/>
          <p:nvPr/>
        </p:nvPicPr>
        <p:blipFill>
          <a:blip r:embed="rId3">
            <a:alphaModFix/>
          </a:blip>
          <a:stretch>
            <a:fillRect/>
          </a:stretch>
        </p:blipFill>
        <p:spPr>
          <a:xfrm>
            <a:off x="311700" y="1017725"/>
            <a:ext cx="5147675" cy="2245525"/>
          </a:xfrm>
          <a:prstGeom prst="rect">
            <a:avLst/>
          </a:prstGeom>
          <a:noFill/>
          <a:ln>
            <a:noFill/>
          </a:ln>
        </p:spPr>
      </p:pic>
      <p:pic>
        <p:nvPicPr>
          <p:cNvPr id="76" name="Google Shape;76;p16"/>
          <p:cNvPicPr preferRelativeResize="0"/>
          <p:nvPr/>
        </p:nvPicPr>
        <p:blipFill>
          <a:blip r:embed="rId4">
            <a:alphaModFix/>
          </a:blip>
          <a:stretch>
            <a:fillRect/>
          </a:stretch>
        </p:blipFill>
        <p:spPr>
          <a:xfrm>
            <a:off x="5996825" y="1029037"/>
            <a:ext cx="2955984" cy="2222900"/>
          </a:xfrm>
          <a:prstGeom prst="rect">
            <a:avLst/>
          </a:prstGeom>
          <a:noFill/>
          <a:ln>
            <a:noFill/>
          </a:ln>
        </p:spPr>
      </p:pic>
      <p:sp>
        <p:nvSpPr>
          <p:cNvPr id="77" name="Google Shape;77;p16"/>
          <p:cNvSpPr txBox="1"/>
          <p:nvPr/>
        </p:nvSpPr>
        <p:spPr>
          <a:xfrm>
            <a:off x="408438" y="3495675"/>
            <a:ext cx="495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What is a bank account?</a:t>
            </a:r>
            <a:endParaRPr sz="1800">
              <a:solidFill>
                <a:schemeClr val="dk2"/>
              </a:solidFill>
            </a:endParaRPr>
          </a:p>
        </p:txBody>
      </p:sp>
      <p:sp>
        <p:nvSpPr>
          <p:cNvPr id="78" name="Google Shape;78;p16"/>
          <p:cNvSpPr txBox="1"/>
          <p:nvPr/>
        </p:nvSpPr>
        <p:spPr>
          <a:xfrm>
            <a:off x="408425" y="3957375"/>
            <a:ext cx="495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What actions can I perform?</a:t>
            </a:r>
            <a:endParaRPr sz="1800">
              <a:solidFill>
                <a:schemeClr val="dk2"/>
              </a:solidFill>
            </a:endParaRPr>
          </a:p>
        </p:txBody>
      </p:sp>
      <p:sp>
        <p:nvSpPr>
          <p:cNvPr id="79" name="Google Shape;79;p16"/>
          <p:cNvSpPr txBox="1"/>
          <p:nvPr/>
        </p:nvSpPr>
        <p:spPr>
          <a:xfrm>
            <a:off x="6724650" y="3648075"/>
            <a:ext cx="15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Plz help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solidFill>
                  <a:srgbClr val="5171FF"/>
                </a:solidFill>
              </a:rPr>
              <a:t>R</a:t>
            </a:r>
            <a:r>
              <a:rPr lang="en" sz="2420"/>
              <a:t>ESTful Maturity Model</a:t>
            </a:r>
            <a:endParaRPr sz="2420"/>
          </a:p>
        </p:txBody>
      </p:sp>
      <p:pic>
        <p:nvPicPr>
          <p:cNvPr id="85" name="Google Shape;85;p17"/>
          <p:cNvPicPr preferRelativeResize="0"/>
          <p:nvPr/>
        </p:nvPicPr>
        <p:blipFill>
          <a:blip r:embed="rId3">
            <a:alphaModFix/>
          </a:blip>
          <a:stretch>
            <a:fillRect/>
          </a:stretch>
        </p:blipFill>
        <p:spPr>
          <a:xfrm>
            <a:off x="1366825" y="1017725"/>
            <a:ext cx="6410325" cy="3790950"/>
          </a:xfrm>
          <a:prstGeom prst="rect">
            <a:avLst/>
          </a:prstGeom>
          <a:noFill/>
          <a:ln>
            <a:noFill/>
          </a:ln>
        </p:spPr>
      </p:pic>
      <p:sp>
        <p:nvSpPr>
          <p:cNvPr id="86" name="Google Shape;86;p17"/>
          <p:cNvSpPr txBox="1"/>
          <p:nvPr/>
        </p:nvSpPr>
        <p:spPr>
          <a:xfrm>
            <a:off x="2054988" y="4808675"/>
            <a:ext cx="503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1"/>
                </a:solidFill>
              </a:rPr>
              <a:t>credit to Martin Fowler https://martinfowler.com/articles/richardsonMaturityModel.html</a:t>
            </a:r>
            <a:endParaRPr sz="10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solidFill>
                  <a:srgbClr val="5171FF"/>
                </a:solidFill>
              </a:rPr>
              <a:t>L</a:t>
            </a:r>
            <a:r>
              <a:rPr lang="en" sz="2420"/>
              <a:t>earn More About Hypermedia</a:t>
            </a:r>
            <a:endParaRPr sz="2420"/>
          </a:p>
        </p:txBody>
      </p:sp>
      <p:sp>
        <p:nvSpPr>
          <p:cNvPr id="92" name="Google Shape;92;p18"/>
          <p:cNvSpPr txBox="1"/>
          <p:nvPr>
            <p:ph idx="4294967295" type="body"/>
          </p:nvPr>
        </p:nvSpPr>
        <p:spPr>
          <a:xfrm>
            <a:off x="311700" y="1171525"/>
            <a:ext cx="8520600" cy="7803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u="sng">
                <a:solidFill>
                  <a:schemeClr val="hlink"/>
                </a:solidFill>
                <a:hlinkClick r:id="rId3"/>
              </a:rPr>
              <a:t>htmx.org/essays</a:t>
            </a:r>
            <a:endParaRPr/>
          </a:p>
          <a:p>
            <a:pPr indent="-342900" lvl="0" marL="457200" rtl="0" algn="l">
              <a:spcBef>
                <a:spcPts val="0"/>
              </a:spcBef>
              <a:spcAft>
                <a:spcPts val="0"/>
              </a:spcAft>
              <a:buSzPts val="1800"/>
              <a:buChar char="●"/>
            </a:pPr>
            <a:r>
              <a:rPr lang="en" u="sng">
                <a:solidFill>
                  <a:schemeClr val="hlink"/>
                </a:solidFill>
                <a:hlinkClick r:id="rId4"/>
              </a:rPr>
              <a:t>hypermedia.systems/book/contents/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0" y="0"/>
            <a:ext cx="9144000" cy="5143505"/>
          </a:xfrm>
          <a:prstGeom prst="rect">
            <a:avLst/>
          </a:prstGeom>
          <a:noFill/>
          <a:ln>
            <a:noFill/>
          </a:ln>
        </p:spPr>
      </p:pic>
      <p:pic>
        <p:nvPicPr>
          <p:cNvPr id="98" name="Google Shape;98;p19"/>
          <p:cNvPicPr preferRelativeResize="0"/>
          <p:nvPr/>
        </p:nvPicPr>
        <p:blipFill>
          <a:blip r:embed="rId4">
            <a:alphaModFix/>
          </a:blip>
          <a:stretch>
            <a:fillRect/>
          </a:stretch>
        </p:blipFill>
        <p:spPr>
          <a:xfrm>
            <a:off x="0" y="0"/>
            <a:ext cx="2149750" cy="2120000"/>
          </a:xfrm>
          <a:prstGeom prst="rect">
            <a:avLst/>
          </a:prstGeom>
          <a:noFill/>
          <a:ln>
            <a:noFill/>
          </a:ln>
        </p:spPr>
      </p:pic>
      <p:pic>
        <p:nvPicPr>
          <p:cNvPr id="99" name="Google Shape;99;p19"/>
          <p:cNvPicPr preferRelativeResize="0"/>
          <p:nvPr/>
        </p:nvPicPr>
        <p:blipFill>
          <a:blip r:embed="rId5">
            <a:alphaModFix/>
          </a:blip>
          <a:stretch>
            <a:fillRect/>
          </a:stretch>
        </p:blipFill>
        <p:spPr>
          <a:xfrm>
            <a:off x="4464363" y="3987350"/>
            <a:ext cx="4679626" cy="1156150"/>
          </a:xfrm>
          <a:prstGeom prst="rect">
            <a:avLst/>
          </a:prstGeom>
          <a:noFill/>
          <a:ln>
            <a:noFill/>
          </a:ln>
        </p:spPr>
      </p:pic>
      <p:pic>
        <p:nvPicPr>
          <p:cNvPr id="100" name="Google Shape;100;p19"/>
          <p:cNvPicPr preferRelativeResize="0"/>
          <p:nvPr/>
        </p:nvPicPr>
        <p:blipFill>
          <a:blip r:embed="rId6">
            <a:alphaModFix/>
          </a:blip>
          <a:stretch>
            <a:fillRect/>
          </a:stretch>
        </p:blipFill>
        <p:spPr>
          <a:xfrm>
            <a:off x="6267500" y="0"/>
            <a:ext cx="2876500" cy="2006449"/>
          </a:xfrm>
          <a:prstGeom prst="rect">
            <a:avLst/>
          </a:prstGeom>
          <a:noFill/>
          <a:ln>
            <a:noFill/>
          </a:ln>
        </p:spPr>
      </p:pic>
      <p:pic>
        <p:nvPicPr>
          <p:cNvPr id="101" name="Google Shape;101;p19"/>
          <p:cNvPicPr preferRelativeResize="0"/>
          <p:nvPr/>
        </p:nvPicPr>
        <p:blipFill>
          <a:blip r:embed="rId7">
            <a:alphaModFix/>
          </a:blip>
          <a:stretch>
            <a:fillRect/>
          </a:stretch>
        </p:blipFill>
        <p:spPr>
          <a:xfrm>
            <a:off x="3300" y="3264448"/>
            <a:ext cx="1843900" cy="1843900"/>
          </a:xfrm>
          <a:prstGeom prst="rect">
            <a:avLst/>
          </a:prstGeom>
          <a:noFill/>
          <a:ln>
            <a:noFill/>
          </a:ln>
        </p:spPr>
      </p:pic>
      <p:pic>
        <p:nvPicPr>
          <p:cNvPr id="102" name="Google Shape;102;p19"/>
          <p:cNvPicPr preferRelativeResize="0"/>
          <p:nvPr/>
        </p:nvPicPr>
        <p:blipFill>
          <a:blip r:embed="rId8">
            <a:alphaModFix/>
          </a:blip>
          <a:stretch>
            <a:fillRect/>
          </a:stretch>
        </p:blipFill>
        <p:spPr>
          <a:xfrm>
            <a:off x="3278201" y="-2"/>
            <a:ext cx="1712500" cy="171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1209714" y="0"/>
            <a:ext cx="6801322"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solidFill>
                  <a:srgbClr val="5171FF"/>
                </a:solidFill>
              </a:rPr>
              <a:t>H</a:t>
            </a:r>
            <a:r>
              <a:rPr lang="en" sz="2420"/>
              <a:t>TMX Motivations</a:t>
            </a:r>
            <a:endParaRPr sz="2420"/>
          </a:p>
        </p:txBody>
      </p:sp>
      <p:sp>
        <p:nvSpPr>
          <p:cNvPr id="113" name="Google Shape;113;p21"/>
          <p:cNvSpPr txBox="1"/>
          <p:nvPr>
            <p:ph idx="4294967295" type="body"/>
          </p:nvPr>
        </p:nvSpPr>
        <p:spPr>
          <a:xfrm>
            <a:off x="311700" y="1171525"/>
            <a:ext cx="8520600" cy="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Why should only a `&lt;a`&gt; and `&lt;form&gt;` be able to make HTTP requests?</a:t>
            </a:r>
            <a:endParaRPr/>
          </a:p>
        </p:txBody>
      </p:sp>
      <p:sp>
        <p:nvSpPr>
          <p:cNvPr id="114" name="Google Shape;114;p21"/>
          <p:cNvSpPr txBox="1"/>
          <p:nvPr>
            <p:ph idx="4294967295" type="body"/>
          </p:nvPr>
        </p:nvSpPr>
        <p:spPr>
          <a:xfrm>
            <a:off x="311700" y="1633225"/>
            <a:ext cx="8520600" cy="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Why should only click and submit events trigger them?</a:t>
            </a:r>
            <a:endParaRPr/>
          </a:p>
        </p:txBody>
      </p:sp>
      <p:sp>
        <p:nvSpPr>
          <p:cNvPr id="115" name="Google Shape;115;p21"/>
          <p:cNvSpPr txBox="1"/>
          <p:nvPr>
            <p:ph idx="4294967295" type="body"/>
          </p:nvPr>
        </p:nvSpPr>
        <p:spPr>
          <a:xfrm>
            <a:off x="311700" y="2094925"/>
            <a:ext cx="8520600" cy="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Why should only GET and POST methods be available?</a:t>
            </a:r>
            <a:endParaRPr/>
          </a:p>
        </p:txBody>
      </p:sp>
      <p:sp>
        <p:nvSpPr>
          <p:cNvPr id="116" name="Google Shape;116;p21"/>
          <p:cNvSpPr txBox="1"/>
          <p:nvPr>
            <p:ph idx="4294967295" type="body"/>
          </p:nvPr>
        </p:nvSpPr>
        <p:spPr>
          <a:xfrm>
            <a:off x="311700" y="2556625"/>
            <a:ext cx="8520600" cy="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Why should you only be able to replace the entire screen?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