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259" r:id="rId3"/>
    <p:sldId id="257" r:id="rId4"/>
    <p:sldId id="263" r:id="rId5"/>
    <p:sldId id="296" r:id="rId6"/>
    <p:sldId id="301" r:id="rId7"/>
    <p:sldId id="302" r:id="rId8"/>
    <p:sldId id="260" r:id="rId9"/>
    <p:sldId id="297" r:id="rId10"/>
    <p:sldId id="299" r:id="rId11"/>
    <p:sldId id="308" r:id="rId12"/>
    <p:sldId id="304" r:id="rId13"/>
    <p:sldId id="262" r:id="rId14"/>
    <p:sldId id="267" r:id="rId15"/>
    <p:sldId id="306" r:id="rId16"/>
    <p:sldId id="307" r:id="rId17"/>
    <p:sldId id="305" r:id="rId18"/>
    <p:sldId id="268" r:id="rId19"/>
    <p:sldId id="303" r:id="rId20"/>
    <p:sldId id="261" r:id="rId21"/>
    <p:sldId id="280" r:id="rId22"/>
  </p:sldIdLst>
  <p:sldSz cx="9144000" cy="5143500" type="screen16x9"/>
  <p:notesSz cx="6858000" cy="9144000"/>
  <p:embeddedFontLst>
    <p:embeddedFont>
      <p:font typeface="Calibri" panose="020F0502020204030204" pitchFamily="34"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Roboto Slab" panose="020B0604020202020204" charset="0"/>
      <p:regular r:id="rId32"/>
      <p:bold r:id="rId33"/>
    </p:embeddedFont>
    <p:embeddedFont>
      <p:font typeface="Source Sans Pro" panose="020B0503030403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85" autoAdjust="0"/>
  </p:normalViewPr>
  <p:slideViewPr>
    <p:cSldViewPr snapToGrid="0">
      <p:cViewPr varScale="1">
        <p:scale>
          <a:sx n="166" d="100"/>
          <a:sy n="166" d="100"/>
        </p:scale>
        <p:origin x="164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Requests – I always think to myself an HTTP Request, but obviously this doesn’t always apply or make sense depending on the context.</a:t>
            </a:r>
            <a:endParaRPr dirty="0"/>
          </a:p>
        </p:txBody>
      </p:sp>
    </p:spTree>
    <p:extLst>
      <p:ext uri="{BB962C8B-B14F-4D97-AF65-F5344CB8AC3E}">
        <p14:creationId xmlns:p14="http://schemas.microsoft.com/office/powerpoint/2010/main" val="4010548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CQRS – Command Query Responsibility Segregation which I’ll remove the nuance of it by saying its all about separating your reads from your writes. </a:t>
            </a:r>
          </a:p>
          <a:p>
            <a:r>
              <a:rPr lang="en-US" dirty="0"/>
              <a:t>DDD – rich domain model</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dirty="0"/>
              <a:t>Group By Feature – some languages and frameworks are less opinionated on their structure but this follows the principle of keeping things related by feature to each other close and things unrelated to that feature far away. Things that change together belong together. I’ll dive into some .NET code that demonstrates this. </a:t>
            </a:r>
          </a:p>
          <a:p>
            <a:endParaRPr lang="en-US" dirty="0"/>
          </a:p>
        </p:txBody>
      </p:sp>
    </p:spTree>
    <p:extLst>
      <p:ext uri="{BB962C8B-B14F-4D97-AF65-F5344CB8AC3E}">
        <p14:creationId xmlns:p14="http://schemas.microsoft.com/office/powerpoint/2010/main" val="4214068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a feature needs to switch from an ORM to a lighter ORM, a stored proc, or maybe even an external data source entirely like an Web API, making that change for that one slice is very easy and you don’t need to bring in a huge amount of abstraction.</a:t>
            </a:r>
          </a:p>
          <a:p>
            <a:r>
              <a:rPr lang="en-US" dirty="0"/>
              <a:t>Vertical scaling – lift &amp; shift, lets say showing a product list page gets a huge amount of hits after launch. Moving code onto the cloud, into containers, into a function, etc. by feature is a lot easier when that feature is largely isolated by itself. </a:t>
            </a:r>
          </a:p>
          <a:p>
            <a:r>
              <a:rPr lang="en-US" dirty="0"/>
              <a:t>Less paralysis – Because we can</a:t>
            </a:r>
          </a:p>
        </p:txBody>
      </p:sp>
    </p:spTree>
    <p:extLst>
      <p:ext uri="{BB962C8B-B14F-4D97-AF65-F5344CB8AC3E}">
        <p14:creationId xmlns:p14="http://schemas.microsoft.com/office/powerpoint/2010/main" val="3008025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endParaRPr lang="en-US" dirty="0"/>
          </a:p>
        </p:txBody>
      </p:sp>
    </p:spTree>
    <p:extLst>
      <p:ext uri="{BB962C8B-B14F-4D97-AF65-F5344CB8AC3E}">
        <p14:creationId xmlns:p14="http://schemas.microsoft.com/office/powerpoint/2010/main" val="2340575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65357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da085fb6_58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da085fb6_58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4482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Monolithic in approach - Because of the way the system is structured, like an onion, it’s monolithic in its approach. Splitting off features/capabilities for things like scaling out can be a lot of effort.</a:t>
            </a:r>
          </a:p>
          <a:p>
            <a:pPr marL="0" lvl="0" indent="0" algn="l" rtl="0">
              <a:spcBef>
                <a:spcPts val="0"/>
              </a:spcBef>
              <a:spcAft>
                <a:spcPts val="0"/>
              </a:spcAft>
              <a:buNone/>
            </a:pPr>
            <a:r>
              <a:rPr lang="en-US" dirty="0"/>
              <a:t>Mock Heavy - Any layer that wants to talk to another layer has to be through an interface. Tests have lots of mocks or stubs created for them.</a:t>
            </a:r>
          </a:p>
          <a:p>
            <a:pPr marL="0" lvl="0" indent="0" algn="l" rtl="0">
              <a:spcBef>
                <a:spcPts val="0"/>
              </a:spcBef>
              <a:spcAft>
                <a:spcPts val="0"/>
              </a:spcAft>
              <a:buNone/>
            </a:pPr>
            <a:r>
              <a:rPr lang="en-US" dirty="0"/>
              <a:t>Abstractions – Repository pattern, Service pattern which leads back to rigid rules appearing on how code must flow e.g. controllers MUST talk to a service which MUST use a repository</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 of you with a keen eye who may already be familiar with VSA may see that this is already applying a hybrid approach – VSA within CA. I’ll talk more about that later.</a:t>
            </a:r>
            <a:endParaRPr dirty="0"/>
          </a:p>
        </p:txBody>
      </p:sp>
    </p:spTree>
    <p:extLst>
      <p:ext uri="{BB962C8B-B14F-4D97-AF65-F5344CB8AC3E}">
        <p14:creationId xmlns:p14="http://schemas.microsoft.com/office/powerpoint/2010/main" val="135939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4150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I’ve seen a lot methods with </a:t>
            </a:r>
            <a:r>
              <a:rPr lang="en-US" dirty="0" err="1"/>
              <a:t>booleans</a:t>
            </a:r>
            <a:r>
              <a:rPr lang="en-US" dirty="0"/>
              <a:t> that change the behavior of the method entirely. Especially services close to the repository (give me users ordered by data, give me users who are inactive, etc.). Because these are used by so many things they are effectively impossible to change without huge amounts of effort – even with tests in place.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a:t>
            </a:r>
            <a:r>
              <a:rPr lang="en-US" dirty="0" err="1"/>
              <a:t>Lasanga</a:t>
            </a:r>
            <a:r>
              <a:rPr lang="en-US" dirty="0"/>
              <a:t> services - Services calling services calling services calling services… The layers of indirection from interfaces are extremely hard to mentally keep track of and debug.</a:t>
            </a:r>
          </a:p>
          <a:p>
            <a:pPr marL="0" lvl="0" indent="0" algn="l" rtl="0">
              <a:spcBef>
                <a:spcPts val="0"/>
              </a:spcBef>
              <a:spcAft>
                <a:spcPts val="0"/>
              </a:spcAft>
              <a:buNone/>
            </a:pPr>
            <a:r>
              <a:rPr lang="en-US" dirty="0"/>
              <a:t>Horizontally used methods leads to this service soup where you’ll have “business” services dealing with business logic, data services for different ways of grabbing data, throw in a repository layer. Your business services call other business services and data services, whose business services also call other business services and data services, etc. </a:t>
            </a:r>
          </a:p>
          <a:p>
            <a:pPr marL="0" lvl="0" indent="0" algn="l" rtl="0">
              <a:spcBef>
                <a:spcPts val="0"/>
              </a:spcBef>
              <a:spcAft>
                <a:spcPts val="0"/>
              </a:spcAft>
              <a:buNone/>
            </a:pPr>
            <a:r>
              <a:rPr lang="en-US" dirty="0"/>
              <a:t>- Navigating - When I do go to make a change, I have to flip between a multiple different folders and files to make changes in a dozen different places. </a:t>
            </a:r>
          </a:p>
          <a:p>
            <a:pPr marL="171450" lvl="0" indent="-171450" algn="l" rtl="0">
              <a:spcBef>
                <a:spcPts val="0"/>
              </a:spcBef>
              <a:spcAft>
                <a:spcPts val="0"/>
              </a:spcAft>
              <a:buFontTx/>
              <a:buChar char="-"/>
            </a:pPr>
            <a:r>
              <a:rPr lang="en-US" dirty="0"/>
              <a:t>Low-value - “Does service A call service B”. This tells us very little most times and, as a twisted knife, it again causes a lot of paralysis when we do want to refactor code because now all our tests break. The interface changed, we aren’t importing this service anymore inside the constructor, etc. All these tiny little breaks all the time for the simplest of stuff. It’s not that the tests no longer pass – the code most times wont even compile because of these breaks. These types of breaks aren’t inherently bad, don’t get me wrong, but it’s the latitude of these since they’re horizontally slice that makes this a pain in the ass. </a:t>
            </a:r>
          </a:p>
          <a:p>
            <a:pPr marL="0" lvl="0" indent="0" algn="l" rtl="0">
              <a:spcBef>
                <a:spcPts val="0"/>
              </a:spcBef>
              <a:spcAft>
                <a:spcPts val="0"/>
              </a:spcAft>
              <a:buFontTx/>
              <a:buNone/>
            </a:pPr>
            <a:r>
              <a:rPr lang="en-US" dirty="0"/>
              <a:t>Hard to approach – Makes understanding the “why” of the system very hard. To the last point, when you have tens of thousands of tests and hundreds of them break because of an interface change – people will work around doing so or simply won’t make the change at all. These abstractions are supposed to HELP with the projects ability to change but in my experience its been the opposite. Change requires surgery.</a:t>
            </a:r>
          </a:p>
          <a:p>
            <a:pPr marL="0" lvl="0" indent="0" algn="l" rtl="0">
              <a:spcBef>
                <a:spcPts val="0"/>
              </a:spcBef>
              <a:spcAft>
                <a:spcPts val="0"/>
              </a:spcAft>
              <a:buFontTx/>
              <a:buNone/>
            </a:pPr>
            <a:r>
              <a:rPr lang="en-US" dirty="0"/>
              <a:t>Side effects – I’m in constant fear of breaking something unrelated. </a:t>
            </a:r>
          </a:p>
        </p:txBody>
      </p:sp>
    </p:spTree>
    <p:extLst>
      <p:ext uri="{BB962C8B-B14F-4D97-AF65-F5344CB8AC3E}">
        <p14:creationId xmlns:p14="http://schemas.microsoft.com/office/powerpoint/2010/main" val="3648789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82144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51" name="Google Shape;51;p7"/>
          <p:cNvSpPr txBox="1">
            <a:spLocks noGrp="1"/>
          </p:cNvSpPr>
          <p:nvPr>
            <p:ph type="body" idx="1"/>
          </p:nvPr>
        </p:nvSpPr>
        <p:spPr>
          <a:xfrm>
            <a:off x="786150"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2" name="Google Shape;52;p7"/>
          <p:cNvSpPr txBox="1">
            <a:spLocks noGrp="1"/>
          </p:cNvSpPr>
          <p:nvPr>
            <p:ph type="body" idx="2"/>
          </p:nvPr>
        </p:nvSpPr>
        <p:spPr>
          <a:xfrm>
            <a:off x="3329992"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3" name="Google Shape;53;p7"/>
          <p:cNvSpPr txBox="1">
            <a:spLocks noGrp="1"/>
          </p:cNvSpPr>
          <p:nvPr>
            <p:ph type="body" idx="3"/>
          </p:nvPr>
        </p:nvSpPr>
        <p:spPr>
          <a:xfrm>
            <a:off x="5873834" y="1200150"/>
            <a:ext cx="2419800" cy="37257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54" name="Google Shape;54;p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 name="Google Shape;57;p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benjaminsampica/techtalks/tree/main/VerticalSliceArchitecture" TargetMode="External"/><Relationship Id="rId3" Type="http://schemas.openxmlformats.org/officeDocument/2006/relationships/hyperlink" Target="https://www.youtube.com/watch?v=SUiWfhAhgQw" TargetMode="External"/><Relationship Id="rId7" Type="http://schemas.openxmlformats.org/officeDocument/2006/relationships/hyperlink" Target="https://github.com/jasontaylordev/CleanArchitecture"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hyperlink" Target="https://github.com/jbogard/ContosoUniversityDotNetCore-Pages" TargetMode="External"/><Relationship Id="rId5" Type="http://schemas.openxmlformats.org/officeDocument/2006/relationships/hyperlink" Target="https://www.amazon.com/Vertical-Slicing-Agile-software-development/dp/B0975YMGD9/ref=sr_1_1?dchild=1&amp;keywords=Vertical+Slice+architecture&amp;qid=1631049021&amp;sr=8-1" TargetMode="External"/><Relationship Id="rId4" Type="http://schemas.openxmlformats.org/officeDocument/2006/relationships/hyperlink" Target="https://www.youtube.com/watch?v=PRns0rqPonA" TargetMode="External"/><Relationship Id="rId9" Type="http://schemas.openxmlformats.org/officeDocument/2006/relationships/hyperlink" Target="https://github.com/benjaminsampica/DynamoLeagueBlazor"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accent2"/>
                </a:solidFill>
              </a:rPr>
              <a:t>V</a:t>
            </a:r>
            <a:r>
              <a:rPr lang="en-US" dirty="0"/>
              <a:t>ertical </a:t>
            </a:r>
            <a:br>
              <a:rPr lang="en-US" dirty="0"/>
            </a:br>
            <a:r>
              <a:rPr lang="en-US" dirty="0">
                <a:solidFill>
                  <a:schemeClr val="accent2"/>
                </a:solidFill>
              </a:rPr>
              <a:t>S</a:t>
            </a:r>
            <a:r>
              <a:rPr lang="en-US" dirty="0"/>
              <a:t>lice</a:t>
            </a:r>
            <a:br>
              <a:rPr lang="en-US" dirty="0"/>
            </a:br>
            <a:r>
              <a:rPr lang="en-US" dirty="0">
                <a:solidFill>
                  <a:schemeClr val="accent2"/>
                </a:solidFill>
              </a:rPr>
              <a:t>A</a:t>
            </a:r>
            <a:r>
              <a:rPr lang="en-US" dirty="0"/>
              <a:t>rchitecture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Principles</a:t>
            </a:r>
            <a:endParaRPr dirty="0"/>
          </a:p>
        </p:txBody>
      </p:sp>
      <p:sp>
        <p:nvSpPr>
          <p:cNvPr id="76" name="Google Shape;76;p13"/>
          <p:cNvSpPr txBox="1"/>
          <p:nvPr/>
        </p:nvSpPr>
        <p:spPr>
          <a:xfrm>
            <a:off x="657225" y="1114451"/>
            <a:ext cx="3444512" cy="2302800"/>
          </a:xfrm>
          <a:prstGeom prst="rect">
            <a:avLst/>
          </a:prstGeom>
          <a:noFill/>
          <a:ln>
            <a:noFill/>
          </a:ln>
        </p:spPr>
        <p:txBody>
          <a:bodyPr spcFirstLastPara="1" wrap="square" lIns="91425" tIns="91425" rIns="91425" bIns="91425" anchor="t" anchorCtr="0">
            <a:noAutofit/>
          </a:bodyPr>
          <a:lstStyle/>
          <a:p>
            <a:pPr marL="457200" indent="-317500">
              <a:lnSpc>
                <a:spcPct val="115000"/>
              </a:lnSpc>
              <a:buClr>
                <a:srgbClr val="CFD8DC"/>
              </a:buClr>
              <a:buSzPts val="1400"/>
              <a:buFont typeface="Source Sans Pro"/>
              <a:buChar char="◎"/>
              <a:defRPr/>
            </a:pPr>
            <a:r>
              <a:rPr lang="en" dirty="0">
                <a:solidFill>
                  <a:srgbClr val="263238"/>
                </a:solidFill>
                <a:latin typeface="Source Sans Pro"/>
                <a:ea typeface="Source Sans Pro"/>
                <a:cs typeface="Source Sans Pro"/>
                <a:sym typeface="Source Sans Pro"/>
              </a:rPr>
              <a:t>Use-case driven in approach</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Built around requests (slices)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No gates or barriers across layers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Heavy coupling within the slice, light coupling between slices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Very </a:t>
            </a:r>
            <a:r>
              <a:rPr lang="en-US" b="1" dirty="0">
                <a:solidFill>
                  <a:schemeClr val="accent2"/>
                </a:solidFill>
                <a:latin typeface="Source Sans Pro"/>
                <a:ea typeface="Source Sans Pro"/>
                <a:cs typeface="Source Sans Pro"/>
                <a:sym typeface="Source Sans Pro"/>
              </a:rPr>
              <a:t>S</a:t>
            </a:r>
            <a:r>
              <a:rPr lang="en-US" dirty="0">
                <a:solidFill>
                  <a:schemeClr val="accent2"/>
                </a:solidFill>
                <a:latin typeface="Source Sans Pro"/>
                <a:ea typeface="Source Sans Pro"/>
                <a:cs typeface="Source Sans Pro"/>
                <a:sym typeface="Source Sans Pro"/>
              </a:rPr>
              <a:t> </a:t>
            </a:r>
            <a:r>
              <a:rPr lang="en-US" dirty="0">
                <a:solidFill>
                  <a:schemeClr val="tx1"/>
                </a:solidFill>
                <a:latin typeface="Source Sans Pro"/>
                <a:ea typeface="Source Sans Pro"/>
                <a:cs typeface="Source Sans Pro"/>
                <a:sym typeface="Source Sans Pro"/>
              </a:rPr>
              <a:t>of SOLID</a:t>
            </a:r>
          </a:p>
          <a:p>
            <a:pPr marL="457200" indent="-317500">
              <a:lnSpc>
                <a:spcPct val="115000"/>
              </a:lnSpc>
              <a:buClr>
                <a:srgbClr val="CFD8DC"/>
              </a:buClr>
              <a:buSzPts val="1400"/>
              <a:buFont typeface="Source Sans Pro"/>
              <a:buChar char="◎"/>
              <a:defRPr/>
            </a:pPr>
            <a:endParaRPr lang="en-US"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3" name="Picture 2" descr="Graphical user interface, application, chat or text message&#10;&#10;Description automatically generated">
            <a:extLst>
              <a:ext uri="{FF2B5EF4-FFF2-40B4-BE49-F238E27FC236}">
                <a16:creationId xmlns:a16="http://schemas.microsoft.com/office/drawing/2014/main" id="{FA0D3645-EA70-4E2F-89A2-B4E1C15CDA81}"/>
              </a:ext>
            </a:extLst>
          </p:cNvPr>
          <p:cNvPicPr>
            <a:picLocks noChangeAspect="1"/>
          </p:cNvPicPr>
          <p:nvPr/>
        </p:nvPicPr>
        <p:blipFill>
          <a:blip r:embed="rId3"/>
          <a:stretch>
            <a:fillRect/>
          </a:stretch>
        </p:blipFill>
        <p:spPr>
          <a:xfrm>
            <a:off x="4246880" y="2123342"/>
            <a:ext cx="4157504" cy="2712038"/>
          </a:xfrm>
          <a:prstGeom prst="rect">
            <a:avLst/>
          </a:prstGeom>
        </p:spPr>
      </p:pic>
    </p:spTree>
    <p:extLst>
      <p:ext uri="{BB962C8B-B14F-4D97-AF65-F5344CB8AC3E}">
        <p14:creationId xmlns:p14="http://schemas.microsoft.com/office/powerpoint/2010/main" val="1574031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F4892-BFF9-4E03-BDC7-5527CCADACFF}"/>
              </a:ext>
            </a:extLst>
          </p:cNvPr>
          <p:cNvSpPr>
            <a:spLocks noGrp="1"/>
          </p:cNvSpPr>
          <p:nvPr>
            <p:ph type="title"/>
          </p:nvPr>
        </p:nvSpPr>
        <p:spPr/>
        <p:txBody>
          <a:bodyPr/>
          <a:lstStyle/>
          <a:p>
            <a:r>
              <a:rPr lang="en-US" dirty="0"/>
              <a:t>What is a Single Responsibility?</a:t>
            </a:r>
          </a:p>
        </p:txBody>
      </p:sp>
      <p:sp>
        <p:nvSpPr>
          <p:cNvPr id="3" name="Text Placeholder 2">
            <a:extLst>
              <a:ext uri="{FF2B5EF4-FFF2-40B4-BE49-F238E27FC236}">
                <a16:creationId xmlns:a16="http://schemas.microsoft.com/office/drawing/2014/main" id="{F01CABCE-6A51-4BF3-B2D7-9AADA5A1C322}"/>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0D3714C5-05EE-4EC8-AEE0-A4A6E01CD30D}"/>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69EECD41-4772-4A55-9CF0-8D7EE1E9D3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246962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458C-1023-4DCF-994D-CA3D674D9F01}"/>
              </a:ext>
            </a:extLst>
          </p:cNvPr>
          <p:cNvSpPr>
            <a:spLocks noGrp="1"/>
          </p:cNvSpPr>
          <p:nvPr>
            <p:ph type="title"/>
          </p:nvPr>
        </p:nvSpPr>
        <p:spPr/>
        <p:txBody>
          <a:bodyPr/>
          <a:lstStyle/>
          <a:p>
            <a:r>
              <a:rPr lang="en-US" dirty="0"/>
              <a:t>Emergent Patterns</a:t>
            </a:r>
          </a:p>
        </p:txBody>
      </p:sp>
      <p:sp>
        <p:nvSpPr>
          <p:cNvPr id="3" name="Text Placeholder 2">
            <a:extLst>
              <a:ext uri="{FF2B5EF4-FFF2-40B4-BE49-F238E27FC236}">
                <a16:creationId xmlns:a16="http://schemas.microsoft.com/office/drawing/2014/main" id="{ECB1F62A-C855-460C-9CA3-D23BCA043C59}"/>
              </a:ext>
            </a:extLst>
          </p:cNvPr>
          <p:cNvSpPr>
            <a:spLocks noGrp="1"/>
          </p:cNvSpPr>
          <p:nvPr>
            <p:ph type="body" idx="1"/>
          </p:nvPr>
        </p:nvSpPr>
        <p:spPr>
          <a:xfrm>
            <a:off x="786137" y="1200150"/>
            <a:ext cx="6428774" cy="3725700"/>
          </a:xfrm>
        </p:spPr>
        <p:txBody>
          <a:bodyPr/>
          <a:lstStyle/>
          <a:p>
            <a:r>
              <a:rPr lang="en-US" dirty="0">
                <a:solidFill>
                  <a:schemeClr val="accent2"/>
                </a:solidFill>
              </a:rPr>
              <a:t>C</a:t>
            </a:r>
            <a:r>
              <a:rPr lang="en-US" dirty="0"/>
              <a:t>ommand </a:t>
            </a:r>
            <a:r>
              <a:rPr lang="en-US" dirty="0">
                <a:solidFill>
                  <a:schemeClr val="accent2"/>
                </a:solidFill>
              </a:rPr>
              <a:t>Q</a:t>
            </a:r>
            <a:r>
              <a:rPr lang="en-US" dirty="0"/>
              <a:t>uery </a:t>
            </a:r>
            <a:r>
              <a:rPr lang="en-US" dirty="0">
                <a:solidFill>
                  <a:schemeClr val="accent2"/>
                </a:solidFill>
              </a:rPr>
              <a:t>R</a:t>
            </a:r>
            <a:r>
              <a:rPr lang="en-US" dirty="0"/>
              <a:t>esponsibility </a:t>
            </a:r>
            <a:r>
              <a:rPr lang="en-US" dirty="0">
                <a:solidFill>
                  <a:schemeClr val="accent2"/>
                </a:solidFill>
              </a:rPr>
              <a:t>S</a:t>
            </a:r>
            <a:r>
              <a:rPr lang="en-US" dirty="0"/>
              <a:t>egregation</a:t>
            </a:r>
          </a:p>
          <a:p>
            <a:r>
              <a:rPr lang="en-US" dirty="0">
                <a:solidFill>
                  <a:schemeClr val="accent2"/>
                </a:solidFill>
              </a:rPr>
              <a:t>D</a:t>
            </a:r>
            <a:r>
              <a:rPr lang="en-US" dirty="0"/>
              <a:t>omain-</a:t>
            </a:r>
            <a:r>
              <a:rPr lang="en-US" dirty="0">
                <a:solidFill>
                  <a:schemeClr val="accent2"/>
                </a:solidFill>
              </a:rPr>
              <a:t>D</a:t>
            </a:r>
            <a:r>
              <a:rPr lang="en-US" dirty="0"/>
              <a:t>riven </a:t>
            </a:r>
            <a:r>
              <a:rPr lang="en-US" dirty="0">
                <a:solidFill>
                  <a:schemeClr val="accent2"/>
                </a:solidFill>
              </a:rPr>
              <a:t>D</a:t>
            </a:r>
            <a:r>
              <a:rPr lang="en-US" dirty="0"/>
              <a:t>esign</a:t>
            </a:r>
          </a:p>
          <a:p>
            <a:r>
              <a:rPr lang="en-US" dirty="0"/>
              <a:t>Higher order tests</a:t>
            </a:r>
          </a:p>
          <a:p>
            <a:r>
              <a:rPr lang="en-US" dirty="0"/>
              <a:t>Group by feature</a:t>
            </a:r>
          </a:p>
          <a:p>
            <a:endParaRPr lang="en-US" dirty="0"/>
          </a:p>
        </p:txBody>
      </p:sp>
      <p:sp>
        <p:nvSpPr>
          <p:cNvPr id="5" name="Slide Number Placeholder 4">
            <a:extLst>
              <a:ext uri="{FF2B5EF4-FFF2-40B4-BE49-F238E27FC236}">
                <a16:creationId xmlns:a16="http://schemas.microsoft.com/office/drawing/2014/main" id="{AA524C0A-1B6B-4C5E-96D0-93FC7A5FCF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5" descr="A picture containing graphical user interface&#10;&#10;Description automatically generated">
            <a:extLst>
              <a:ext uri="{FF2B5EF4-FFF2-40B4-BE49-F238E27FC236}">
                <a16:creationId xmlns:a16="http://schemas.microsoft.com/office/drawing/2014/main" id="{9DD7F16E-8F12-47CE-9FEF-A8F4623F3CF7}"/>
              </a:ext>
            </a:extLst>
          </p:cNvPr>
          <p:cNvPicPr>
            <a:picLocks noChangeAspect="1"/>
          </p:cNvPicPr>
          <p:nvPr/>
        </p:nvPicPr>
        <p:blipFill>
          <a:blip r:embed="rId3"/>
          <a:stretch>
            <a:fillRect/>
          </a:stretch>
        </p:blipFill>
        <p:spPr>
          <a:xfrm>
            <a:off x="3125802" y="2628751"/>
            <a:ext cx="5943692" cy="2092180"/>
          </a:xfrm>
          <a:prstGeom prst="rect">
            <a:avLst/>
          </a:prstGeom>
        </p:spPr>
      </p:pic>
    </p:spTree>
    <p:extLst>
      <p:ext uri="{BB962C8B-B14F-4D97-AF65-F5344CB8AC3E}">
        <p14:creationId xmlns:p14="http://schemas.microsoft.com/office/powerpoint/2010/main" val="318325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331893"/>
            <a:ext cx="4779600" cy="2080038"/>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solidFill>
                  <a:schemeClr val="accent6"/>
                </a:solidFill>
              </a:rPr>
              <a:t>The</a:t>
            </a:r>
            <a:r>
              <a:rPr lang="en" sz="6000" b="1" dirty="0"/>
              <a:t> Axis of Change</a:t>
            </a:r>
            <a:endParaRPr sz="6000" b="1" dirty="0"/>
          </a:p>
        </p:txBody>
      </p:sp>
      <p:sp>
        <p:nvSpPr>
          <p:cNvPr id="119" name="Google Shape;119;p18"/>
          <p:cNvSpPr txBox="1">
            <a:spLocks noGrp="1"/>
          </p:cNvSpPr>
          <p:nvPr>
            <p:ph type="subTitle" idx="4294967295"/>
          </p:nvPr>
        </p:nvSpPr>
        <p:spPr>
          <a:xfrm>
            <a:off x="533400" y="2394538"/>
            <a:ext cx="4779600" cy="7848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US" dirty="0"/>
              <a:t>When we modify our system </a:t>
            </a:r>
            <a:r>
              <a:rPr lang="en-US" dirty="0">
                <a:solidFill>
                  <a:schemeClr val="bg2"/>
                </a:solidFill>
              </a:rPr>
              <a:t>where do we go?</a:t>
            </a: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grpSp>
        <p:nvGrpSpPr>
          <p:cNvPr id="13" name="Google Shape;928;p48">
            <a:extLst>
              <a:ext uri="{FF2B5EF4-FFF2-40B4-BE49-F238E27FC236}">
                <a16:creationId xmlns:a16="http://schemas.microsoft.com/office/drawing/2014/main" id="{A604AF7F-1B60-4AE2-ACB0-76E3A9BCED7C}"/>
              </a:ext>
            </a:extLst>
          </p:cNvPr>
          <p:cNvGrpSpPr/>
          <p:nvPr/>
        </p:nvGrpSpPr>
        <p:grpSpPr>
          <a:xfrm>
            <a:off x="6075039" y="1238530"/>
            <a:ext cx="1189011" cy="1212666"/>
            <a:chOff x="5941025" y="3634400"/>
            <a:chExt cx="467650" cy="467650"/>
          </a:xfrm>
        </p:grpSpPr>
        <p:sp>
          <p:nvSpPr>
            <p:cNvPr id="14" name="Google Shape;929;p48">
              <a:extLst>
                <a:ext uri="{FF2B5EF4-FFF2-40B4-BE49-F238E27FC236}">
                  <a16:creationId xmlns:a16="http://schemas.microsoft.com/office/drawing/2014/main" id="{0BB19202-D1CB-4715-B797-E433082A602B}"/>
                </a:ext>
              </a:extLst>
            </p:cNvPr>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5" name="Google Shape;930;p48">
              <a:extLst>
                <a:ext uri="{FF2B5EF4-FFF2-40B4-BE49-F238E27FC236}">
                  <a16:creationId xmlns:a16="http://schemas.microsoft.com/office/drawing/2014/main" id="{CF631DE5-4303-4BE0-88BC-0EF6D8E139CC}"/>
                </a:ext>
              </a:extLst>
            </p:cNvPr>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6" name="Google Shape;931;p48">
              <a:extLst>
                <a:ext uri="{FF2B5EF4-FFF2-40B4-BE49-F238E27FC236}">
                  <a16:creationId xmlns:a16="http://schemas.microsoft.com/office/drawing/2014/main" id="{E136BA5B-1644-44E6-BE11-82F211BF1A52}"/>
                </a:ext>
              </a:extLst>
            </p:cNvPr>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7" name="Google Shape;932;p48">
              <a:extLst>
                <a:ext uri="{FF2B5EF4-FFF2-40B4-BE49-F238E27FC236}">
                  <a16:creationId xmlns:a16="http://schemas.microsoft.com/office/drawing/2014/main" id="{4A8BED8B-3185-4010-B008-92B4F813CB57}"/>
                </a:ext>
              </a:extLst>
            </p:cNvPr>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8" name="Google Shape;933;p48">
              <a:extLst>
                <a:ext uri="{FF2B5EF4-FFF2-40B4-BE49-F238E27FC236}">
                  <a16:creationId xmlns:a16="http://schemas.microsoft.com/office/drawing/2014/main" id="{90A9130A-E56B-4250-9A98-45EB87726AA7}"/>
                </a:ext>
              </a:extLst>
            </p:cNvPr>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19" name="Google Shape;934;p48">
              <a:extLst>
                <a:ext uri="{FF2B5EF4-FFF2-40B4-BE49-F238E27FC236}">
                  <a16:creationId xmlns:a16="http://schemas.microsoft.com/office/drawing/2014/main" id="{D4E7A89B-BE9B-40DB-8215-1E6A52B6A592}"/>
                </a:ext>
              </a:extLst>
            </p:cNvPr>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3079864" y="1077574"/>
            <a:ext cx="2210107" cy="254216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6"/>
                </a:solidFill>
              </a:rPr>
              <a:t>As a shopper…</a:t>
            </a:r>
            <a:br>
              <a:rPr lang="en" dirty="0"/>
            </a:br>
            <a:r>
              <a:rPr lang="en" dirty="0">
                <a:solidFill>
                  <a:schemeClr val="accent2"/>
                </a:solidFill>
              </a:rPr>
              <a:t>I want to place an order with a list of products so that I can receive them at a later date</a:t>
            </a:r>
            <a:endParaRPr dirty="0"/>
          </a:p>
        </p:txBody>
      </p:sp>
      <p:sp>
        <p:nvSpPr>
          <p:cNvPr id="171" name="Google Shape;171;p2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5" name="Picture 4">
            <a:extLst>
              <a:ext uri="{FF2B5EF4-FFF2-40B4-BE49-F238E27FC236}">
                <a16:creationId xmlns:a16="http://schemas.microsoft.com/office/drawing/2014/main" id="{B449461D-582C-49BD-828B-C3D78919D75D}"/>
              </a:ext>
            </a:extLst>
          </p:cNvPr>
          <p:cNvPicPr>
            <a:picLocks noChangeAspect="1"/>
          </p:cNvPicPr>
          <p:nvPr/>
        </p:nvPicPr>
        <p:blipFill>
          <a:blip r:embed="rId3"/>
          <a:stretch>
            <a:fillRect/>
          </a:stretch>
        </p:blipFill>
        <p:spPr>
          <a:xfrm>
            <a:off x="448070" y="205261"/>
            <a:ext cx="2401502" cy="4286793"/>
          </a:xfrm>
          <a:prstGeom prst="rect">
            <a:avLst/>
          </a:prstGeom>
        </p:spPr>
      </p:pic>
      <p:pic>
        <p:nvPicPr>
          <p:cNvPr id="7" name="Picture 6">
            <a:extLst>
              <a:ext uri="{FF2B5EF4-FFF2-40B4-BE49-F238E27FC236}">
                <a16:creationId xmlns:a16="http://schemas.microsoft.com/office/drawing/2014/main" id="{D9D5F06A-4CAA-46B2-BAE1-0C969BE88788}"/>
              </a:ext>
            </a:extLst>
          </p:cNvPr>
          <p:cNvPicPr>
            <a:picLocks noChangeAspect="1"/>
          </p:cNvPicPr>
          <p:nvPr/>
        </p:nvPicPr>
        <p:blipFill>
          <a:blip r:embed="rId4"/>
          <a:stretch>
            <a:fillRect/>
          </a:stretch>
        </p:blipFill>
        <p:spPr>
          <a:xfrm>
            <a:off x="5520264" y="205260"/>
            <a:ext cx="2884119" cy="4295977"/>
          </a:xfrm>
          <a:prstGeom prst="rect">
            <a:avLst/>
          </a:prstGeom>
        </p:spPr>
      </p:pic>
      <p:sp>
        <p:nvSpPr>
          <p:cNvPr id="11" name="Oval 10">
            <a:extLst>
              <a:ext uri="{FF2B5EF4-FFF2-40B4-BE49-F238E27FC236}">
                <a16:creationId xmlns:a16="http://schemas.microsoft.com/office/drawing/2014/main" id="{C557DF7D-A789-42DF-AA29-4588CFAD093A}"/>
              </a:ext>
            </a:extLst>
          </p:cNvPr>
          <p:cNvSpPr/>
          <p:nvPr/>
        </p:nvSpPr>
        <p:spPr>
          <a:xfrm>
            <a:off x="5459307" y="961813"/>
            <a:ext cx="2824480" cy="105664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5446CC1-AE66-4B44-A23F-8559926D9432}"/>
              </a:ext>
            </a:extLst>
          </p:cNvPr>
          <p:cNvSpPr/>
          <p:nvPr/>
        </p:nvSpPr>
        <p:spPr>
          <a:xfrm>
            <a:off x="5520263" y="2912989"/>
            <a:ext cx="2394374" cy="831059"/>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CA8184C5-7955-44B5-8C82-2D02C2D55DCC}"/>
              </a:ext>
            </a:extLst>
          </p:cNvPr>
          <p:cNvSpPr/>
          <p:nvPr/>
        </p:nvSpPr>
        <p:spPr>
          <a:xfrm>
            <a:off x="88053" y="799254"/>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8EE03C2-6E87-469D-8FC3-1F168F763D2A}"/>
              </a:ext>
            </a:extLst>
          </p:cNvPr>
          <p:cNvSpPr/>
          <p:nvPr/>
        </p:nvSpPr>
        <p:spPr>
          <a:xfrm>
            <a:off x="100258" y="1361439"/>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EC4714AE-3918-4E68-BBFB-5E116B0DBC05}"/>
              </a:ext>
            </a:extLst>
          </p:cNvPr>
          <p:cNvSpPr/>
          <p:nvPr/>
        </p:nvSpPr>
        <p:spPr>
          <a:xfrm>
            <a:off x="122288" y="2997201"/>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78F09356-78BE-4AB7-A528-AA6766FC24B9}"/>
              </a:ext>
            </a:extLst>
          </p:cNvPr>
          <p:cNvSpPr/>
          <p:nvPr/>
        </p:nvSpPr>
        <p:spPr>
          <a:xfrm>
            <a:off x="122287" y="3277718"/>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074BE4A6-ABC6-4D0F-B4F7-C5DD14EA52ED}"/>
              </a:ext>
            </a:extLst>
          </p:cNvPr>
          <p:cNvSpPr/>
          <p:nvPr/>
        </p:nvSpPr>
        <p:spPr>
          <a:xfrm>
            <a:off x="88053" y="3693248"/>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F269817F-6B06-4D2B-BD23-C5DC4DB1D95A}"/>
              </a:ext>
            </a:extLst>
          </p:cNvPr>
          <p:cNvSpPr/>
          <p:nvPr/>
        </p:nvSpPr>
        <p:spPr>
          <a:xfrm>
            <a:off x="100258" y="1131722"/>
            <a:ext cx="651564" cy="101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6" grpId="0" animBg="1"/>
      <p:bldP spid="20" grpId="0" animBg="1"/>
      <p:bldP spid="21" grpId="0" animBg="1"/>
      <p:bldP spid="22" grpId="0" animBg="1"/>
      <p:bldP spid="23" grpId="0" animBg="1"/>
      <p:bldP spid="2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3390-DC2F-4A6F-B261-4AFE755452F0}"/>
              </a:ext>
            </a:extLst>
          </p:cNvPr>
          <p:cNvSpPr>
            <a:spLocks noGrp="1"/>
          </p:cNvSpPr>
          <p:nvPr>
            <p:ph type="title"/>
          </p:nvPr>
        </p:nvSpPr>
        <p:spPr/>
        <p:txBody>
          <a:bodyPr/>
          <a:lstStyle/>
          <a:p>
            <a:r>
              <a:rPr lang="en-US" dirty="0"/>
              <a:t>Benefits</a:t>
            </a:r>
          </a:p>
        </p:txBody>
      </p:sp>
      <p:sp>
        <p:nvSpPr>
          <p:cNvPr id="3" name="Text Placeholder 2">
            <a:extLst>
              <a:ext uri="{FF2B5EF4-FFF2-40B4-BE49-F238E27FC236}">
                <a16:creationId xmlns:a16="http://schemas.microsoft.com/office/drawing/2014/main" id="{68EACF60-547C-453C-9966-9650A6B52DB3}"/>
              </a:ext>
            </a:extLst>
          </p:cNvPr>
          <p:cNvSpPr>
            <a:spLocks noGrp="1"/>
          </p:cNvSpPr>
          <p:nvPr>
            <p:ph type="body" idx="1"/>
          </p:nvPr>
        </p:nvSpPr>
        <p:spPr>
          <a:xfrm>
            <a:off x="786137" y="1200150"/>
            <a:ext cx="6322586" cy="2362623"/>
          </a:xfrm>
        </p:spPr>
        <p:txBody>
          <a:bodyPr/>
          <a:lstStyle/>
          <a:p>
            <a:r>
              <a:rPr lang="en-US" dirty="0"/>
              <a:t>Code is largely added rather than changed</a:t>
            </a:r>
          </a:p>
          <a:p>
            <a:r>
              <a:rPr lang="en-US" dirty="0"/>
              <a:t>Fewer side effects</a:t>
            </a:r>
          </a:p>
          <a:p>
            <a:r>
              <a:rPr lang="en-US" dirty="0"/>
              <a:t>Incremental refactoring</a:t>
            </a:r>
          </a:p>
          <a:p>
            <a:r>
              <a:rPr lang="en-US" dirty="0"/>
              <a:t>Scaling out / Microservice-oriented</a:t>
            </a:r>
          </a:p>
          <a:p>
            <a:r>
              <a:rPr lang="en-US" dirty="0"/>
              <a:t>Less paralysis surrounding change</a:t>
            </a:r>
          </a:p>
          <a:p>
            <a:r>
              <a:rPr lang="en-US"/>
              <a:t>Ubiquitous </a:t>
            </a:r>
            <a:r>
              <a:rPr lang="en-US" dirty="0"/>
              <a:t>Language</a:t>
            </a:r>
          </a:p>
        </p:txBody>
      </p:sp>
      <p:sp>
        <p:nvSpPr>
          <p:cNvPr id="5" name="Slide Number Placeholder 4">
            <a:extLst>
              <a:ext uri="{FF2B5EF4-FFF2-40B4-BE49-F238E27FC236}">
                <a16:creationId xmlns:a16="http://schemas.microsoft.com/office/drawing/2014/main" id="{92A8A735-8B8B-4F95-96F5-C302B0A46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23297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3390-DC2F-4A6F-B261-4AFE755452F0}"/>
              </a:ext>
            </a:extLst>
          </p:cNvPr>
          <p:cNvSpPr>
            <a:spLocks noGrp="1"/>
          </p:cNvSpPr>
          <p:nvPr>
            <p:ph type="title"/>
          </p:nvPr>
        </p:nvSpPr>
        <p:spPr/>
        <p:txBody>
          <a:bodyPr/>
          <a:lstStyle/>
          <a:p>
            <a:r>
              <a:rPr lang="en-US" dirty="0"/>
              <a:t>Some Pitfalls</a:t>
            </a:r>
          </a:p>
        </p:txBody>
      </p:sp>
      <p:sp>
        <p:nvSpPr>
          <p:cNvPr id="3" name="Text Placeholder 2">
            <a:extLst>
              <a:ext uri="{FF2B5EF4-FFF2-40B4-BE49-F238E27FC236}">
                <a16:creationId xmlns:a16="http://schemas.microsoft.com/office/drawing/2014/main" id="{68EACF60-547C-453C-9966-9650A6B52DB3}"/>
              </a:ext>
            </a:extLst>
          </p:cNvPr>
          <p:cNvSpPr>
            <a:spLocks noGrp="1"/>
          </p:cNvSpPr>
          <p:nvPr>
            <p:ph type="body" idx="1"/>
          </p:nvPr>
        </p:nvSpPr>
        <p:spPr>
          <a:xfrm>
            <a:off x="786137" y="1200150"/>
            <a:ext cx="7253810" cy="2996166"/>
          </a:xfrm>
        </p:spPr>
        <p:txBody>
          <a:bodyPr/>
          <a:lstStyle/>
          <a:p>
            <a:r>
              <a:rPr lang="en-US" dirty="0"/>
              <a:t>Good domain design skills</a:t>
            </a:r>
          </a:p>
          <a:p>
            <a:endParaRPr lang="en-US" dirty="0"/>
          </a:p>
          <a:p>
            <a:r>
              <a:rPr lang="en-US" dirty="0"/>
              <a:t>Framework/language is opinionated about feature grouping</a:t>
            </a:r>
          </a:p>
          <a:p>
            <a:endParaRPr lang="en-US" dirty="0"/>
          </a:p>
          <a:p>
            <a:r>
              <a:rPr lang="en-US" dirty="0"/>
              <a:t>Framework/language not conducive to higher-order tests</a:t>
            </a:r>
          </a:p>
          <a:p>
            <a:endParaRPr lang="en-US" dirty="0"/>
          </a:p>
          <a:p>
            <a:r>
              <a:rPr lang="en-US" dirty="0"/>
              <a:t>Like many things – don’t treat it as a </a:t>
            </a:r>
            <a:r>
              <a:rPr lang="en-US" dirty="0">
                <a:solidFill>
                  <a:srgbClr val="FFC000"/>
                </a:solidFill>
              </a:rPr>
              <a:t>golden hammer</a:t>
            </a:r>
          </a:p>
          <a:p>
            <a:endParaRPr lang="en-US" dirty="0"/>
          </a:p>
        </p:txBody>
      </p:sp>
      <p:sp>
        <p:nvSpPr>
          <p:cNvPr id="5" name="Slide Number Placeholder 4">
            <a:extLst>
              <a:ext uri="{FF2B5EF4-FFF2-40B4-BE49-F238E27FC236}">
                <a16:creationId xmlns:a16="http://schemas.microsoft.com/office/drawing/2014/main" id="{92A8A735-8B8B-4F95-96F5-C302B0A46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8478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2399207" y="1751850"/>
            <a:ext cx="4345411" cy="1357110"/>
          </a:xfrm>
          <a:prstGeom prst="rect">
            <a:avLst/>
          </a:prstGeom>
        </p:spPr>
        <p:txBody>
          <a:bodyPr spcFirstLastPara="1" wrap="square" lIns="91425" tIns="91425" rIns="91425" bIns="91425" anchor="t" anchorCtr="0">
            <a:noAutofit/>
          </a:bodyPr>
          <a:lstStyle/>
          <a:p>
            <a:pPr marL="0" indent="0">
              <a:buNone/>
            </a:pPr>
            <a:r>
              <a:rPr lang="en-US" sz="1600" i="0" dirty="0">
                <a:solidFill>
                  <a:srgbClr val="000000"/>
                </a:solidFill>
                <a:latin typeface="Open Sans" panose="020B0604020202020204" pitchFamily="34" charset="0"/>
              </a:rPr>
              <a:t>Stop focusing and organizing by technical concern but rather start focusing and organize by the features and capabilities of your system.</a:t>
            </a:r>
            <a:endParaRPr lang="en-US" sz="1600"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17</a:t>
            </a:fld>
            <a:endParaRPr dirty="0"/>
          </a:p>
        </p:txBody>
      </p:sp>
      <p:sp>
        <p:nvSpPr>
          <p:cNvPr id="2" name="TextBox 1">
            <a:extLst>
              <a:ext uri="{FF2B5EF4-FFF2-40B4-BE49-F238E27FC236}">
                <a16:creationId xmlns:a16="http://schemas.microsoft.com/office/drawing/2014/main" id="{939F6C19-894D-46DE-B9A5-10FF918F507B}"/>
              </a:ext>
            </a:extLst>
          </p:cNvPr>
          <p:cNvSpPr txBox="1"/>
          <p:nvPr/>
        </p:nvSpPr>
        <p:spPr>
          <a:xfrm>
            <a:off x="5408371" y="3108960"/>
            <a:ext cx="2672494" cy="461665"/>
          </a:xfrm>
          <a:prstGeom prst="rect">
            <a:avLst/>
          </a:prstGeom>
          <a:noFill/>
        </p:spPr>
        <p:txBody>
          <a:bodyPr wrap="square" rtlCol="0">
            <a:spAutoFit/>
          </a:bodyPr>
          <a:lstStyle/>
          <a:p>
            <a:r>
              <a:rPr lang="en-US" sz="2400" i="1" dirty="0">
                <a:solidFill>
                  <a:schemeClr val="accent4"/>
                </a:solidFill>
              </a:rPr>
              <a:t>- Derek Comartin</a:t>
            </a:r>
          </a:p>
        </p:txBody>
      </p:sp>
    </p:spTree>
    <p:extLst>
      <p:ext uri="{BB962C8B-B14F-4D97-AF65-F5344CB8AC3E}">
        <p14:creationId xmlns:p14="http://schemas.microsoft.com/office/powerpoint/2010/main" val="352680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4"/>
          <p:cNvGrpSpPr/>
          <p:nvPr/>
        </p:nvGrpSpPr>
        <p:grpSpPr>
          <a:xfrm>
            <a:off x="3338271" y="1184703"/>
            <a:ext cx="2467458" cy="3429286"/>
            <a:chOff x="-6729413" y="-17360900"/>
            <a:chExt cx="26138326" cy="48436250"/>
          </a:xfrm>
        </p:grpSpPr>
        <p:sp>
          <p:nvSpPr>
            <p:cNvPr id="177" name="Google Shape;177;p24"/>
            <p:cNvSpPr/>
            <p:nvPr/>
          </p:nvSpPr>
          <p:spPr>
            <a:xfrm>
              <a:off x="-6729413" y="-9364662"/>
              <a:ext cx="25398299" cy="2466900"/>
            </a:xfrm>
            <a:custGeom>
              <a:avLst/>
              <a:gdLst/>
              <a:ahLst/>
              <a:cxnLst/>
              <a:rect l="l" t="t" r="r" b="b"/>
              <a:pathLst>
                <a:path w="120000" h="120000" extrusionOk="0">
                  <a:moveTo>
                    <a:pt x="120000" y="119999"/>
                  </a:moveTo>
                  <a:lnTo>
                    <a:pt x="0" y="0"/>
                  </a:lnTo>
                  <a:lnTo>
                    <a:pt x="11145" y="119999"/>
                  </a:lnTo>
                  <a:lnTo>
                    <a:pt x="120000"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24"/>
            <p:cNvSpPr/>
            <p:nvPr/>
          </p:nvSpPr>
          <p:spPr>
            <a:xfrm>
              <a:off x="3276600" y="-17360900"/>
              <a:ext cx="10882200" cy="8842500"/>
            </a:xfrm>
            <a:custGeom>
              <a:avLst/>
              <a:gdLst/>
              <a:ahLst/>
              <a:cxnLst/>
              <a:rect l="l" t="t" r="r" b="b"/>
              <a:pathLst>
                <a:path w="120000" h="120000" extrusionOk="0">
                  <a:moveTo>
                    <a:pt x="102547" y="0"/>
                  </a:moveTo>
                  <a:lnTo>
                    <a:pt x="0" y="120000"/>
                  </a:lnTo>
                  <a:lnTo>
                    <a:pt x="119999" y="109486"/>
                  </a:lnTo>
                  <a:lnTo>
                    <a:pt x="102547"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24"/>
            <p:cNvSpPr/>
            <p:nvPr/>
          </p:nvSpPr>
          <p:spPr>
            <a:xfrm>
              <a:off x="12576175" y="-17360900"/>
              <a:ext cx="6832500" cy="10463100"/>
            </a:xfrm>
            <a:custGeom>
              <a:avLst/>
              <a:gdLst/>
              <a:ahLst/>
              <a:cxnLst/>
              <a:rect l="l" t="t" r="r" b="b"/>
              <a:pathLst>
                <a:path w="120000" h="120000" extrusionOk="0">
                  <a:moveTo>
                    <a:pt x="0" y="0"/>
                  </a:moveTo>
                  <a:lnTo>
                    <a:pt x="120000" y="62193"/>
                  </a:lnTo>
                  <a:lnTo>
                    <a:pt x="107007" y="120000"/>
                  </a:lnTo>
                  <a:lnTo>
                    <a:pt x="27797" y="92526"/>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24"/>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24"/>
            <p:cNvSpPr/>
            <p:nvPr/>
          </p:nvSpPr>
          <p:spPr>
            <a:xfrm>
              <a:off x="-6729413" y="-9364662"/>
              <a:ext cx="10005900" cy="2466900"/>
            </a:xfrm>
            <a:custGeom>
              <a:avLst/>
              <a:gdLst/>
              <a:ahLst/>
              <a:cxnLst/>
              <a:rect l="l" t="t" r="r" b="b"/>
              <a:pathLst>
                <a:path w="120000" h="120000" extrusionOk="0">
                  <a:moveTo>
                    <a:pt x="120000" y="41158"/>
                  </a:moveTo>
                  <a:lnTo>
                    <a:pt x="116173" y="119999"/>
                  </a:lnTo>
                  <a:lnTo>
                    <a:pt x="28291" y="119999"/>
                  </a:lnTo>
                  <a:lnTo>
                    <a:pt x="0" y="0"/>
                  </a:lnTo>
                  <a:lnTo>
                    <a:pt x="120000" y="41158"/>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24"/>
            <p:cNvSpPr/>
            <p:nvPr/>
          </p:nvSpPr>
          <p:spPr>
            <a:xfrm>
              <a:off x="-6729413" y="-17360900"/>
              <a:ext cx="19305601" cy="8842500"/>
            </a:xfrm>
            <a:custGeom>
              <a:avLst/>
              <a:gdLst/>
              <a:ahLst/>
              <a:cxnLst/>
              <a:rect l="l" t="t" r="r" b="b"/>
              <a:pathLst>
                <a:path w="120000" h="120000" extrusionOk="0">
                  <a:moveTo>
                    <a:pt x="120000" y="0"/>
                  </a:moveTo>
                  <a:lnTo>
                    <a:pt x="62195" y="120000"/>
                  </a:lnTo>
                  <a:lnTo>
                    <a:pt x="0" y="108517"/>
                  </a:lnTo>
                  <a:lnTo>
                    <a:pt x="60656" y="80315"/>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24"/>
            <p:cNvSpPr/>
            <p:nvPr/>
          </p:nvSpPr>
          <p:spPr>
            <a:xfrm>
              <a:off x="12752387" y="-9293225"/>
              <a:ext cx="5916600" cy="2395500"/>
            </a:xfrm>
            <a:custGeom>
              <a:avLst/>
              <a:gdLst/>
              <a:ahLst/>
              <a:cxnLst/>
              <a:rect l="l" t="t" r="r" b="b"/>
              <a:pathLst>
                <a:path w="120000" h="120000" extrusionOk="0">
                  <a:moveTo>
                    <a:pt x="28526" y="0"/>
                  </a:moveTo>
                  <a:lnTo>
                    <a:pt x="120000" y="120000"/>
                  </a:lnTo>
                  <a:lnTo>
                    <a:pt x="0" y="120000"/>
                  </a:lnTo>
                  <a:lnTo>
                    <a:pt x="28526"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24"/>
            <p:cNvSpPr/>
            <p:nvPr/>
          </p:nvSpPr>
          <p:spPr>
            <a:xfrm>
              <a:off x="3276600" y="-8518525"/>
              <a:ext cx="4192500" cy="1620900"/>
            </a:xfrm>
            <a:custGeom>
              <a:avLst/>
              <a:gdLst/>
              <a:ahLst/>
              <a:cxnLst/>
              <a:rect l="l" t="t" r="r" b="b"/>
              <a:pathLst>
                <a:path w="120000" h="120000" extrusionOk="0">
                  <a:moveTo>
                    <a:pt x="16084" y="120000"/>
                  </a:moveTo>
                  <a:lnTo>
                    <a:pt x="0" y="0"/>
                  </a:lnTo>
                  <a:lnTo>
                    <a:pt x="120000" y="120000"/>
                  </a:lnTo>
                  <a:lnTo>
                    <a:pt x="16084"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24"/>
            <p:cNvSpPr/>
            <p:nvPr/>
          </p:nvSpPr>
          <p:spPr>
            <a:xfrm>
              <a:off x="-6729413" y="-9364662"/>
              <a:ext cx="2358900" cy="2466900"/>
            </a:xfrm>
            <a:custGeom>
              <a:avLst/>
              <a:gdLst/>
              <a:ahLst/>
              <a:cxnLst/>
              <a:rect l="l" t="t" r="r" b="b"/>
              <a:pathLst>
                <a:path w="120000" h="120000" extrusionOk="0">
                  <a:moveTo>
                    <a:pt x="0" y="0"/>
                  </a:moveTo>
                  <a:lnTo>
                    <a:pt x="119999" y="119999"/>
                  </a:lnTo>
                  <a:lnTo>
                    <a:pt x="21561" y="119999"/>
                  </a:lnTo>
                  <a:lnTo>
                    <a:pt x="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24"/>
            <p:cNvSpPr/>
            <p:nvPr/>
          </p:nvSpPr>
          <p:spPr>
            <a:xfrm>
              <a:off x="-6729413" y="-11442700"/>
              <a:ext cx="10005900" cy="2924100"/>
            </a:xfrm>
            <a:custGeom>
              <a:avLst/>
              <a:gdLst/>
              <a:ahLst/>
              <a:cxnLst/>
              <a:rect l="l" t="t" r="r" b="b"/>
              <a:pathLst>
                <a:path w="120000" h="120000" extrusionOk="0">
                  <a:moveTo>
                    <a:pt x="117029" y="0"/>
                  </a:moveTo>
                  <a:lnTo>
                    <a:pt x="120000" y="120000"/>
                  </a:lnTo>
                  <a:lnTo>
                    <a:pt x="0" y="85276"/>
                  </a:lnTo>
                  <a:lnTo>
                    <a:pt x="117029"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24"/>
            <p:cNvSpPr/>
            <p:nvPr/>
          </p:nvSpPr>
          <p:spPr>
            <a:xfrm>
              <a:off x="14158913" y="-11938000"/>
              <a:ext cx="5250000" cy="5040300"/>
            </a:xfrm>
            <a:custGeom>
              <a:avLst/>
              <a:gdLst/>
              <a:ahLst/>
              <a:cxnLst/>
              <a:rect l="l" t="t" r="r" b="b"/>
              <a:pathLst>
                <a:path w="120000" h="120000" extrusionOk="0">
                  <a:moveTo>
                    <a:pt x="120000" y="0"/>
                  </a:moveTo>
                  <a:lnTo>
                    <a:pt x="0" y="62966"/>
                  </a:lnTo>
                  <a:lnTo>
                    <a:pt x="103090" y="119999"/>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24"/>
            <p:cNvSpPr/>
            <p:nvPr/>
          </p:nvSpPr>
          <p:spPr>
            <a:xfrm>
              <a:off x="2957512" y="-8518525"/>
              <a:ext cx="881100" cy="1620900"/>
            </a:xfrm>
            <a:custGeom>
              <a:avLst/>
              <a:gdLst/>
              <a:ahLst/>
              <a:cxnLst/>
              <a:rect l="l" t="t" r="r" b="b"/>
              <a:pathLst>
                <a:path w="120000" h="120000" extrusionOk="0">
                  <a:moveTo>
                    <a:pt x="120000" y="120000"/>
                  </a:moveTo>
                  <a:lnTo>
                    <a:pt x="43459" y="0"/>
                  </a:lnTo>
                  <a:lnTo>
                    <a:pt x="0" y="120000"/>
                  </a:lnTo>
                  <a:lnTo>
                    <a:pt x="120000"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24"/>
            <p:cNvSpPr/>
            <p:nvPr/>
          </p:nvSpPr>
          <p:spPr>
            <a:xfrm>
              <a:off x="11728450" y="-6897687"/>
              <a:ext cx="6940500" cy="15641700"/>
            </a:xfrm>
            <a:custGeom>
              <a:avLst/>
              <a:gdLst/>
              <a:ahLst/>
              <a:cxnLst/>
              <a:rect l="l" t="t" r="r" b="b"/>
              <a:pathLst>
                <a:path w="120000" h="120000" extrusionOk="0">
                  <a:moveTo>
                    <a:pt x="120000" y="0"/>
                  </a:moveTo>
                  <a:lnTo>
                    <a:pt x="118188" y="67289"/>
                  </a:lnTo>
                  <a:lnTo>
                    <a:pt x="0" y="120000"/>
                  </a:lnTo>
                  <a:lnTo>
                    <a:pt x="0" y="1297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0" name="Google Shape;190;p24"/>
            <p:cNvSpPr/>
            <p:nvPr/>
          </p:nvSpPr>
          <p:spPr>
            <a:xfrm>
              <a:off x="-4899025" y="-698500"/>
              <a:ext cx="6378600" cy="17613300"/>
            </a:xfrm>
            <a:custGeom>
              <a:avLst/>
              <a:gdLst/>
              <a:ahLst/>
              <a:cxnLst/>
              <a:rect l="l" t="t" r="r" b="b"/>
              <a:pathLst>
                <a:path w="120000" h="120000" extrusionOk="0">
                  <a:moveTo>
                    <a:pt x="120000" y="0"/>
                  </a:moveTo>
                  <a:lnTo>
                    <a:pt x="68929" y="119999"/>
                  </a:lnTo>
                  <a:lnTo>
                    <a:pt x="0" y="17748"/>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1" name="Google Shape;191;p24"/>
            <p:cNvSpPr/>
            <p:nvPr/>
          </p:nvSpPr>
          <p:spPr>
            <a:xfrm>
              <a:off x="-4370388" y="-6897687"/>
              <a:ext cx="7327800" cy="6199200"/>
            </a:xfrm>
            <a:custGeom>
              <a:avLst/>
              <a:gdLst/>
              <a:ahLst/>
              <a:cxnLst/>
              <a:rect l="l" t="t" r="r" b="b"/>
              <a:pathLst>
                <a:path w="120000" h="120000" extrusionOk="0">
                  <a:moveTo>
                    <a:pt x="120000" y="0"/>
                  </a:moveTo>
                  <a:lnTo>
                    <a:pt x="95797" y="120000"/>
                  </a:lnTo>
                  <a:lnTo>
                    <a:pt x="0"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2" name="Google Shape;192;p24"/>
            <p:cNvSpPr/>
            <p:nvPr/>
          </p:nvSpPr>
          <p:spPr>
            <a:xfrm>
              <a:off x="9578975" y="8743950"/>
              <a:ext cx="4263900" cy="22331400"/>
            </a:xfrm>
            <a:custGeom>
              <a:avLst/>
              <a:gdLst/>
              <a:ahLst/>
              <a:cxnLst/>
              <a:rect l="l" t="t" r="r" b="b"/>
              <a:pathLst>
                <a:path w="120000" h="120000" extrusionOk="0">
                  <a:moveTo>
                    <a:pt x="60491" y="0"/>
                  </a:moveTo>
                  <a:lnTo>
                    <a:pt x="120000" y="33491"/>
                  </a:lnTo>
                  <a:lnTo>
                    <a:pt x="0" y="119999"/>
                  </a:lnTo>
                  <a:lnTo>
                    <a:pt x="60491"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3" name="Google Shape;193;p24"/>
            <p:cNvSpPr/>
            <p:nvPr/>
          </p:nvSpPr>
          <p:spPr>
            <a:xfrm>
              <a:off x="11728450" y="-6897687"/>
              <a:ext cx="6940500" cy="1690800"/>
            </a:xfrm>
            <a:custGeom>
              <a:avLst/>
              <a:gdLst/>
              <a:ahLst/>
              <a:cxnLst/>
              <a:rect l="l" t="t" r="r" b="b"/>
              <a:pathLst>
                <a:path w="120000" h="120000" extrusionOk="0">
                  <a:moveTo>
                    <a:pt x="120000" y="0"/>
                  </a:moveTo>
                  <a:lnTo>
                    <a:pt x="0" y="120000"/>
                  </a:lnTo>
                  <a:lnTo>
                    <a:pt x="17703" y="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4" name="Google Shape;194;p24"/>
            <p:cNvSpPr/>
            <p:nvPr/>
          </p:nvSpPr>
          <p:spPr>
            <a:xfrm>
              <a:off x="3838575" y="-6897687"/>
              <a:ext cx="7890000" cy="9791700"/>
            </a:xfrm>
            <a:custGeom>
              <a:avLst/>
              <a:gdLst/>
              <a:ahLst/>
              <a:cxnLst/>
              <a:rect l="l" t="t" r="r" b="b"/>
              <a:pathLst>
                <a:path w="120000" h="120000" extrusionOk="0">
                  <a:moveTo>
                    <a:pt x="48193" y="119999"/>
                  </a:moveTo>
                  <a:lnTo>
                    <a:pt x="0" y="0"/>
                  </a:lnTo>
                  <a:lnTo>
                    <a:pt x="55219" y="0"/>
                  </a:lnTo>
                  <a:lnTo>
                    <a:pt x="119999" y="20719"/>
                  </a:lnTo>
                  <a:lnTo>
                    <a:pt x="48193" y="119999"/>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5" name="Google Shape;195;p24"/>
            <p:cNvSpPr/>
            <p:nvPr/>
          </p:nvSpPr>
          <p:spPr>
            <a:xfrm>
              <a:off x="-1235075" y="-698500"/>
              <a:ext cx="8242200" cy="17613300"/>
            </a:xfrm>
            <a:custGeom>
              <a:avLst/>
              <a:gdLst/>
              <a:ahLst/>
              <a:cxnLst/>
              <a:rect l="l" t="t" r="r" b="b"/>
              <a:pathLst>
                <a:path w="120000" h="120000" extrusionOk="0">
                  <a:moveTo>
                    <a:pt x="120000" y="24475"/>
                  </a:moveTo>
                  <a:lnTo>
                    <a:pt x="39522" y="0"/>
                  </a:lnTo>
                  <a:lnTo>
                    <a:pt x="0" y="119999"/>
                  </a:lnTo>
                  <a:lnTo>
                    <a:pt x="120000" y="24475"/>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6" name="Google Shape;196;p24"/>
            <p:cNvSpPr/>
            <p:nvPr/>
          </p:nvSpPr>
          <p:spPr>
            <a:xfrm>
              <a:off x="-1235075" y="-5207000"/>
              <a:ext cx="12963600" cy="22121700"/>
            </a:xfrm>
            <a:custGeom>
              <a:avLst/>
              <a:gdLst/>
              <a:ahLst/>
              <a:cxnLst/>
              <a:rect l="l" t="t" r="r" b="b"/>
              <a:pathLst>
                <a:path w="120000" h="120000" extrusionOk="0">
                  <a:moveTo>
                    <a:pt x="120000" y="0"/>
                  </a:moveTo>
                  <a:lnTo>
                    <a:pt x="0" y="120000"/>
                  </a:lnTo>
                  <a:lnTo>
                    <a:pt x="120000" y="75677"/>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7" name="Google Shape;197;p24"/>
            <p:cNvSpPr/>
            <p:nvPr/>
          </p:nvSpPr>
          <p:spPr>
            <a:xfrm>
              <a:off x="-6305550" y="-6897687"/>
              <a:ext cx="7785000" cy="8804400"/>
            </a:xfrm>
            <a:custGeom>
              <a:avLst/>
              <a:gdLst/>
              <a:ahLst/>
              <a:cxnLst/>
              <a:rect l="l" t="t" r="r" b="b"/>
              <a:pathLst>
                <a:path w="120000" h="120000" extrusionOk="0">
                  <a:moveTo>
                    <a:pt x="29828" y="0"/>
                  </a:moveTo>
                  <a:lnTo>
                    <a:pt x="120000" y="84493"/>
                  </a:lnTo>
                  <a:lnTo>
                    <a:pt x="21680" y="120000"/>
                  </a:lnTo>
                  <a:lnTo>
                    <a:pt x="0" y="0"/>
                  </a:lnTo>
                  <a:lnTo>
                    <a:pt x="29828"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8" name="Google Shape;198;p24"/>
            <p:cNvSpPr/>
            <p:nvPr/>
          </p:nvSpPr>
          <p:spPr>
            <a:xfrm>
              <a:off x="11728450" y="-6897687"/>
              <a:ext cx="6940500" cy="8770800"/>
            </a:xfrm>
            <a:custGeom>
              <a:avLst/>
              <a:gdLst/>
              <a:ahLst/>
              <a:cxnLst/>
              <a:rect l="l" t="t" r="r" b="b"/>
              <a:pathLst>
                <a:path w="120000" h="120000" extrusionOk="0">
                  <a:moveTo>
                    <a:pt x="120000" y="0"/>
                  </a:moveTo>
                  <a:lnTo>
                    <a:pt x="0" y="23131"/>
                  </a:lnTo>
                  <a:lnTo>
                    <a:pt x="118188" y="120000"/>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199" name="Google Shape;199;p24"/>
            <p:cNvSpPr/>
            <p:nvPr/>
          </p:nvSpPr>
          <p:spPr>
            <a:xfrm>
              <a:off x="1479550" y="-6897687"/>
              <a:ext cx="5527800" cy="9791700"/>
            </a:xfrm>
            <a:custGeom>
              <a:avLst/>
              <a:gdLst/>
              <a:ahLst/>
              <a:cxnLst/>
              <a:rect l="l" t="t" r="r" b="b"/>
              <a:pathLst>
                <a:path w="120000" h="120000" extrusionOk="0">
                  <a:moveTo>
                    <a:pt x="0" y="75972"/>
                  </a:moveTo>
                  <a:lnTo>
                    <a:pt x="119999" y="119999"/>
                  </a:lnTo>
                  <a:lnTo>
                    <a:pt x="51211" y="0"/>
                  </a:lnTo>
                  <a:lnTo>
                    <a:pt x="32085" y="0"/>
                  </a:lnTo>
                  <a:lnTo>
                    <a:pt x="0" y="7597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0" name="Google Shape;200;p24"/>
            <p:cNvSpPr/>
            <p:nvPr/>
          </p:nvSpPr>
          <p:spPr>
            <a:xfrm>
              <a:off x="-1373188" y="8743950"/>
              <a:ext cx="13101600" cy="13630199"/>
            </a:xfrm>
            <a:custGeom>
              <a:avLst/>
              <a:gdLst/>
              <a:ahLst/>
              <a:cxnLst/>
              <a:rect l="l" t="t" r="r" b="b"/>
              <a:pathLst>
                <a:path w="120000" h="120000" extrusionOk="0">
                  <a:moveTo>
                    <a:pt x="0" y="71642"/>
                  </a:moveTo>
                  <a:lnTo>
                    <a:pt x="120000" y="0"/>
                  </a:lnTo>
                  <a:lnTo>
                    <a:pt x="40000" y="120000"/>
                  </a:lnTo>
                  <a:lnTo>
                    <a:pt x="0" y="71642"/>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1" name="Google Shape;201;p24"/>
            <p:cNvSpPr/>
            <p:nvPr/>
          </p:nvSpPr>
          <p:spPr>
            <a:xfrm>
              <a:off x="2994025" y="8743950"/>
              <a:ext cx="8734500" cy="22331400"/>
            </a:xfrm>
            <a:custGeom>
              <a:avLst/>
              <a:gdLst/>
              <a:ahLst/>
              <a:cxnLst/>
              <a:rect l="l" t="t" r="r" b="b"/>
              <a:pathLst>
                <a:path w="120000" h="120000" extrusionOk="0">
                  <a:moveTo>
                    <a:pt x="0" y="73243"/>
                  </a:moveTo>
                  <a:lnTo>
                    <a:pt x="90468" y="119999"/>
                  </a:lnTo>
                  <a:lnTo>
                    <a:pt x="120000" y="0"/>
                  </a:lnTo>
                  <a:lnTo>
                    <a:pt x="0" y="73243"/>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2" name="Google Shape;202;p24"/>
            <p:cNvSpPr/>
            <p:nvPr/>
          </p:nvSpPr>
          <p:spPr>
            <a:xfrm>
              <a:off x="11728450" y="1873250"/>
              <a:ext cx="6835800" cy="13103100"/>
            </a:xfrm>
            <a:custGeom>
              <a:avLst/>
              <a:gdLst/>
              <a:ahLst/>
              <a:cxnLst/>
              <a:rect l="l" t="t" r="r" b="b"/>
              <a:pathLst>
                <a:path w="120000" h="120000" extrusionOk="0">
                  <a:moveTo>
                    <a:pt x="120000" y="0"/>
                  </a:moveTo>
                  <a:lnTo>
                    <a:pt x="37120" y="120000"/>
                  </a:lnTo>
                  <a:lnTo>
                    <a:pt x="0" y="62922"/>
                  </a:lnTo>
                  <a:lnTo>
                    <a:pt x="120000" y="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03" name="Google Shape;203;p24"/>
            <p:cNvSpPr/>
            <p:nvPr/>
          </p:nvSpPr>
          <p:spPr>
            <a:xfrm>
              <a:off x="3276600" y="-9293225"/>
              <a:ext cx="10882200" cy="2395500"/>
            </a:xfrm>
            <a:custGeom>
              <a:avLst/>
              <a:gdLst/>
              <a:ahLst/>
              <a:cxnLst/>
              <a:rect l="l" t="t" r="r" b="b"/>
              <a:pathLst>
                <a:path w="120000" h="120000" extrusionOk="0">
                  <a:moveTo>
                    <a:pt x="0" y="38807"/>
                  </a:moveTo>
                  <a:lnTo>
                    <a:pt x="119999" y="0"/>
                  </a:lnTo>
                  <a:lnTo>
                    <a:pt x="104490" y="120000"/>
                  </a:lnTo>
                  <a:lnTo>
                    <a:pt x="46231" y="120000"/>
                  </a:lnTo>
                  <a:lnTo>
                    <a:pt x="0" y="38807"/>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4"/>
            <p:cNvSpPr/>
            <p:nvPr/>
          </p:nvSpPr>
          <p:spPr>
            <a:xfrm>
              <a:off x="7469187" y="-6897687"/>
              <a:ext cx="5283300" cy="1690800"/>
            </a:xfrm>
            <a:custGeom>
              <a:avLst/>
              <a:gdLst/>
              <a:ahLst/>
              <a:cxnLst/>
              <a:rect l="l" t="t" r="r" b="b"/>
              <a:pathLst>
                <a:path w="120000" h="120000" extrusionOk="0">
                  <a:moveTo>
                    <a:pt x="96742" y="120000"/>
                  </a:moveTo>
                  <a:lnTo>
                    <a:pt x="120000" y="0"/>
                  </a:lnTo>
                  <a:lnTo>
                    <a:pt x="0" y="0"/>
                  </a:lnTo>
                  <a:lnTo>
                    <a:pt x="96742" y="120000"/>
                  </a:lnTo>
                  <a:close/>
                </a:path>
              </a:pathLst>
            </a:custGeom>
            <a:gradFill>
              <a:gsLst>
                <a:gs pos="0">
                  <a:srgbClr val="FFFFFF"/>
                </a:gs>
                <a:gs pos="100000">
                  <a:schemeClr val="accent6"/>
                </a:gs>
              </a:gsLst>
              <a:lin ang="5400012" scaled="0"/>
            </a:gra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grpSp>
      <p:sp>
        <p:nvSpPr>
          <p:cNvPr id="205" name="Google Shape;205;p24"/>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Hybrid Approaches</a:t>
            </a:r>
            <a:endParaRPr dirty="0"/>
          </a:p>
        </p:txBody>
      </p:sp>
      <p:sp>
        <p:nvSpPr>
          <p:cNvPr id="206" name="Google Shape;206;p24"/>
          <p:cNvSpPr/>
          <p:nvPr/>
        </p:nvSpPr>
        <p:spPr>
          <a:xfrm>
            <a:off x="0" y="1928808"/>
            <a:ext cx="9144000" cy="3214800"/>
          </a:xfrm>
          <a:prstGeom prst="rect">
            <a:avLst/>
          </a:prstGeom>
          <a:solidFill>
            <a:srgbClr val="0091EA">
              <a:alpha val="3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07" name="Google Shape;207;p24"/>
          <p:cNvSpPr/>
          <p:nvPr/>
        </p:nvSpPr>
        <p:spPr>
          <a:xfrm>
            <a:off x="5883779" y="2144949"/>
            <a:ext cx="2625092" cy="2423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accent2"/>
                </a:solidFill>
                <a:latin typeface="Roboto Slab"/>
                <a:ea typeface="Roboto Slab"/>
                <a:cs typeface="Roboto Slab"/>
                <a:sym typeface="Roboto Slab"/>
              </a:rPr>
              <a:t>Clean Architecture</a:t>
            </a:r>
          </a:p>
          <a:p>
            <a:pPr marL="0" marR="0" lvl="0" indent="0" algn="l" rtl="0">
              <a:spcBef>
                <a:spcPts val="0"/>
              </a:spcBef>
              <a:spcAft>
                <a:spcPts val="0"/>
              </a:spcAft>
              <a:buNone/>
            </a:pPr>
            <a:endParaRPr lang="en-US" sz="1800" dirty="0">
              <a:solidFill>
                <a:srgbClr val="263238"/>
              </a:solidFill>
              <a:latin typeface="Roboto Slab"/>
              <a:ea typeface="Roboto Slab"/>
              <a:cs typeface="Roboto Slab"/>
              <a:sym typeface="Roboto Slab"/>
            </a:endParaRPr>
          </a:p>
          <a:p>
            <a:pPr marR="0" lvl="0" algn="l" rtl="0">
              <a:spcBef>
                <a:spcPts val="0"/>
              </a:spcBef>
              <a:spcAft>
                <a:spcPts val="0"/>
              </a:spcAft>
            </a:pPr>
            <a:r>
              <a:rPr lang="en-US" sz="1800" dirty="0">
                <a:solidFill>
                  <a:srgbClr val="263238"/>
                </a:solidFill>
                <a:latin typeface="Roboto Slab"/>
                <a:ea typeface="Roboto Slab"/>
                <a:cs typeface="Roboto Slab"/>
                <a:sym typeface="Roboto Slab"/>
              </a:rPr>
              <a:t>Abstractions</a:t>
            </a:r>
          </a:p>
          <a:p>
            <a:pPr marR="0" lvl="0" algn="l" rtl="0">
              <a:spcBef>
                <a:spcPts val="0"/>
              </a:spcBef>
              <a:spcAft>
                <a:spcPts val="0"/>
              </a:spcAft>
            </a:pPr>
            <a:endParaRPr lang="en-US" sz="1800" dirty="0">
              <a:solidFill>
                <a:srgbClr val="263238"/>
              </a:solidFill>
              <a:latin typeface="Roboto Slab"/>
              <a:ea typeface="Roboto Slab"/>
              <a:cs typeface="Roboto Slab"/>
              <a:sym typeface="Roboto Slab"/>
            </a:endParaRPr>
          </a:p>
          <a:p>
            <a:pPr marR="0" lvl="0" algn="l" rtl="0">
              <a:spcBef>
                <a:spcPts val="0"/>
              </a:spcBef>
              <a:spcAft>
                <a:spcPts val="0"/>
              </a:spcAft>
            </a:pPr>
            <a:r>
              <a:rPr lang="en-US" sz="1800" dirty="0">
                <a:solidFill>
                  <a:schemeClr val="tx1"/>
                </a:solidFill>
                <a:latin typeface="Roboto Slab"/>
                <a:ea typeface="Roboto Slab"/>
                <a:cs typeface="Roboto Slab"/>
                <a:sym typeface="Roboto Slab"/>
              </a:rPr>
              <a:t>Rigid rules</a:t>
            </a:r>
            <a:endParaRPr sz="1800" dirty="0">
              <a:solidFill>
                <a:schemeClr val="tx1"/>
              </a:solidFill>
              <a:latin typeface="Roboto Slab"/>
              <a:ea typeface="Roboto Slab"/>
              <a:cs typeface="Roboto Slab"/>
              <a:sym typeface="Roboto Slab"/>
            </a:endParaRPr>
          </a:p>
        </p:txBody>
      </p:sp>
      <p:sp>
        <p:nvSpPr>
          <p:cNvPr id="208" name="Google Shape;208;p24"/>
          <p:cNvSpPr/>
          <p:nvPr/>
        </p:nvSpPr>
        <p:spPr>
          <a:xfrm>
            <a:off x="192869" y="2144949"/>
            <a:ext cx="3045908" cy="24237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dirty="0">
                <a:solidFill>
                  <a:schemeClr val="accent2"/>
                </a:solidFill>
                <a:latin typeface="Roboto Slab"/>
                <a:ea typeface="Roboto Slab"/>
                <a:cs typeface="Roboto Slab"/>
                <a:sym typeface="Roboto Slab"/>
              </a:rPr>
              <a:t>Vertical Slice Architecture</a:t>
            </a:r>
          </a:p>
          <a:p>
            <a:pPr lvl="0" algn="l" rtl="0">
              <a:spcBef>
                <a:spcPts val="0"/>
              </a:spcBef>
              <a:spcAft>
                <a:spcPts val="0"/>
              </a:spcAft>
              <a:buClr>
                <a:schemeClr val="dk1"/>
              </a:buClr>
            </a:pPr>
            <a:endParaRPr lang="en-US" sz="1800" dirty="0">
              <a:solidFill>
                <a:srgbClr val="263238"/>
              </a:solidFill>
              <a:latin typeface="Roboto Slab"/>
              <a:ea typeface="Roboto Slab"/>
              <a:cs typeface="Source Sans Pro"/>
              <a:sym typeface="Roboto Slab"/>
            </a:endParaRPr>
          </a:p>
          <a:p>
            <a:pPr lvl="0" algn="l" rtl="0">
              <a:spcBef>
                <a:spcPts val="0"/>
              </a:spcBef>
              <a:spcAft>
                <a:spcPts val="0"/>
              </a:spcAft>
              <a:buClr>
                <a:schemeClr val="dk1"/>
              </a:buClr>
            </a:pPr>
            <a:r>
              <a:rPr lang="en-US" sz="1800" dirty="0">
                <a:solidFill>
                  <a:srgbClr val="263238"/>
                </a:solidFill>
                <a:latin typeface="Roboto Slab"/>
                <a:ea typeface="Roboto Slab"/>
                <a:cs typeface="Source Sans Pro"/>
                <a:sym typeface="Roboto Slab"/>
              </a:rPr>
              <a:t>Group by feature inside of each layer</a:t>
            </a:r>
          </a:p>
          <a:p>
            <a:pPr lvl="0" algn="l" rtl="0">
              <a:spcBef>
                <a:spcPts val="0"/>
              </a:spcBef>
              <a:spcAft>
                <a:spcPts val="0"/>
              </a:spcAft>
              <a:buClr>
                <a:schemeClr val="dk1"/>
              </a:buClr>
            </a:pPr>
            <a:endParaRPr lang="en-US" sz="1800" dirty="0">
              <a:solidFill>
                <a:srgbClr val="263238"/>
              </a:solidFill>
              <a:latin typeface="Roboto Slab"/>
              <a:ea typeface="Roboto Slab"/>
              <a:cs typeface="Source Sans Pro"/>
              <a:sym typeface="Roboto Slab"/>
            </a:endParaRPr>
          </a:p>
          <a:p>
            <a:pPr lvl="0" algn="l" rtl="0">
              <a:spcBef>
                <a:spcPts val="0"/>
              </a:spcBef>
              <a:spcAft>
                <a:spcPts val="0"/>
              </a:spcAft>
              <a:buClr>
                <a:schemeClr val="dk1"/>
              </a:buClr>
            </a:pPr>
            <a:r>
              <a:rPr lang="en-US" sz="1800" dirty="0">
                <a:solidFill>
                  <a:srgbClr val="263238"/>
                </a:solidFill>
                <a:latin typeface="Roboto Slab"/>
                <a:ea typeface="Roboto Slab"/>
                <a:cs typeface="Source Sans Pro"/>
                <a:sym typeface="Roboto Slab"/>
              </a:rPr>
              <a:t>Higher order tests</a:t>
            </a:r>
          </a:p>
          <a:p>
            <a:pPr lvl="0" algn="l" rtl="0">
              <a:spcBef>
                <a:spcPts val="0"/>
              </a:spcBef>
              <a:spcAft>
                <a:spcPts val="0"/>
              </a:spcAft>
              <a:buClr>
                <a:schemeClr val="dk1"/>
              </a:buClr>
            </a:pPr>
            <a:endParaRPr lang="en-US" sz="1800" dirty="0">
              <a:solidFill>
                <a:srgbClr val="263238"/>
              </a:solidFill>
              <a:latin typeface="Roboto Slab"/>
              <a:ea typeface="Roboto Slab"/>
              <a:cs typeface="Source Sans Pro"/>
              <a:sym typeface="Roboto Slab"/>
            </a:endParaRPr>
          </a:p>
          <a:p>
            <a:pPr lvl="0" algn="l" rtl="0">
              <a:spcBef>
                <a:spcPts val="0"/>
              </a:spcBef>
              <a:spcAft>
                <a:spcPts val="0"/>
              </a:spcAft>
              <a:buClr>
                <a:schemeClr val="dk1"/>
              </a:buClr>
            </a:pPr>
            <a:r>
              <a:rPr lang="en-US" sz="1800" dirty="0">
                <a:solidFill>
                  <a:srgbClr val="263238"/>
                </a:solidFill>
                <a:latin typeface="Roboto Slab"/>
                <a:ea typeface="Roboto Slab"/>
                <a:cs typeface="Source Sans Pro"/>
                <a:sym typeface="Roboto Slab"/>
              </a:rPr>
              <a:t>CQRS</a:t>
            </a:r>
          </a:p>
          <a:p>
            <a:pPr marL="171450" lvl="0" indent="-171450" algn="l" rtl="0">
              <a:spcBef>
                <a:spcPts val="0"/>
              </a:spcBef>
              <a:spcAft>
                <a:spcPts val="0"/>
              </a:spcAft>
              <a:buClr>
                <a:schemeClr val="dk1"/>
              </a:buClr>
              <a:buFontTx/>
              <a:buChar char="-"/>
            </a:pPr>
            <a:endParaRPr lang="en-US" sz="1200" dirty="0">
              <a:solidFill>
                <a:srgbClr val="263238"/>
              </a:solidFill>
              <a:latin typeface="Source Sans Pro"/>
              <a:ea typeface="Source Sans Pro"/>
              <a:cs typeface="Source Sans Pro"/>
              <a:sym typeface="Source Sans Pro"/>
            </a:endParaRPr>
          </a:p>
        </p:txBody>
      </p:sp>
      <p:sp>
        <p:nvSpPr>
          <p:cNvPr id="209" name="Google Shape;209;p24"/>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4" y="1754794"/>
            <a:ext cx="6170957"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3.</a:t>
            </a:r>
          </a:p>
          <a:p>
            <a:pPr marL="0" lvl="0" indent="0" algn="l" rtl="0">
              <a:spcBef>
                <a:spcPts val="0"/>
              </a:spcBef>
              <a:spcAft>
                <a:spcPts val="0"/>
              </a:spcAft>
              <a:buNone/>
            </a:pPr>
            <a:r>
              <a:rPr lang="en-US" dirty="0"/>
              <a:t>Further Your Mastery</a:t>
            </a:r>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88092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1.</a:t>
            </a:r>
            <a:endParaRPr sz="6000" dirty="0">
              <a:solidFill>
                <a:schemeClr val="accent4"/>
              </a:solidFill>
            </a:endParaRPr>
          </a:p>
          <a:p>
            <a:pPr marL="0" lvl="0" indent="0" algn="l" rtl="0">
              <a:spcBef>
                <a:spcPts val="0"/>
              </a:spcBef>
              <a:spcAft>
                <a:spcPts val="0"/>
              </a:spcAft>
              <a:buNone/>
            </a:pPr>
            <a:r>
              <a:rPr lang="en" dirty="0"/>
              <a:t>Clean Architecture</a:t>
            </a:r>
            <a:endParaRPr dirty="0"/>
          </a:p>
        </p:txBody>
      </p:sp>
      <p:sp>
        <p:nvSpPr>
          <p:cNvPr id="98" name="Google Shape;98;p15"/>
          <p:cNvSpPr txBox="1">
            <a:spLocks noGrp="1"/>
          </p:cNvSpPr>
          <p:nvPr>
            <p:ph type="subTitle" idx="1"/>
          </p:nvPr>
        </p:nvSpPr>
        <p:spPr>
          <a:xfrm>
            <a:off x="1546025" y="3011511"/>
            <a:ext cx="5832600" cy="17383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6"/>
                </a:solidFill>
              </a:rPr>
              <a:t>a</a:t>
            </a:r>
            <a:r>
              <a:rPr lang="en" dirty="0">
                <a:solidFill>
                  <a:schemeClr val="accent6"/>
                </a:solidFill>
              </a:rPr>
              <a:t>lso known as</a:t>
            </a:r>
          </a:p>
          <a:p>
            <a:pPr marL="0" lvl="0" indent="0" algn="l" rtl="0">
              <a:spcBef>
                <a:spcPts val="0"/>
              </a:spcBef>
              <a:spcAft>
                <a:spcPts val="0"/>
              </a:spcAft>
              <a:buNone/>
            </a:pPr>
            <a:r>
              <a:rPr lang="en" dirty="0"/>
              <a:t>Ports &amp; Adapters</a:t>
            </a:r>
          </a:p>
          <a:p>
            <a:pPr marL="0" lvl="0" indent="0" algn="l" rtl="0">
              <a:spcBef>
                <a:spcPts val="0"/>
              </a:spcBef>
              <a:spcAft>
                <a:spcPts val="0"/>
              </a:spcAft>
              <a:buNone/>
            </a:pPr>
            <a:r>
              <a:rPr lang="en" dirty="0"/>
              <a:t>Hexagonal</a:t>
            </a:r>
          </a:p>
          <a:p>
            <a:pPr marL="0" lvl="0" indent="0" algn="l" rtl="0">
              <a:spcBef>
                <a:spcPts val="0"/>
              </a:spcBef>
              <a:spcAft>
                <a:spcPts val="0"/>
              </a:spcAft>
              <a:buNone/>
            </a:pPr>
            <a:r>
              <a:rPr lang="en" dirty="0"/>
              <a:t>Onion </a:t>
            </a: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Resources</a:t>
            </a:r>
            <a:endParaRPr dirty="0"/>
          </a:p>
        </p:txBody>
      </p:sp>
      <p:sp>
        <p:nvSpPr>
          <p:cNvPr id="111" name="Google Shape;111;p17"/>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hlinkClick r:id="rId3"/>
              </a:rPr>
              <a:t>NDC Sydney 2018 - VSA</a:t>
            </a:r>
            <a:r>
              <a:rPr lang="en-US" dirty="0"/>
              <a:t> – YouTube (Jimmy </a:t>
            </a:r>
            <a:r>
              <a:rPr lang="en-US" dirty="0" err="1"/>
              <a:t>Bogard</a:t>
            </a:r>
            <a:r>
              <a:rPr lang="en-US" dirty="0"/>
              <a:t>)</a:t>
            </a:r>
          </a:p>
          <a:p>
            <a:pPr algn="l"/>
            <a:r>
              <a:rPr lang="en-US" b="0" i="0" dirty="0">
                <a:effectLst/>
                <a:latin typeface="Source Sans Pro" panose="020B0503030403020204" pitchFamily="34" charset="0"/>
                <a:ea typeface="Source Sans Pro" panose="020B0503030403020204" pitchFamily="34" charset="0"/>
                <a:hlinkClick r:id="rId4"/>
              </a:rPr>
              <a:t>Organize Code by Feature | Vertical Slices</a:t>
            </a:r>
            <a:r>
              <a:rPr lang="en-US" b="0" i="0" dirty="0">
                <a:effectLst/>
                <a:latin typeface="Source Sans Pro" panose="020B0503030403020204" pitchFamily="34" charset="0"/>
                <a:ea typeface="Source Sans Pro" panose="020B0503030403020204" pitchFamily="34" charset="0"/>
              </a:rPr>
              <a:t> – YouTube (Derek Comartin)</a:t>
            </a:r>
          </a:p>
          <a:p>
            <a:pPr marL="457200" lvl="0" indent="-381000" algn="l" rtl="0">
              <a:spcBef>
                <a:spcPts val="0"/>
              </a:spcBef>
              <a:spcAft>
                <a:spcPts val="0"/>
              </a:spcAft>
              <a:buSzPts val="2400"/>
              <a:buChar char="◎"/>
            </a:pPr>
            <a:r>
              <a:rPr lang="en-US" dirty="0">
                <a:latin typeface="Source Sans Pro" panose="020B0503030403020204" pitchFamily="34" charset="0"/>
                <a:ea typeface="Source Sans Pro" panose="020B0503030403020204" pitchFamily="34" charset="0"/>
                <a:hlinkClick r:id="rId5"/>
              </a:rPr>
              <a:t>Vertical Slicing in Agile</a:t>
            </a:r>
            <a:r>
              <a:rPr lang="en-US" dirty="0">
                <a:latin typeface="Source Sans Pro" panose="020B0503030403020204" pitchFamily="34" charset="0"/>
                <a:ea typeface="Source Sans Pro" panose="020B0503030403020204" pitchFamily="34" charset="0"/>
              </a:rPr>
              <a:t> – Book (TJ </a:t>
            </a:r>
            <a:r>
              <a:rPr lang="en-US" dirty="0" err="1">
                <a:latin typeface="Source Sans Pro" panose="020B0503030403020204" pitchFamily="34" charset="0"/>
                <a:ea typeface="Source Sans Pro" panose="020B0503030403020204" pitchFamily="34" charset="0"/>
              </a:rPr>
              <a:t>Rerob</a:t>
            </a:r>
            <a:r>
              <a:rPr lang="en-US" dirty="0">
                <a:latin typeface="Source Sans Pro" panose="020B0503030403020204" pitchFamily="34" charset="0"/>
                <a:ea typeface="Source Sans Pro" panose="020B0503030403020204" pitchFamily="34" charset="0"/>
              </a:rPr>
              <a:t>)</a:t>
            </a:r>
          </a:p>
          <a:p>
            <a:pPr marL="457200" lvl="0" indent="-381000" algn="l" rtl="0">
              <a:spcBef>
                <a:spcPts val="0"/>
              </a:spcBef>
              <a:spcAft>
                <a:spcPts val="0"/>
              </a:spcAft>
              <a:buSzPts val="2400"/>
              <a:buChar char="◎"/>
            </a:pPr>
            <a:r>
              <a:rPr lang="en-US" dirty="0">
                <a:latin typeface="Source Sans Pro" panose="020B0503030403020204" pitchFamily="34" charset="0"/>
                <a:ea typeface="Source Sans Pro" panose="020B0503030403020204" pitchFamily="34" charset="0"/>
                <a:hlinkClick r:id="rId6"/>
              </a:rPr>
              <a:t>VSA </a:t>
            </a:r>
            <a:r>
              <a:rPr lang="en-US" dirty="0">
                <a:latin typeface="Source Sans Pro" panose="020B0503030403020204" pitchFamily="34" charset="0"/>
                <a:ea typeface="Source Sans Pro" panose="020B0503030403020204" pitchFamily="34" charset="0"/>
              </a:rPr>
              <a:t>– C# GitHub Repo (Jimmy </a:t>
            </a:r>
            <a:r>
              <a:rPr lang="en-US" dirty="0" err="1">
                <a:latin typeface="Source Sans Pro" panose="020B0503030403020204" pitchFamily="34" charset="0"/>
                <a:ea typeface="Source Sans Pro" panose="020B0503030403020204" pitchFamily="34" charset="0"/>
              </a:rPr>
              <a:t>Bogard</a:t>
            </a:r>
            <a:r>
              <a:rPr lang="en-US" dirty="0">
                <a:latin typeface="Source Sans Pro" panose="020B0503030403020204" pitchFamily="34" charset="0"/>
                <a:ea typeface="Source Sans Pro" panose="020B0503030403020204" pitchFamily="34" charset="0"/>
              </a:rPr>
              <a:t>)</a:t>
            </a:r>
          </a:p>
          <a:p>
            <a:pPr marL="457200" lvl="0" indent="-381000" algn="l" rtl="0">
              <a:spcBef>
                <a:spcPts val="0"/>
              </a:spcBef>
              <a:spcAft>
                <a:spcPts val="0"/>
              </a:spcAft>
              <a:buSzPts val="2400"/>
              <a:buChar char="◎"/>
            </a:pPr>
            <a:r>
              <a:rPr lang="en-US" dirty="0">
                <a:latin typeface="Source Sans Pro" panose="020B0503030403020204" pitchFamily="34" charset="0"/>
                <a:ea typeface="Source Sans Pro" panose="020B0503030403020204" pitchFamily="34" charset="0"/>
                <a:hlinkClick r:id="rId7"/>
              </a:rPr>
              <a:t>Hybrid CA / VSA</a:t>
            </a:r>
            <a:r>
              <a:rPr lang="en-US" dirty="0">
                <a:latin typeface="Source Sans Pro" panose="020B0503030403020204" pitchFamily="34" charset="0"/>
                <a:ea typeface="Source Sans Pro" panose="020B0503030403020204" pitchFamily="34" charset="0"/>
              </a:rPr>
              <a:t> – C# GitHub Repo (Jason Taylor)</a:t>
            </a:r>
          </a:p>
          <a:p>
            <a:pPr marL="457200" lvl="0" indent="-381000" algn="l" rtl="0">
              <a:spcBef>
                <a:spcPts val="0"/>
              </a:spcBef>
              <a:spcAft>
                <a:spcPts val="0"/>
              </a:spcAft>
              <a:buSzPts val="2400"/>
              <a:buChar char="◎"/>
            </a:pPr>
            <a:r>
              <a:rPr lang="en-US" dirty="0">
                <a:latin typeface="Source Sans Pro" panose="020B0503030403020204" pitchFamily="34" charset="0"/>
                <a:ea typeface="Source Sans Pro" panose="020B0503030403020204" pitchFamily="34" charset="0"/>
                <a:hlinkClick r:id="rId8"/>
              </a:rPr>
              <a:t>This presentation &amp; code examples </a:t>
            </a:r>
            <a:r>
              <a:rPr lang="en-US" dirty="0">
                <a:latin typeface="Source Sans Pro" panose="020B0503030403020204" pitchFamily="34" charset="0"/>
                <a:ea typeface="Source Sans Pro" panose="020B0503030403020204" pitchFamily="34" charset="0"/>
              </a:rPr>
              <a:t>(Me)</a:t>
            </a:r>
          </a:p>
          <a:p>
            <a:pPr marL="457200" lvl="0" indent="-381000" algn="l" rtl="0">
              <a:spcBef>
                <a:spcPts val="0"/>
              </a:spcBef>
              <a:spcAft>
                <a:spcPts val="0"/>
              </a:spcAft>
              <a:buSzPts val="2400"/>
              <a:buChar char="◎"/>
            </a:pPr>
            <a:r>
              <a:rPr lang="en-US" dirty="0" err="1">
                <a:latin typeface="Source Sans Pro" panose="020B0503030403020204" pitchFamily="34" charset="0"/>
                <a:ea typeface="Source Sans Pro" panose="020B0503030403020204" pitchFamily="34" charset="0"/>
                <a:hlinkClick r:id="rId9"/>
              </a:rPr>
              <a:t>DynamoLeagueBlazor</a:t>
            </a:r>
            <a:r>
              <a:rPr lang="en-US" dirty="0">
                <a:latin typeface="Source Sans Pro" panose="020B0503030403020204" pitchFamily="34" charset="0"/>
                <a:ea typeface="Source Sans Pro" panose="020B0503030403020204" pitchFamily="34" charset="0"/>
              </a:rPr>
              <a:t> (Me)</a:t>
            </a:r>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36"/>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a:t>Thanks!</a:t>
            </a:r>
            <a:endParaRPr sz="6000" b="1"/>
          </a:p>
        </p:txBody>
      </p:sp>
      <p:sp>
        <p:nvSpPr>
          <p:cNvPr id="404" name="Google Shape;404;p36"/>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t>Any questions?</a:t>
            </a:r>
            <a:endParaRPr sz="3600" b="1" dirty="0"/>
          </a:p>
        </p:txBody>
      </p:sp>
      <p:sp>
        <p:nvSpPr>
          <p:cNvPr id="406" name="Google Shape;406;p3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Principles</a:t>
            </a:r>
            <a:endParaRPr dirty="0"/>
          </a:p>
        </p:txBody>
      </p:sp>
      <p:sp>
        <p:nvSpPr>
          <p:cNvPr id="76" name="Google Shape;76;p13"/>
          <p:cNvSpPr txBox="1"/>
          <p:nvPr/>
        </p:nvSpPr>
        <p:spPr>
          <a:xfrm>
            <a:off x="657225" y="1114451"/>
            <a:ext cx="3444512" cy="2302800"/>
          </a:xfrm>
          <a:prstGeom prst="rect">
            <a:avLst/>
          </a:prstGeom>
          <a:noFill/>
          <a:ln>
            <a:noFill/>
          </a:ln>
        </p:spPr>
        <p:txBody>
          <a:bodyPr spcFirstLastPara="1" wrap="square" lIns="91425" tIns="91425" rIns="91425" bIns="91425" anchor="t" anchorCtr="0">
            <a:noAutofit/>
          </a:bodyPr>
          <a:lstStyle/>
          <a:p>
            <a:pPr marL="457200" indent="-317500">
              <a:lnSpc>
                <a:spcPct val="115000"/>
              </a:lnSpc>
              <a:buClr>
                <a:srgbClr val="CFD8DC"/>
              </a:buClr>
              <a:buSzPts val="1400"/>
              <a:buFont typeface="Source Sans Pro"/>
              <a:buChar char="◎"/>
              <a:defRPr/>
            </a:pPr>
            <a:r>
              <a:rPr lang="en" dirty="0">
                <a:solidFill>
                  <a:srgbClr val="263238"/>
                </a:solidFill>
                <a:latin typeface="Source Sans Pro"/>
                <a:ea typeface="Source Sans Pro"/>
                <a:cs typeface="Source Sans Pro"/>
                <a:sym typeface="Source Sans Pro"/>
              </a:rPr>
              <a:t>Monolithic in its approach</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Mock-heavy, rigid rules around dependency management</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Abstractions around most concepts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Heavy coupling within a layer, light coupling between layers</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Very </a:t>
            </a:r>
            <a:r>
              <a:rPr lang="en-US" b="1" dirty="0">
                <a:solidFill>
                  <a:schemeClr val="accent2"/>
                </a:solidFill>
                <a:latin typeface="Source Sans Pro"/>
                <a:ea typeface="Source Sans Pro"/>
                <a:cs typeface="Source Sans Pro"/>
                <a:sym typeface="Source Sans Pro"/>
              </a:rPr>
              <a:t>D</a:t>
            </a:r>
            <a:r>
              <a:rPr lang="en-US" dirty="0">
                <a:solidFill>
                  <a:srgbClr val="263238"/>
                </a:solidFill>
                <a:latin typeface="Source Sans Pro"/>
                <a:ea typeface="Source Sans Pro"/>
                <a:cs typeface="Source Sans Pro"/>
                <a:sym typeface="Source Sans Pro"/>
              </a:rPr>
              <a:t> of SOLID</a:t>
            </a:r>
          </a:p>
          <a:p>
            <a:pPr marL="457200" indent="-317500">
              <a:lnSpc>
                <a:spcPct val="115000"/>
              </a:lnSpc>
              <a:buClr>
                <a:srgbClr val="CFD8DC"/>
              </a:buClr>
              <a:buSzPts val="1400"/>
              <a:buFont typeface="Source Sans Pro"/>
              <a:buChar char="◎"/>
              <a:defRPr/>
            </a:pPr>
            <a:endParaRPr lang="en-US" dirty="0">
              <a:solidFill>
                <a:srgbClr val="263238"/>
              </a:solidFill>
              <a:latin typeface="Source Sans Pro"/>
              <a:ea typeface="Source Sans Pro"/>
              <a:cs typeface="Source Sans Pro"/>
              <a:sym typeface="Source Sans Pro"/>
            </a:endParaRPr>
          </a:p>
          <a:p>
            <a:pPr marL="457200" indent="-317500">
              <a:lnSpc>
                <a:spcPct val="115000"/>
              </a:lnSpc>
              <a:buClr>
                <a:srgbClr val="CFD8DC"/>
              </a:buClr>
              <a:buSzPts val="1400"/>
              <a:buFont typeface="Source Sans Pro"/>
              <a:buChar char="◎"/>
              <a:defRPr/>
            </a:pPr>
            <a:endParaRPr lang="en-US" dirty="0">
              <a:solidFill>
                <a:srgbClr val="263238"/>
              </a:solidFill>
              <a:latin typeface="Source Sans Pro"/>
              <a:ea typeface="Source Sans Pro"/>
              <a:cs typeface="Source Sans Pro"/>
              <a:sym typeface="Source Sans Pro"/>
            </a:endParaRP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7" name="Picture 6" descr="Diagram, sunburst chart&#10;&#10;Description automatically generated">
            <a:extLst>
              <a:ext uri="{FF2B5EF4-FFF2-40B4-BE49-F238E27FC236}">
                <a16:creationId xmlns:a16="http://schemas.microsoft.com/office/drawing/2014/main" id="{36537F3F-1DAD-48D2-9B0F-114B319B429B}"/>
              </a:ext>
            </a:extLst>
          </p:cNvPr>
          <p:cNvPicPr>
            <a:picLocks noChangeAspect="1"/>
          </p:cNvPicPr>
          <p:nvPr/>
        </p:nvPicPr>
        <p:blipFill>
          <a:blip r:embed="rId3"/>
          <a:stretch>
            <a:fillRect/>
          </a:stretch>
        </p:blipFill>
        <p:spPr>
          <a:xfrm>
            <a:off x="3377084" y="1126765"/>
            <a:ext cx="5874227" cy="41455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9000" r="-9000"/>
          </a:stretch>
        </a:blipFill>
        <a:effectLst/>
      </p:bgPr>
    </p:bg>
    <p:spTree>
      <p:nvGrpSpPr>
        <p:cNvPr id="1" name="Shape 131"/>
        <p:cNvGrpSpPr/>
        <p:nvPr/>
      </p:nvGrpSpPr>
      <p:grpSpPr>
        <a:xfrm>
          <a:off x="0" y="0"/>
          <a:ext cx="0" cy="0"/>
          <a:chOff x="0" y="0"/>
          <a:chExt cx="0" cy="0"/>
        </a:xfrm>
      </p:grpSpPr>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18" name="Google Shape;133;p19">
            <a:extLst>
              <a:ext uri="{FF2B5EF4-FFF2-40B4-BE49-F238E27FC236}">
                <a16:creationId xmlns:a16="http://schemas.microsoft.com/office/drawing/2014/main" id="{05057BA5-A2A3-440E-9AA1-2E79CA3210FC}"/>
              </a:ext>
            </a:extLst>
          </p:cNvPr>
          <p:cNvSpPr txBox="1">
            <a:spLocks noGrp="1"/>
          </p:cNvSpPr>
          <p:nvPr>
            <p:ph type="title"/>
          </p:nvPr>
        </p:nvSpPr>
        <p:spPr>
          <a:xfrm>
            <a:off x="379588" y="3678890"/>
            <a:ext cx="15762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 Different </a:t>
            </a:r>
            <a:br>
              <a:rPr lang="en" dirty="0"/>
            </a:br>
            <a:r>
              <a:rPr lang="en" dirty="0"/>
              <a:t>Perspective</a:t>
            </a:r>
            <a:endParaRPr dirty="0"/>
          </a:p>
        </p:txBody>
      </p:sp>
      <p:sp>
        <p:nvSpPr>
          <p:cNvPr id="19" name="Google Shape;117;p18">
            <a:extLst>
              <a:ext uri="{FF2B5EF4-FFF2-40B4-BE49-F238E27FC236}">
                <a16:creationId xmlns:a16="http://schemas.microsoft.com/office/drawing/2014/main" id="{456F59D8-04C1-420B-8534-784601351B5B}"/>
              </a:ext>
            </a:extLst>
          </p:cNvPr>
          <p:cNvSpPr/>
          <p:nvPr/>
        </p:nvSpPr>
        <p:spPr>
          <a:xfrm>
            <a:off x="190916" y="3093851"/>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3;p18">
            <a:extLst>
              <a:ext uri="{FF2B5EF4-FFF2-40B4-BE49-F238E27FC236}">
                <a16:creationId xmlns:a16="http://schemas.microsoft.com/office/drawing/2014/main" id="{7127A002-64D6-4455-A902-162B1E81E20B}"/>
              </a:ext>
            </a:extLst>
          </p:cNvPr>
          <p:cNvSpPr/>
          <p:nvPr/>
        </p:nvSpPr>
        <p:spPr>
          <a:xfrm>
            <a:off x="340616" y="3251840"/>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Freeform: Shape 1">
            <a:extLst>
              <a:ext uri="{FF2B5EF4-FFF2-40B4-BE49-F238E27FC236}">
                <a16:creationId xmlns:a16="http://schemas.microsoft.com/office/drawing/2014/main" id="{0901F357-69EF-4CC4-8C09-AA27ABB6E5E6}"/>
              </a:ext>
            </a:extLst>
          </p:cNvPr>
          <p:cNvSpPr/>
          <p:nvPr/>
        </p:nvSpPr>
        <p:spPr>
          <a:xfrm>
            <a:off x="1274618" y="437638"/>
            <a:ext cx="3422073" cy="498764"/>
          </a:xfrm>
          <a:custGeom>
            <a:avLst/>
            <a:gdLst>
              <a:gd name="connsiteX0" fmla="*/ 0 w 3422073"/>
              <a:gd name="connsiteY0" fmla="*/ 498764 h 498764"/>
              <a:gd name="connsiteX1" fmla="*/ 228600 w 3422073"/>
              <a:gd name="connsiteY1" fmla="*/ 318655 h 498764"/>
              <a:gd name="connsiteX2" fmla="*/ 290945 w 3422073"/>
              <a:gd name="connsiteY2" fmla="*/ 284018 h 498764"/>
              <a:gd name="connsiteX3" fmla="*/ 477982 w 3422073"/>
              <a:gd name="connsiteY3" fmla="*/ 207818 h 498764"/>
              <a:gd name="connsiteX4" fmla="*/ 699654 w 3422073"/>
              <a:gd name="connsiteY4" fmla="*/ 166255 h 498764"/>
              <a:gd name="connsiteX5" fmla="*/ 838200 w 3422073"/>
              <a:gd name="connsiteY5" fmla="*/ 124691 h 498764"/>
              <a:gd name="connsiteX6" fmla="*/ 1136073 w 3422073"/>
              <a:gd name="connsiteY6" fmla="*/ 90055 h 498764"/>
              <a:gd name="connsiteX7" fmla="*/ 1295400 w 3422073"/>
              <a:gd name="connsiteY7" fmla="*/ 62346 h 498764"/>
              <a:gd name="connsiteX8" fmla="*/ 1475509 w 3422073"/>
              <a:gd name="connsiteY8" fmla="*/ 34636 h 498764"/>
              <a:gd name="connsiteX9" fmla="*/ 1627909 w 3422073"/>
              <a:gd name="connsiteY9" fmla="*/ 6927 h 498764"/>
              <a:gd name="connsiteX10" fmla="*/ 1766454 w 3422073"/>
              <a:gd name="connsiteY10" fmla="*/ 0 h 498764"/>
              <a:gd name="connsiteX11" fmla="*/ 2320636 w 3422073"/>
              <a:gd name="connsiteY11" fmla="*/ 6927 h 498764"/>
              <a:gd name="connsiteX12" fmla="*/ 2348345 w 3422073"/>
              <a:gd name="connsiteY12" fmla="*/ 20782 h 498764"/>
              <a:gd name="connsiteX13" fmla="*/ 2431473 w 3422073"/>
              <a:gd name="connsiteY13" fmla="*/ 41564 h 498764"/>
              <a:gd name="connsiteX14" fmla="*/ 2473036 w 3422073"/>
              <a:gd name="connsiteY14" fmla="*/ 55418 h 498764"/>
              <a:gd name="connsiteX15" fmla="*/ 2597727 w 3422073"/>
              <a:gd name="connsiteY15" fmla="*/ 69273 h 498764"/>
              <a:gd name="connsiteX16" fmla="*/ 2715491 w 3422073"/>
              <a:gd name="connsiteY16" fmla="*/ 90055 h 498764"/>
              <a:gd name="connsiteX17" fmla="*/ 2854036 w 3422073"/>
              <a:gd name="connsiteY17" fmla="*/ 103909 h 498764"/>
              <a:gd name="connsiteX18" fmla="*/ 2909454 w 3422073"/>
              <a:gd name="connsiteY18" fmla="*/ 117764 h 498764"/>
              <a:gd name="connsiteX19" fmla="*/ 3082636 w 3422073"/>
              <a:gd name="connsiteY19" fmla="*/ 193964 h 498764"/>
              <a:gd name="connsiteX20" fmla="*/ 3138054 w 3422073"/>
              <a:gd name="connsiteY20" fmla="*/ 207818 h 498764"/>
              <a:gd name="connsiteX21" fmla="*/ 3165764 w 3422073"/>
              <a:gd name="connsiteY21" fmla="*/ 221673 h 498764"/>
              <a:gd name="connsiteX22" fmla="*/ 3214254 w 3422073"/>
              <a:gd name="connsiteY22" fmla="*/ 249382 h 498764"/>
              <a:gd name="connsiteX23" fmla="*/ 3290454 w 3422073"/>
              <a:gd name="connsiteY23" fmla="*/ 277091 h 498764"/>
              <a:gd name="connsiteX24" fmla="*/ 3387436 w 3422073"/>
              <a:gd name="connsiteY24" fmla="*/ 332509 h 498764"/>
              <a:gd name="connsiteX25" fmla="*/ 3422073 w 3422073"/>
              <a:gd name="connsiteY25" fmla="*/ 346364 h 498764"/>
              <a:gd name="connsiteX26" fmla="*/ 3373582 w 3422073"/>
              <a:gd name="connsiteY26" fmla="*/ 360218 h 498764"/>
              <a:gd name="connsiteX27" fmla="*/ 3394364 w 3422073"/>
              <a:gd name="connsiteY27" fmla="*/ 367146 h 498764"/>
              <a:gd name="connsiteX28" fmla="*/ 3415145 w 3422073"/>
              <a:gd name="connsiteY28" fmla="*/ 339436 h 498764"/>
              <a:gd name="connsiteX29" fmla="*/ 3408218 w 3422073"/>
              <a:gd name="connsiteY29" fmla="*/ 214746 h 498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422073" h="498764">
                <a:moveTo>
                  <a:pt x="0" y="498764"/>
                </a:moveTo>
                <a:cubicBezTo>
                  <a:pt x="138049" y="360714"/>
                  <a:pt x="70151" y="410068"/>
                  <a:pt x="228600" y="318655"/>
                </a:cubicBezTo>
                <a:cubicBezTo>
                  <a:pt x="249192" y="306775"/>
                  <a:pt x="268929" y="292988"/>
                  <a:pt x="290945" y="284018"/>
                </a:cubicBezTo>
                <a:cubicBezTo>
                  <a:pt x="353291" y="258618"/>
                  <a:pt x="411577" y="218886"/>
                  <a:pt x="477982" y="207818"/>
                </a:cubicBezTo>
                <a:cubicBezTo>
                  <a:pt x="544697" y="196699"/>
                  <a:pt x="632546" y="184019"/>
                  <a:pt x="699654" y="166255"/>
                </a:cubicBezTo>
                <a:cubicBezTo>
                  <a:pt x="746264" y="153917"/>
                  <a:pt x="790886" y="133968"/>
                  <a:pt x="838200" y="124691"/>
                </a:cubicBezTo>
                <a:cubicBezTo>
                  <a:pt x="936424" y="105431"/>
                  <a:pt x="1036533" y="98350"/>
                  <a:pt x="1136073" y="90055"/>
                </a:cubicBezTo>
                <a:lnTo>
                  <a:pt x="1295400" y="62346"/>
                </a:lnTo>
                <a:lnTo>
                  <a:pt x="1475509" y="34636"/>
                </a:lnTo>
                <a:cubicBezTo>
                  <a:pt x="1526439" y="26147"/>
                  <a:pt x="1576638" y="13031"/>
                  <a:pt x="1627909" y="6927"/>
                </a:cubicBezTo>
                <a:cubicBezTo>
                  <a:pt x="1673824" y="1461"/>
                  <a:pt x="1720272" y="2309"/>
                  <a:pt x="1766454" y="0"/>
                </a:cubicBezTo>
                <a:cubicBezTo>
                  <a:pt x="1951181" y="2309"/>
                  <a:pt x="2136012" y="333"/>
                  <a:pt x="2320636" y="6927"/>
                </a:cubicBezTo>
                <a:cubicBezTo>
                  <a:pt x="2330956" y="7296"/>
                  <a:pt x="2338908" y="16588"/>
                  <a:pt x="2348345" y="20782"/>
                </a:cubicBezTo>
                <a:cubicBezTo>
                  <a:pt x="2390800" y="39651"/>
                  <a:pt x="2380312" y="34255"/>
                  <a:pt x="2431473" y="41564"/>
                </a:cubicBezTo>
                <a:cubicBezTo>
                  <a:pt x="2445327" y="46182"/>
                  <a:pt x="2458868" y="51876"/>
                  <a:pt x="2473036" y="55418"/>
                </a:cubicBezTo>
                <a:cubicBezTo>
                  <a:pt x="2509746" y="64596"/>
                  <a:pt x="2564505" y="65776"/>
                  <a:pt x="2597727" y="69273"/>
                </a:cubicBezTo>
                <a:cubicBezTo>
                  <a:pt x="2657677" y="75583"/>
                  <a:pt x="2647301" y="78690"/>
                  <a:pt x="2715491" y="90055"/>
                </a:cubicBezTo>
                <a:cubicBezTo>
                  <a:pt x="2756992" y="96972"/>
                  <a:pt x="2814352" y="100602"/>
                  <a:pt x="2854036" y="103909"/>
                </a:cubicBezTo>
                <a:cubicBezTo>
                  <a:pt x="2872509" y="108527"/>
                  <a:pt x="2892025" y="110095"/>
                  <a:pt x="2909454" y="117764"/>
                </a:cubicBezTo>
                <a:cubicBezTo>
                  <a:pt x="2967181" y="143164"/>
                  <a:pt x="3021451" y="178668"/>
                  <a:pt x="3082636" y="193964"/>
                </a:cubicBezTo>
                <a:lnTo>
                  <a:pt x="3138054" y="207818"/>
                </a:lnTo>
                <a:cubicBezTo>
                  <a:pt x="3147291" y="212436"/>
                  <a:pt x="3156698" y="216728"/>
                  <a:pt x="3165764" y="221673"/>
                </a:cubicBezTo>
                <a:cubicBezTo>
                  <a:pt x="3182107" y="230587"/>
                  <a:pt x="3197242" y="241821"/>
                  <a:pt x="3214254" y="249382"/>
                </a:cubicBezTo>
                <a:cubicBezTo>
                  <a:pt x="3238952" y="260359"/>
                  <a:pt x="3266088" y="265396"/>
                  <a:pt x="3290454" y="277091"/>
                </a:cubicBezTo>
                <a:cubicBezTo>
                  <a:pt x="3324020" y="293203"/>
                  <a:pt x="3352866" y="318681"/>
                  <a:pt x="3387436" y="332509"/>
                </a:cubicBezTo>
                <a:lnTo>
                  <a:pt x="3422073" y="346364"/>
                </a:lnTo>
                <a:cubicBezTo>
                  <a:pt x="3405909" y="350982"/>
                  <a:pt x="3387030" y="350132"/>
                  <a:pt x="3373582" y="360218"/>
                </a:cubicBezTo>
                <a:cubicBezTo>
                  <a:pt x="3367740" y="364599"/>
                  <a:pt x="3387833" y="370412"/>
                  <a:pt x="3394364" y="367146"/>
                </a:cubicBezTo>
                <a:cubicBezTo>
                  <a:pt x="3404691" y="361983"/>
                  <a:pt x="3408218" y="348673"/>
                  <a:pt x="3415145" y="339436"/>
                </a:cubicBezTo>
                <a:lnTo>
                  <a:pt x="3408218" y="214746"/>
                </a:ln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6D083B24-C2B1-400D-912C-15B657D8BFBC}"/>
              </a:ext>
            </a:extLst>
          </p:cNvPr>
          <p:cNvSpPr/>
          <p:nvPr/>
        </p:nvSpPr>
        <p:spPr>
          <a:xfrm>
            <a:off x="1274618" y="1149927"/>
            <a:ext cx="5915891" cy="1267691"/>
          </a:xfrm>
          <a:custGeom>
            <a:avLst/>
            <a:gdLst>
              <a:gd name="connsiteX0" fmla="*/ 0 w 5915891"/>
              <a:gd name="connsiteY0" fmla="*/ 0 h 1267691"/>
              <a:gd name="connsiteX1" fmla="*/ 27709 w 5915891"/>
              <a:gd name="connsiteY1" fmla="*/ 34637 h 1267691"/>
              <a:gd name="connsiteX2" fmla="*/ 304800 w 5915891"/>
              <a:gd name="connsiteY2" fmla="*/ 284018 h 1267691"/>
              <a:gd name="connsiteX3" fmla="*/ 574964 w 5915891"/>
              <a:gd name="connsiteY3" fmla="*/ 415637 h 1267691"/>
              <a:gd name="connsiteX4" fmla="*/ 651164 w 5915891"/>
              <a:gd name="connsiteY4" fmla="*/ 457200 h 1267691"/>
              <a:gd name="connsiteX5" fmla="*/ 900546 w 5915891"/>
              <a:gd name="connsiteY5" fmla="*/ 568037 h 1267691"/>
              <a:gd name="connsiteX6" fmla="*/ 1046018 w 5915891"/>
              <a:gd name="connsiteY6" fmla="*/ 616528 h 1267691"/>
              <a:gd name="connsiteX7" fmla="*/ 1136073 w 5915891"/>
              <a:gd name="connsiteY7" fmla="*/ 658091 h 1267691"/>
              <a:gd name="connsiteX8" fmla="*/ 1246909 w 5915891"/>
              <a:gd name="connsiteY8" fmla="*/ 699655 h 1267691"/>
              <a:gd name="connsiteX9" fmla="*/ 1427018 w 5915891"/>
              <a:gd name="connsiteY9" fmla="*/ 748146 h 1267691"/>
              <a:gd name="connsiteX10" fmla="*/ 1600200 w 5915891"/>
              <a:gd name="connsiteY10" fmla="*/ 803564 h 1267691"/>
              <a:gd name="connsiteX11" fmla="*/ 1669473 w 5915891"/>
              <a:gd name="connsiteY11" fmla="*/ 817418 h 1267691"/>
              <a:gd name="connsiteX12" fmla="*/ 1731818 w 5915891"/>
              <a:gd name="connsiteY12" fmla="*/ 838200 h 1267691"/>
              <a:gd name="connsiteX13" fmla="*/ 1801091 w 5915891"/>
              <a:gd name="connsiteY13" fmla="*/ 858982 h 1267691"/>
              <a:gd name="connsiteX14" fmla="*/ 1939637 w 5915891"/>
              <a:gd name="connsiteY14" fmla="*/ 907473 h 1267691"/>
              <a:gd name="connsiteX15" fmla="*/ 2064327 w 5915891"/>
              <a:gd name="connsiteY15" fmla="*/ 935182 h 1267691"/>
              <a:gd name="connsiteX16" fmla="*/ 2147455 w 5915891"/>
              <a:gd name="connsiteY16" fmla="*/ 962891 h 1267691"/>
              <a:gd name="connsiteX17" fmla="*/ 2431473 w 5915891"/>
              <a:gd name="connsiteY17" fmla="*/ 1018309 h 1267691"/>
              <a:gd name="connsiteX18" fmla="*/ 2632364 w 5915891"/>
              <a:gd name="connsiteY18" fmla="*/ 1059873 h 1267691"/>
              <a:gd name="connsiteX19" fmla="*/ 2854037 w 5915891"/>
              <a:gd name="connsiteY19" fmla="*/ 1080655 h 1267691"/>
              <a:gd name="connsiteX20" fmla="*/ 2978727 w 5915891"/>
              <a:gd name="connsiteY20" fmla="*/ 1094509 h 1267691"/>
              <a:gd name="connsiteX21" fmla="*/ 3172691 w 5915891"/>
              <a:gd name="connsiteY21" fmla="*/ 1108364 h 1267691"/>
              <a:gd name="connsiteX22" fmla="*/ 3498273 w 5915891"/>
              <a:gd name="connsiteY22" fmla="*/ 1101437 h 1267691"/>
              <a:gd name="connsiteX23" fmla="*/ 3588327 w 5915891"/>
              <a:gd name="connsiteY23" fmla="*/ 1094509 h 1267691"/>
              <a:gd name="connsiteX24" fmla="*/ 3830782 w 5915891"/>
              <a:gd name="connsiteY24" fmla="*/ 1101437 h 1267691"/>
              <a:gd name="connsiteX25" fmla="*/ 3969327 w 5915891"/>
              <a:gd name="connsiteY25" fmla="*/ 1122218 h 1267691"/>
              <a:gd name="connsiteX26" fmla="*/ 4059382 w 5915891"/>
              <a:gd name="connsiteY26" fmla="*/ 1136073 h 1267691"/>
              <a:gd name="connsiteX27" fmla="*/ 4135582 w 5915891"/>
              <a:gd name="connsiteY27" fmla="*/ 1149928 h 1267691"/>
              <a:gd name="connsiteX28" fmla="*/ 4218709 w 5915891"/>
              <a:gd name="connsiteY28" fmla="*/ 1156855 h 1267691"/>
              <a:gd name="connsiteX29" fmla="*/ 5105400 w 5915891"/>
              <a:gd name="connsiteY29" fmla="*/ 1149928 h 1267691"/>
              <a:gd name="connsiteX30" fmla="*/ 5417127 w 5915891"/>
              <a:gd name="connsiteY30" fmla="*/ 1156855 h 1267691"/>
              <a:gd name="connsiteX31" fmla="*/ 5770418 w 5915891"/>
              <a:gd name="connsiteY31" fmla="*/ 1163782 h 1267691"/>
              <a:gd name="connsiteX32" fmla="*/ 5874327 w 5915891"/>
              <a:gd name="connsiteY32" fmla="*/ 1143000 h 1267691"/>
              <a:gd name="connsiteX33" fmla="*/ 5708073 w 5915891"/>
              <a:gd name="connsiteY33" fmla="*/ 1094509 h 1267691"/>
              <a:gd name="connsiteX34" fmla="*/ 5915891 w 5915891"/>
              <a:gd name="connsiteY34" fmla="*/ 1177637 h 1267691"/>
              <a:gd name="connsiteX35" fmla="*/ 5908964 w 5915891"/>
              <a:gd name="connsiteY35" fmla="*/ 1205346 h 1267691"/>
              <a:gd name="connsiteX36" fmla="*/ 5874327 w 5915891"/>
              <a:gd name="connsiteY36" fmla="*/ 1233055 h 1267691"/>
              <a:gd name="connsiteX37" fmla="*/ 5839691 w 5915891"/>
              <a:gd name="connsiteY37" fmla="*/ 1267691 h 126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915891" h="1267691">
                <a:moveTo>
                  <a:pt x="0" y="0"/>
                </a:moveTo>
                <a:cubicBezTo>
                  <a:pt x="9236" y="11546"/>
                  <a:pt x="18045" y="23447"/>
                  <a:pt x="27709" y="34637"/>
                </a:cubicBezTo>
                <a:cubicBezTo>
                  <a:pt x="110795" y="130842"/>
                  <a:pt x="186086" y="226183"/>
                  <a:pt x="304800" y="284018"/>
                </a:cubicBezTo>
                <a:cubicBezTo>
                  <a:pt x="394855" y="327891"/>
                  <a:pt x="487022" y="367669"/>
                  <a:pt x="574964" y="415637"/>
                </a:cubicBezTo>
                <a:cubicBezTo>
                  <a:pt x="600364" y="429491"/>
                  <a:pt x="625286" y="444261"/>
                  <a:pt x="651164" y="457200"/>
                </a:cubicBezTo>
                <a:cubicBezTo>
                  <a:pt x="716538" y="489887"/>
                  <a:pt x="833690" y="542966"/>
                  <a:pt x="900546" y="568037"/>
                </a:cubicBezTo>
                <a:cubicBezTo>
                  <a:pt x="948405" y="585984"/>
                  <a:pt x="998275" y="598273"/>
                  <a:pt x="1046018" y="616528"/>
                </a:cubicBezTo>
                <a:cubicBezTo>
                  <a:pt x="1076899" y="628335"/>
                  <a:pt x="1105524" y="645450"/>
                  <a:pt x="1136073" y="658091"/>
                </a:cubicBezTo>
                <a:cubicBezTo>
                  <a:pt x="1172533" y="673178"/>
                  <a:pt x="1209750" y="686384"/>
                  <a:pt x="1246909" y="699655"/>
                </a:cubicBezTo>
                <a:cubicBezTo>
                  <a:pt x="1425178" y="763322"/>
                  <a:pt x="1229289" y="692376"/>
                  <a:pt x="1427018" y="748146"/>
                </a:cubicBezTo>
                <a:cubicBezTo>
                  <a:pt x="1485353" y="764599"/>
                  <a:pt x="1540766" y="791678"/>
                  <a:pt x="1600200" y="803564"/>
                </a:cubicBezTo>
                <a:cubicBezTo>
                  <a:pt x="1623291" y="808182"/>
                  <a:pt x="1646700" y="811425"/>
                  <a:pt x="1669473" y="817418"/>
                </a:cubicBezTo>
                <a:cubicBezTo>
                  <a:pt x="1690658" y="822993"/>
                  <a:pt x="1710929" y="831603"/>
                  <a:pt x="1731818" y="838200"/>
                </a:cubicBezTo>
                <a:cubicBezTo>
                  <a:pt x="1754807" y="845460"/>
                  <a:pt x="1778220" y="851358"/>
                  <a:pt x="1801091" y="858982"/>
                </a:cubicBezTo>
                <a:cubicBezTo>
                  <a:pt x="1847509" y="874455"/>
                  <a:pt x="1892638" y="893868"/>
                  <a:pt x="1939637" y="907473"/>
                </a:cubicBezTo>
                <a:cubicBezTo>
                  <a:pt x="1980535" y="919312"/>
                  <a:pt x="2023187" y="924211"/>
                  <a:pt x="2064327" y="935182"/>
                </a:cubicBezTo>
                <a:cubicBezTo>
                  <a:pt x="2092549" y="942708"/>
                  <a:pt x="2119512" y="954387"/>
                  <a:pt x="2147455" y="962891"/>
                </a:cubicBezTo>
                <a:cubicBezTo>
                  <a:pt x="2280888" y="1003501"/>
                  <a:pt x="2225749" y="975745"/>
                  <a:pt x="2431473" y="1018309"/>
                </a:cubicBezTo>
                <a:cubicBezTo>
                  <a:pt x="2498437" y="1032164"/>
                  <a:pt x="2564451" y="1051883"/>
                  <a:pt x="2632364" y="1059873"/>
                </a:cubicBezTo>
                <a:cubicBezTo>
                  <a:pt x="2932539" y="1095189"/>
                  <a:pt x="2580762" y="1055813"/>
                  <a:pt x="2854037" y="1080655"/>
                </a:cubicBezTo>
                <a:cubicBezTo>
                  <a:pt x="2895684" y="1084441"/>
                  <a:pt x="2937065" y="1090886"/>
                  <a:pt x="2978727" y="1094509"/>
                </a:cubicBezTo>
                <a:cubicBezTo>
                  <a:pt x="3043303" y="1100124"/>
                  <a:pt x="3172691" y="1108364"/>
                  <a:pt x="3172691" y="1108364"/>
                </a:cubicBezTo>
                <a:lnTo>
                  <a:pt x="3498273" y="1101437"/>
                </a:lnTo>
                <a:cubicBezTo>
                  <a:pt x="3528363" y="1100434"/>
                  <a:pt x="3558220" y="1094509"/>
                  <a:pt x="3588327" y="1094509"/>
                </a:cubicBezTo>
                <a:cubicBezTo>
                  <a:pt x="3669178" y="1094509"/>
                  <a:pt x="3749964" y="1099128"/>
                  <a:pt x="3830782" y="1101437"/>
                </a:cubicBezTo>
                <a:cubicBezTo>
                  <a:pt x="3946538" y="1127160"/>
                  <a:pt x="3837765" y="1105773"/>
                  <a:pt x="3969327" y="1122218"/>
                </a:cubicBezTo>
                <a:cubicBezTo>
                  <a:pt x="3999464" y="1125985"/>
                  <a:pt x="4029424" y="1131080"/>
                  <a:pt x="4059382" y="1136073"/>
                </a:cubicBezTo>
                <a:cubicBezTo>
                  <a:pt x="4084847" y="1140317"/>
                  <a:pt x="4109982" y="1146589"/>
                  <a:pt x="4135582" y="1149928"/>
                </a:cubicBezTo>
                <a:cubicBezTo>
                  <a:pt x="4163153" y="1153524"/>
                  <a:pt x="4191000" y="1154546"/>
                  <a:pt x="4218709" y="1156855"/>
                </a:cubicBezTo>
                <a:lnTo>
                  <a:pt x="5105400" y="1149928"/>
                </a:lnTo>
                <a:cubicBezTo>
                  <a:pt x="5209335" y="1149928"/>
                  <a:pt x="5313215" y="1154690"/>
                  <a:pt x="5417127" y="1156855"/>
                </a:cubicBezTo>
                <a:lnTo>
                  <a:pt x="5770418" y="1163782"/>
                </a:lnTo>
                <a:cubicBezTo>
                  <a:pt x="5805054" y="1156855"/>
                  <a:pt x="5851339" y="1169819"/>
                  <a:pt x="5874327" y="1143000"/>
                </a:cubicBezTo>
                <a:cubicBezTo>
                  <a:pt x="5884393" y="1131256"/>
                  <a:pt x="5671680" y="1072673"/>
                  <a:pt x="5708073" y="1094509"/>
                </a:cubicBezTo>
                <a:cubicBezTo>
                  <a:pt x="5772050" y="1132895"/>
                  <a:pt x="5915891" y="1177637"/>
                  <a:pt x="5915891" y="1177637"/>
                </a:cubicBezTo>
                <a:cubicBezTo>
                  <a:pt x="5913582" y="1186873"/>
                  <a:pt x="5914676" y="1197730"/>
                  <a:pt x="5908964" y="1205346"/>
                </a:cubicBezTo>
                <a:cubicBezTo>
                  <a:pt x="5900093" y="1217174"/>
                  <a:pt x="5885378" y="1223232"/>
                  <a:pt x="5874327" y="1233055"/>
                </a:cubicBezTo>
                <a:cubicBezTo>
                  <a:pt x="5862124" y="1243902"/>
                  <a:pt x="5851236" y="1256146"/>
                  <a:pt x="5839691" y="1267691"/>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smtClean="0"/>
              <a:t>5</a:t>
            </a:fld>
            <a:endParaRPr lang="en"/>
          </a:p>
        </p:txBody>
      </p:sp>
      <p:pic>
        <p:nvPicPr>
          <p:cNvPr id="5" name="Picture 4">
            <a:extLst>
              <a:ext uri="{FF2B5EF4-FFF2-40B4-BE49-F238E27FC236}">
                <a16:creationId xmlns:a16="http://schemas.microsoft.com/office/drawing/2014/main" id="{4399D944-AA90-4358-8DC4-42C11F31553F}"/>
              </a:ext>
            </a:extLst>
          </p:cNvPr>
          <p:cNvPicPr>
            <a:picLocks noChangeAspect="1"/>
          </p:cNvPicPr>
          <p:nvPr/>
        </p:nvPicPr>
        <p:blipFill>
          <a:blip r:embed="rId3"/>
          <a:stretch>
            <a:fillRect/>
          </a:stretch>
        </p:blipFill>
        <p:spPr>
          <a:xfrm>
            <a:off x="3461471" y="0"/>
            <a:ext cx="2221057" cy="5143500"/>
          </a:xfrm>
          <a:prstGeom prst="rect">
            <a:avLst/>
          </a:prstGeom>
        </p:spPr>
      </p:pic>
      <p:sp>
        <p:nvSpPr>
          <p:cNvPr id="13" name="Google Shape;133;p19">
            <a:extLst>
              <a:ext uri="{FF2B5EF4-FFF2-40B4-BE49-F238E27FC236}">
                <a16:creationId xmlns:a16="http://schemas.microsoft.com/office/drawing/2014/main" id="{A1D26326-D552-41F8-82A1-EC2F6A25B905}"/>
              </a:ext>
            </a:extLst>
          </p:cNvPr>
          <p:cNvSpPr txBox="1">
            <a:spLocks noGrp="1"/>
          </p:cNvSpPr>
          <p:nvPr>
            <p:ph type="title"/>
          </p:nvPr>
        </p:nvSpPr>
        <p:spPr>
          <a:xfrm>
            <a:off x="379588" y="3678890"/>
            <a:ext cx="15762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 Different </a:t>
            </a:r>
            <a:br>
              <a:rPr lang="en" dirty="0"/>
            </a:br>
            <a:r>
              <a:rPr lang="en" dirty="0"/>
              <a:t>Perspective</a:t>
            </a:r>
            <a:endParaRPr dirty="0"/>
          </a:p>
        </p:txBody>
      </p:sp>
      <p:sp>
        <p:nvSpPr>
          <p:cNvPr id="14" name="Google Shape;117;p18">
            <a:extLst>
              <a:ext uri="{FF2B5EF4-FFF2-40B4-BE49-F238E27FC236}">
                <a16:creationId xmlns:a16="http://schemas.microsoft.com/office/drawing/2014/main" id="{28EE88AB-CAE2-4150-A828-469DAB324590}"/>
              </a:ext>
            </a:extLst>
          </p:cNvPr>
          <p:cNvSpPr/>
          <p:nvPr/>
        </p:nvSpPr>
        <p:spPr>
          <a:xfrm>
            <a:off x="190916" y="3093851"/>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3;p18">
            <a:extLst>
              <a:ext uri="{FF2B5EF4-FFF2-40B4-BE49-F238E27FC236}">
                <a16:creationId xmlns:a16="http://schemas.microsoft.com/office/drawing/2014/main" id="{7972310A-7CC9-4F97-B90A-76C8BCB1BF6F}"/>
              </a:ext>
            </a:extLst>
          </p:cNvPr>
          <p:cNvSpPr/>
          <p:nvPr/>
        </p:nvSpPr>
        <p:spPr>
          <a:xfrm>
            <a:off x="340616" y="3251840"/>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Freeform: Shape 34">
            <a:extLst>
              <a:ext uri="{FF2B5EF4-FFF2-40B4-BE49-F238E27FC236}">
                <a16:creationId xmlns:a16="http://schemas.microsoft.com/office/drawing/2014/main" id="{4B11EF0E-5E49-45A0-8F16-458C1662B6B0}"/>
              </a:ext>
            </a:extLst>
          </p:cNvPr>
          <p:cNvSpPr/>
          <p:nvPr/>
        </p:nvSpPr>
        <p:spPr>
          <a:xfrm>
            <a:off x="2802181" y="809787"/>
            <a:ext cx="1070227" cy="2591504"/>
          </a:xfrm>
          <a:custGeom>
            <a:avLst/>
            <a:gdLst>
              <a:gd name="connsiteX0" fmla="*/ 896983 w 1070227"/>
              <a:gd name="connsiteY0" fmla="*/ 2591504 h 2591504"/>
              <a:gd name="connsiteX1" fmla="*/ 862346 w 1070227"/>
              <a:gd name="connsiteY1" fmla="*/ 2577649 h 2591504"/>
              <a:gd name="connsiteX2" fmla="*/ 744583 w 1070227"/>
              <a:gd name="connsiteY2" fmla="*/ 2536086 h 2591504"/>
              <a:gd name="connsiteX3" fmla="*/ 606037 w 1070227"/>
              <a:gd name="connsiteY3" fmla="*/ 2466813 h 2591504"/>
              <a:gd name="connsiteX4" fmla="*/ 342801 w 1070227"/>
              <a:gd name="connsiteY4" fmla="*/ 2286704 h 2591504"/>
              <a:gd name="connsiteX5" fmla="*/ 204255 w 1070227"/>
              <a:gd name="connsiteY5" fmla="*/ 2141231 h 2591504"/>
              <a:gd name="connsiteX6" fmla="*/ 31074 w 1070227"/>
              <a:gd name="connsiteY6" fmla="*/ 1794868 h 2591504"/>
              <a:gd name="connsiteX7" fmla="*/ 17219 w 1070227"/>
              <a:gd name="connsiteY7" fmla="*/ 1261468 h 2591504"/>
              <a:gd name="connsiteX8" fmla="*/ 44928 w 1070227"/>
              <a:gd name="connsiteY8" fmla="*/ 1143704 h 2591504"/>
              <a:gd name="connsiteX9" fmla="*/ 107274 w 1070227"/>
              <a:gd name="connsiteY9" fmla="*/ 935886 h 2591504"/>
              <a:gd name="connsiteX10" fmla="*/ 155764 w 1070227"/>
              <a:gd name="connsiteY10" fmla="*/ 811195 h 2591504"/>
              <a:gd name="connsiteX11" fmla="*/ 315092 w 1070227"/>
              <a:gd name="connsiteY11" fmla="*/ 589522 h 2591504"/>
              <a:gd name="connsiteX12" fmla="*/ 377437 w 1070227"/>
              <a:gd name="connsiteY12" fmla="*/ 527177 h 2591504"/>
              <a:gd name="connsiteX13" fmla="*/ 439783 w 1070227"/>
              <a:gd name="connsiteY13" fmla="*/ 450977 h 2591504"/>
              <a:gd name="connsiteX14" fmla="*/ 571401 w 1070227"/>
              <a:gd name="connsiteY14" fmla="*/ 319358 h 2591504"/>
              <a:gd name="connsiteX15" fmla="*/ 661455 w 1070227"/>
              <a:gd name="connsiteY15" fmla="*/ 229304 h 2591504"/>
              <a:gd name="connsiteX16" fmla="*/ 786146 w 1070227"/>
              <a:gd name="connsiteY16" fmla="*/ 146177 h 2591504"/>
              <a:gd name="connsiteX17" fmla="*/ 896983 w 1070227"/>
              <a:gd name="connsiteY17" fmla="*/ 97686 h 2591504"/>
              <a:gd name="connsiteX18" fmla="*/ 924692 w 1070227"/>
              <a:gd name="connsiteY18" fmla="*/ 83831 h 2591504"/>
              <a:gd name="connsiteX19" fmla="*/ 993964 w 1070227"/>
              <a:gd name="connsiteY19" fmla="*/ 63049 h 2591504"/>
              <a:gd name="connsiteX20" fmla="*/ 945474 w 1070227"/>
              <a:gd name="connsiteY20" fmla="*/ 14558 h 2591504"/>
              <a:gd name="connsiteX21" fmla="*/ 910837 w 1070227"/>
              <a:gd name="connsiteY21" fmla="*/ 704 h 2591504"/>
              <a:gd name="connsiteX22" fmla="*/ 1035528 w 1070227"/>
              <a:gd name="connsiteY22" fmla="*/ 42268 h 2591504"/>
              <a:gd name="connsiteX23" fmla="*/ 1070164 w 1070227"/>
              <a:gd name="connsiteY23" fmla="*/ 69977 h 2591504"/>
              <a:gd name="connsiteX24" fmla="*/ 1007819 w 1070227"/>
              <a:gd name="connsiteY24" fmla="*/ 125395 h 2591504"/>
              <a:gd name="connsiteX25" fmla="*/ 993964 w 1070227"/>
              <a:gd name="connsiteY25" fmla="*/ 146177 h 2591504"/>
              <a:gd name="connsiteX26" fmla="*/ 973183 w 1070227"/>
              <a:gd name="connsiteY26" fmla="*/ 187740 h 2591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70227" h="2591504">
                <a:moveTo>
                  <a:pt x="896983" y="2591504"/>
                </a:moveTo>
                <a:cubicBezTo>
                  <a:pt x="885437" y="2586886"/>
                  <a:pt x="874032" y="2581899"/>
                  <a:pt x="862346" y="2577649"/>
                </a:cubicBezTo>
                <a:cubicBezTo>
                  <a:pt x="823225" y="2563423"/>
                  <a:pt x="782791" y="2552608"/>
                  <a:pt x="744583" y="2536086"/>
                </a:cubicBezTo>
                <a:cubicBezTo>
                  <a:pt x="697191" y="2515592"/>
                  <a:pt x="651498" y="2491292"/>
                  <a:pt x="606037" y="2466813"/>
                </a:cubicBezTo>
                <a:cubicBezTo>
                  <a:pt x="498991" y="2409173"/>
                  <a:pt x="433776" y="2370681"/>
                  <a:pt x="342801" y="2286704"/>
                </a:cubicBezTo>
                <a:cubicBezTo>
                  <a:pt x="293596" y="2241284"/>
                  <a:pt x="244088" y="2195059"/>
                  <a:pt x="204255" y="2141231"/>
                </a:cubicBezTo>
                <a:cubicBezTo>
                  <a:pt x="100336" y="2000800"/>
                  <a:pt x="87327" y="1942532"/>
                  <a:pt x="31074" y="1794868"/>
                </a:cubicBezTo>
                <a:cubicBezTo>
                  <a:pt x="-9165" y="1566847"/>
                  <a:pt x="-6444" y="1625886"/>
                  <a:pt x="17219" y="1261468"/>
                </a:cubicBezTo>
                <a:cubicBezTo>
                  <a:pt x="19832" y="1221226"/>
                  <a:pt x="35147" y="1182827"/>
                  <a:pt x="44928" y="1143704"/>
                </a:cubicBezTo>
                <a:cubicBezTo>
                  <a:pt x="65596" y="1061033"/>
                  <a:pt x="78054" y="1016241"/>
                  <a:pt x="107274" y="935886"/>
                </a:cubicBezTo>
                <a:cubicBezTo>
                  <a:pt x="122514" y="893975"/>
                  <a:pt x="136340" y="851338"/>
                  <a:pt x="155764" y="811195"/>
                </a:cubicBezTo>
                <a:cubicBezTo>
                  <a:pt x="185577" y="749582"/>
                  <a:pt x="276410" y="628204"/>
                  <a:pt x="315092" y="589522"/>
                </a:cubicBezTo>
                <a:cubicBezTo>
                  <a:pt x="335874" y="568740"/>
                  <a:pt x="357776" y="549022"/>
                  <a:pt x="377437" y="527177"/>
                </a:cubicBezTo>
                <a:cubicBezTo>
                  <a:pt x="399391" y="502783"/>
                  <a:pt x="417390" y="474969"/>
                  <a:pt x="439783" y="450977"/>
                </a:cubicBezTo>
                <a:cubicBezTo>
                  <a:pt x="482118" y="405618"/>
                  <a:pt x="531680" y="367023"/>
                  <a:pt x="571401" y="319358"/>
                </a:cubicBezTo>
                <a:cubicBezTo>
                  <a:pt x="613575" y="268750"/>
                  <a:pt x="603593" y="276317"/>
                  <a:pt x="661455" y="229304"/>
                </a:cubicBezTo>
                <a:cubicBezTo>
                  <a:pt x="698582" y="199139"/>
                  <a:pt x="743527" y="167486"/>
                  <a:pt x="786146" y="146177"/>
                </a:cubicBezTo>
                <a:cubicBezTo>
                  <a:pt x="822215" y="128142"/>
                  <a:pt x="860914" y="115721"/>
                  <a:pt x="896983" y="97686"/>
                </a:cubicBezTo>
                <a:cubicBezTo>
                  <a:pt x="906219" y="93068"/>
                  <a:pt x="915104" y="87666"/>
                  <a:pt x="924692" y="83831"/>
                </a:cubicBezTo>
                <a:cubicBezTo>
                  <a:pt x="952793" y="72590"/>
                  <a:pt x="966752" y="69853"/>
                  <a:pt x="993964" y="63049"/>
                </a:cubicBezTo>
                <a:cubicBezTo>
                  <a:pt x="975492" y="38419"/>
                  <a:pt x="973183" y="29951"/>
                  <a:pt x="945474" y="14558"/>
                </a:cubicBezTo>
                <a:cubicBezTo>
                  <a:pt x="934604" y="8519"/>
                  <a:pt x="898952" y="-2953"/>
                  <a:pt x="910837" y="704"/>
                </a:cubicBezTo>
                <a:cubicBezTo>
                  <a:pt x="952711" y="13589"/>
                  <a:pt x="993964" y="28413"/>
                  <a:pt x="1035528" y="42268"/>
                </a:cubicBezTo>
                <a:cubicBezTo>
                  <a:pt x="1047073" y="51504"/>
                  <a:pt x="1071635" y="55265"/>
                  <a:pt x="1070164" y="69977"/>
                </a:cubicBezTo>
                <a:cubicBezTo>
                  <a:pt x="1068469" y="86923"/>
                  <a:pt x="1025460" y="113634"/>
                  <a:pt x="1007819" y="125395"/>
                </a:cubicBezTo>
                <a:cubicBezTo>
                  <a:pt x="1003201" y="132322"/>
                  <a:pt x="997687" y="138730"/>
                  <a:pt x="993964" y="146177"/>
                </a:cubicBezTo>
                <a:cubicBezTo>
                  <a:pt x="971363" y="191379"/>
                  <a:pt x="990881" y="170042"/>
                  <a:pt x="973183" y="187740"/>
                </a:cubicBezTo>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E0B74CC-B004-4A76-A308-FF360F06E293}"/>
              </a:ext>
            </a:extLst>
          </p:cNvPr>
          <p:cNvSpPr/>
          <p:nvPr/>
        </p:nvSpPr>
        <p:spPr>
          <a:xfrm>
            <a:off x="4869286" y="886691"/>
            <a:ext cx="977878" cy="3648517"/>
          </a:xfrm>
          <a:custGeom>
            <a:avLst/>
            <a:gdLst>
              <a:gd name="connsiteX0" fmla="*/ 132205 w 977878"/>
              <a:gd name="connsiteY0" fmla="*/ 0 h 3648517"/>
              <a:gd name="connsiteX1" fmla="*/ 340023 w 977878"/>
              <a:gd name="connsiteY1" fmla="*/ 34636 h 3648517"/>
              <a:gd name="connsiteX2" fmla="*/ 402369 w 977878"/>
              <a:gd name="connsiteY2" fmla="*/ 62345 h 3648517"/>
              <a:gd name="connsiteX3" fmla="*/ 430078 w 977878"/>
              <a:gd name="connsiteY3" fmla="*/ 69273 h 3648517"/>
              <a:gd name="connsiteX4" fmla="*/ 499350 w 977878"/>
              <a:gd name="connsiteY4" fmla="*/ 117764 h 3648517"/>
              <a:gd name="connsiteX5" fmla="*/ 520132 w 977878"/>
              <a:gd name="connsiteY5" fmla="*/ 124691 h 3648517"/>
              <a:gd name="connsiteX6" fmla="*/ 582478 w 977878"/>
              <a:gd name="connsiteY6" fmla="*/ 180109 h 3648517"/>
              <a:gd name="connsiteX7" fmla="*/ 617114 w 977878"/>
              <a:gd name="connsiteY7" fmla="*/ 200891 h 3648517"/>
              <a:gd name="connsiteX8" fmla="*/ 658678 w 977878"/>
              <a:gd name="connsiteY8" fmla="*/ 228600 h 3648517"/>
              <a:gd name="connsiteX9" fmla="*/ 693314 w 977878"/>
              <a:gd name="connsiteY9" fmla="*/ 263236 h 3648517"/>
              <a:gd name="connsiteX10" fmla="*/ 790296 w 977878"/>
              <a:gd name="connsiteY10" fmla="*/ 394854 h 3648517"/>
              <a:gd name="connsiteX11" fmla="*/ 859569 w 977878"/>
              <a:gd name="connsiteY11" fmla="*/ 568036 h 3648517"/>
              <a:gd name="connsiteX12" fmla="*/ 894205 w 977878"/>
              <a:gd name="connsiteY12" fmla="*/ 644236 h 3648517"/>
              <a:gd name="connsiteX13" fmla="*/ 942696 w 977878"/>
              <a:gd name="connsiteY13" fmla="*/ 789709 h 3648517"/>
              <a:gd name="connsiteX14" fmla="*/ 956550 w 977878"/>
              <a:gd name="connsiteY14" fmla="*/ 983673 h 3648517"/>
              <a:gd name="connsiteX15" fmla="*/ 970405 w 977878"/>
              <a:gd name="connsiteY15" fmla="*/ 1080654 h 3648517"/>
              <a:gd name="connsiteX16" fmla="*/ 956550 w 977878"/>
              <a:gd name="connsiteY16" fmla="*/ 1655618 h 3648517"/>
              <a:gd name="connsiteX17" fmla="*/ 935769 w 977878"/>
              <a:gd name="connsiteY17" fmla="*/ 1814945 h 3648517"/>
              <a:gd name="connsiteX18" fmla="*/ 901132 w 977878"/>
              <a:gd name="connsiteY18" fmla="*/ 1995054 h 3648517"/>
              <a:gd name="connsiteX19" fmla="*/ 818005 w 977878"/>
              <a:gd name="connsiteY19" fmla="*/ 2189018 h 3648517"/>
              <a:gd name="connsiteX20" fmla="*/ 797223 w 977878"/>
              <a:gd name="connsiteY20" fmla="*/ 2230582 h 3648517"/>
              <a:gd name="connsiteX21" fmla="*/ 734878 w 977878"/>
              <a:gd name="connsiteY21" fmla="*/ 2327564 h 3648517"/>
              <a:gd name="connsiteX22" fmla="*/ 721023 w 977878"/>
              <a:gd name="connsiteY22" fmla="*/ 2355273 h 3648517"/>
              <a:gd name="connsiteX23" fmla="*/ 672532 w 977878"/>
              <a:gd name="connsiteY23" fmla="*/ 2431473 h 3648517"/>
              <a:gd name="connsiteX24" fmla="*/ 651750 w 977878"/>
              <a:gd name="connsiteY24" fmla="*/ 2479964 h 3648517"/>
              <a:gd name="connsiteX25" fmla="*/ 637896 w 977878"/>
              <a:gd name="connsiteY25" fmla="*/ 2528454 h 3648517"/>
              <a:gd name="connsiteX26" fmla="*/ 540914 w 977878"/>
              <a:gd name="connsiteY26" fmla="*/ 2667000 h 3648517"/>
              <a:gd name="connsiteX27" fmla="*/ 499350 w 977878"/>
              <a:gd name="connsiteY27" fmla="*/ 2722418 h 3648517"/>
              <a:gd name="connsiteX28" fmla="*/ 478569 w 977878"/>
              <a:gd name="connsiteY28" fmla="*/ 2757054 h 3648517"/>
              <a:gd name="connsiteX29" fmla="*/ 457787 w 977878"/>
              <a:gd name="connsiteY29" fmla="*/ 2805545 h 3648517"/>
              <a:gd name="connsiteX30" fmla="*/ 430078 w 977878"/>
              <a:gd name="connsiteY30" fmla="*/ 2847109 h 3648517"/>
              <a:gd name="connsiteX31" fmla="*/ 374659 w 977878"/>
              <a:gd name="connsiteY31" fmla="*/ 2951018 h 3648517"/>
              <a:gd name="connsiteX32" fmla="*/ 367732 w 977878"/>
              <a:gd name="connsiteY32" fmla="*/ 2985654 h 3648517"/>
              <a:gd name="connsiteX33" fmla="*/ 346950 w 977878"/>
              <a:gd name="connsiteY33" fmla="*/ 3020291 h 3648517"/>
              <a:gd name="connsiteX34" fmla="*/ 333096 w 977878"/>
              <a:gd name="connsiteY34" fmla="*/ 3048000 h 3648517"/>
              <a:gd name="connsiteX35" fmla="*/ 312314 w 977878"/>
              <a:gd name="connsiteY35" fmla="*/ 3082636 h 3648517"/>
              <a:gd name="connsiteX36" fmla="*/ 298459 w 977878"/>
              <a:gd name="connsiteY36" fmla="*/ 3117273 h 3648517"/>
              <a:gd name="connsiteX37" fmla="*/ 277678 w 977878"/>
              <a:gd name="connsiteY37" fmla="*/ 3158836 h 3648517"/>
              <a:gd name="connsiteX38" fmla="*/ 249969 w 977878"/>
              <a:gd name="connsiteY38" fmla="*/ 3269673 h 3648517"/>
              <a:gd name="connsiteX39" fmla="*/ 229187 w 977878"/>
              <a:gd name="connsiteY39" fmla="*/ 3311236 h 3648517"/>
              <a:gd name="connsiteX40" fmla="*/ 208405 w 977878"/>
              <a:gd name="connsiteY40" fmla="*/ 3359727 h 3648517"/>
              <a:gd name="connsiteX41" fmla="*/ 159914 w 977878"/>
              <a:gd name="connsiteY41" fmla="*/ 3429000 h 3648517"/>
              <a:gd name="connsiteX42" fmla="*/ 146059 w 977878"/>
              <a:gd name="connsiteY42" fmla="*/ 3463636 h 3648517"/>
              <a:gd name="connsiteX43" fmla="*/ 111423 w 977878"/>
              <a:gd name="connsiteY43" fmla="*/ 3512127 h 3648517"/>
              <a:gd name="connsiteX44" fmla="*/ 83714 w 977878"/>
              <a:gd name="connsiteY44" fmla="*/ 3553691 h 3648517"/>
              <a:gd name="connsiteX45" fmla="*/ 35223 w 977878"/>
              <a:gd name="connsiteY45" fmla="*/ 3588327 h 3648517"/>
              <a:gd name="connsiteX46" fmla="*/ 7514 w 977878"/>
              <a:gd name="connsiteY46" fmla="*/ 3636818 h 3648517"/>
              <a:gd name="connsiteX47" fmla="*/ 587 w 977878"/>
              <a:gd name="connsiteY47" fmla="*/ 3574473 h 3648517"/>
              <a:gd name="connsiteX48" fmla="*/ 21369 w 977878"/>
              <a:gd name="connsiteY48" fmla="*/ 3539836 h 3648517"/>
              <a:gd name="connsiteX49" fmla="*/ 35223 w 977878"/>
              <a:gd name="connsiteY49" fmla="*/ 3581400 h 3648517"/>
              <a:gd name="connsiteX50" fmla="*/ 42150 w 977878"/>
              <a:gd name="connsiteY50" fmla="*/ 3643745 h 3648517"/>
              <a:gd name="connsiteX51" fmla="*/ 111423 w 977878"/>
              <a:gd name="connsiteY51" fmla="*/ 3636818 h 3648517"/>
              <a:gd name="connsiteX52" fmla="*/ 277678 w 977878"/>
              <a:gd name="connsiteY52" fmla="*/ 3636818 h 364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977878" h="3648517">
                <a:moveTo>
                  <a:pt x="132205" y="0"/>
                </a:moveTo>
                <a:cubicBezTo>
                  <a:pt x="203589" y="8923"/>
                  <a:pt x="267124" y="15824"/>
                  <a:pt x="340023" y="34636"/>
                </a:cubicBezTo>
                <a:cubicBezTo>
                  <a:pt x="362044" y="40319"/>
                  <a:pt x="381143" y="54181"/>
                  <a:pt x="402369" y="62345"/>
                </a:cubicBezTo>
                <a:cubicBezTo>
                  <a:pt x="411255" y="65763"/>
                  <a:pt x="420842" y="66964"/>
                  <a:pt x="430078" y="69273"/>
                </a:cubicBezTo>
                <a:cubicBezTo>
                  <a:pt x="450827" y="84834"/>
                  <a:pt x="477431" y="105587"/>
                  <a:pt x="499350" y="117764"/>
                </a:cubicBezTo>
                <a:cubicBezTo>
                  <a:pt x="505733" y="121310"/>
                  <a:pt x="513205" y="122382"/>
                  <a:pt x="520132" y="124691"/>
                </a:cubicBezTo>
                <a:cubicBezTo>
                  <a:pt x="543297" y="147856"/>
                  <a:pt x="552476" y="158289"/>
                  <a:pt x="582478" y="180109"/>
                </a:cubicBezTo>
                <a:cubicBezTo>
                  <a:pt x="593367" y="188028"/>
                  <a:pt x="605755" y="193662"/>
                  <a:pt x="617114" y="200891"/>
                </a:cubicBezTo>
                <a:cubicBezTo>
                  <a:pt x="631162" y="209831"/>
                  <a:pt x="644823" y="219364"/>
                  <a:pt x="658678" y="228600"/>
                </a:cubicBezTo>
                <a:cubicBezTo>
                  <a:pt x="707165" y="301333"/>
                  <a:pt x="635590" y="199740"/>
                  <a:pt x="693314" y="263236"/>
                </a:cubicBezTo>
                <a:cubicBezTo>
                  <a:pt x="710613" y="282265"/>
                  <a:pt x="778626" y="374206"/>
                  <a:pt x="790296" y="394854"/>
                </a:cubicBezTo>
                <a:cubicBezTo>
                  <a:pt x="841315" y="485119"/>
                  <a:pt x="823863" y="476788"/>
                  <a:pt x="859569" y="568036"/>
                </a:cubicBezTo>
                <a:cubicBezTo>
                  <a:pt x="869736" y="594018"/>
                  <a:pt x="883641" y="618412"/>
                  <a:pt x="894205" y="644236"/>
                </a:cubicBezTo>
                <a:cubicBezTo>
                  <a:pt x="917796" y="701902"/>
                  <a:pt x="925170" y="731289"/>
                  <a:pt x="942696" y="789709"/>
                </a:cubicBezTo>
                <a:cubicBezTo>
                  <a:pt x="945305" y="831451"/>
                  <a:pt x="951095" y="936400"/>
                  <a:pt x="956550" y="983673"/>
                </a:cubicBezTo>
                <a:cubicBezTo>
                  <a:pt x="960293" y="1016113"/>
                  <a:pt x="965787" y="1048327"/>
                  <a:pt x="970405" y="1080654"/>
                </a:cubicBezTo>
                <a:cubicBezTo>
                  <a:pt x="982630" y="1374066"/>
                  <a:pt x="981085" y="1213986"/>
                  <a:pt x="956550" y="1655618"/>
                </a:cubicBezTo>
                <a:cubicBezTo>
                  <a:pt x="949835" y="1776492"/>
                  <a:pt x="953949" y="1710409"/>
                  <a:pt x="935769" y="1814945"/>
                </a:cubicBezTo>
                <a:cubicBezTo>
                  <a:pt x="923876" y="1883332"/>
                  <a:pt x="922002" y="1928270"/>
                  <a:pt x="901132" y="1995054"/>
                </a:cubicBezTo>
                <a:cubicBezTo>
                  <a:pt x="858827" y="2130431"/>
                  <a:pt x="868024" y="2095233"/>
                  <a:pt x="818005" y="2189018"/>
                </a:cubicBezTo>
                <a:cubicBezTo>
                  <a:pt x="810716" y="2202686"/>
                  <a:pt x="805192" y="2217299"/>
                  <a:pt x="797223" y="2230582"/>
                </a:cubicBezTo>
                <a:cubicBezTo>
                  <a:pt x="777451" y="2263536"/>
                  <a:pt x="752065" y="2293191"/>
                  <a:pt x="734878" y="2327564"/>
                </a:cubicBezTo>
                <a:cubicBezTo>
                  <a:pt x="730260" y="2336800"/>
                  <a:pt x="726336" y="2346418"/>
                  <a:pt x="721023" y="2355273"/>
                </a:cubicBezTo>
                <a:cubicBezTo>
                  <a:pt x="705533" y="2381089"/>
                  <a:pt x="684392" y="2403800"/>
                  <a:pt x="672532" y="2431473"/>
                </a:cubicBezTo>
                <a:cubicBezTo>
                  <a:pt x="665605" y="2447637"/>
                  <a:pt x="657665" y="2463403"/>
                  <a:pt x="651750" y="2479964"/>
                </a:cubicBezTo>
                <a:cubicBezTo>
                  <a:pt x="646096" y="2495795"/>
                  <a:pt x="645997" y="2513725"/>
                  <a:pt x="637896" y="2528454"/>
                </a:cubicBezTo>
                <a:cubicBezTo>
                  <a:pt x="633020" y="2537319"/>
                  <a:pt x="559353" y="2641857"/>
                  <a:pt x="540914" y="2667000"/>
                </a:cubicBezTo>
                <a:cubicBezTo>
                  <a:pt x="527259" y="2685621"/>
                  <a:pt x="511230" y="2702618"/>
                  <a:pt x="499350" y="2722418"/>
                </a:cubicBezTo>
                <a:cubicBezTo>
                  <a:pt x="492423" y="2733963"/>
                  <a:pt x="484590" y="2745011"/>
                  <a:pt x="478569" y="2757054"/>
                </a:cubicBezTo>
                <a:cubicBezTo>
                  <a:pt x="449908" y="2814376"/>
                  <a:pt x="501022" y="2733485"/>
                  <a:pt x="457787" y="2805545"/>
                </a:cubicBezTo>
                <a:cubicBezTo>
                  <a:pt x="449220" y="2819823"/>
                  <a:pt x="436482" y="2831739"/>
                  <a:pt x="430078" y="2847109"/>
                </a:cubicBezTo>
                <a:cubicBezTo>
                  <a:pt x="391673" y="2939279"/>
                  <a:pt x="416667" y="2909010"/>
                  <a:pt x="374659" y="2951018"/>
                </a:cubicBezTo>
                <a:cubicBezTo>
                  <a:pt x="372350" y="2962563"/>
                  <a:pt x="372105" y="2974722"/>
                  <a:pt x="367732" y="2985654"/>
                </a:cubicBezTo>
                <a:cubicBezTo>
                  <a:pt x="362731" y="2998155"/>
                  <a:pt x="353489" y="3008521"/>
                  <a:pt x="346950" y="3020291"/>
                </a:cubicBezTo>
                <a:cubicBezTo>
                  <a:pt x="341935" y="3029318"/>
                  <a:pt x="338111" y="3038973"/>
                  <a:pt x="333096" y="3048000"/>
                </a:cubicBezTo>
                <a:cubicBezTo>
                  <a:pt x="326557" y="3059770"/>
                  <a:pt x="318335" y="3070593"/>
                  <a:pt x="312314" y="3082636"/>
                </a:cubicBezTo>
                <a:cubicBezTo>
                  <a:pt x="306753" y="3093758"/>
                  <a:pt x="303605" y="3105952"/>
                  <a:pt x="298459" y="3117273"/>
                </a:cubicBezTo>
                <a:cubicBezTo>
                  <a:pt x="292049" y="3131374"/>
                  <a:pt x="282374" y="3144076"/>
                  <a:pt x="277678" y="3158836"/>
                </a:cubicBezTo>
                <a:cubicBezTo>
                  <a:pt x="266131" y="3195126"/>
                  <a:pt x="267000" y="3235611"/>
                  <a:pt x="249969" y="3269673"/>
                </a:cubicBezTo>
                <a:cubicBezTo>
                  <a:pt x="243042" y="3283527"/>
                  <a:pt x="235678" y="3297172"/>
                  <a:pt x="229187" y="3311236"/>
                </a:cubicBezTo>
                <a:cubicBezTo>
                  <a:pt x="221818" y="3327203"/>
                  <a:pt x="216270" y="3343998"/>
                  <a:pt x="208405" y="3359727"/>
                </a:cubicBezTo>
                <a:cubicBezTo>
                  <a:pt x="167290" y="3441956"/>
                  <a:pt x="210008" y="3345511"/>
                  <a:pt x="159914" y="3429000"/>
                </a:cubicBezTo>
                <a:cubicBezTo>
                  <a:pt x="153516" y="3439663"/>
                  <a:pt x="151620" y="3452514"/>
                  <a:pt x="146059" y="3463636"/>
                </a:cubicBezTo>
                <a:cubicBezTo>
                  <a:pt x="140426" y="3474903"/>
                  <a:pt x="116919" y="3504275"/>
                  <a:pt x="111423" y="3512127"/>
                </a:cubicBezTo>
                <a:cubicBezTo>
                  <a:pt x="101874" y="3525768"/>
                  <a:pt x="97264" y="3544013"/>
                  <a:pt x="83714" y="3553691"/>
                </a:cubicBezTo>
                <a:lnTo>
                  <a:pt x="35223" y="3588327"/>
                </a:lnTo>
                <a:cubicBezTo>
                  <a:pt x="34318" y="3591041"/>
                  <a:pt x="17383" y="3649154"/>
                  <a:pt x="7514" y="3636818"/>
                </a:cubicBezTo>
                <a:cubicBezTo>
                  <a:pt x="-5548" y="3620490"/>
                  <a:pt x="2896" y="3595255"/>
                  <a:pt x="587" y="3574473"/>
                </a:cubicBezTo>
                <a:cubicBezTo>
                  <a:pt x="7514" y="3562927"/>
                  <a:pt x="8166" y="3537195"/>
                  <a:pt x="21369" y="3539836"/>
                </a:cubicBezTo>
                <a:cubicBezTo>
                  <a:pt x="35689" y="3542700"/>
                  <a:pt x="35223" y="3581400"/>
                  <a:pt x="35223" y="3581400"/>
                </a:cubicBezTo>
                <a:cubicBezTo>
                  <a:pt x="37532" y="3602182"/>
                  <a:pt x="25240" y="3631447"/>
                  <a:pt x="42150" y="3643745"/>
                </a:cubicBezTo>
                <a:cubicBezTo>
                  <a:pt x="60918" y="3657394"/>
                  <a:pt x="88227" y="3637500"/>
                  <a:pt x="111423" y="3636818"/>
                </a:cubicBezTo>
                <a:cubicBezTo>
                  <a:pt x="166817" y="3635189"/>
                  <a:pt x="222260" y="3636818"/>
                  <a:pt x="277678" y="3636818"/>
                </a:cubicBezTo>
              </a:path>
            </a:pathLst>
          </a:cu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3E31D8E7-51C8-4730-8903-831151A90417}"/>
              </a:ext>
            </a:extLst>
          </p:cNvPr>
          <p:cNvSpPr/>
          <p:nvPr/>
        </p:nvSpPr>
        <p:spPr>
          <a:xfrm>
            <a:off x="3158836" y="2092036"/>
            <a:ext cx="838200" cy="2911047"/>
          </a:xfrm>
          <a:custGeom>
            <a:avLst/>
            <a:gdLst>
              <a:gd name="connsiteX0" fmla="*/ 838200 w 838200"/>
              <a:gd name="connsiteY0" fmla="*/ 0 h 2911047"/>
              <a:gd name="connsiteX1" fmla="*/ 713509 w 838200"/>
              <a:gd name="connsiteY1" fmla="*/ 13855 h 2911047"/>
              <a:gd name="connsiteX2" fmla="*/ 678873 w 838200"/>
              <a:gd name="connsiteY2" fmla="*/ 27709 h 2911047"/>
              <a:gd name="connsiteX3" fmla="*/ 581891 w 838200"/>
              <a:gd name="connsiteY3" fmla="*/ 69273 h 2911047"/>
              <a:gd name="connsiteX4" fmla="*/ 505691 w 838200"/>
              <a:gd name="connsiteY4" fmla="*/ 110837 h 2911047"/>
              <a:gd name="connsiteX5" fmla="*/ 394855 w 838200"/>
              <a:gd name="connsiteY5" fmla="*/ 200891 h 2911047"/>
              <a:gd name="connsiteX6" fmla="*/ 277091 w 838200"/>
              <a:gd name="connsiteY6" fmla="*/ 318655 h 2911047"/>
              <a:gd name="connsiteX7" fmla="*/ 207819 w 838200"/>
              <a:gd name="connsiteY7" fmla="*/ 443346 h 2911047"/>
              <a:gd name="connsiteX8" fmla="*/ 152400 w 838200"/>
              <a:gd name="connsiteY8" fmla="*/ 554182 h 2911047"/>
              <a:gd name="connsiteX9" fmla="*/ 117764 w 838200"/>
              <a:gd name="connsiteY9" fmla="*/ 665019 h 2911047"/>
              <a:gd name="connsiteX10" fmla="*/ 76200 w 838200"/>
              <a:gd name="connsiteY10" fmla="*/ 893619 h 2911047"/>
              <a:gd name="connsiteX11" fmla="*/ 34637 w 838200"/>
              <a:gd name="connsiteY11" fmla="*/ 1101437 h 2911047"/>
              <a:gd name="connsiteX12" fmla="*/ 27709 w 838200"/>
              <a:gd name="connsiteY12" fmla="*/ 1191491 h 2911047"/>
              <a:gd name="connsiteX13" fmla="*/ 13855 w 838200"/>
              <a:gd name="connsiteY13" fmla="*/ 1288473 h 2911047"/>
              <a:gd name="connsiteX14" fmla="*/ 0 w 838200"/>
              <a:gd name="connsiteY14" fmla="*/ 1724891 h 2911047"/>
              <a:gd name="connsiteX15" fmla="*/ 6928 w 838200"/>
              <a:gd name="connsiteY15" fmla="*/ 2140528 h 2911047"/>
              <a:gd name="connsiteX16" fmla="*/ 13855 w 838200"/>
              <a:gd name="connsiteY16" fmla="*/ 2195946 h 2911047"/>
              <a:gd name="connsiteX17" fmla="*/ 55419 w 838200"/>
              <a:gd name="connsiteY17" fmla="*/ 2286000 h 2911047"/>
              <a:gd name="connsiteX18" fmla="*/ 96982 w 838200"/>
              <a:gd name="connsiteY18" fmla="*/ 2355273 h 2911047"/>
              <a:gd name="connsiteX19" fmla="*/ 193964 w 838200"/>
              <a:gd name="connsiteY19" fmla="*/ 2479964 h 2911047"/>
              <a:gd name="connsiteX20" fmla="*/ 290946 w 838200"/>
              <a:gd name="connsiteY20" fmla="*/ 2597728 h 2911047"/>
              <a:gd name="connsiteX21" fmla="*/ 325582 w 838200"/>
              <a:gd name="connsiteY21" fmla="*/ 2639291 h 2911047"/>
              <a:gd name="connsiteX22" fmla="*/ 346364 w 838200"/>
              <a:gd name="connsiteY22" fmla="*/ 2673928 h 2911047"/>
              <a:gd name="connsiteX23" fmla="*/ 360219 w 838200"/>
              <a:gd name="connsiteY23" fmla="*/ 2701637 h 2911047"/>
              <a:gd name="connsiteX24" fmla="*/ 394855 w 838200"/>
              <a:gd name="connsiteY24" fmla="*/ 2750128 h 2911047"/>
              <a:gd name="connsiteX25" fmla="*/ 415637 w 838200"/>
              <a:gd name="connsiteY25" fmla="*/ 2798619 h 2911047"/>
              <a:gd name="connsiteX26" fmla="*/ 436419 w 838200"/>
              <a:gd name="connsiteY26" fmla="*/ 2833255 h 2911047"/>
              <a:gd name="connsiteX27" fmla="*/ 346364 w 838200"/>
              <a:gd name="connsiteY27" fmla="*/ 2840182 h 2911047"/>
              <a:gd name="connsiteX28" fmla="*/ 263237 w 838200"/>
              <a:gd name="connsiteY28" fmla="*/ 2826328 h 2911047"/>
              <a:gd name="connsiteX29" fmla="*/ 436419 w 838200"/>
              <a:gd name="connsiteY29" fmla="*/ 2874819 h 2911047"/>
              <a:gd name="connsiteX30" fmla="*/ 505691 w 838200"/>
              <a:gd name="connsiteY30" fmla="*/ 2902528 h 2911047"/>
              <a:gd name="connsiteX31" fmla="*/ 491837 w 838200"/>
              <a:gd name="connsiteY31" fmla="*/ 2840182 h 2911047"/>
              <a:gd name="connsiteX32" fmla="*/ 498764 w 838200"/>
              <a:gd name="connsiteY32" fmla="*/ 2673928 h 2911047"/>
              <a:gd name="connsiteX33" fmla="*/ 498764 w 838200"/>
              <a:gd name="connsiteY33" fmla="*/ 2639291 h 2911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38200" h="2911047">
                <a:moveTo>
                  <a:pt x="838200" y="0"/>
                </a:moveTo>
                <a:cubicBezTo>
                  <a:pt x="823319" y="1353"/>
                  <a:pt x="737583" y="7837"/>
                  <a:pt x="713509" y="13855"/>
                </a:cubicBezTo>
                <a:cubicBezTo>
                  <a:pt x="701446" y="16871"/>
                  <a:pt x="690670" y="23777"/>
                  <a:pt x="678873" y="27709"/>
                </a:cubicBezTo>
                <a:cubicBezTo>
                  <a:pt x="599749" y="54084"/>
                  <a:pt x="731185" y="-5374"/>
                  <a:pt x="581891" y="69273"/>
                </a:cubicBezTo>
                <a:cubicBezTo>
                  <a:pt x="554750" y="82844"/>
                  <a:pt x="530606" y="93589"/>
                  <a:pt x="505691" y="110837"/>
                </a:cubicBezTo>
                <a:cubicBezTo>
                  <a:pt x="468554" y="136547"/>
                  <a:pt x="427343" y="169702"/>
                  <a:pt x="394855" y="200891"/>
                </a:cubicBezTo>
                <a:cubicBezTo>
                  <a:pt x="354808" y="239337"/>
                  <a:pt x="306513" y="271579"/>
                  <a:pt x="277091" y="318655"/>
                </a:cubicBezTo>
                <a:cubicBezTo>
                  <a:pt x="216285" y="415946"/>
                  <a:pt x="266996" y="330910"/>
                  <a:pt x="207819" y="443346"/>
                </a:cubicBezTo>
                <a:cubicBezTo>
                  <a:pt x="176730" y="502415"/>
                  <a:pt x="173605" y="497634"/>
                  <a:pt x="152400" y="554182"/>
                </a:cubicBezTo>
                <a:cubicBezTo>
                  <a:pt x="144067" y="576403"/>
                  <a:pt x="124005" y="638495"/>
                  <a:pt x="117764" y="665019"/>
                </a:cubicBezTo>
                <a:cubicBezTo>
                  <a:pt x="101247" y="735214"/>
                  <a:pt x="89835" y="829987"/>
                  <a:pt x="76200" y="893619"/>
                </a:cubicBezTo>
                <a:cubicBezTo>
                  <a:pt x="47543" y="1027355"/>
                  <a:pt x="61512" y="958105"/>
                  <a:pt x="34637" y="1101437"/>
                </a:cubicBezTo>
                <a:cubicBezTo>
                  <a:pt x="32328" y="1131455"/>
                  <a:pt x="31034" y="1161568"/>
                  <a:pt x="27709" y="1191491"/>
                </a:cubicBezTo>
                <a:cubicBezTo>
                  <a:pt x="24103" y="1223947"/>
                  <a:pt x="15549" y="1255861"/>
                  <a:pt x="13855" y="1288473"/>
                </a:cubicBezTo>
                <a:cubicBezTo>
                  <a:pt x="6304" y="1433823"/>
                  <a:pt x="0" y="1724891"/>
                  <a:pt x="0" y="1724891"/>
                </a:cubicBezTo>
                <a:cubicBezTo>
                  <a:pt x="2309" y="1863437"/>
                  <a:pt x="2854" y="2002023"/>
                  <a:pt x="6928" y="2140528"/>
                </a:cubicBezTo>
                <a:cubicBezTo>
                  <a:pt x="7475" y="2159136"/>
                  <a:pt x="9058" y="2177958"/>
                  <a:pt x="13855" y="2195946"/>
                </a:cubicBezTo>
                <a:cubicBezTo>
                  <a:pt x="18976" y="2215150"/>
                  <a:pt x="45941" y="2267045"/>
                  <a:pt x="55419" y="2286000"/>
                </a:cubicBezTo>
                <a:cubicBezTo>
                  <a:pt x="68523" y="2338418"/>
                  <a:pt x="52835" y="2292732"/>
                  <a:pt x="96982" y="2355273"/>
                </a:cubicBezTo>
                <a:cubicBezTo>
                  <a:pt x="225347" y="2537124"/>
                  <a:pt x="72857" y="2344610"/>
                  <a:pt x="193964" y="2479964"/>
                </a:cubicBezTo>
                <a:cubicBezTo>
                  <a:pt x="243279" y="2535081"/>
                  <a:pt x="252766" y="2551064"/>
                  <a:pt x="290946" y="2597728"/>
                </a:cubicBezTo>
                <a:cubicBezTo>
                  <a:pt x="302366" y="2611686"/>
                  <a:pt x="316303" y="2623827"/>
                  <a:pt x="325582" y="2639291"/>
                </a:cubicBezTo>
                <a:cubicBezTo>
                  <a:pt x="332509" y="2650837"/>
                  <a:pt x="339825" y="2662158"/>
                  <a:pt x="346364" y="2673928"/>
                </a:cubicBezTo>
                <a:cubicBezTo>
                  <a:pt x="351379" y="2682955"/>
                  <a:pt x="354746" y="2692880"/>
                  <a:pt x="360219" y="2701637"/>
                </a:cubicBezTo>
                <a:cubicBezTo>
                  <a:pt x="384982" y="2741259"/>
                  <a:pt x="375326" y="2715952"/>
                  <a:pt x="394855" y="2750128"/>
                </a:cubicBezTo>
                <a:cubicBezTo>
                  <a:pt x="452515" y="2851033"/>
                  <a:pt x="376776" y="2720900"/>
                  <a:pt x="415637" y="2798619"/>
                </a:cubicBezTo>
                <a:cubicBezTo>
                  <a:pt x="421659" y="2810662"/>
                  <a:pt x="429492" y="2821710"/>
                  <a:pt x="436419" y="2833255"/>
                </a:cubicBezTo>
                <a:cubicBezTo>
                  <a:pt x="451541" y="2893745"/>
                  <a:pt x="452042" y="2860504"/>
                  <a:pt x="346364" y="2840182"/>
                </a:cubicBezTo>
                <a:cubicBezTo>
                  <a:pt x="318778" y="2834877"/>
                  <a:pt x="237018" y="2816244"/>
                  <a:pt x="263237" y="2826328"/>
                </a:cubicBezTo>
                <a:cubicBezTo>
                  <a:pt x="319189" y="2847848"/>
                  <a:pt x="379000" y="2857593"/>
                  <a:pt x="436419" y="2874819"/>
                </a:cubicBezTo>
                <a:cubicBezTo>
                  <a:pt x="589851" y="2920849"/>
                  <a:pt x="563760" y="2914141"/>
                  <a:pt x="505691" y="2902528"/>
                </a:cubicBezTo>
                <a:cubicBezTo>
                  <a:pt x="501073" y="2881746"/>
                  <a:pt x="492482" y="2861461"/>
                  <a:pt x="491837" y="2840182"/>
                </a:cubicBezTo>
                <a:cubicBezTo>
                  <a:pt x="490157" y="2784741"/>
                  <a:pt x="496853" y="2729361"/>
                  <a:pt x="498764" y="2673928"/>
                </a:cubicBezTo>
                <a:cubicBezTo>
                  <a:pt x="499162" y="2662389"/>
                  <a:pt x="498764" y="2650837"/>
                  <a:pt x="498764" y="2639291"/>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41" name="Freeform: Shape 40">
            <a:extLst>
              <a:ext uri="{FF2B5EF4-FFF2-40B4-BE49-F238E27FC236}">
                <a16:creationId xmlns:a16="http://schemas.microsoft.com/office/drawing/2014/main" id="{3E0866E4-8550-4E1F-9755-47E863296096}"/>
              </a:ext>
            </a:extLst>
          </p:cNvPr>
          <p:cNvSpPr/>
          <p:nvPr/>
        </p:nvSpPr>
        <p:spPr>
          <a:xfrm>
            <a:off x="4932218" y="949036"/>
            <a:ext cx="394855" cy="1106702"/>
          </a:xfrm>
          <a:custGeom>
            <a:avLst/>
            <a:gdLst>
              <a:gd name="connsiteX0" fmla="*/ 0 w 394855"/>
              <a:gd name="connsiteY0" fmla="*/ 0 h 1106702"/>
              <a:gd name="connsiteX1" fmla="*/ 110837 w 394855"/>
              <a:gd name="connsiteY1" fmla="*/ 62346 h 1106702"/>
              <a:gd name="connsiteX2" fmla="*/ 166255 w 394855"/>
              <a:gd name="connsiteY2" fmla="*/ 103909 h 1106702"/>
              <a:gd name="connsiteX3" fmla="*/ 187037 w 394855"/>
              <a:gd name="connsiteY3" fmla="*/ 124691 h 1106702"/>
              <a:gd name="connsiteX4" fmla="*/ 207818 w 394855"/>
              <a:gd name="connsiteY4" fmla="*/ 152400 h 1106702"/>
              <a:gd name="connsiteX5" fmla="*/ 242455 w 394855"/>
              <a:gd name="connsiteY5" fmla="*/ 173182 h 1106702"/>
              <a:gd name="connsiteX6" fmla="*/ 284018 w 394855"/>
              <a:gd name="connsiteY6" fmla="*/ 228600 h 1106702"/>
              <a:gd name="connsiteX7" fmla="*/ 325582 w 394855"/>
              <a:gd name="connsiteY7" fmla="*/ 304800 h 1106702"/>
              <a:gd name="connsiteX8" fmla="*/ 332509 w 394855"/>
              <a:gd name="connsiteY8" fmla="*/ 346364 h 1106702"/>
              <a:gd name="connsiteX9" fmla="*/ 346364 w 394855"/>
              <a:gd name="connsiteY9" fmla="*/ 387928 h 1106702"/>
              <a:gd name="connsiteX10" fmla="*/ 360218 w 394855"/>
              <a:gd name="connsiteY10" fmla="*/ 443346 h 1106702"/>
              <a:gd name="connsiteX11" fmla="*/ 387927 w 394855"/>
              <a:gd name="connsiteY11" fmla="*/ 533400 h 1106702"/>
              <a:gd name="connsiteX12" fmla="*/ 394855 w 394855"/>
              <a:gd name="connsiteY12" fmla="*/ 574964 h 1106702"/>
              <a:gd name="connsiteX13" fmla="*/ 387927 w 394855"/>
              <a:gd name="connsiteY13" fmla="*/ 762000 h 1106702"/>
              <a:gd name="connsiteX14" fmla="*/ 367146 w 394855"/>
              <a:gd name="connsiteY14" fmla="*/ 824346 h 1106702"/>
              <a:gd name="connsiteX15" fmla="*/ 339437 w 394855"/>
              <a:gd name="connsiteY15" fmla="*/ 928255 h 1106702"/>
              <a:gd name="connsiteX16" fmla="*/ 325582 w 394855"/>
              <a:gd name="connsiteY16" fmla="*/ 962891 h 1106702"/>
              <a:gd name="connsiteX17" fmla="*/ 318655 w 394855"/>
              <a:gd name="connsiteY17" fmla="*/ 990600 h 1106702"/>
              <a:gd name="connsiteX18" fmla="*/ 277091 w 394855"/>
              <a:gd name="connsiteY18" fmla="*/ 1066800 h 1106702"/>
              <a:gd name="connsiteX19" fmla="*/ 249382 w 394855"/>
              <a:gd name="connsiteY19" fmla="*/ 1087582 h 1106702"/>
              <a:gd name="connsiteX20" fmla="*/ 228600 w 394855"/>
              <a:gd name="connsiteY20" fmla="*/ 1094509 h 1106702"/>
              <a:gd name="connsiteX21" fmla="*/ 207818 w 394855"/>
              <a:gd name="connsiteY21" fmla="*/ 1046019 h 1106702"/>
              <a:gd name="connsiteX22" fmla="*/ 214746 w 394855"/>
              <a:gd name="connsiteY22" fmla="*/ 1018309 h 1106702"/>
              <a:gd name="connsiteX23" fmla="*/ 221673 w 394855"/>
              <a:gd name="connsiteY23" fmla="*/ 1039091 h 1106702"/>
              <a:gd name="connsiteX24" fmla="*/ 325582 w 394855"/>
              <a:gd name="connsiteY24" fmla="*/ 1101437 h 1106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4855" h="1106702">
                <a:moveTo>
                  <a:pt x="0" y="0"/>
                </a:moveTo>
                <a:cubicBezTo>
                  <a:pt x="46656" y="23328"/>
                  <a:pt x="61301" y="29322"/>
                  <a:pt x="110837" y="62346"/>
                </a:cubicBezTo>
                <a:cubicBezTo>
                  <a:pt x="130050" y="75154"/>
                  <a:pt x="149927" y="87581"/>
                  <a:pt x="166255" y="103909"/>
                </a:cubicBezTo>
                <a:cubicBezTo>
                  <a:pt x="173182" y="110836"/>
                  <a:pt x="180661" y="117253"/>
                  <a:pt x="187037" y="124691"/>
                </a:cubicBezTo>
                <a:cubicBezTo>
                  <a:pt x="194550" y="133457"/>
                  <a:pt x="199129" y="144797"/>
                  <a:pt x="207818" y="152400"/>
                </a:cubicBezTo>
                <a:cubicBezTo>
                  <a:pt x="217951" y="161266"/>
                  <a:pt x="230909" y="166255"/>
                  <a:pt x="242455" y="173182"/>
                </a:cubicBezTo>
                <a:cubicBezTo>
                  <a:pt x="256309" y="191655"/>
                  <a:pt x="272138" y="208800"/>
                  <a:pt x="284018" y="228600"/>
                </a:cubicBezTo>
                <a:cubicBezTo>
                  <a:pt x="312769" y="276519"/>
                  <a:pt x="298778" y="251194"/>
                  <a:pt x="325582" y="304800"/>
                </a:cubicBezTo>
                <a:cubicBezTo>
                  <a:pt x="327891" y="318655"/>
                  <a:pt x="329102" y="332738"/>
                  <a:pt x="332509" y="346364"/>
                </a:cubicBezTo>
                <a:cubicBezTo>
                  <a:pt x="336051" y="360532"/>
                  <a:pt x="342352" y="373886"/>
                  <a:pt x="346364" y="387928"/>
                </a:cubicBezTo>
                <a:cubicBezTo>
                  <a:pt x="351595" y="406237"/>
                  <a:pt x="354196" y="425282"/>
                  <a:pt x="360218" y="443346"/>
                </a:cubicBezTo>
                <a:cubicBezTo>
                  <a:pt x="369692" y="471765"/>
                  <a:pt x="381224" y="504354"/>
                  <a:pt x="387927" y="533400"/>
                </a:cubicBezTo>
                <a:cubicBezTo>
                  <a:pt x="391085" y="547086"/>
                  <a:pt x="392546" y="561109"/>
                  <a:pt x="394855" y="574964"/>
                </a:cubicBezTo>
                <a:cubicBezTo>
                  <a:pt x="392546" y="637309"/>
                  <a:pt x="394817" y="699993"/>
                  <a:pt x="387927" y="762000"/>
                </a:cubicBezTo>
                <a:cubicBezTo>
                  <a:pt x="385508" y="783772"/>
                  <a:pt x="372459" y="803094"/>
                  <a:pt x="367146" y="824346"/>
                </a:cubicBezTo>
                <a:cubicBezTo>
                  <a:pt x="360027" y="852820"/>
                  <a:pt x="348975" y="899640"/>
                  <a:pt x="339437" y="928255"/>
                </a:cubicBezTo>
                <a:cubicBezTo>
                  <a:pt x="335505" y="940052"/>
                  <a:pt x="329514" y="951094"/>
                  <a:pt x="325582" y="962891"/>
                </a:cubicBezTo>
                <a:cubicBezTo>
                  <a:pt x="322571" y="971923"/>
                  <a:pt x="321666" y="981568"/>
                  <a:pt x="318655" y="990600"/>
                </a:cubicBezTo>
                <a:cubicBezTo>
                  <a:pt x="309129" y="1019179"/>
                  <a:pt x="297621" y="1043704"/>
                  <a:pt x="277091" y="1066800"/>
                </a:cubicBezTo>
                <a:cubicBezTo>
                  <a:pt x="269421" y="1075429"/>
                  <a:pt x="259406" y="1081854"/>
                  <a:pt x="249382" y="1087582"/>
                </a:cubicBezTo>
                <a:cubicBezTo>
                  <a:pt x="243042" y="1091205"/>
                  <a:pt x="235527" y="1092200"/>
                  <a:pt x="228600" y="1094509"/>
                </a:cubicBezTo>
                <a:cubicBezTo>
                  <a:pt x="221673" y="1078346"/>
                  <a:pt x="210964" y="1063321"/>
                  <a:pt x="207818" y="1046019"/>
                </a:cubicBezTo>
                <a:cubicBezTo>
                  <a:pt x="206115" y="1036652"/>
                  <a:pt x="206230" y="1022567"/>
                  <a:pt x="214746" y="1018309"/>
                </a:cubicBezTo>
                <a:cubicBezTo>
                  <a:pt x="221277" y="1015043"/>
                  <a:pt x="219364" y="1032164"/>
                  <a:pt x="221673" y="1039091"/>
                </a:cubicBezTo>
                <a:cubicBezTo>
                  <a:pt x="232170" y="1133567"/>
                  <a:pt x="207690" y="1101437"/>
                  <a:pt x="325582" y="1101437"/>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49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8" grpId="0" animBg="1"/>
      <p:bldP spid="4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Some Benefits (?)</a:t>
            </a:r>
            <a:endParaRPr dirty="0"/>
          </a:p>
        </p:txBody>
      </p:sp>
      <p:sp>
        <p:nvSpPr>
          <p:cNvPr id="288" name="Google Shape;288;p31"/>
          <p:cNvSpPr txBox="1">
            <a:spLocks noGrp="1"/>
          </p:cNvSpPr>
          <p:nvPr>
            <p:ph type="body" idx="1"/>
          </p:nvPr>
        </p:nvSpPr>
        <p:spPr>
          <a:xfrm>
            <a:off x="779243" y="1986900"/>
            <a:ext cx="2419800" cy="137035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Independent Infrastructure</a:t>
            </a:r>
          </a:p>
          <a:p>
            <a:pPr marL="0" lvl="0" indent="0" algn="l" rtl="0">
              <a:spcBef>
                <a:spcPts val="600"/>
              </a:spcBef>
              <a:spcAft>
                <a:spcPts val="0"/>
              </a:spcAft>
              <a:buNone/>
            </a:pPr>
            <a:r>
              <a:rPr lang="en-US" sz="1200" dirty="0"/>
              <a:t>We can swap out the entire database implementation across the board</a:t>
            </a:r>
          </a:p>
        </p:txBody>
      </p:sp>
      <p:sp>
        <p:nvSpPr>
          <p:cNvPr id="289" name="Google Shape;289;p31"/>
          <p:cNvSpPr txBox="1">
            <a:spLocks noGrp="1"/>
          </p:cNvSpPr>
          <p:nvPr>
            <p:ph type="body" idx="2"/>
          </p:nvPr>
        </p:nvSpPr>
        <p:spPr>
          <a:xfrm>
            <a:off x="3362100" y="1986900"/>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a:t>Independent UI</a:t>
            </a:r>
            <a:endParaRPr lang="en" sz="1200" dirty="0"/>
          </a:p>
          <a:p>
            <a:pPr marL="0" lvl="0" indent="0" algn="l" rtl="0">
              <a:spcBef>
                <a:spcPts val="600"/>
              </a:spcBef>
              <a:spcAft>
                <a:spcPts val="0"/>
              </a:spcAft>
              <a:buNone/>
            </a:pPr>
            <a:r>
              <a:rPr lang="en" sz="1200" dirty="0"/>
              <a:t>The UI can change easily without changing the rest of the system</a:t>
            </a:r>
            <a:endParaRPr sz="1200" dirty="0"/>
          </a:p>
        </p:txBody>
      </p:sp>
      <p:sp>
        <p:nvSpPr>
          <p:cNvPr id="290" name="Google Shape;290;p31"/>
          <p:cNvSpPr txBox="1">
            <a:spLocks noGrp="1"/>
          </p:cNvSpPr>
          <p:nvPr>
            <p:ph type="body" idx="3"/>
          </p:nvPr>
        </p:nvSpPr>
        <p:spPr>
          <a:xfrm>
            <a:off x="5880754" y="1969936"/>
            <a:ext cx="2419800" cy="1169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Testable</a:t>
            </a:r>
            <a:endParaRPr b="1" dirty="0"/>
          </a:p>
          <a:p>
            <a:pPr marL="0" lvl="0" indent="0" algn="l" rtl="0">
              <a:spcBef>
                <a:spcPts val="600"/>
              </a:spcBef>
              <a:spcAft>
                <a:spcPts val="0"/>
              </a:spcAft>
              <a:buNone/>
            </a:pPr>
            <a:r>
              <a:rPr lang="en" sz="1200" dirty="0"/>
              <a:t>You can test business rules without a UI, database, etc. because of mocks</a:t>
            </a:r>
            <a:endParaRPr sz="1200" dirty="0"/>
          </a:p>
          <a:p>
            <a:pPr marL="0" lvl="0" indent="0" algn="l" rtl="0">
              <a:spcBef>
                <a:spcPts val="600"/>
              </a:spcBef>
              <a:spcAft>
                <a:spcPts val="0"/>
              </a:spcAft>
              <a:buNone/>
            </a:pPr>
            <a:endParaRPr sz="1200" dirty="0"/>
          </a:p>
        </p:txBody>
      </p:sp>
      <p:sp>
        <p:nvSpPr>
          <p:cNvPr id="338" name="Google Shape;338;p3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grpSp>
        <p:nvGrpSpPr>
          <p:cNvPr id="57" name="Google Shape;1133;p48">
            <a:extLst>
              <a:ext uri="{FF2B5EF4-FFF2-40B4-BE49-F238E27FC236}">
                <a16:creationId xmlns:a16="http://schemas.microsoft.com/office/drawing/2014/main" id="{1BBD100B-CA21-4584-BD03-19F1E04EF4AF}"/>
              </a:ext>
            </a:extLst>
          </p:cNvPr>
          <p:cNvGrpSpPr/>
          <p:nvPr/>
        </p:nvGrpSpPr>
        <p:grpSpPr>
          <a:xfrm>
            <a:off x="1362804" y="1804077"/>
            <a:ext cx="326510" cy="336914"/>
            <a:chOff x="4556450" y="4963575"/>
            <a:chExt cx="548025" cy="498100"/>
          </a:xfrm>
        </p:grpSpPr>
        <p:sp>
          <p:nvSpPr>
            <p:cNvPr id="58" name="Google Shape;1134;p48">
              <a:extLst>
                <a:ext uri="{FF2B5EF4-FFF2-40B4-BE49-F238E27FC236}">
                  <a16:creationId xmlns:a16="http://schemas.microsoft.com/office/drawing/2014/main" id="{73DBA3F4-E957-4C6F-8874-C9A0FB02AFC3}"/>
                </a:ext>
              </a:extLst>
            </p:cNvPr>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59" name="Google Shape;1135;p48">
              <a:extLst>
                <a:ext uri="{FF2B5EF4-FFF2-40B4-BE49-F238E27FC236}">
                  <a16:creationId xmlns:a16="http://schemas.microsoft.com/office/drawing/2014/main" id="{B156A8BF-F042-472F-AAAE-E5A80E716614}"/>
                </a:ext>
              </a:extLst>
            </p:cNvPr>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0" name="Google Shape;1136;p48">
              <a:extLst>
                <a:ext uri="{FF2B5EF4-FFF2-40B4-BE49-F238E27FC236}">
                  <a16:creationId xmlns:a16="http://schemas.microsoft.com/office/drawing/2014/main" id="{1A0978BF-F8D1-430B-8DCC-ECF66A092222}"/>
                </a:ext>
              </a:extLst>
            </p:cNvPr>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1" name="Google Shape;1137;p48">
              <a:extLst>
                <a:ext uri="{FF2B5EF4-FFF2-40B4-BE49-F238E27FC236}">
                  <a16:creationId xmlns:a16="http://schemas.microsoft.com/office/drawing/2014/main" id="{3E6CC0AA-554A-4800-819F-8F4B06E72317}"/>
                </a:ext>
              </a:extLst>
            </p:cNvPr>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2" name="Google Shape;1138;p48">
              <a:extLst>
                <a:ext uri="{FF2B5EF4-FFF2-40B4-BE49-F238E27FC236}">
                  <a16:creationId xmlns:a16="http://schemas.microsoft.com/office/drawing/2014/main" id="{ED73E56F-D800-480B-B3DB-5C2684E89BCF}"/>
                </a:ext>
              </a:extLst>
            </p:cNvPr>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grpSp>
        <p:nvGrpSpPr>
          <p:cNvPr id="63" name="Google Shape;733;p48">
            <a:extLst>
              <a:ext uri="{FF2B5EF4-FFF2-40B4-BE49-F238E27FC236}">
                <a16:creationId xmlns:a16="http://schemas.microsoft.com/office/drawing/2014/main" id="{7D2E7503-7907-4A94-B7C3-DA9720922046}"/>
              </a:ext>
            </a:extLst>
          </p:cNvPr>
          <p:cNvGrpSpPr/>
          <p:nvPr/>
        </p:nvGrpSpPr>
        <p:grpSpPr>
          <a:xfrm>
            <a:off x="4033620" y="1845584"/>
            <a:ext cx="356204" cy="313212"/>
            <a:chOff x="1929775" y="320925"/>
            <a:chExt cx="423800" cy="372650"/>
          </a:xfrm>
        </p:grpSpPr>
        <p:sp>
          <p:nvSpPr>
            <p:cNvPr id="64" name="Google Shape;734;p48">
              <a:extLst>
                <a:ext uri="{FF2B5EF4-FFF2-40B4-BE49-F238E27FC236}">
                  <a16:creationId xmlns:a16="http://schemas.microsoft.com/office/drawing/2014/main" id="{FCC76238-D2EC-45FB-9428-54DFB12895DF}"/>
                </a:ext>
              </a:extLst>
            </p:cNvPr>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5" name="Google Shape;735;p48">
              <a:extLst>
                <a:ext uri="{FF2B5EF4-FFF2-40B4-BE49-F238E27FC236}">
                  <a16:creationId xmlns:a16="http://schemas.microsoft.com/office/drawing/2014/main" id="{DC25A64A-AD9B-41A0-BFED-32ACAA4B4D04}"/>
                </a:ext>
              </a:extLst>
            </p:cNvPr>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6" name="Google Shape;736;p48">
              <a:extLst>
                <a:ext uri="{FF2B5EF4-FFF2-40B4-BE49-F238E27FC236}">
                  <a16:creationId xmlns:a16="http://schemas.microsoft.com/office/drawing/2014/main" id="{BD145D1F-7F14-4A85-9D1A-BDDA562EBEF2}"/>
                </a:ext>
              </a:extLst>
            </p:cNvPr>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7" name="Google Shape;737;p48">
              <a:extLst>
                <a:ext uri="{FF2B5EF4-FFF2-40B4-BE49-F238E27FC236}">
                  <a16:creationId xmlns:a16="http://schemas.microsoft.com/office/drawing/2014/main" id="{469DCC35-679D-45B1-8C84-A8E656FFCF78}"/>
                </a:ext>
              </a:extLst>
            </p:cNvPr>
            <p:cNvSpPr/>
            <p:nvPr/>
          </p:nvSpPr>
          <p:spPr>
            <a:xfrm>
              <a:off x="1974224" y="468875"/>
              <a:ext cx="232599"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68" name="Google Shape;738;p48">
              <a:extLst>
                <a:ext uri="{FF2B5EF4-FFF2-40B4-BE49-F238E27FC236}">
                  <a16:creationId xmlns:a16="http://schemas.microsoft.com/office/drawing/2014/main" id="{2C53E021-68F0-4A04-8244-DAECA4BC5E68}"/>
                </a:ext>
              </a:extLst>
            </p:cNvPr>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grpSp>
      <p:sp>
        <p:nvSpPr>
          <p:cNvPr id="69" name="Google Shape;944;p48">
            <a:extLst>
              <a:ext uri="{FF2B5EF4-FFF2-40B4-BE49-F238E27FC236}">
                <a16:creationId xmlns:a16="http://schemas.microsoft.com/office/drawing/2014/main" id="{B6C0C80F-2D66-4B4A-B2AC-E3CA36C60982}"/>
              </a:ext>
            </a:extLst>
          </p:cNvPr>
          <p:cNvSpPr/>
          <p:nvPr/>
        </p:nvSpPr>
        <p:spPr>
          <a:xfrm>
            <a:off x="6931986" y="1777310"/>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extLst>
      <p:ext uri="{BB962C8B-B14F-4D97-AF65-F5344CB8AC3E}">
        <p14:creationId xmlns:p14="http://schemas.microsoft.com/office/powerpoint/2010/main" val="154941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0">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0">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uiExpand="1" build="p"/>
      <p:bldP spid="289" grpId="0" uiExpand="1" build="p"/>
      <p:bldP spid="290" grpId="0" uiExpand="1" build="p"/>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p:nvPr/>
        </p:nvSpPr>
        <p:spPr>
          <a:xfrm>
            <a:off x="4738600" y="1668322"/>
            <a:ext cx="2877300" cy="28569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My Experience</a:t>
            </a:r>
            <a:endParaRPr dirty="0"/>
          </a:p>
        </p:txBody>
      </p:sp>
      <p:cxnSp>
        <p:nvCxnSpPr>
          <p:cNvPr id="153" name="Google Shape;153;p21"/>
          <p:cNvCxnSpPr/>
          <p:nvPr/>
        </p:nvCxnSpPr>
        <p:spPr>
          <a:xfrm rot="10800000" flipH="1">
            <a:off x="6793191" y="367851"/>
            <a:ext cx="638700" cy="1419600"/>
          </a:xfrm>
          <a:prstGeom prst="straightConnector1">
            <a:avLst/>
          </a:prstGeom>
          <a:noFill/>
          <a:ln w="9525" cap="flat" cmpd="sng">
            <a:solidFill>
              <a:srgbClr val="CFD8DC"/>
            </a:solidFill>
            <a:prstDash val="solid"/>
            <a:round/>
            <a:headEnd type="none" w="med" len="med"/>
            <a:tailEnd type="none" w="med" len="med"/>
          </a:ln>
        </p:spPr>
      </p:cxnSp>
      <p:cxnSp>
        <p:nvCxnSpPr>
          <p:cNvPr id="154" name="Google Shape;154;p21"/>
          <p:cNvCxnSpPr/>
          <p:nvPr/>
        </p:nvCxnSpPr>
        <p:spPr>
          <a:xfrm rot="10800000" flipH="1">
            <a:off x="7194765" y="1515796"/>
            <a:ext cx="1377600" cy="570900"/>
          </a:xfrm>
          <a:prstGeom prst="straightConnector1">
            <a:avLst/>
          </a:prstGeom>
          <a:noFill/>
          <a:ln w="9525" cap="flat" cmpd="sng">
            <a:solidFill>
              <a:srgbClr val="CFD8DC"/>
            </a:solidFill>
            <a:prstDash val="solid"/>
            <a:round/>
            <a:headEnd type="none" w="med" len="med"/>
            <a:tailEnd type="none" w="med" len="med"/>
          </a:ln>
        </p:spPr>
      </p:cxnSp>
      <p:cxnSp>
        <p:nvCxnSpPr>
          <p:cNvPr id="155" name="Google Shape;155;p21"/>
          <p:cNvCxnSpPr/>
          <p:nvPr/>
        </p:nvCxnSpPr>
        <p:spPr>
          <a:xfrm rot="10800000" flipH="1">
            <a:off x="7068779" y="1169826"/>
            <a:ext cx="716400" cy="806100"/>
          </a:xfrm>
          <a:prstGeom prst="straightConnector1">
            <a:avLst/>
          </a:prstGeom>
          <a:noFill/>
          <a:ln w="9525" cap="flat" cmpd="sng">
            <a:solidFill>
              <a:srgbClr val="CFD8DC"/>
            </a:solidFill>
            <a:prstDash val="solid"/>
            <a:round/>
            <a:headEnd type="none" w="med" len="med"/>
            <a:tailEnd type="none" w="med" len="med"/>
          </a:ln>
        </p:spPr>
      </p:cxnSp>
      <p:sp>
        <p:nvSpPr>
          <p:cNvPr id="156" name="Google Shape;156;p2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16" name="TextBox 15">
            <a:extLst>
              <a:ext uri="{FF2B5EF4-FFF2-40B4-BE49-F238E27FC236}">
                <a16:creationId xmlns:a16="http://schemas.microsoft.com/office/drawing/2014/main" id="{35580196-C647-49C8-84BF-6B1C354BC6AD}"/>
              </a:ext>
            </a:extLst>
          </p:cNvPr>
          <p:cNvSpPr txBox="1"/>
          <p:nvPr/>
        </p:nvSpPr>
        <p:spPr>
          <a:xfrm>
            <a:off x="5051080" y="2126082"/>
            <a:ext cx="1822847" cy="1938992"/>
          </a:xfrm>
          <a:prstGeom prst="rect">
            <a:avLst/>
          </a:prstGeom>
          <a:noFill/>
        </p:spPr>
        <p:txBody>
          <a:bodyPr wrap="square">
            <a:spAutoFit/>
          </a:bodyPr>
          <a:lstStyle/>
          <a:p>
            <a:r>
              <a:rPr lang="en" sz="12000" dirty="0">
                <a:solidFill>
                  <a:srgbClr val="607D8B"/>
                </a:solidFill>
                <a:latin typeface="Source Sans Pro"/>
                <a:ea typeface="Source Sans Pro"/>
                <a:cs typeface="Source Sans Pro"/>
                <a:sym typeface="Source Sans Pro"/>
              </a:rPr>
              <a:t>😭</a:t>
            </a:r>
            <a:endParaRPr lang="en-US" sz="12000" dirty="0"/>
          </a:p>
        </p:txBody>
      </p:sp>
      <p:cxnSp>
        <p:nvCxnSpPr>
          <p:cNvPr id="5" name="Connector: Curved 4">
            <a:extLst>
              <a:ext uri="{FF2B5EF4-FFF2-40B4-BE49-F238E27FC236}">
                <a16:creationId xmlns:a16="http://schemas.microsoft.com/office/drawing/2014/main" id="{7EDEB07E-8198-43D9-A912-C588F9F52D80}"/>
              </a:ext>
            </a:extLst>
          </p:cNvPr>
          <p:cNvCxnSpPr>
            <a:cxnSpLocks/>
          </p:cNvCxnSpPr>
          <p:nvPr/>
        </p:nvCxnSpPr>
        <p:spPr>
          <a:xfrm>
            <a:off x="2840182" y="763964"/>
            <a:ext cx="3337068" cy="1369239"/>
          </a:xfrm>
          <a:prstGeom prst="curvedConnector3">
            <a:avLst>
              <a:gd name="adj1" fmla="val 9982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3CBE92-8ECC-44CA-AF98-EA7B0EBCDB40}"/>
              </a:ext>
            </a:extLst>
          </p:cNvPr>
          <p:cNvSpPr txBox="1"/>
          <p:nvPr/>
        </p:nvSpPr>
        <p:spPr>
          <a:xfrm>
            <a:off x="5925418" y="3987370"/>
            <a:ext cx="503664" cy="307777"/>
          </a:xfrm>
          <a:prstGeom prst="rect">
            <a:avLst/>
          </a:prstGeom>
          <a:noFill/>
        </p:spPr>
        <p:txBody>
          <a:bodyPr wrap="none" rtlCol="0">
            <a:spAutoFit/>
          </a:bodyPr>
          <a:lstStyle/>
          <a:p>
            <a:r>
              <a:rPr lang="en-US" dirty="0">
                <a:solidFill>
                  <a:schemeClr val="accent6"/>
                </a:solidFill>
              </a:rPr>
              <a:t>Ben</a:t>
            </a:r>
          </a:p>
        </p:txBody>
      </p:sp>
      <p:sp>
        <p:nvSpPr>
          <p:cNvPr id="23" name="Google Shape;76;p13">
            <a:extLst>
              <a:ext uri="{FF2B5EF4-FFF2-40B4-BE49-F238E27FC236}">
                <a16:creationId xmlns:a16="http://schemas.microsoft.com/office/drawing/2014/main" id="{8611DAD4-455C-4863-9324-497D0BEA6961}"/>
              </a:ext>
            </a:extLst>
          </p:cNvPr>
          <p:cNvSpPr txBox="1"/>
          <p:nvPr/>
        </p:nvSpPr>
        <p:spPr>
          <a:xfrm>
            <a:off x="657225" y="1114451"/>
            <a:ext cx="3444512" cy="3635400"/>
          </a:xfrm>
          <a:prstGeom prst="rect">
            <a:avLst/>
          </a:prstGeom>
          <a:noFill/>
          <a:ln>
            <a:noFill/>
          </a:ln>
        </p:spPr>
        <p:txBody>
          <a:bodyPr spcFirstLastPara="1" wrap="square" lIns="91425" tIns="91425" rIns="91425" bIns="91425" anchor="t" anchorCtr="0">
            <a:noAutofit/>
          </a:bodyPr>
          <a:lstStyle/>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Methods (thru interfaces) which are used horizontally across the application</a:t>
            </a:r>
          </a:p>
          <a:p>
            <a:pPr marL="457200" indent="-317500">
              <a:lnSpc>
                <a:spcPct val="115000"/>
              </a:lnSpc>
              <a:buClr>
                <a:srgbClr val="CFD8DC"/>
              </a:buClr>
              <a:buSzPts val="1400"/>
              <a:buFont typeface="Source Sans Pro"/>
              <a:buChar char="◎"/>
              <a:defRPr/>
            </a:pPr>
            <a:r>
              <a:rPr lang="en" dirty="0">
                <a:solidFill>
                  <a:srgbClr val="263238"/>
                </a:solidFill>
                <a:latin typeface="Source Sans Pro"/>
                <a:ea typeface="Source Sans Pro"/>
                <a:cs typeface="Source Sans Pro"/>
                <a:sym typeface="Source Sans Pro"/>
              </a:rPr>
              <a:t>Lasanga services</a:t>
            </a:r>
            <a:endParaRPr lang="en-US" dirty="0">
              <a:solidFill>
                <a:srgbClr val="263238"/>
              </a:solidFill>
              <a:latin typeface="Source Sans Pro"/>
              <a:ea typeface="Source Sans Pro"/>
              <a:cs typeface="Source Sans Pro"/>
              <a:sym typeface="Source Sans Pro"/>
            </a:endParaRP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Lots of time navigating the file structure of the application</a:t>
            </a:r>
          </a:p>
          <a:p>
            <a:pPr marL="457200" indent="-317500">
              <a:lnSpc>
                <a:spcPct val="115000"/>
              </a:lnSpc>
              <a:buClr>
                <a:srgbClr val="CFD8DC"/>
              </a:buClr>
              <a:buSzPts val="1400"/>
              <a:buFont typeface="Source Sans Pro"/>
              <a:buChar char="◎"/>
              <a:defRPr/>
            </a:pPr>
            <a:r>
              <a:rPr lang="en-US" dirty="0">
                <a:solidFill>
                  <a:srgbClr val="263238"/>
                </a:solidFill>
                <a:latin typeface="Source Sans Pro"/>
                <a:ea typeface="Source Sans Pro"/>
                <a:cs typeface="Source Sans Pro"/>
                <a:sym typeface="Source Sans Pro"/>
              </a:rPr>
              <a:t>Easy to write low-value tests which are brittle</a:t>
            </a:r>
          </a:p>
          <a:p>
            <a:pPr marL="457200" indent="-317500">
              <a:lnSpc>
                <a:spcPct val="115000"/>
              </a:lnSpc>
              <a:buClr>
                <a:srgbClr val="CFD8DC"/>
              </a:buClr>
              <a:buSzPts val="1400"/>
              <a:buFont typeface="Source Sans Pro"/>
              <a:buChar char="◎"/>
              <a:defRPr/>
            </a:pPr>
            <a:r>
              <a:rPr lang="en-US" dirty="0">
                <a:latin typeface="Source Sans Pro" panose="020B0503030403020204" pitchFamily="34" charset="0"/>
                <a:ea typeface="Source Sans Pro" panose="020B0503030403020204" pitchFamily="34" charset="0"/>
              </a:rPr>
              <a:t>Hard to approach modifying or adding new features because of the coupling </a:t>
            </a:r>
          </a:p>
          <a:p>
            <a:pPr marL="457200" indent="-317500">
              <a:lnSpc>
                <a:spcPct val="115000"/>
              </a:lnSpc>
              <a:buClr>
                <a:srgbClr val="CFD8DC"/>
              </a:buClr>
              <a:buSzPts val="1400"/>
              <a:buFont typeface="Source Sans Pro"/>
              <a:buChar char="◎"/>
              <a:defRPr/>
            </a:pPr>
            <a:r>
              <a:rPr lang="en-US" dirty="0">
                <a:solidFill>
                  <a:srgbClr val="263238"/>
                </a:solidFill>
                <a:latin typeface="Source Sans Pro" panose="020B0503030403020204" pitchFamily="34" charset="0"/>
                <a:ea typeface="Source Sans Pro" panose="020B0503030403020204" pitchFamily="34" charset="0"/>
                <a:cs typeface="Source Sans Pro"/>
                <a:sym typeface="Source Sans Pro"/>
              </a:rPr>
              <a:t>Lots of worrying about side effects</a:t>
            </a:r>
          </a:p>
          <a:p>
            <a:pPr marL="0" lvl="0" indent="0" algn="l" rtl="0">
              <a:spcBef>
                <a:spcPts val="600"/>
              </a:spcBef>
              <a:spcAft>
                <a:spcPts val="0"/>
              </a:spcAft>
              <a:buNone/>
            </a:pPr>
            <a:endParaRPr dirty="0">
              <a:solidFill>
                <a:srgbClr val="263238"/>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293967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3783900" y="1843965"/>
            <a:ext cx="1576026" cy="819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y</a:t>
            </a:r>
            <a:r>
              <a:rPr lang="en" dirty="0"/>
              <a:t> tho?</a:t>
            </a:r>
            <a:endParaRPr dirty="0"/>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8</a:t>
            </a:fld>
            <a:endParaRPr dirty="0"/>
          </a:p>
        </p:txBody>
      </p:sp>
      <p:sp>
        <p:nvSpPr>
          <p:cNvPr id="2" name="TextBox 1">
            <a:extLst>
              <a:ext uri="{FF2B5EF4-FFF2-40B4-BE49-F238E27FC236}">
                <a16:creationId xmlns:a16="http://schemas.microsoft.com/office/drawing/2014/main" id="{939F6C19-894D-46DE-B9A5-10FF918F507B}"/>
              </a:ext>
            </a:extLst>
          </p:cNvPr>
          <p:cNvSpPr txBox="1"/>
          <p:nvPr/>
        </p:nvSpPr>
        <p:spPr>
          <a:xfrm>
            <a:off x="4571913" y="2748086"/>
            <a:ext cx="2016501" cy="461665"/>
          </a:xfrm>
          <a:prstGeom prst="rect">
            <a:avLst/>
          </a:prstGeom>
          <a:noFill/>
        </p:spPr>
        <p:txBody>
          <a:bodyPr wrap="square" rtlCol="0">
            <a:spAutoFit/>
          </a:bodyPr>
          <a:lstStyle/>
          <a:p>
            <a:r>
              <a:rPr lang="en-US" sz="2400" i="1" dirty="0">
                <a:solidFill>
                  <a:schemeClr val="accent4"/>
                </a:solidFill>
              </a:rPr>
              <a:t>- Anonymous</a:t>
            </a:r>
          </a:p>
        </p:txBody>
      </p:sp>
      <p:pic>
        <p:nvPicPr>
          <p:cNvPr id="12" name="Picture 11" descr="A picture containing text&#10;&#10;Description automatically generated">
            <a:extLst>
              <a:ext uri="{FF2B5EF4-FFF2-40B4-BE49-F238E27FC236}">
                <a16:creationId xmlns:a16="http://schemas.microsoft.com/office/drawing/2014/main" id="{ADA262D6-D9E9-486F-BE0F-A4DC83F051A0}"/>
              </a:ext>
            </a:extLst>
          </p:cNvPr>
          <p:cNvPicPr>
            <a:picLocks noChangeAspect="1"/>
          </p:cNvPicPr>
          <p:nvPr/>
        </p:nvPicPr>
        <p:blipFill>
          <a:blip r:embed="rId3"/>
          <a:stretch>
            <a:fillRect/>
          </a:stretch>
        </p:blipFill>
        <p:spPr>
          <a:xfrm>
            <a:off x="364221" y="619718"/>
            <a:ext cx="3419679" cy="4088293"/>
          </a:xfrm>
          <a:prstGeom prst="rect">
            <a:avLst/>
          </a:prstGeom>
          <a:effectLst>
            <a:softEdge rad="7747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chemeClr val="accent4"/>
                </a:solidFill>
              </a:rPr>
              <a:t>2.</a:t>
            </a:r>
            <a:endParaRPr sz="6000" dirty="0">
              <a:solidFill>
                <a:schemeClr val="accent4"/>
              </a:solidFill>
            </a:endParaRPr>
          </a:p>
          <a:p>
            <a:pPr marL="0" lvl="0" indent="0" algn="l" rtl="0">
              <a:spcBef>
                <a:spcPts val="0"/>
              </a:spcBef>
              <a:spcAft>
                <a:spcPts val="0"/>
              </a:spcAft>
              <a:buNone/>
            </a:pPr>
            <a:r>
              <a:rPr lang="en" dirty="0"/>
              <a:t>The Vertical Slice</a:t>
            </a:r>
            <a:endParaRPr dirty="0"/>
          </a:p>
        </p:txBody>
      </p:sp>
      <p:sp>
        <p:nvSpPr>
          <p:cNvPr id="98" name="Google Shape;98;p15"/>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13936773"/>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841</TotalTime>
  <Words>1230</Words>
  <Application>Microsoft Office PowerPoint</Application>
  <PresentationFormat>On-screen Show (16:9)</PresentationFormat>
  <Paragraphs>131</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Open Sans</vt:lpstr>
      <vt:lpstr>Roboto Slab</vt:lpstr>
      <vt:lpstr>Source Sans Pro</vt:lpstr>
      <vt:lpstr>Cordelia template</vt:lpstr>
      <vt:lpstr>Vertical  Slice Architecture</vt:lpstr>
      <vt:lpstr>1. Clean Architecture</vt:lpstr>
      <vt:lpstr>Principles</vt:lpstr>
      <vt:lpstr>A Different  Perspective</vt:lpstr>
      <vt:lpstr>A Different  Perspective</vt:lpstr>
      <vt:lpstr>Some Benefits (?)</vt:lpstr>
      <vt:lpstr>My Experience</vt:lpstr>
      <vt:lpstr>PowerPoint Presentation</vt:lpstr>
      <vt:lpstr>2. The Vertical Slice</vt:lpstr>
      <vt:lpstr>Principles</vt:lpstr>
      <vt:lpstr>What is a Single Responsibility?</vt:lpstr>
      <vt:lpstr>Emergent Patterns</vt:lpstr>
      <vt:lpstr>The Axis of Change</vt:lpstr>
      <vt:lpstr>As a shopper… I want to place an order with a list of products so that I can receive them at a later date</vt:lpstr>
      <vt:lpstr>Benefits</vt:lpstr>
      <vt:lpstr>Some Pitfalls</vt:lpstr>
      <vt:lpstr>PowerPoint Presentation</vt:lpstr>
      <vt:lpstr>Hybrid Approaches</vt:lpstr>
      <vt:lpstr>3. Further Your Mastery</vt:lpstr>
      <vt:lpstr>Resources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Vertical  Slice Architecture</dc:title>
  <cp:lastModifiedBy>Ben Sampica</cp:lastModifiedBy>
  <cp:revision>42</cp:revision>
  <dcterms:modified xsi:type="dcterms:W3CDTF">2022-04-22T19:14:50Z</dcterms:modified>
</cp:coreProperties>
</file>