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Catamaran"/>
      <p:regular r:id="rId24"/>
      <p:bold r:id="rId25"/>
    </p:embeddedFont>
    <p:embeddedFont>
      <p:font typeface="Catamaran Medium"/>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ggzQnLekyFTPVQOIQPbakVLwTj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atamaran-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atamaranMedium-regular.fntdata"/><Relationship Id="rId25" Type="http://schemas.openxmlformats.org/officeDocument/2006/relationships/font" Target="fonts/Catamaran-bold.fntdata"/><Relationship Id="rId28" Type="http://customschemas.google.com/relationships/presentationmetadata" Target="metadata"/><Relationship Id="rId27" Type="http://schemas.openxmlformats.org/officeDocument/2006/relationships/font" Target="fonts/CatamaranMedium-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 Can I use it?</a:t>
            </a:r>
            <a:endParaRPr/>
          </a:p>
          <a:p>
            <a:pPr indent="0" lvl="0" marL="0" rtl="0" algn="l">
              <a:lnSpc>
                <a:spcPct val="100000"/>
              </a:lnSpc>
              <a:spcBef>
                <a:spcPts val="0"/>
              </a:spcBef>
              <a:spcAft>
                <a:spcPts val="0"/>
              </a:spcAft>
              <a:buSzPts val="1400"/>
              <a:buNone/>
            </a:pPr>
            <a:r>
              <a:rPr lang="en-US"/>
              <a:t>	- No report is ever going to say whether the product works or not.</a:t>
            </a:r>
            <a:endParaRPr/>
          </a:p>
          <a:p>
            <a:pPr indent="0" lvl="0" marL="0" rtl="0" algn="l">
              <a:lnSpc>
                <a:spcPct val="100000"/>
              </a:lnSpc>
              <a:spcBef>
                <a:spcPts val="0"/>
              </a:spcBef>
              <a:spcAft>
                <a:spcPts val="0"/>
              </a:spcAft>
              <a:buSzPts val="1400"/>
              <a:buNone/>
            </a:pPr>
            <a:r>
              <a:t/>
            </a:r>
            <a:endParaRPr/>
          </a:p>
          <a:p>
            <a:pPr indent="-171450" lvl="0" marL="171450" rtl="0" algn="l">
              <a:lnSpc>
                <a:spcPct val="100000"/>
              </a:lnSpc>
              <a:spcBef>
                <a:spcPts val="0"/>
              </a:spcBef>
              <a:spcAft>
                <a:spcPts val="0"/>
              </a:spcAft>
              <a:buSzPts val="1400"/>
              <a:buFont typeface="Arial"/>
              <a:buChar char="-"/>
            </a:pPr>
            <a:r>
              <a:rPr lang="en-US"/>
              <a:t>Automated testing.</a:t>
            </a:r>
            <a:endParaRPr/>
          </a:p>
          <a:p>
            <a:pPr indent="-171450" lvl="1" marL="628650" rtl="0" algn="l">
              <a:lnSpc>
                <a:spcPct val="100000"/>
              </a:lnSpc>
              <a:spcBef>
                <a:spcPts val="0"/>
              </a:spcBef>
              <a:spcAft>
                <a:spcPts val="0"/>
              </a:spcAft>
              <a:buSzPts val="1400"/>
              <a:buFont typeface="Arial"/>
              <a:buChar char="-"/>
            </a:pPr>
            <a:r>
              <a:rPr lang="en-US"/>
              <a:t>The cost to implement the first feature should be the same as the cost to implement the last feature – all other things being equal.</a:t>
            </a:r>
            <a:endParaRPr/>
          </a:p>
          <a:p>
            <a:pPr indent="-171450" lvl="1" marL="628650" rtl="0" algn="l">
              <a:lnSpc>
                <a:spcPct val="100000"/>
              </a:lnSpc>
              <a:spcBef>
                <a:spcPts val="0"/>
              </a:spcBef>
              <a:spcAft>
                <a:spcPts val="0"/>
              </a:spcAft>
              <a:buSzPts val="1400"/>
              <a:buFont typeface="Arial"/>
              <a:buChar char="-"/>
            </a:pPr>
            <a:r>
              <a:rPr lang="en-US"/>
              <a:t>If it’s not, there’s a problem.</a:t>
            </a:r>
            <a:endParaRPr/>
          </a:p>
          <a:p>
            <a:pPr indent="-171450" lvl="1" marL="628650" rtl="0" algn="l">
              <a:lnSpc>
                <a:spcPct val="100000"/>
              </a:lnSpc>
              <a:spcBef>
                <a:spcPts val="0"/>
              </a:spcBef>
              <a:spcAft>
                <a:spcPts val="0"/>
              </a:spcAft>
              <a:buSzPts val="1400"/>
              <a:buFont typeface="Arial"/>
              <a:buChar char="-"/>
            </a:pPr>
            <a:r>
              <a:rPr lang="en-US"/>
              <a:t>In Scrum terms, this would be a loss in velocity. Imagine how big products can literally sink to a velocity of zero.</a:t>
            </a:r>
            <a:endParaRPr/>
          </a:p>
          <a:p>
            <a:pPr indent="-82550" lvl="0" marL="171450" rtl="0" algn="l">
              <a:lnSpc>
                <a:spcPct val="100000"/>
              </a:lnSpc>
              <a:spcBef>
                <a:spcPts val="0"/>
              </a:spcBef>
              <a:spcAft>
                <a:spcPts val="0"/>
              </a:spcAft>
              <a:buSzPts val="1400"/>
              <a:buFont typeface="Arial"/>
              <a:buNone/>
            </a:pPr>
            <a:r>
              <a:t/>
            </a:r>
            <a:endParaRPr/>
          </a:p>
          <a:p>
            <a:pPr indent="-171450" lvl="0" marL="171450" rtl="0" algn="l">
              <a:lnSpc>
                <a:spcPct val="100000"/>
              </a:lnSpc>
              <a:spcBef>
                <a:spcPts val="0"/>
              </a:spcBef>
              <a:spcAft>
                <a:spcPts val="0"/>
              </a:spcAft>
              <a:buSzPts val="1400"/>
              <a:buFont typeface="Arial"/>
              <a:buChar char="-"/>
            </a:pPr>
            <a:r>
              <a:rPr lang="en-US"/>
              <a:t>Not just a cludged together solution – doing research, playing around with code designs, architecture, etc. is an important aspect of building software.</a:t>
            </a:r>
            <a:endParaRPr/>
          </a:p>
          <a:p>
            <a:pPr indent="-171450" lvl="1" marL="628650" rtl="0" algn="l">
              <a:lnSpc>
                <a:spcPct val="100000"/>
              </a:lnSpc>
              <a:spcBef>
                <a:spcPts val="0"/>
              </a:spcBef>
              <a:spcAft>
                <a:spcPts val="0"/>
              </a:spcAft>
              <a:buSzPts val="1400"/>
              <a:buFont typeface="Arial"/>
              <a:buChar char="-"/>
            </a:pPr>
            <a:r>
              <a:rPr lang="en-US"/>
              <a:t>Software evolves over time as it grows – what may have worked before no longer works now (Welcome Changing Requirements)</a:t>
            </a:r>
            <a:endParaRPr/>
          </a:p>
          <a:p>
            <a:pPr indent="-171450" lvl="1" marL="628650" rtl="0" algn="l">
              <a:lnSpc>
                <a:spcPct val="100000"/>
              </a:lnSpc>
              <a:spcBef>
                <a:spcPts val="0"/>
              </a:spcBef>
              <a:spcAft>
                <a:spcPts val="0"/>
              </a:spcAft>
              <a:buSzPts val="1400"/>
              <a:buFont typeface="Arial"/>
              <a:buChar char="-"/>
            </a:pPr>
            <a:r>
              <a:rPr lang="en-US"/>
              <a:t>Upfront documentation is generally waste, but whiteboarding out stuff for the immediate future is not!</a:t>
            </a:r>
            <a:endParaRPr/>
          </a:p>
          <a:p>
            <a:pPr indent="-82550" lvl="0" marL="171450" rtl="0" algn="l">
              <a:lnSpc>
                <a:spcPct val="100000"/>
              </a:lnSpc>
              <a:spcBef>
                <a:spcPts val="0"/>
              </a:spcBef>
              <a:spcAft>
                <a:spcPts val="0"/>
              </a:spcAft>
              <a:buSzPts val="1400"/>
              <a:buFont typeface="Arial"/>
              <a:buNone/>
            </a:pPr>
            <a:r>
              <a:t/>
            </a:r>
            <a:endParaRPr/>
          </a:p>
          <a:p>
            <a:pPr indent="-171450" lvl="0" marL="171450" rtl="0" algn="l">
              <a:lnSpc>
                <a:spcPct val="100000"/>
              </a:lnSpc>
              <a:spcBef>
                <a:spcPts val="0"/>
              </a:spcBef>
              <a:spcAft>
                <a:spcPts val="0"/>
              </a:spcAft>
              <a:buSzPts val="1400"/>
              <a:buFont typeface="Arial"/>
              <a:buChar char="-"/>
            </a:pPr>
            <a:r>
              <a:rPr lang="en-US"/>
              <a:t>We are software engineers, yes – but half of that title is not software. We are engineers and by the gods we solve problems! Any problems! It doesn’t have to be code-related. It may come down through the traditional avenues but code is only one of the tools we have available to improve how we work or the products we create. Really think outside the box when it comes to solutions – ask a lot of questions to the business.</a:t>
            </a:r>
            <a:endParaRPr/>
          </a:p>
          <a:p>
            <a:pPr indent="-82550" lvl="0" marL="171450" rtl="0" algn="l">
              <a:lnSpc>
                <a:spcPct val="100000"/>
              </a:lnSpc>
              <a:spcBef>
                <a:spcPts val="0"/>
              </a:spcBef>
              <a:spcAft>
                <a:spcPts val="0"/>
              </a:spcAft>
              <a:buSzPts val="1400"/>
              <a:buFont typeface="Arial"/>
              <a:buNone/>
            </a:pPr>
            <a:r>
              <a:t/>
            </a:r>
            <a:endParaRPr/>
          </a:p>
          <a:p>
            <a:pPr indent="-171450" lvl="0" marL="171450" rtl="0" algn="l">
              <a:lnSpc>
                <a:spcPct val="100000"/>
              </a:lnSpc>
              <a:spcBef>
                <a:spcPts val="0"/>
              </a:spcBef>
              <a:spcAft>
                <a:spcPts val="0"/>
              </a:spcAft>
              <a:buSzPts val="1400"/>
              <a:buFont typeface="Arial"/>
              <a:buChar char="-"/>
            </a:pPr>
            <a:r>
              <a:rPr lang="en-US"/>
              <a:t>The people who are closest to the problem have the greatest understanding of the domain surrounding it.</a:t>
            </a:r>
            <a:endParaRPr/>
          </a:p>
          <a:p>
            <a:pPr indent="-82550" lvl="0" marL="171450" rtl="0" algn="l">
              <a:lnSpc>
                <a:spcPct val="100000"/>
              </a:lnSpc>
              <a:spcBef>
                <a:spcPts val="0"/>
              </a:spcBef>
              <a:spcAft>
                <a:spcPts val="0"/>
              </a:spcAft>
              <a:buSzPts val="1400"/>
              <a:buFont typeface="Arial"/>
              <a:buNone/>
            </a:pPr>
            <a:r>
              <a:t/>
            </a:r>
            <a:endParaRPr/>
          </a:p>
          <a:p>
            <a:pPr indent="-171450" lvl="0" marL="171450" rtl="0" algn="l">
              <a:lnSpc>
                <a:spcPct val="100000"/>
              </a:lnSpc>
              <a:spcBef>
                <a:spcPts val="0"/>
              </a:spcBef>
              <a:spcAft>
                <a:spcPts val="0"/>
              </a:spcAft>
              <a:buSzPts val="1400"/>
              <a:buFont typeface="Arial"/>
              <a:buChar char="-"/>
            </a:pPr>
            <a:r>
              <a:rPr lang="en-US"/>
              <a:t>Agile teams are open to making changes to how they work at any time. Scrum retrospectives are just one tool teams can use to make sure that impediments, successes, and new ideas are brought to light.</a:t>
            </a:r>
            <a:endParaRPr/>
          </a:p>
          <a:p>
            <a:pPr indent="-82550" lvl="0" marL="171450" rtl="0" algn="l">
              <a:lnSpc>
                <a:spcPct val="100000"/>
              </a:lnSpc>
              <a:spcBef>
                <a:spcPts val="0"/>
              </a:spcBef>
              <a:spcAft>
                <a:spcPts val="0"/>
              </a:spcAft>
              <a:buSzPts val="1400"/>
              <a:buFont typeface="Arial"/>
              <a:buNone/>
            </a:pPr>
            <a:r>
              <a:t/>
            </a:r>
            <a:endParaRPr/>
          </a:p>
          <a:p>
            <a:pPr indent="-82550" lvl="0" marL="171450" rtl="0" algn="l">
              <a:lnSpc>
                <a:spcPct val="100000"/>
              </a:lnSpc>
              <a:spcBef>
                <a:spcPts val="0"/>
              </a:spcBef>
              <a:spcAft>
                <a:spcPts val="0"/>
              </a:spcAft>
              <a:buSzPts val="14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Reflect back on the principles and values. What are any of those really prescribing you to do? Nothing, it’s open-ended.</a:t>
            </a:r>
            <a:endParaRPr/>
          </a:p>
          <a:p>
            <a:pPr indent="0" lvl="0" marL="0" rtl="0" algn="l">
              <a:lnSpc>
                <a:spcPct val="100000"/>
              </a:lnSpc>
              <a:spcBef>
                <a:spcPts val="0"/>
              </a:spcBef>
              <a:spcAft>
                <a:spcPts val="0"/>
              </a:spcAft>
              <a:buSzPts val="1400"/>
              <a:buNone/>
            </a:pPr>
            <a:r>
              <a:rPr lang="en-US"/>
              <a:t>Scrum has its own set of values:</a:t>
            </a:r>
            <a:endParaRPr/>
          </a:p>
          <a:p>
            <a:pPr indent="-171450" lvl="0" marL="171450" rtl="0" algn="l">
              <a:lnSpc>
                <a:spcPct val="100000"/>
              </a:lnSpc>
              <a:spcBef>
                <a:spcPts val="0"/>
              </a:spcBef>
              <a:spcAft>
                <a:spcPts val="0"/>
              </a:spcAft>
              <a:buSzPts val="1400"/>
              <a:buFont typeface="Arial"/>
              <a:buChar char="-"/>
            </a:pPr>
            <a:r>
              <a:rPr lang="en-US"/>
              <a:t>Openness</a:t>
            </a:r>
            <a:endParaRPr/>
          </a:p>
          <a:p>
            <a:pPr indent="-171450" lvl="0" marL="171450" rtl="0" algn="l">
              <a:lnSpc>
                <a:spcPct val="100000"/>
              </a:lnSpc>
              <a:spcBef>
                <a:spcPts val="0"/>
              </a:spcBef>
              <a:spcAft>
                <a:spcPts val="0"/>
              </a:spcAft>
              <a:buSzPts val="1400"/>
              <a:buFont typeface="Arial"/>
              <a:buChar char="-"/>
            </a:pPr>
            <a:r>
              <a:rPr lang="en-US"/>
              <a:t>Courage</a:t>
            </a:r>
            <a:endParaRPr/>
          </a:p>
          <a:p>
            <a:pPr indent="-171450" lvl="0" marL="171450" rtl="0" algn="l">
              <a:lnSpc>
                <a:spcPct val="100000"/>
              </a:lnSpc>
              <a:spcBef>
                <a:spcPts val="0"/>
              </a:spcBef>
              <a:spcAft>
                <a:spcPts val="0"/>
              </a:spcAft>
              <a:buSzPts val="1400"/>
              <a:buFont typeface="Arial"/>
              <a:buChar char="-"/>
            </a:pPr>
            <a:r>
              <a:rPr lang="en-US"/>
              <a:t>Honesty</a:t>
            </a:r>
            <a:endParaRPr/>
          </a:p>
          <a:p>
            <a:pPr indent="-171450" lvl="0" marL="171450" rtl="0" algn="l">
              <a:lnSpc>
                <a:spcPct val="100000"/>
              </a:lnSpc>
              <a:spcBef>
                <a:spcPts val="0"/>
              </a:spcBef>
              <a:spcAft>
                <a:spcPts val="0"/>
              </a:spcAft>
              <a:buSzPts val="1400"/>
              <a:buFont typeface="Arial"/>
              <a:buChar char="-"/>
            </a:pPr>
            <a:r>
              <a:rPr lang="en-US"/>
              <a:t>Respect</a:t>
            </a:r>
            <a:endParaRPr/>
          </a:p>
          <a:p>
            <a:pPr indent="-171450" lvl="0" marL="171450" rtl="0" algn="l">
              <a:lnSpc>
                <a:spcPct val="100000"/>
              </a:lnSpc>
              <a:spcBef>
                <a:spcPts val="0"/>
              </a:spcBef>
              <a:spcAft>
                <a:spcPts val="0"/>
              </a:spcAft>
              <a:buSzPts val="1400"/>
              <a:buFont typeface="Arial"/>
              <a:buChar char="-"/>
            </a:pPr>
            <a:r>
              <a:rPr lang="en-US"/>
              <a:t>Focus</a:t>
            </a:r>
            <a:endParaRPr/>
          </a:p>
          <a:p>
            <a:pPr indent="-171450" lvl="0" marL="171450" rtl="0" algn="l">
              <a:lnSpc>
                <a:spcPct val="100000"/>
              </a:lnSpc>
              <a:spcBef>
                <a:spcPts val="0"/>
              </a:spcBef>
              <a:spcAft>
                <a:spcPts val="0"/>
              </a:spcAft>
              <a:buSzPts val="1400"/>
              <a:buFont typeface="Arial"/>
              <a:buChar char="-"/>
            </a:pPr>
            <a:r>
              <a:rPr lang="en-US"/>
              <a:t>Also the Scrum Guide</a:t>
            </a:r>
            <a:endParaRPr/>
          </a:p>
          <a:p>
            <a:pPr indent="0" lvl="0" marL="0" rtl="0" algn="l">
              <a:lnSpc>
                <a:spcPct val="100000"/>
              </a:lnSpc>
              <a:spcBef>
                <a:spcPts val="0"/>
              </a:spcBef>
              <a:spcAft>
                <a:spcPts val="0"/>
              </a:spcAft>
              <a:buSzPts val="1400"/>
              <a:buFont typeface="Arial"/>
              <a:buNone/>
            </a:pPr>
            <a:r>
              <a:rPr lang="en-US"/>
              <a:t>Likewise for XP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With its focus on empiricism, it will shine light into the dark recesses of processes, culture, roles, etc.. This can be hard for organizations and for people to face data-driven truths about how work is done and the path to change.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The values are foundational to each other, same with the principles. They build and multiply each other and each exist to fill a gap left by another. </a:t>
            </a:r>
            <a:endParaRPr/>
          </a:p>
          <a:p>
            <a:pPr indent="0" lvl="0" marL="0" rtl="0" algn="l">
              <a:lnSpc>
                <a:spcPct val="100000"/>
              </a:lnSpc>
              <a:spcBef>
                <a:spcPts val="0"/>
              </a:spcBef>
              <a:spcAft>
                <a:spcPts val="0"/>
              </a:spcAft>
              <a:buSzPts val="1400"/>
              <a:buNone/>
            </a:pPr>
            <a:r>
              <a:rPr lang="en-US"/>
              <a:t>Picking and choosing causes the entire thing to collapse and we instead get “better than not doing it results”. </a:t>
            </a:r>
            <a:endParaRPr/>
          </a:p>
          <a:p>
            <a:pPr indent="0" lvl="0" marL="0" rtl="0" algn="l">
              <a:lnSpc>
                <a:spcPct val="100000"/>
              </a:lnSpc>
              <a:spcBef>
                <a:spcPts val="0"/>
              </a:spcBef>
              <a:spcAft>
                <a:spcPts val="0"/>
              </a:spcAft>
              <a:buSzPts val="1400"/>
              <a:buNone/>
            </a:pPr>
            <a:r>
              <a:rPr lang="en-US"/>
              <a:t>We don’t build houses without four corners to the foundation, and we cannot build an Agile organization without the four values either.</a:t>
            </a:r>
            <a:endParaRPr/>
          </a:p>
          <a:p>
            <a:pPr indent="0" lvl="0" marL="0" marR="0" rtl="0" algn="l">
              <a:lnSpc>
                <a:spcPct val="100000"/>
              </a:lnSpc>
              <a:spcBef>
                <a:spcPts val="0"/>
              </a:spcBef>
              <a:spcAft>
                <a:spcPts val="0"/>
              </a:spcAft>
              <a:buClr>
                <a:srgbClr val="000000"/>
              </a:buClr>
              <a:buSzPts val="1400"/>
              <a:buFont typeface="Arial"/>
              <a:buNone/>
            </a:pPr>
            <a:r>
              <a:rPr lang="en-US"/>
              <a:t>A common adoption failure is that organizations will bend Agile around what they already do today. Agile is about shaping your organization to be flexible, to have that business agility, to be able to change at the drop of a dime yet instead organizations will shape Agile around how the organization already operations at great adoption cost and little gain. All the same process, all the same tools, all the same roles – maybe a little relabeling but at its core did anything really change? Why adopt Agile at all if, at our core, we don’t want to change?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Comparison of dirt road vs paved road.</a:t>
            </a:r>
            <a:endParaRPr/>
          </a:p>
          <a:p>
            <a:pPr indent="0" lvl="0" marL="0" rtl="0" algn="l">
              <a:lnSpc>
                <a:spcPct val="100000"/>
              </a:lnSpc>
              <a:spcBef>
                <a:spcPts val="0"/>
              </a:spcBef>
              <a:spcAft>
                <a:spcPts val="0"/>
              </a:spcAft>
              <a:buSzPts val="1400"/>
              <a:buNone/>
            </a:pPr>
            <a:r>
              <a:rPr lang="en-US"/>
              <a:t>Business agility is about changing to market demands.</a:t>
            </a:r>
            <a:endParaRPr/>
          </a:p>
          <a:p>
            <a:pPr indent="-171450" lvl="0" marL="171450" rtl="0" algn="l">
              <a:lnSpc>
                <a:spcPct val="100000"/>
              </a:lnSpc>
              <a:spcBef>
                <a:spcPts val="0"/>
              </a:spcBef>
              <a:spcAft>
                <a:spcPts val="0"/>
              </a:spcAft>
              <a:buSzPts val="1400"/>
              <a:buFont typeface="Arial"/>
              <a:buChar char="-"/>
            </a:pPr>
            <a:r>
              <a:rPr lang="en-US"/>
              <a:t>The one given in life is that people will change their mind. </a:t>
            </a:r>
            <a:endParaRPr/>
          </a:p>
          <a:p>
            <a:pPr indent="-171450" lvl="1" marL="628650" rtl="0" algn="l">
              <a:lnSpc>
                <a:spcPct val="100000"/>
              </a:lnSpc>
              <a:spcBef>
                <a:spcPts val="0"/>
              </a:spcBef>
              <a:spcAft>
                <a:spcPts val="0"/>
              </a:spcAft>
              <a:buSzPts val="1400"/>
              <a:buFont typeface="Arial"/>
              <a:buChar char="-"/>
            </a:pPr>
            <a:r>
              <a:rPr lang="en-US"/>
              <a:t>If you’re planning on cooking eggs because you’re hungry, but then realize an egg sandwich sounds better – do you still only cook the eggs? No! You adapt, get the toaster out, grab some cheese and slap that bad boy together.</a:t>
            </a:r>
            <a:endParaRPr/>
          </a:p>
          <a:p>
            <a:pPr indent="-171450" lvl="0" marL="171450" rtl="0" algn="l">
              <a:lnSpc>
                <a:spcPct val="100000"/>
              </a:lnSpc>
              <a:spcBef>
                <a:spcPts val="0"/>
              </a:spcBef>
              <a:spcAft>
                <a:spcPts val="0"/>
              </a:spcAft>
              <a:buSzPts val="1400"/>
              <a:buFont typeface="Arial"/>
              <a:buChar char="-"/>
            </a:pPr>
            <a:r>
              <a:rPr lang="en-US"/>
              <a:t>Agile is about being able to change with it.</a:t>
            </a:r>
            <a:endParaRPr/>
          </a:p>
          <a:p>
            <a:pPr indent="-171450" lvl="0" marL="171450" rtl="0" algn="l">
              <a:lnSpc>
                <a:spcPct val="100000"/>
              </a:lnSpc>
              <a:spcBef>
                <a:spcPts val="0"/>
              </a:spcBef>
              <a:spcAft>
                <a:spcPts val="0"/>
              </a:spcAft>
              <a:buSzPts val="1400"/>
              <a:buFont typeface="Arial"/>
              <a:buChar char="-"/>
            </a:pPr>
            <a:r>
              <a:rPr lang="en-US"/>
              <a:t>Lots of things in real life you are already Agile about and you just don’t think about it in that way.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Empirical:</a:t>
            </a:r>
            <a:endParaRPr/>
          </a:p>
          <a:p>
            <a:pPr indent="-171450" lvl="0" marL="171450" rtl="0" algn="l">
              <a:lnSpc>
                <a:spcPct val="100000"/>
              </a:lnSpc>
              <a:spcBef>
                <a:spcPts val="0"/>
              </a:spcBef>
              <a:spcAft>
                <a:spcPts val="0"/>
              </a:spcAft>
              <a:buSzPts val="1400"/>
              <a:buFont typeface="Arial"/>
              <a:buChar char="-"/>
            </a:pPr>
            <a:r>
              <a:rPr lang="en-US"/>
              <a:t>Shares a lot of commonality with scientific method </a:t>
            </a:r>
            <a:endParaRPr/>
          </a:p>
          <a:p>
            <a:pPr indent="-171450" lvl="1" marL="628650" rtl="0" algn="l">
              <a:lnSpc>
                <a:spcPct val="100000"/>
              </a:lnSpc>
              <a:spcBef>
                <a:spcPts val="0"/>
              </a:spcBef>
              <a:spcAft>
                <a:spcPts val="0"/>
              </a:spcAft>
              <a:buSzPts val="1400"/>
              <a:buFont typeface="Arial"/>
              <a:buChar char="-"/>
            </a:pPr>
            <a:r>
              <a:rPr lang="en-US"/>
              <a:t>Constantly experimenting with being better</a:t>
            </a:r>
            <a:endParaRPr/>
          </a:p>
          <a:p>
            <a:pPr indent="0" lvl="0" marL="0" rtl="0" algn="l">
              <a:lnSpc>
                <a:spcPct val="100000"/>
              </a:lnSpc>
              <a:spcBef>
                <a:spcPts val="0"/>
              </a:spcBef>
              <a:spcAft>
                <a:spcPts val="0"/>
              </a:spcAft>
              <a:buSzPts val="1400"/>
              <a:buFont typeface="Arial"/>
              <a:buNone/>
            </a:pPr>
            <a:r>
              <a:rPr lang="en-US"/>
              <a:t>Empowered:</a:t>
            </a:r>
            <a:endParaRPr/>
          </a:p>
          <a:p>
            <a:pPr indent="0" lvl="0" marL="0" rtl="0" algn="l">
              <a:lnSpc>
                <a:spcPct val="100000"/>
              </a:lnSpc>
              <a:spcBef>
                <a:spcPts val="0"/>
              </a:spcBef>
              <a:spcAft>
                <a:spcPts val="0"/>
              </a:spcAft>
              <a:buSzPts val="1400"/>
              <a:buFont typeface="Arial"/>
              <a:buNone/>
            </a:pPr>
            <a:r>
              <a:rPr lang="en-US"/>
              <a:t>- Never okay standing still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Individuals &amp; interactions</a:t>
            </a:r>
            <a:endParaRPr/>
          </a:p>
          <a:p>
            <a:pPr indent="-171450" lvl="0" marL="171450" rtl="0" algn="l">
              <a:lnSpc>
                <a:spcPct val="100000"/>
              </a:lnSpc>
              <a:spcBef>
                <a:spcPts val="0"/>
              </a:spcBef>
              <a:spcAft>
                <a:spcPts val="0"/>
              </a:spcAft>
              <a:buSzPts val="1400"/>
              <a:buFont typeface="Arial"/>
              <a:buChar char="-"/>
            </a:pPr>
            <a:r>
              <a:rPr lang="en-US"/>
              <a:t>Teams over email.</a:t>
            </a:r>
            <a:endParaRPr/>
          </a:p>
          <a:p>
            <a:pPr indent="-171450" lvl="0" marL="171450" rtl="0" algn="l">
              <a:lnSpc>
                <a:spcPct val="100000"/>
              </a:lnSpc>
              <a:spcBef>
                <a:spcPts val="0"/>
              </a:spcBef>
              <a:spcAft>
                <a:spcPts val="0"/>
              </a:spcAft>
              <a:buSzPts val="1400"/>
              <a:buFont typeface="Arial"/>
              <a:buChar char="-"/>
            </a:pPr>
            <a:r>
              <a:rPr lang="en-US"/>
              <a:t>Finding the direct person to ask versus asking everyone.</a:t>
            </a:r>
            <a:endParaRPr/>
          </a:p>
          <a:p>
            <a:pPr indent="-171450" lvl="0" marL="171450" rtl="0" algn="l">
              <a:lnSpc>
                <a:spcPct val="100000"/>
              </a:lnSpc>
              <a:spcBef>
                <a:spcPts val="0"/>
              </a:spcBef>
              <a:spcAft>
                <a:spcPts val="0"/>
              </a:spcAft>
              <a:buSzPts val="1400"/>
              <a:buFont typeface="Arial"/>
              <a:buChar char="-"/>
            </a:pPr>
            <a:r>
              <a:rPr lang="en-US"/>
              <a:t>Teams own their process/workflow on their Kanban board.</a:t>
            </a:r>
            <a:endParaRPr/>
          </a:p>
          <a:p>
            <a:pPr indent="0" lvl="0" marL="0" rtl="0" algn="l">
              <a:lnSpc>
                <a:spcPct val="100000"/>
              </a:lnSpc>
              <a:spcBef>
                <a:spcPts val="0"/>
              </a:spcBef>
              <a:spcAft>
                <a:spcPts val="0"/>
              </a:spcAft>
              <a:buSzPts val="1400"/>
              <a:buNone/>
            </a:pPr>
            <a:r>
              <a:rPr lang="en-US"/>
              <a:t>Processes &amp; Tools</a:t>
            </a:r>
            <a:endParaRPr/>
          </a:p>
          <a:p>
            <a:pPr indent="-171450" lvl="0" marL="171450" rtl="0" algn="l">
              <a:lnSpc>
                <a:spcPct val="100000"/>
              </a:lnSpc>
              <a:spcBef>
                <a:spcPts val="0"/>
              </a:spcBef>
              <a:spcAft>
                <a:spcPts val="0"/>
              </a:spcAft>
              <a:buSzPts val="1400"/>
              <a:buFont typeface="Arial"/>
              <a:buChar char="-"/>
            </a:pPr>
            <a:r>
              <a:rPr lang="en-US"/>
              <a:t>A singular process/workflow for all boards.</a:t>
            </a:r>
            <a:endParaRPr/>
          </a:p>
          <a:p>
            <a:pPr indent="-171450" lvl="0" marL="171450" rtl="0" algn="l">
              <a:lnSpc>
                <a:spcPct val="100000"/>
              </a:lnSpc>
              <a:spcBef>
                <a:spcPts val="0"/>
              </a:spcBef>
              <a:spcAft>
                <a:spcPts val="0"/>
              </a:spcAft>
              <a:buSzPts val="1400"/>
              <a:buFont typeface="Arial"/>
              <a:buChar char="-"/>
            </a:pPr>
            <a:r>
              <a:rPr lang="en-US"/>
              <a:t>Having review structures that sit outside the team’s boundaries.</a:t>
            </a:r>
            <a:endParaRPr/>
          </a:p>
          <a:p>
            <a:pPr indent="0" lvl="0" marL="0" rtl="0" algn="l">
              <a:lnSpc>
                <a:spcPct val="100000"/>
              </a:lnSpc>
              <a:spcBef>
                <a:spcPts val="0"/>
              </a:spcBef>
              <a:spcAft>
                <a:spcPts val="0"/>
              </a:spcAft>
              <a:buSzPts val="1400"/>
              <a:buFont typeface="Arial"/>
              <a:buNone/>
            </a:pPr>
            <a:r>
              <a:rPr lang="en-US"/>
              <a:t>Working Software</a:t>
            </a:r>
            <a:endParaRPr/>
          </a:p>
          <a:p>
            <a:pPr indent="-171450" lvl="0" marL="171450" rtl="0" algn="l">
              <a:lnSpc>
                <a:spcPct val="100000"/>
              </a:lnSpc>
              <a:spcBef>
                <a:spcPts val="0"/>
              </a:spcBef>
              <a:spcAft>
                <a:spcPts val="0"/>
              </a:spcAft>
              <a:buSzPts val="1400"/>
              <a:buFont typeface="Arial"/>
              <a:buChar char="-"/>
            </a:pPr>
            <a:r>
              <a:rPr lang="en-US"/>
              <a:t>Unit, integration, functional tests</a:t>
            </a:r>
            <a:endParaRPr/>
          </a:p>
          <a:p>
            <a:pPr indent="-171450" lvl="0" marL="171450" rtl="0" algn="l">
              <a:lnSpc>
                <a:spcPct val="100000"/>
              </a:lnSpc>
              <a:spcBef>
                <a:spcPts val="0"/>
              </a:spcBef>
              <a:spcAft>
                <a:spcPts val="0"/>
              </a:spcAft>
              <a:buSzPts val="1400"/>
              <a:buFont typeface="Arial"/>
              <a:buChar char="-"/>
            </a:pPr>
            <a:r>
              <a:rPr lang="en-US"/>
              <a:t>When people can use the software, conversations around what it needs to do becomes a lot easier.</a:t>
            </a:r>
            <a:endParaRPr/>
          </a:p>
          <a:p>
            <a:pPr indent="0" lvl="0" marL="0" rtl="0" algn="l">
              <a:lnSpc>
                <a:spcPct val="100000"/>
              </a:lnSpc>
              <a:spcBef>
                <a:spcPts val="0"/>
              </a:spcBef>
              <a:spcAft>
                <a:spcPts val="0"/>
              </a:spcAft>
              <a:buSzPts val="1400"/>
              <a:buFont typeface="Arial"/>
              <a:buNone/>
            </a:pPr>
            <a:r>
              <a:rPr lang="en-US"/>
              <a:t>Comprehensive Documentation</a:t>
            </a:r>
            <a:endParaRPr/>
          </a:p>
          <a:p>
            <a:pPr indent="-171450" lvl="0" marL="171450" rtl="0" algn="l">
              <a:lnSpc>
                <a:spcPct val="100000"/>
              </a:lnSpc>
              <a:spcBef>
                <a:spcPts val="0"/>
              </a:spcBef>
              <a:spcAft>
                <a:spcPts val="0"/>
              </a:spcAft>
              <a:buSzPts val="1400"/>
              <a:buFont typeface="Arial"/>
              <a:buChar char="-"/>
            </a:pPr>
            <a:r>
              <a:rPr lang="en-US"/>
              <a:t>Sucks a lot of time keeping documentation up to date from conception to completion.</a:t>
            </a:r>
            <a:endParaRPr/>
          </a:p>
          <a:p>
            <a:pPr indent="-171450" lvl="1" marL="628650" rtl="0" algn="l">
              <a:lnSpc>
                <a:spcPct val="100000"/>
              </a:lnSpc>
              <a:spcBef>
                <a:spcPts val="0"/>
              </a:spcBef>
              <a:spcAft>
                <a:spcPts val="0"/>
              </a:spcAft>
              <a:buSzPts val="1400"/>
              <a:buFont typeface="Arial"/>
              <a:buChar char="-"/>
            </a:pPr>
            <a:r>
              <a:rPr lang="en-US"/>
              <a:t>What’s more important? Implementing the feature for real or writing about it?</a:t>
            </a:r>
            <a:endParaRPr/>
          </a:p>
          <a:p>
            <a:pPr indent="-82550" lvl="0" marL="171450" rtl="0" algn="l">
              <a:lnSpc>
                <a:spcPct val="100000"/>
              </a:lnSpc>
              <a:spcBef>
                <a:spcPts val="0"/>
              </a:spcBef>
              <a:spcAft>
                <a:spcPts val="0"/>
              </a:spcAft>
              <a:buSzPts val="14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Responding To Change:</a:t>
            </a:r>
            <a:endParaRPr/>
          </a:p>
          <a:p>
            <a:pPr indent="-171450" lvl="0" marL="171450" rtl="0" algn="l">
              <a:lnSpc>
                <a:spcPct val="100000"/>
              </a:lnSpc>
              <a:spcBef>
                <a:spcPts val="0"/>
              </a:spcBef>
              <a:spcAft>
                <a:spcPts val="0"/>
              </a:spcAft>
              <a:buSzPts val="1400"/>
              <a:buFont typeface="Arial"/>
              <a:buChar char="-"/>
            </a:pPr>
            <a:r>
              <a:rPr lang="en-US"/>
              <a:t>The faster you can merge your lead time &amp; cycle time the better.</a:t>
            </a:r>
            <a:endParaRPr/>
          </a:p>
          <a:p>
            <a:pPr indent="-171450" lvl="1" marL="628650" rtl="0" algn="l">
              <a:lnSpc>
                <a:spcPct val="100000"/>
              </a:lnSpc>
              <a:spcBef>
                <a:spcPts val="0"/>
              </a:spcBef>
              <a:spcAft>
                <a:spcPts val="0"/>
              </a:spcAft>
              <a:buSzPts val="1400"/>
              <a:buFont typeface="Arial"/>
              <a:buChar char="-"/>
            </a:pPr>
            <a:r>
              <a:rPr lang="en-US"/>
              <a:t>Backlog rot</a:t>
            </a:r>
            <a:endParaRPr/>
          </a:p>
          <a:p>
            <a:pPr indent="-171450" lvl="0" marL="171450" rtl="0" algn="l">
              <a:lnSpc>
                <a:spcPct val="100000"/>
              </a:lnSpc>
              <a:spcBef>
                <a:spcPts val="0"/>
              </a:spcBef>
              <a:spcAft>
                <a:spcPts val="0"/>
              </a:spcAft>
              <a:buSzPts val="1400"/>
              <a:buFont typeface="Arial"/>
              <a:buChar char="-"/>
            </a:pPr>
            <a:r>
              <a:rPr lang="en-US"/>
              <a:t>A team should attempt to optimize every part of their system – refinement, deploying, development, qa, telemetry, customer feedback - and not just during a retrospective.</a:t>
            </a:r>
            <a:endParaRPr/>
          </a:p>
          <a:p>
            <a:pPr indent="0" lvl="0" marL="0" rtl="0" algn="l">
              <a:lnSpc>
                <a:spcPct val="100000"/>
              </a:lnSpc>
              <a:spcBef>
                <a:spcPts val="0"/>
              </a:spcBef>
              <a:spcAft>
                <a:spcPts val="0"/>
              </a:spcAft>
              <a:buSzPts val="1400"/>
              <a:buFont typeface="Arial"/>
              <a:buNone/>
            </a:pPr>
            <a:r>
              <a:rPr lang="en-US"/>
              <a:t>Following A Plan:</a:t>
            </a:r>
            <a:endParaRPr/>
          </a:p>
          <a:p>
            <a:pPr indent="-171450" lvl="0" marL="171450" rtl="0" algn="l">
              <a:lnSpc>
                <a:spcPct val="100000"/>
              </a:lnSpc>
              <a:spcBef>
                <a:spcPts val="0"/>
              </a:spcBef>
              <a:spcAft>
                <a:spcPts val="0"/>
              </a:spcAft>
              <a:buSzPts val="1400"/>
              <a:buFont typeface="Arial"/>
              <a:buChar char="-"/>
            </a:pPr>
            <a:r>
              <a:rPr lang="en-US"/>
              <a:t>A part of business agility is being able to change our minds on what is important. </a:t>
            </a:r>
            <a:endParaRPr/>
          </a:p>
          <a:p>
            <a:pPr indent="-171450" lvl="1" marL="628650" rtl="0" algn="l">
              <a:lnSpc>
                <a:spcPct val="100000"/>
              </a:lnSpc>
              <a:spcBef>
                <a:spcPts val="0"/>
              </a:spcBef>
              <a:spcAft>
                <a:spcPts val="0"/>
              </a:spcAft>
              <a:buSzPts val="1400"/>
              <a:buFont typeface="Arial"/>
              <a:buChar char="-"/>
            </a:pPr>
            <a:r>
              <a:rPr lang="en-US"/>
              <a:t>Defining what is important for an entire year is magical thinking.</a:t>
            </a:r>
            <a:endParaRPr/>
          </a:p>
          <a:p>
            <a:pPr indent="-171450" lvl="1" marL="628650" rtl="0" algn="l">
              <a:lnSpc>
                <a:spcPct val="100000"/>
              </a:lnSpc>
              <a:spcBef>
                <a:spcPts val="0"/>
              </a:spcBef>
              <a:spcAft>
                <a:spcPts val="0"/>
              </a:spcAft>
              <a:buSzPts val="1400"/>
              <a:buFont typeface="Arial"/>
              <a:buChar char="-"/>
            </a:pPr>
            <a:r>
              <a:rPr lang="en-US"/>
              <a:t>Backlogs shrink and grow as our products evolves over time as both the business and the team understands more deeply the problems being solved.</a:t>
            </a:r>
            <a:endParaRPr/>
          </a:p>
          <a:p>
            <a:pPr indent="-171450" lvl="2" marL="1085850" rtl="0" algn="l">
              <a:lnSpc>
                <a:spcPct val="100000"/>
              </a:lnSpc>
              <a:spcBef>
                <a:spcPts val="0"/>
              </a:spcBef>
              <a:spcAft>
                <a:spcPts val="0"/>
              </a:spcAft>
              <a:buSzPts val="1400"/>
              <a:buFont typeface="Arial"/>
              <a:buChar char="-"/>
            </a:pPr>
            <a:r>
              <a:rPr lang="en-US"/>
              <a:t>If the product is being built iteratively, this knowledge grows on both sides – and true value is born.</a:t>
            </a:r>
            <a:endParaRPr/>
          </a:p>
          <a:p>
            <a:pPr indent="-171450" lvl="0" marL="171450" rtl="0" algn="l">
              <a:lnSpc>
                <a:spcPct val="100000"/>
              </a:lnSpc>
              <a:spcBef>
                <a:spcPts val="0"/>
              </a:spcBef>
              <a:spcAft>
                <a:spcPts val="0"/>
              </a:spcAft>
              <a:buSzPts val="1400"/>
              <a:buFont typeface="Arial"/>
              <a:buChar char="-"/>
            </a:pPr>
            <a:r>
              <a:rPr lang="en-US"/>
              <a:t>Estimates are okay as a tool for a team to use to size their bites.</a:t>
            </a:r>
            <a:endParaRPr/>
          </a:p>
          <a:p>
            <a:pPr indent="-171450" lvl="1" marL="628650" rtl="0" algn="l">
              <a:lnSpc>
                <a:spcPct val="100000"/>
              </a:lnSpc>
              <a:spcBef>
                <a:spcPts val="0"/>
              </a:spcBef>
              <a:spcAft>
                <a:spcPts val="0"/>
              </a:spcAft>
              <a:buSzPts val="1400"/>
              <a:buFont typeface="Arial"/>
              <a:buChar char="-"/>
            </a:pPr>
            <a:r>
              <a:rPr lang="en-US"/>
              <a:t>Turns really dangerous when these estimates are used for anything else.</a:t>
            </a:r>
            <a:endParaRPr/>
          </a:p>
          <a:p>
            <a:pPr indent="-171450" lvl="0" marL="171450" rtl="0" algn="l">
              <a:lnSpc>
                <a:spcPct val="100000"/>
              </a:lnSpc>
              <a:spcBef>
                <a:spcPts val="0"/>
              </a:spcBef>
              <a:spcAft>
                <a:spcPts val="0"/>
              </a:spcAft>
              <a:buSzPts val="1400"/>
              <a:buFont typeface="Arial"/>
              <a:buChar char="-"/>
            </a:pPr>
            <a:r>
              <a:rPr lang="en-US"/>
              <a:t>Target dates</a:t>
            </a:r>
            <a:endParaRPr/>
          </a:p>
          <a:p>
            <a:pPr indent="-171450" lvl="1" marL="628650" rtl="0" algn="l">
              <a:lnSpc>
                <a:spcPct val="100000"/>
              </a:lnSpc>
              <a:spcBef>
                <a:spcPts val="0"/>
              </a:spcBef>
              <a:spcAft>
                <a:spcPts val="0"/>
              </a:spcAft>
              <a:buSzPts val="1400"/>
              <a:buFont typeface="Arial"/>
              <a:buChar char="-"/>
            </a:pPr>
            <a:r>
              <a:rPr lang="en-US"/>
              <a:t>Unnecessary pressure on team.</a:t>
            </a:r>
            <a:endParaRPr/>
          </a:p>
          <a:p>
            <a:pPr indent="-171450" lvl="1" marL="628650" rtl="0" algn="l">
              <a:lnSpc>
                <a:spcPct val="100000"/>
              </a:lnSpc>
              <a:spcBef>
                <a:spcPts val="0"/>
              </a:spcBef>
              <a:spcAft>
                <a:spcPts val="0"/>
              </a:spcAft>
              <a:buSzPts val="1400"/>
              <a:buFont typeface="Arial"/>
              <a:buChar char="-"/>
            </a:pPr>
            <a:r>
              <a:rPr lang="en-US"/>
              <a:t>You’ll hear the wind whistling in your ear as another set date is missed.</a:t>
            </a:r>
            <a:endParaRPr/>
          </a:p>
          <a:p>
            <a:pPr indent="0" lvl="0" marL="0" rtl="0" algn="l">
              <a:lnSpc>
                <a:spcPct val="100000"/>
              </a:lnSpc>
              <a:spcBef>
                <a:spcPts val="0"/>
              </a:spcBef>
              <a:spcAft>
                <a:spcPts val="0"/>
              </a:spcAft>
              <a:buSzPts val="1400"/>
              <a:buFont typeface="Arial"/>
              <a:buNone/>
            </a:pPr>
            <a:r>
              <a:rPr lang="en-US"/>
              <a:t>Customer Collaboration:</a:t>
            </a:r>
            <a:endParaRPr/>
          </a:p>
          <a:p>
            <a:pPr indent="-171450" lvl="0" marL="171450" rtl="0" algn="l">
              <a:lnSpc>
                <a:spcPct val="100000"/>
              </a:lnSpc>
              <a:spcBef>
                <a:spcPts val="0"/>
              </a:spcBef>
              <a:spcAft>
                <a:spcPts val="0"/>
              </a:spcAft>
              <a:buSzPts val="1400"/>
              <a:buFont typeface="Arial"/>
              <a:buChar char="-"/>
            </a:pPr>
            <a:r>
              <a:rPr lang="en-US"/>
              <a:t>A business representative is chosen and the “Product Owner” is born.</a:t>
            </a:r>
            <a:endParaRPr/>
          </a:p>
          <a:p>
            <a:pPr indent="-171450" lvl="1" marL="628650" rtl="0" algn="l">
              <a:lnSpc>
                <a:spcPct val="100000"/>
              </a:lnSpc>
              <a:spcBef>
                <a:spcPts val="0"/>
              </a:spcBef>
              <a:spcAft>
                <a:spcPts val="0"/>
              </a:spcAft>
              <a:buSzPts val="1400"/>
              <a:buFont typeface="Arial"/>
              <a:buChar char="-"/>
            </a:pPr>
            <a:r>
              <a:rPr lang="en-US"/>
              <a:t>Works daily inside of the team and answers questions on behalf of the business.</a:t>
            </a:r>
            <a:endParaRPr/>
          </a:p>
          <a:p>
            <a:pPr indent="0" lvl="0" marL="0" rtl="0" algn="l">
              <a:lnSpc>
                <a:spcPct val="100000"/>
              </a:lnSpc>
              <a:spcBef>
                <a:spcPts val="0"/>
              </a:spcBef>
              <a:spcAft>
                <a:spcPts val="0"/>
              </a:spcAft>
              <a:buSzPts val="1400"/>
              <a:buFont typeface="Arial"/>
              <a:buNone/>
            </a:pPr>
            <a:r>
              <a:rPr lang="en-US"/>
              <a:t>Contract Negotiation:</a:t>
            </a:r>
            <a:endParaRPr/>
          </a:p>
          <a:p>
            <a:pPr indent="-171450" lvl="0" marL="171450" rtl="0" algn="l">
              <a:lnSpc>
                <a:spcPct val="100000"/>
              </a:lnSpc>
              <a:spcBef>
                <a:spcPts val="0"/>
              </a:spcBef>
              <a:spcAft>
                <a:spcPts val="0"/>
              </a:spcAft>
              <a:buSzPts val="1400"/>
              <a:buFont typeface="Arial"/>
              <a:buChar char="-"/>
            </a:pPr>
            <a:r>
              <a:rPr lang="en-US"/>
              <a:t>Sort of like in Comprehensive Documentation, an up-front decision on the end-state of the product.</a:t>
            </a:r>
            <a:endParaRPr/>
          </a:p>
          <a:p>
            <a:pPr indent="-171450" lvl="0" marL="171450" rtl="0" algn="l">
              <a:lnSpc>
                <a:spcPct val="100000"/>
              </a:lnSpc>
              <a:spcBef>
                <a:spcPts val="0"/>
              </a:spcBef>
              <a:spcAft>
                <a:spcPts val="0"/>
              </a:spcAft>
              <a:buSzPts val="1400"/>
              <a:buFont typeface="Arial"/>
              <a:buChar char="-"/>
            </a:pPr>
            <a:r>
              <a:rPr lang="en-US"/>
              <a:t>Project focused mindset</a:t>
            </a:r>
            <a:endParaRPr/>
          </a:p>
          <a:p>
            <a:pPr indent="-171450" lvl="1" marL="628650" rtl="0" algn="l">
              <a:lnSpc>
                <a:spcPct val="100000"/>
              </a:lnSpc>
              <a:spcBef>
                <a:spcPts val="0"/>
              </a:spcBef>
              <a:spcAft>
                <a:spcPts val="0"/>
              </a:spcAft>
              <a:buSzPts val="1400"/>
              <a:buFont typeface="Arial"/>
              <a:buChar char="-"/>
            </a:pPr>
            <a:r>
              <a:rPr lang="en-US"/>
              <a:t>”Start”</a:t>
            </a:r>
            <a:endParaRPr/>
          </a:p>
          <a:p>
            <a:pPr indent="-171450" lvl="1" marL="628650" rtl="0" algn="l">
              <a:lnSpc>
                <a:spcPct val="100000"/>
              </a:lnSpc>
              <a:spcBef>
                <a:spcPts val="0"/>
              </a:spcBef>
              <a:spcAft>
                <a:spcPts val="0"/>
              </a:spcAft>
              <a:buSzPts val="1400"/>
              <a:buFont typeface="Arial"/>
              <a:buChar char="-"/>
            </a:pPr>
            <a:r>
              <a:rPr lang="en-US"/>
              <a:t>“Scope Change”</a:t>
            </a:r>
            <a:endParaRPr/>
          </a:p>
          <a:p>
            <a:pPr indent="-171450" lvl="1" marL="628650" rtl="0" algn="l">
              <a:lnSpc>
                <a:spcPct val="100000"/>
              </a:lnSpc>
              <a:spcBef>
                <a:spcPts val="0"/>
              </a:spcBef>
              <a:spcAft>
                <a:spcPts val="0"/>
              </a:spcAft>
              <a:buSzPts val="1400"/>
              <a:buFont typeface="Arial"/>
              <a:buChar char="-"/>
            </a:pPr>
            <a:r>
              <a:rPr lang="en-US"/>
              <a:t>“Stop”</a:t>
            </a:r>
            <a:endParaRPr/>
          </a:p>
          <a:p>
            <a:pPr indent="-171450" lvl="1" marL="628650" rtl="0" algn="l">
              <a:lnSpc>
                <a:spcPct val="100000"/>
              </a:lnSpc>
              <a:spcBef>
                <a:spcPts val="0"/>
              </a:spcBef>
              <a:spcAft>
                <a:spcPts val="0"/>
              </a:spcAft>
              <a:buSzPts val="1400"/>
              <a:buFont typeface="Arial"/>
              <a:buChar char="-"/>
            </a:pPr>
            <a:r>
              <a:rPr lang="en-US"/>
              <a:t>MVP’s are hard in project focused models and that affects prioritization of value.</a:t>
            </a:r>
            <a:endParaRPr/>
          </a:p>
          <a:p>
            <a:pPr indent="-82550" lvl="1" marL="628650" rtl="0" algn="l">
              <a:lnSpc>
                <a:spcPct val="100000"/>
              </a:lnSpc>
              <a:spcBef>
                <a:spcPts val="0"/>
              </a:spcBef>
              <a:spcAft>
                <a:spcPts val="0"/>
              </a:spcAft>
              <a:buSzPts val="14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 The teams highest priority is to satisfy the customer</a:t>
            </a:r>
            <a:endParaRPr/>
          </a:p>
          <a:p>
            <a:pPr indent="0" lvl="0" marL="0" rtl="0" algn="l">
              <a:lnSpc>
                <a:spcPct val="100000"/>
              </a:lnSpc>
              <a:spcBef>
                <a:spcPts val="0"/>
              </a:spcBef>
              <a:spcAft>
                <a:spcPts val="0"/>
              </a:spcAft>
              <a:buSzPts val="1400"/>
              <a:buNone/>
            </a:pPr>
            <a:r>
              <a:t/>
            </a:r>
            <a:endParaRPr/>
          </a:p>
          <a:p>
            <a:pPr indent="-171450" lvl="0" marL="171450" rtl="0" algn="l">
              <a:lnSpc>
                <a:spcPct val="100000"/>
              </a:lnSpc>
              <a:spcBef>
                <a:spcPts val="0"/>
              </a:spcBef>
              <a:spcAft>
                <a:spcPts val="0"/>
              </a:spcAft>
              <a:buSzPts val="1400"/>
              <a:buFont typeface="Arial"/>
              <a:buChar char="-"/>
            </a:pPr>
            <a:r>
              <a:rPr lang="en-US"/>
              <a:t>Important to have automated testing – ties into a few other principles. </a:t>
            </a:r>
            <a:endParaRPr/>
          </a:p>
          <a:p>
            <a:pPr indent="-171450" lvl="0" marL="171450" rtl="0" algn="l">
              <a:lnSpc>
                <a:spcPct val="100000"/>
              </a:lnSpc>
              <a:spcBef>
                <a:spcPts val="0"/>
              </a:spcBef>
              <a:spcAft>
                <a:spcPts val="0"/>
              </a:spcAft>
              <a:buSzPts val="1400"/>
              <a:buFont typeface="Arial"/>
              <a:buChar char="-"/>
            </a:pPr>
            <a:r>
              <a:rPr lang="en-US"/>
              <a:t>Business and teams are constantly learning more about the thing they are building so being able to change direction is not only important its vital.</a:t>
            </a:r>
            <a:endParaRPr/>
          </a:p>
          <a:p>
            <a:pPr indent="-82550" lvl="0" marL="171450" rtl="0" algn="l">
              <a:lnSpc>
                <a:spcPct val="100000"/>
              </a:lnSpc>
              <a:spcBef>
                <a:spcPts val="0"/>
              </a:spcBef>
              <a:spcAft>
                <a:spcPts val="0"/>
              </a:spcAft>
              <a:buSzPts val="1400"/>
              <a:buFont typeface="Arial"/>
              <a:buNone/>
            </a:pPr>
            <a:r>
              <a:t/>
            </a:r>
            <a:endParaRPr/>
          </a:p>
          <a:p>
            <a:pPr indent="-171450" lvl="0" marL="171450" rtl="0" algn="l">
              <a:lnSpc>
                <a:spcPct val="100000"/>
              </a:lnSpc>
              <a:spcBef>
                <a:spcPts val="0"/>
              </a:spcBef>
              <a:spcAft>
                <a:spcPts val="0"/>
              </a:spcAft>
              <a:buSzPts val="1400"/>
              <a:buFont typeface="Arial"/>
              <a:buChar char="-"/>
            </a:pPr>
            <a:r>
              <a:rPr lang="en-US"/>
              <a:t>Part of the needed feedback loop to getting changing requirements and delivering value asap.</a:t>
            </a:r>
            <a:endParaRPr/>
          </a:p>
          <a:p>
            <a:pPr indent="-82550" lvl="0" marL="171450" rtl="0" algn="l">
              <a:lnSpc>
                <a:spcPct val="100000"/>
              </a:lnSpc>
              <a:spcBef>
                <a:spcPts val="0"/>
              </a:spcBef>
              <a:spcAft>
                <a:spcPts val="0"/>
              </a:spcAft>
              <a:buSzPts val="1400"/>
              <a:buFont typeface="Arial"/>
              <a:buNone/>
            </a:pPr>
            <a:r>
              <a:t/>
            </a:r>
            <a:endParaRPr/>
          </a:p>
          <a:p>
            <a:pPr indent="-171450" lvl="0" marL="171450" rtl="0" algn="l">
              <a:lnSpc>
                <a:spcPct val="100000"/>
              </a:lnSpc>
              <a:spcBef>
                <a:spcPts val="0"/>
              </a:spcBef>
              <a:spcAft>
                <a:spcPts val="0"/>
              </a:spcAft>
              <a:buSzPts val="1400"/>
              <a:buFont typeface="Arial"/>
              <a:buChar char="-"/>
            </a:pPr>
            <a:r>
              <a:rPr lang="en-US"/>
              <a:t>Vital to have a product owner who can answer questions and is available.</a:t>
            </a:r>
            <a:endParaRPr/>
          </a:p>
          <a:p>
            <a:pPr indent="-82550" lvl="0" marL="171450" rtl="0" algn="l">
              <a:lnSpc>
                <a:spcPct val="100000"/>
              </a:lnSpc>
              <a:spcBef>
                <a:spcPts val="0"/>
              </a:spcBef>
              <a:spcAft>
                <a:spcPts val="0"/>
              </a:spcAft>
              <a:buSzPts val="1400"/>
              <a:buFont typeface="Arial"/>
              <a:buNone/>
            </a:pPr>
            <a:r>
              <a:t/>
            </a:r>
            <a:endParaRPr/>
          </a:p>
          <a:p>
            <a:pPr indent="-171450" lvl="0" marL="171450" rtl="0" algn="l">
              <a:lnSpc>
                <a:spcPct val="100000"/>
              </a:lnSpc>
              <a:spcBef>
                <a:spcPts val="0"/>
              </a:spcBef>
              <a:spcAft>
                <a:spcPts val="0"/>
              </a:spcAft>
              <a:buSzPts val="1400"/>
              <a:buFont typeface="Arial"/>
              <a:buChar char="-"/>
            </a:pPr>
            <a:r>
              <a:rPr lang="en-US"/>
              <a:t>Very important to trust teams to get their work done and to leave them to it to complete the work. Building a culture of trust between management, business people, and teams is hard. But it begins with a little faith - believing that everyone is doing the best job they are capable of. A good example of this would be not assigning cards to people but instead having people assign cards to themselves.</a:t>
            </a:r>
            <a:endParaRPr/>
          </a:p>
          <a:p>
            <a:pPr indent="-82550" lvl="0" marL="171450" rtl="0" algn="l">
              <a:lnSpc>
                <a:spcPct val="100000"/>
              </a:lnSpc>
              <a:spcBef>
                <a:spcPts val="0"/>
              </a:spcBef>
              <a:spcAft>
                <a:spcPts val="0"/>
              </a:spcAft>
              <a:buSzPts val="1400"/>
              <a:buFont typeface="Arial"/>
              <a:buNone/>
            </a:pPr>
            <a:r>
              <a:t/>
            </a:r>
            <a:endParaRPr/>
          </a:p>
          <a:p>
            <a:pPr indent="-171450" lvl="0" marL="171450" rtl="0" algn="l">
              <a:lnSpc>
                <a:spcPct val="100000"/>
              </a:lnSpc>
              <a:spcBef>
                <a:spcPts val="0"/>
              </a:spcBef>
              <a:spcAft>
                <a:spcPts val="0"/>
              </a:spcAft>
              <a:buSzPts val="1400"/>
              <a:buFont typeface="Arial"/>
              <a:buChar char="-"/>
            </a:pPr>
            <a:r>
              <a:rPr lang="en-US"/>
              <a:t>Stop ”scheduling” meetings to talk to people, especially on your own team. If something turns into a conversation over Teams – call each other.</a:t>
            </a:r>
            <a:endParaRPr/>
          </a:p>
          <a:p>
            <a:pPr indent="-171450" lvl="1" marL="628650" rtl="0" algn="l">
              <a:lnSpc>
                <a:spcPct val="100000"/>
              </a:lnSpc>
              <a:spcBef>
                <a:spcPts val="0"/>
              </a:spcBef>
              <a:spcAft>
                <a:spcPts val="0"/>
              </a:spcAft>
              <a:buSzPts val="1400"/>
              <a:buFont typeface="Arial"/>
              <a:buChar char="-"/>
            </a:pPr>
            <a:r>
              <a:rPr lang="en-US"/>
              <a:t>Pull request review</a:t>
            </a:r>
            <a:endParaRPr/>
          </a:p>
          <a:p>
            <a:pPr indent="-82550" lvl="0" marL="171450" rtl="0" algn="l">
              <a:lnSpc>
                <a:spcPct val="100000"/>
              </a:lnSpc>
              <a:spcBef>
                <a:spcPts val="0"/>
              </a:spcBef>
              <a:spcAft>
                <a:spcPts val="0"/>
              </a:spcAft>
              <a:buSzPts val="1400"/>
              <a:buFont typeface="Arial"/>
              <a:buNone/>
            </a:pPr>
            <a:r>
              <a:t/>
            </a:r>
            <a:endParaRPr/>
          </a:p>
          <a:p>
            <a:pPr indent="-82550" lvl="0" marL="171450" rtl="0" algn="l">
              <a:lnSpc>
                <a:spcPct val="100000"/>
              </a:lnSpc>
              <a:spcBef>
                <a:spcPts val="0"/>
              </a:spcBef>
              <a:spcAft>
                <a:spcPts val="0"/>
              </a:spcAft>
              <a:buSzPts val="1400"/>
              <a:buFont typeface="Arial"/>
              <a:buNone/>
            </a:pPr>
            <a:r>
              <a:t/>
            </a:r>
            <a:endParaRPr/>
          </a:p>
          <a:p>
            <a:pPr indent="-82550" lvl="0" marL="171450" rtl="0" algn="l">
              <a:lnSpc>
                <a:spcPct val="100000"/>
              </a:lnSpc>
              <a:spcBef>
                <a:spcPts val="0"/>
              </a:spcBef>
              <a:spcAft>
                <a:spcPts val="0"/>
              </a:spcAft>
              <a:buSzPts val="1400"/>
              <a:buFont typeface="Arial"/>
              <a:buNone/>
            </a:pPr>
            <a:r>
              <a:t/>
            </a:r>
            <a:endParaRPr/>
          </a:p>
          <a:p>
            <a:pPr indent="-82550" lvl="0" marL="171450" rtl="0" algn="l">
              <a:lnSpc>
                <a:spcPct val="100000"/>
              </a:lnSpc>
              <a:spcBef>
                <a:spcPts val="0"/>
              </a:spcBef>
              <a:spcAft>
                <a:spcPts val="0"/>
              </a:spcAft>
              <a:buSzPts val="14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21"/>
          <p:cNvGrpSpPr/>
          <p:nvPr/>
        </p:nvGrpSpPr>
        <p:grpSpPr>
          <a:xfrm>
            <a:off x="-981075" y="-78100"/>
            <a:ext cx="11516344" cy="5221552"/>
            <a:chOff x="-981075" y="-78100"/>
            <a:chExt cx="11516344" cy="5221552"/>
          </a:xfrm>
        </p:grpSpPr>
        <p:sp>
          <p:nvSpPr>
            <p:cNvPr id="11" name="Google Shape;11;p21"/>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 name="Google Shape;12;p21"/>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 name="Google Shape;13;p21"/>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4" name="Google Shape;14;p21"/>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5" name="Google Shape;15;p21"/>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6" name="Google Shape;16;p21"/>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7" name="Google Shape;17;p21"/>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8" name="Google Shape;18;p21"/>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9" name="Google Shape;19;p21"/>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0" name="Google Shape;20;p21"/>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1" name="Google Shape;21;p21"/>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2" name="Google Shape;22;p21"/>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3" name="Google Shape;23;p21"/>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4" name="Google Shape;24;p21"/>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5" name="Google Shape;25;p21"/>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6" name="Google Shape;26;p21"/>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7" name="Google Shape;27;p21"/>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8" name="Google Shape;28;p21"/>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9" name="Google Shape;29;p21"/>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30" name="Google Shape;30;p21"/>
          <p:cNvSpPr txBox="1"/>
          <p:nvPr>
            <p:ph type="ctrTitle"/>
          </p:nvPr>
        </p:nvSpPr>
        <p:spPr>
          <a:xfrm>
            <a:off x="702900" y="3250075"/>
            <a:ext cx="4955100" cy="1159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None/>
              <a:defRPr sz="4800">
                <a:solidFill>
                  <a:schemeClr val="lt1"/>
                </a:solidFill>
              </a:defRPr>
            </a:lvl1pPr>
            <a:lvl2pPr lvl="1" algn="l">
              <a:lnSpc>
                <a:spcPct val="90000"/>
              </a:lnSpc>
              <a:spcBef>
                <a:spcPts val="0"/>
              </a:spcBef>
              <a:spcAft>
                <a:spcPts val="0"/>
              </a:spcAft>
              <a:buClr>
                <a:schemeClr val="lt1"/>
              </a:buClr>
              <a:buSzPts val="4800"/>
              <a:buNone/>
              <a:defRPr sz="4800">
                <a:solidFill>
                  <a:schemeClr val="lt1"/>
                </a:solidFill>
              </a:defRPr>
            </a:lvl2pPr>
            <a:lvl3pPr lvl="2" algn="l">
              <a:lnSpc>
                <a:spcPct val="90000"/>
              </a:lnSpc>
              <a:spcBef>
                <a:spcPts val="0"/>
              </a:spcBef>
              <a:spcAft>
                <a:spcPts val="0"/>
              </a:spcAft>
              <a:buClr>
                <a:schemeClr val="lt1"/>
              </a:buClr>
              <a:buSzPts val="4800"/>
              <a:buNone/>
              <a:defRPr sz="4800">
                <a:solidFill>
                  <a:schemeClr val="lt1"/>
                </a:solidFill>
              </a:defRPr>
            </a:lvl3pPr>
            <a:lvl4pPr lvl="3" algn="l">
              <a:lnSpc>
                <a:spcPct val="90000"/>
              </a:lnSpc>
              <a:spcBef>
                <a:spcPts val="0"/>
              </a:spcBef>
              <a:spcAft>
                <a:spcPts val="0"/>
              </a:spcAft>
              <a:buClr>
                <a:schemeClr val="lt1"/>
              </a:buClr>
              <a:buSzPts val="4800"/>
              <a:buNone/>
              <a:defRPr sz="4800">
                <a:solidFill>
                  <a:schemeClr val="lt1"/>
                </a:solidFill>
              </a:defRPr>
            </a:lvl4pPr>
            <a:lvl5pPr lvl="4" algn="l">
              <a:lnSpc>
                <a:spcPct val="90000"/>
              </a:lnSpc>
              <a:spcBef>
                <a:spcPts val="0"/>
              </a:spcBef>
              <a:spcAft>
                <a:spcPts val="0"/>
              </a:spcAft>
              <a:buClr>
                <a:schemeClr val="lt1"/>
              </a:buClr>
              <a:buSzPts val="4800"/>
              <a:buNone/>
              <a:defRPr sz="4800">
                <a:solidFill>
                  <a:schemeClr val="lt1"/>
                </a:solidFill>
              </a:defRPr>
            </a:lvl5pPr>
            <a:lvl6pPr lvl="5" algn="l">
              <a:lnSpc>
                <a:spcPct val="90000"/>
              </a:lnSpc>
              <a:spcBef>
                <a:spcPts val="0"/>
              </a:spcBef>
              <a:spcAft>
                <a:spcPts val="0"/>
              </a:spcAft>
              <a:buClr>
                <a:schemeClr val="lt1"/>
              </a:buClr>
              <a:buSzPts val="4800"/>
              <a:buNone/>
              <a:defRPr sz="4800">
                <a:solidFill>
                  <a:schemeClr val="lt1"/>
                </a:solidFill>
              </a:defRPr>
            </a:lvl6pPr>
            <a:lvl7pPr lvl="6" algn="l">
              <a:lnSpc>
                <a:spcPct val="90000"/>
              </a:lnSpc>
              <a:spcBef>
                <a:spcPts val="0"/>
              </a:spcBef>
              <a:spcAft>
                <a:spcPts val="0"/>
              </a:spcAft>
              <a:buClr>
                <a:schemeClr val="lt1"/>
              </a:buClr>
              <a:buSzPts val="4800"/>
              <a:buNone/>
              <a:defRPr sz="4800">
                <a:solidFill>
                  <a:schemeClr val="lt1"/>
                </a:solidFill>
              </a:defRPr>
            </a:lvl7pPr>
            <a:lvl8pPr lvl="7" algn="l">
              <a:lnSpc>
                <a:spcPct val="90000"/>
              </a:lnSpc>
              <a:spcBef>
                <a:spcPts val="0"/>
              </a:spcBef>
              <a:spcAft>
                <a:spcPts val="0"/>
              </a:spcAft>
              <a:buClr>
                <a:schemeClr val="lt1"/>
              </a:buClr>
              <a:buSzPts val="4800"/>
              <a:buNone/>
              <a:defRPr sz="4800">
                <a:solidFill>
                  <a:schemeClr val="lt1"/>
                </a:solidFill>
              </a:defRPr>
            </a:lvl8pPr>
            <a:lvl9pPr lvl="8" algn="l">
              <a:lnSpc>
                <a:spcPct val="90000"/>
              </a:lnSpc>
              <a:spcBef>
                <a:spcPts val="0"/>
              </a:spcBef>
              <a:spcAft>
                <a:spcPts val="0"/>
              </a:spcAft>
              <a:buClr>
                <a:schemeClr val="lt1"/>
              </a:buClr>
              <a:buSzPts val="4800"/>
              <a:buNone/>
              <a:defRPr sz="4800">
                <a:solidFill>
                  <a:schemeClr val="lt1"/>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1" name="Shape 31"/>
        <p:cNvGrpSpPr/>
        <p:nvPr/>
      </p:nvGrpSpPr>
      <p:grpSpPr>
        <a:xfrm>
          <a:off x="0" y="0"/>
          <a:ext cx="0" cy="0"/>
          <a:chOff x="0" y="0"/>
          <a:chExt cx="0" cy="0"/>
        </a:xfrm>
      </p:grpSpPr>
      <p:grpSp>
        <p:nvGrpSpPr>
          <p:cNvPr id="32" name="Google Shape;32;p22"/>
          <p:cNvGrpSpPr/>
          <p:nvPr/>
        </p:nvGrpSpPr>
        <p:grpSpPr>
          <a:xfrm>
            <a:off x="-981075" y="-78100"/>
            <a:ext cx="11516344" cy="5221552"/>
            <a:chOff x="-981075" y="-78100"/>
            <a:chExt cx="11516344" cy="5221552"/>
          </a:xfrm>
        </p:grpSpPr>
        <p:sp>
          <p:nvSpPr>
            <p:cNvPr id="33" name="Google Shape;33;p22"/>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4" name="Google Shape;34;p22"/>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5" name="Google Shape;35;p22"/>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6" name="Google Shape;36;p22"/>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 name="Google Shape;37;p22"/>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8" name="Google Shape;38;p22"/>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 name="Google Shape;39;p22"/>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0" name="Google Shape;40;p22"/>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 name="Google Shape;41;p22"/>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2" name="Google Shape;42;p22"/>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3" name="Google Shape;43;p22"/>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4" name="Google Shape;44;p22"/>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5" name="Google Shape;45;p22"/>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6" name="Google Shape;46;p22"/>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7" name="Google Shape;47;p22"/>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8" name="Google Shape;48;p22"/>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9" name="Google Shape;49;p22"/>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0" name="Google Shape;50;p22"/>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1" name="Google Shape;51;p22"/>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52" name="Google Shape;52;p22"/>
          <p:cNvSpPr txBox="1"/>
          <p:nvPr>
            <p:ph type="ctrTitle"/>
          </p:nvPr>
        </p:nvSpPr>
        <p:spPr>
          <a:xfrm>
            <a:off x="2305150" y="2884378"/>
            <a:ext cx="5811000" cy="47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600"/>
              <a:buNone/>
              <a:defRPr sz="3600"/>
            </a:lvl1pPr>
            <a:lvl2pPr lvl="1" algn="l">
              <a:lnSpc>
                <a:spcPct val="90000"/>
              </a:lnSpc>
              <a:spcBef>
                <a:spcPts val="0"/>
              </a:spcBef>
              <a:spcAft>
                <a:spcPts val="0"/>
              </a:spcAft>
              <a:buSzPts val="3600"/>
              <a:buNone/>
              <a:defRPr sz="3600"/>
            </a:lvl2pPr>
            <a:lvl3pPr lvl="2" algn="l">
              <a:lnSpc>
                <a:spcPct val="90000"/>
              </a:lnSpc>
              <a:spcBef>
                <a:spcPts val="0"/>
              </a:spcBef>
              <a:spcAft>
                <a:spcPts val="0"/>
              </a:spcAft>
              <a:buSzPts val="3600"/>
              <a:buNone/>
              <a:defRPr sz="3600"/>
            </a:lvl3pPr>
            <a:lvl4pPr lvl="3" algn="l">
              <a:lnSpc>
                <a:spcPct val="90000"/>
              </a:lnSpc>
              <a:spcBef>
                <a:spcPts val="0"/>
              </a:spcBef>
              <a:spcAft>
                <a:spcPts val="0"/>
              </a:spcAft>
              <a:buSzPts val="3600"/>
              <a:buNone/>
              <a:defRPr sz="3600"/>
            </a:lvl4pPr>
            <a:lvl5pPr lvl="4" algn="l">
              <a:lnSpc>
                <a:spcPct val="90000"/>
              </a:lnSpc>
              <a:spcBef>
                <a:spcPts val="0"/>
              </a:spcBef>
              <a:spcAft>
                <a:spcPts val="0"/>
              </a:spcAft>
              <a:buSzPts val="3600"/>
              <a:buNone/>
              <a:defRPr sz="3600"/>
            </a:lvl5pPr>
            <a:lvl6pPr lvl="5" algn="l">
              <a:lnSpc>
                <a:spcPct val="90000"/>
              </a:lnSpc>
              <a:spcBef>
                <a:spcPts val="0"/>
              </a:spcBef>
              <a:spcAft>
                <a:spcPts val="0"/>
              </a:spcAft>
              <a:buSzPts val="3600"/>
              <a:buNone/>
              <a:defRPr sz="3600"/>
            </a:lvl6pPr>
            <a:lvl7pPr lvl="6" algn="l">
              <a:lnSpc>
                <a:spcPct val="90000"/>
              </a:lnSpc>
              <a:spcBef>
                <a:spcPts val="0"/>
              </a:spcBef>
              <a:spcAft>
                <a:spcPts val="0"/>
              </a:spcAft>
              <a:buSzPts val="3600"/>
              <a:buNone/>
              <a:defRPr sz="3600"/>
            </a:lvl7pPr>
            <a:lvl8pPr lvl="7" algn="l">
              <a:lnSpc>
                <a:spcPct val="90000"/>
              </a:lnSpc>
              <a:spcBef>
                <a:spcPts val="0"/>
              </a:spcBef>
              <a:spcAft>
                <a:spcPts val="0"/>
              </a:spcAft>
              <a:buSzPts val="3600"/>
              <a:buNone/>
              <a:defRPr sz="3600"/>
            </a:lvl8pPr>
            <a:lvl9pPr lvl="8" algn="l">
              <a:lnSpc>
                <a:spcPct val="90000"/>
              </a:lnSpc>
              <a:spcBef>
                <a:spcPts val="0"/>
              </a:spcBef>
              <a:spcAft>
                <a:spcPts val="0"/>
              </a:spcAft>
              <a:buSzPts val="3600"/>
              <a:buNone/>
              <a:defRPr sz="3600"/>
            </a:lvl9pPr>
          </a:lstStyle>
          <a:p/>
        </p:txBody>
      </p:sp>
      <p:sp>
        <p:nvSpPr>
          <p:cNvPr id="53" name="Google Shape;53;p22"/>
          <p:cNvSpPr txBox="1"/>
          <p:nvPr>
            <p:ph idx="1" type="subTitle"/>
          </p:nvPr>
        </p:nvSpPr>
        <p:spPr>
          <a:xfrm>
            <a:off x="2305150" y="3385436"/>
            <a:ext cx="5811000" cy="4107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dk1"/>
              </a:buClr>
              <a:buSzPts val="1600"/>
              <a:buNone/>
              <a:defRPr/>
            </a:lvl1pPr>
            <a:lvl2pPr lvl="1" algn="l">
              <a:lnSpc>
                <a:spcPct val="115000"/>
              </a:lnSpc>
              <a:spcBef>
                <a:spcPts val="800"/>
              </a:spcBef>
              <a:spcAft>
                <a:spcPts val="0"/>
              </a:spcAft>
              <a:buClr>
                <a:schemeClr val="dk1"/>
              </a:buClr>
              <a:buSzPts val="3000"/>
              <a:buNone/>
              <a:defRPr sz="3000"/>
            </a:lvl2pPr>
            <a:lvl3pPr lvl="2" algn="l">
              <a:lnSpc>
                <a:spcPct val="115000"/>
              </a:lnSpc>
              <a:spcBef>
                <a:spcPts val="800"/>
              </a:spcBef>
              <a:spcAft>
                <a:spcPts val="0"/>
              </a:spcAft>
              <a:buClr>
                <a:schemeClr val="dk1"/>
              </a:buClr>
              <a:buSzPts val="3000"/>
              <a:buNone/>
              <a:defRPr sz="3000"/>
            </a:lvl3pPr>
            <a:lvl4pPr lvl="3" algn="l">
              <a:lnSpc>
                <a:spcPct val="115000"/>
              </a:lnSpc>
              <a:spcBef>
                <a:spcPts val="800"/>
              </a:spcBef>
              <a:spcAft>
                <a:spcPts val="0"/>
              </a:spcAft>
              <a:buSzPts val="3000"/>
              <a:buNone/>
              <a:defRPr sz="3000"/>
            </a:lvl4pPr>
            <a:lvl5pPr lvl="4" algn="l">
              <a:lnSpc>
                <a:spcPct val="115000"/>
              </a:lnSpc>
              <a:spcBef>
                <a:spcPts val="800"/>
              </a:spcBef>
              <a:spcAft>
                <a:spcPts val="0"/>
              </a:spcAft>
              <a:buSzPts val="3000"/>
              <a:buNone/>
              <a:defRPr sz="3000"/>
            </a:lvl5pPr>
            <a:lvl6pPr lvl="5" algn="l">
              <a:lnSpc>
                <a:spcPct val="115000"/>
              </a:lnSpc>
              <a:spcBef>
                <a:spcPts val="800"/>
              </a:spcBef>
              <a:spcAft>
                <a:spcPts val="0"/>
              </a:spcAft>
              <a:buSzPts val="3000"/>
              <a:buNone/>
              <a:defRPr sz="3000"/>
            </a:lvl6pPr>
            <a:lvl7pPr lvl="6" algn="l">
              <a:lnSpc>
                <a:spcPct val="115000"/>
              </a:lnSpc>
              <a:spcBef>
                <a:spcPts val="800"/>
              </a:spcBef>
              <a:spcAft>
                <a:spcPts val="0"/>
              </a:spcAft>
              <a:buSzPts val="3000"/>
              <a:buNone/>
              <a:defRPr sz="3000"/>
            </a:lvl7pPr>
            <a:lvl8pPr lvl="7" algn="l">
              <a:lnSpc>
                <a:spcPct val="115000"/>
              </a:lnSpc>
              <a:spcBef>
                <a:spcPts val="800"/>
              </a:spcBef>
              <a:spcAft>
                <a:spcPts val="0"/>
              </a:spcAft>
              <a:buSzPts val="3000"/>
              <a:buNone/>
              <a:defRPr sz="3000"/>
            </a:lvl8pPr>
            <a:lvl9pPr lvl="8" algn="l">
              <a:lnSpc>
                <a:spcPct val="115000"/>
              </a:lnSpc>
              <a:spcBef>
                <a:spcPts val="800"/>
              </a:spcBef>
              <a:spcAft>
                <a:spcPts val="800"/>
              </a:spcAft>
              <a:buSzPts val="3000"/>
              <a:buNone/>
              <a:defRPr sz="3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3"/>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56" name="Google Shape;56;p23"/>
          <p:cNvGrpSpPr/>
          <p:nvPr/>
        </p:nvGrpSpPr>
        <p:grpSpPr>
          <a:xfrm>
            <a:off x="6320991" y="-7"/>
            <a:ext cx="3630819" cy="5143499"/>
            <a:chOff x="6320991" y="-7"/>
            <a:chExt cx="3630819" cy="5143499"/>
          </a:xfrm>
        </p:grpSpPr>
        <p:sp>
          <p:nvSpPr>
            <p:cNvPr id="57" name="Google Shape;57;p23"/>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8" name="Google Shape;58;p23"/>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9" name="Google Shape;59;p23"/>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0" name="Google Shape;60;p23"/>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1" name="Google Shape;61;p23"/>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2" name="Google Shape;62;p23"/>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3" name="Google Shape;63;p23"/>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4" name="Google Shape;64;p23"/>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5" name="Google Shape;65;p23"/>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6" name="Google Shape;66;p23"/>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7" name="Google Shape;67;p23"/>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68" name="Google Shape;68;p23"/>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69" name="Google Shape;69;p2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1"/>
        </a:solidFill>
      </p:bgPr>
    </p:bg>
    <p:spTree>
      <p:nvGrpSpPr>
        <p:cNvPr id="70" name="Shape 70"/>
        <p:cNvGrpSpPr/>
        <p:nvPr/>
      </p:nvGrpSpPr>
      <p:grpSpPr>
        <a:xfrm>
          <a:off x="0" y="0"/>
          <a:ext cx="0" cy="0"/>
          <a:chOff x="0" y="0"/>
          <a:chExt cx="0" cy="0"/>
        </a:xfrm>
      </p:grpSpPr>
      <p:sp>
        <p:nvSpPr>
          <p:cNvPr id="71" name="Google Shape;71;p24"/>
          <p:cNvSpPr/>
          <p:nvPr/>
        </p:nvSpPr>
        <p:spPr>
          <a:xfrm>
            <a:off x="2500800" y="285475"/>
            <a:ext cx="4142388" cy="457254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2" name="Google Shape;72;p24"/>
          <p:cNvSpPr/>
          <p:nvPr/>
        </p:nvSpPr>
        <p:spPr>
          <a:xfrm>
            <a:off x="4239143" y="104898"/>
            <a:ext cx="665704" cy="73488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3" name="Google Shape;73;p24"/>
          <p:cNvSpPr txBox="1"/>
          <p:nvPr>
            <p:ph idx="1" type="body"/>
          </p:nvPr>
        </p:nvSpPr>
        <p:spPr>
          <a:xfrm>
            <a:off x="2753950" y="839775"/>
            <a:ext cx="3636000" cy="3636300"/>
          </a:xfrm>
          <a:prstGeom prst="rect">
            <a:avLst/>
          </a:prstGeom>
          <a:noFill/>
          <a:ln>
            <a:noFill/>
          </a:ln>
        </p:spPr>
        <p:txBody>
          <a:bodyPr anchorCtr="0" anchor="ctr" bIns="0" lIns="0" spcFirstLastPara="1" rIns="0" wrap="square" tIns="0">
            <a:noAutofit/>
          </a:bodyPr>
          <a:lstStyle>
            <a:lvl1pPr indent="-330200" lvl="0" marL="457200" algn="ctr">
              <a:lnSpc>
                <a:spcPct val="115000"/>
              </a:lnSpc>
              <a:spcBef>
                <a:spcPts val="0"/>
              </a:spcBef>
              <a:spcAft>
                <a:spcPts val="0"/>
              </a:spcAft>
              <a:buClr>
                <a:schemeClr val="lt1"/>
              </a:buClr>
              <a:buSzPts val="1600"/>
              <a:buChar char="⬢"/>
              <a:defRPr i="1">
                <a:solidFill>
                  <a:schemeClr val="lt1"/>
                </a:solidFill>
              </a:defRPr>
            </a:lvl1pPr>
            <a:lvl2pPr indent="-330200" lvl="1" marL="914400" algn="ctr">
              <a:lnSpc>
                <a:spcPct val="115000"/>
              </a:lnSpc>
              <a:spcBef>
                <a:spcPts val="800"/>
              </a:spcBef>
              <a:spcAft>
                <a:spcPts val="0"/>
              </a:spcAft>
              <a:buClr>
                <a:schemeClr val="lt1"/>
              </a:buClr>
              <a:buSzPts val="1600"/>
              <a:buChar char="⬡"/>
              <a:defRPr i="1">
                <a:solidFill>
                  <a:schemeClr val="lt1"/>
                </a:solidFill>
              </a:defRPr>
            </a:lvl2pPr>
            <a:lvl3pPr indent="-330200" lvl="2" marL="1371600" algn="ctr">
              <a:lnSpc>
                <a:spcPct val="115000"/>
              </a:lnSpc>
              <a:spcBef>
                <a:spcPts val="800"/>
              </a:spcBef>
              <a:spcAft>
                <a:spcPts val="0"/>
              </a:spcAft>
              <a:buClr>
                <a:schemeClr val="lt1"/>
              </a:buClr>
              <a:buSzPts val="1600"/>
              <a:buChar char="⬡"/>
              <a:defRPr i="1">
                <a:solidFill>
                  <a:schemeClr val="lt1"/>
                </a:solidFill>
              </a:defRPr>
            </a:lvl3pPr>
            <a:lvl4pPr indent="-381000" lvl="3" marL="1828800" algn="ctr">
              <a:lnSpc>
                <a:spcPct val="115000"/>
              </a:lnSpc>
              <a:spcBef>
                <a:spcPts val="800"/>
              </a:spcBef>
              <a:spcAft>
                <a:spcPts val="0"/>
              </a:spcAft>
              <a:buClr>
                <a:schemeClr val="lt1"/>
              </a:buClr>
              <a:buSzPts val="2400"/>
              <a:buChar char="●"/>
              <a:defRPr i="1">
                <a:solidFill>
                  <a:schemeClr val="lt1"/>
                </a:solidFill>
              </a:defRPr>
            </a:lvl4pPr>
            <a:lvl5pPr indent="-381000" lvl="4" marL="2286000" algn="ctr">
              <a:lnSpc>
                <a:spcPct val="115000"/>
              </a:lnSpc>
              <a:spcBef>
                <a:spcPts val="800"/>
              </a:spcBef>
              <a:spcAft>
                <a:spcPts val="0"/>
              </a:spcAft>
              <a:buClr>
                <a:schemeClr val="lt1"/>
              </a:buClr>
              <a:buSzPts val="2400"/>
              <a:buChar char="○"/>
              <a:defRPr i="1">
                <a:solidFill>
                  <a:schemeClr val="lt1"/>
                </a:solidFill>
              </a:defRPr>
            </a:lvl5pPr>
            <a:lvl6pPr indent="-381000" lvl="5" marL="2743200" algn="ctr">
              <a:lnSpc>
                <a:spcPct val="115000"/>
              </a:lnSpc>
              <a:spcBef>
                <a:spcPts val="800"/>
              </a:spcBef>
              <a:spcAft>
                <a:spcPts val="0"/>
              </a:spcAft>
              <a:buClr>
                <a:schemeClr val="lt1"/>
              </a:buClr>
              <a:buSzPts val="2400"/>
              <a:buChar char="■"/>
              <a:defRPr i="1">
                <a:solidFill>
                  <a:schemeClr val="lt1"/>
                </a:solidFill>
              </a:defRPr>
            </a:lvl6pPr>
            <a:lvl7pPr indent="-381000" lvl="6" marL="3200400" algn="ctr">
              <a:lnSpc>
                <a:spcPct val="115000"/>
              </a:lnSpc>
              <a:spcBef>
                <a:spcPts val="800"/>
              </a:spcBef>
              <a:spcAft>
                <a:spcPts val="0"/>
              </a:spcAft>
              <a:buClr>
                <a:schemeClr val="lt1"/>
              </a:buClr>
              <a:buSzPts val="2400"/>
              <a:buChar char="●"/>
              <a:defRPr i="1">
                <a:solidFill>
                  <a:schemeClr val="lt1"/>
                </a:solidFill>
              </a:defRPr>
            </a:lvl7pPr>
            <a:lvl8pPr indent="-381000" lvl="7" marL="3657600" algn="ctr">
              <a:lnSpc>
                <a:spcPct val="115000"/>
              </a:lnSpc>
              <a:spcBef>
                <a:spcPts val="800"/>
              </a:spcBef>
              <a:spcAft>
                <a:spcPts val="0"/>
              </a:spcAft>
              <a:buClr>
                <a:schemeClr val="lt1"/>
              </a:buClr>
              <a:buSzPts val="2400"/>
              <a:buChar char="○"/>
              <a:defRPr i="1">
                <a:solidFill>
                  <a:schemeClr val="lt1"/>
                </a:solidFill>
              </a:defRPr>
            </a:lvl8pPr>
            <a:lvl9pPr indent="-381000" lvl="8" marL="4114800" algn="ctr">
              <a:lnSpc>
                <a:spcPct val="115000"/>
              </a:lnSpc>
              <a:spcBef>
                <a:spcPts val="800"/>
              </a:spcBef>
              <a:spcAft>
                <a:spcPts val="800"/>
              </a:spcAft>
              <a:buClr>
                <a:schemeClr val="lt1"/>
              </a:buClr>
              <a:buSzPts val="2400"/>
              <a:buChar char="■"/>
              <a:defRPr i="1">
                <a:solidFill>
                  <a:schemeClr val="lt1"/>
                </a:solidFill>
              </a:defRPr>
            </a:lvl9pPr>
          </a:lstStyle>
          <a:p/>
        </p:txBody>
      </p:sp>
      <p:sp>
        <p:nvSpPr>
          <p:cNvPr id="74" name="Google Shape;74;p24"/>
          <p:cNvSpPr txBox="1"/>
          <p:nvPr/>
        </p:nvSpPr>
        <p:spPr>
          <a:xfrm>
            <a:off x="3593400" y="38419"/>
            <a:ext cx="1957200" cy="653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Arial"/>
              <a:buNone/>
            </a:pPr>
            <a:r>
              <a:rPr b="0" i="0" lang="en-US" sz="9600" u="none" cap="none" strike="noStrike">
                <a:solidFill>
                  <a:schemeClr val="accent1"/>
                </a:solidFill>
                <a:latin typeface="Catamaran"/>
                <a:ea typeface="Catamaran"/>
                <a:cs typeface="Catamaran"/>
                <a:sym typeface="Catamaran"/>
              </a:rPr>
              <a:t>“</a:t>
            </a:r>
            <a:endParaRPr b="0" i="0" sz="9600" u="none" cap="none" strike="noStrike">
              <a:solidFill>
                <a:schemeClr val="accent1"/>
              </a:solidFill>
              <a:latin typeface="Catamaran"/>
              <a:ea typeface="Catamaran"/>
              <a:cs typeface="Catamaran"/>
              <a:sym typeface="Catamaran"/>
            </a:endParaRPr>
          </a:p>
        </p:txBody>
      </p:sp>
      <p:sp>
        <p:nvSpPr>
          <p:cNvPr id="75" name="Google Shape;75;p2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24"/>
          <p:cNvSpPr/>
          <p:nvPr/>
        </p:nvSpPr>
        <p:spPr>
          <a:xfrm rot="10800000">
            <a:off x="69145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7" name="Google Shape;77;p24"/>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8" name="Google Shape;78;p24"/>
          <p:cNvSpPr/>
          <p:nvPr/>
        </p:nvSpPr>
        <p:spPr>
          <a:xfrm>
            <a:off x="160965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9" name="Google Shape;79;p24"/>
          <p:cNvSpPr/>
          <p:nvPr/>
        </p:nvSpPr>
        <p:spPr>
          <a:xfrm>
            <a:off x="75911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0" name="Google Shape;80;p24"/>
          <p:cNvSpPr/>
          <p:nvPr/>
        </p:nvSpPr>
        <p:spPr>
          <a:xfrm>
            <a:off x="875251" y="3108746"/>
            <a:ext cx="1238537" cy="1367251"/>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1" name="Google Shape;81;p24"/>
          <p:cNvSpPr/>
          <p:nvPr/>
        </p:nvSpPr>
        <p:spPr>
          <a:xfrm>
            <a:off x="6750099" y="2565690"/>
            <a:ext cx="1670713" cy="184417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2" name="Google Shape;82;p24"/>
          <p:cNvSpPr/>
          <p:nvPr/>
        </p:nvSpPr>
        <p:spPr>
          <a:xfrm>
            <a:off x="8078502" y="1646297"/>
            <a:ext cx="1238537" cy="136719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3" name="Google Shape;83;p24"/>
          <p:cNvSpPr/>
          <p:nvPr/>
        </p:nvSpPr>
        <p:spPr>
          <a:xfrm>
            <a:off x="-27622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4" name="Google Shape;84;p24"/>
          <p:cNvSpPr/>
          <p:nvPr/>
        </p:nvSpPr>
        <p:spPr>
          <a:xfrm>
            <a:off x="6750100" y="993931"/>
            <a:ext cx="874503" cy="965303"/>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5" name="Google Shape;85;p24"/>
          <p:cNvSpPr/>
          <p:nvPr/>
        </p:nvSpPr>
        <p:spPr>
          <a:xfrm>
            <a:off x="-211075" y="4039231"/>
            <a:ext cx="874503" cy="965303"/>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6" name="Shape 86"/>
        <p:cNvGrpSpPr/>
        <p:nvPr/>
      </p:nvGrpSpPr>
      <p:grpSpPr>
        <a:xfrm>
          <a:off x="0" y="0"/>
          <a:ext cx="0" cy="0"/>
          <a:chOff x="0" y="0"/>
          <a:chExt cx="0" cy="0"/>
        </a:xfrm>
      </p:grpSpPr>
      <p:sp>
        <p:nvSpPr>
          <p:cNvPr id="87" name="Google Shape;87;p25"/>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88" name="Google Shape;88;p25"/>
          <p:cNvGrpSpPr/>
          <p:nvPr/>
        </p:nvGrpSpPr>
        <p:grpSpPr>
          <a:xfrm>
            <a:off x="6320991" y="-7"/>
            <a:ext cx="3630819" cy="5143499"/>
            <a:chOff x="6320991" y="-7"/>
            <a:chExt cx="3630819" cy="5143499"/>
          </a:xfrm>
        </p:grpSpPr>
        <p:sp>
          <p:nvSpPr>
            <p:cNvPr id="89" name="Google Shape;89;p25"/>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0" name="Google Shape;90;p25"/>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1" name="Google Shape;91;p25"/>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2" name="Google Shape;92;p25"/>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3" name="Google Shape;93;p25"/>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4" name="Google Shape;94;p25"/>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5" name="Google Shape;95;p25"/>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6" name="Google Shape;96;p25"/>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7" name="Google Shape;97;p25"/>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8" name="Google Shape;98;p25"/>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9" name="Google Shape;99;p25"/>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100" name="Google Shape;100;p25"/>
          <p:cNvSpPr txBox="1"/>
          <p:nvPr>
            <p:ph type="title"/>
          </p:nvPr>
        </p:nvSpPr>
        <p:spPr>
          <a:xfrm>
            <a:off x="779100" y="836000"/>
            <a:ext cx="6677100" cy="39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01" name="Google Shape;101;p25"/>
          <p:cNvSpPr txBox="1"/>
          <p:nvPr>
            <p:ph idx="1" type="body"/>
          </p:nvPr>
        </p:nvSpPr>
        <p:spPr>
          <a:xfrm>
            <a:off x="779100" y="1503550"/>
            <a:ext cx="2079900" cy="32685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0"/>
              </a:spcBef>
              <a:spcAft>
                <a:spcPts val="0"/>
              </a:spcAft>
              <a:buSzPts val="1400"/>
              <a:buChar char="⬢"/>
              <a:defRPr sz="1800"/>
            </a:lvl1pPr>
            <a:lvl2pPr indent="-317500" lvl="1" marL="914400" algn="l">
              <a:lnSpc>
                <a:spcPct val="115000"/>
              </a:lnSpc>
              <a:spcBef>
                <a:spcPts val="800"/>
              </a:spcBef>
              <a:spcAft>
                <a:spcPts val="0"/>
              </a:spcAft>
              <a:buSzPts val="1400"/>
              <a:buChar char="⬡"/>
              <a:defRPr sz="1800"/>
            </a:lvl2pPr>
            <a:lvl3pPr indent="-317500" lvl="2" marL="1371600" algn="l">
              <a:lnSpc>
                <a:spcPct val="115000"/>
              </a:lnSpc>
              <a:spcBef>
                <a:spcPts val="800"/>
              </a:spcBef>
              <a:spcAft>
                <a:spcPts val="0"/>
              </a:spcAft>
              <a:buSzPts val="14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102" name="Google Shape;102;p25"/>
          <p:cNvSpPr txBox="1"/>
          <p:nvPr>
            <p:ph idx="2" type="body"/>
          </p:nvPr>
        </p:nvSpPr>
        <p:spPr>
          <a:xfrm>
            <a:off x="3077669" y="1503550"/>
            <a:ext cx="2079900" cy="32685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0"/>
              </a:spcBef>
              <a:spcAft>
                <a:spcPts val="0"/>
              </a:spcAft>
              <a:buSzPts val="1400"/>
              <a:buChar char="⬢"/>
              <a:defRPr sz="1800"/>
            </a:lvl1pPr>
            <a:lvl2pPr indent="-317500" lvl="1" marL="914400" algn="l">
              <a:lnSpc>
                <a:spcPct val="115000"/>
              </a:lnSpc>
              <a:spcBef>
                <a:spcPts val="800"/>
              </a:spcBef>
              <a:spcAft>
                <a:spcPts val="0"/>
              </a:spcAft>
              <a:buSzPts val="1400"/>
              <a:buChar char="⬡"/>
              <a:defRPr sz="1800"/>
            </a:lvl2pPr>
            <a:lvl3pPr indent="-317500" lvl="2" marL="1371600" algn="l">
              <a:lnSpc>
                <a:spcPct val="115000"/>
              </a:lnSpc>
              <a:spcBef>
                <a:spcPts val="800"/>
              </a:spcBef>
              <a:spcAft>
                <a:spcPts val="0"/>
              </a:spcAft>
              <a:buSzPts val="14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103" name="Google Shape;103;p25"/>
          <p:cNvSpPr txBox="1"/>
          <p:nvPr>
            <p:ph idx="3" type="body"/>
          </p:nvPr>
        </p:nvSpPr>
        <p:spPr>
          <a:xfrm>
            <a:off x="5376238" y="1503550"/>
            <a:ext cx="2079900" cy="32685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0"/>
              </a:spcBef>
              <a:spcAft>
                <a:spcPts val="0"/>
              </a:spcAft>
              <a:buSzPts val="1400"/>
              <a:buChar char="⬢"/>
              <a:defRPr sz="1800"/>
            </a:lvl1pPr>
            <a:lvl2pPr indent="-317500" lvl="1" marL="914400" algn="l">
              <a:lnSpc>
                <a:spcPct val="115000"/>
              </a:lnSpc>
              <a:spcBef>
                <a:spcPts val="800"/>
              </a:spcBef>
              <a:spcAft>
                <a:spcPts val="0"/>
              </a:spcAft>
              <a:buSzPts val="1400"/>
              <a:buChar char="⬡"/>
              <a:defRPr sz="1800"/>
            </a:lvl2pPr>
            <a:lvl3pPr indent="-317500" lvl="2" marL="1371600" algn="l">
              <a:lnSpc>
                <a:spcPct val="115000"/>
              </a:lnSpc>
              <a:spcBef>
                <a:spcPts val="800"/>
              </a:spcBef>
              <a:spcAft>
                <a:spcPts val="0"/>
              </a:spcAft>
              <a:buSzPts val="14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104" name="Google Shape;104;p2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lor background">
  <p:cSld name="BLANK_1">
    <p:bg>
      <p:bgPr>
        <a:solidFill>
          <a:schemeClr val="accent1"/>
        </a:solidFill>
      </p:bgPr>
    </p:bg>
    <p:spTree>
      <p:nvGrpSpPr>
        <p:cNvPr id="105" name="Shape 105"/>
        <p:cNvGrpSpPr/>
        <p:nvPr/>
      </p:nvGrpSpPr>
      <p:grpSpPr>
        <a:xfrm>
          <a:off x="0" y="0"/>
          <a:ext cx="0" cy="0"/>
          <a:chOff x="0" y="0"/>
          <a:chExt cx="0" cy="0"/>
        </a:xfrm>
      </p:grpSpPr>
      <p:sp>
        <p:nvSpPr>
          <p:cNvPr id="106" name="Google Shape;106;p2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US"/>
              <a:t>‹#›</a:t>
            </a:fld>
            <a:endParaRPr/>
          </a:p>
        </p:txBody>
      </p:sp>
      <p:grpSp>
        <p:nvGrpSpPr>
          <p:cNvPr id="107" name="Google Shape;107;p26"/>
          <p:cNvGrpSpPr/>
          <p:nvPr/>
        </p:nvGrpSpPr>
        <p:grpSpPr>
          <a:xfrm>
            <a:off x="-981075" y="-78100"/>
            <a:ext cx="11516344" cy="5221552"/>
            <a:chOff x="-981075" y="-78100"/>
            <a:chExt cx="11516344" cy="5221552"/>
          </a:xfrm>
        </p:grpSpPr>
        <p:sp>
          <p:nvSpPr>
            <p:cNvPr id="108" name="Google Shape;108;p26"/>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09" name="Google Shape;109;p26"/>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0" name="Google Shape;110;p26"/>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1" name="Google Shape;111;p26"/>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2" name="Google Shape;112;p26"/>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3" name="Google Shape;113;p26"/>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4" name="Google Shape;114;p26"/>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5" name="Google Shape;115;p26"/>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6" name="Google Shape;116;p26"/>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7" name="Google Shape;117;p26"/>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8" name="Google Shape;118;p26"/>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9" name="Google Shape;119;p26"/>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0" name="Google Shape;120;p26"/>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1" name="Google Shape;121;p26"/>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2" name="Google Shape;122;p26"/>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3" name="Google Shape;123;p26"/>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4" name="Google Shape;124;p26"/>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5" name="Google Shape;125;p26"/>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6" name="Google Shape;126;p26"/>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7" name="Shape 127"/>
        <p:cNvGrpSpPr/>
        <p:nvPr/>
      </p:nvGrpSpPr>
      <p:grpSpPr>
        <a:xfrm>
          <a:off x="0" y="0"/>
          <a:ext cx="0" cy="0"/>
          <a:chOff x="0" y="0"/>
          <a:chExt cx="0" cy="0"/>
        </a:xfrm>
      </p:grpSpPr>
      <p:sp>
        <p:nvSpPr>
          <p:cNvPr id="128" name="Google Shape;128;p27"/>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129" name="Google Shape;129;p27"/>
          <p:cNvGrpSpPr/>
          <p:nvPr/>
        </p:nvGrpSpPr>
        <p:grpSpPr>
          <a:xfrm>
            <a:off x="6320991" y="-7"/>
            <a:ext cx="3630819" cy="5143499"/>
            <a:chOff x="6320991" y="-7"/>
            <a:chExt cx="3630819" cy="5143499"/>
          </a:xfrm>
        </p:grpSpPr>
        <p:sp>
          <p:nvSpPr>
            <p:cNvPr id="130" name="Google Shape;130;p27"/>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1" name="Google Shape;131;p27"/>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2" name="Google Shape;132;p27"/>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3" name="Google Shape;133;p27"/>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4" name="Google Shape;134;p27"/>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5" name="Google Shape;135;p27"/>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6" name="Google Shape;136;p27"/>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7" name="Google Shape;137;p27"/>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8" name="Google Shape;138;p27"/>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9" name="Google Shape;139;p27"/>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40" name="Google Shape;140;p27"/>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141" name="Google Shape;141;p27"/>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42" name="Google Shape;142;p27"/>
          <p:cNvSpPr txBox="1"/>
          <p:nvPr>
            <p:ph idx="1" type="body"/>
          </p:nvPr>
        </p:nvSpPr>
        <p:spPr>
          <a:xfrm>
            <a:off x="779100" y="1503550"/>
            <a:ext cx="6010500" cy="2884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0"/>
              </a:spcBef>
              <a:spcAft>
                <a:spcPts val="0"/>
              </a:spcAft>
              <a:buSzPts val="1600"/>
              <a:buChar char="⬢"/>
              <a:defRPr/>
            </a:lvl1pPr>
            <a:lvl2pPr indent="-330200" lvl="1" marL="914400" algn="l">
              <a:lnSpc>
                <a:spcPct val="115000"/>
              </a:lnSpc>
              <a:spcBef>
                <a:spcPts val="800"/>
              </a:spcBef>
              <a:spcAft>
                <a:spcPts val="0"/>
              </a:spcAft>
              <a:buSzPts val="1600"/>
              <a:buChar char="⬡"/>
              <a:defRPr/>
            </a:lvl2pPr>
            <a:lvl3pPr indent="-330200" lvl="2" marL="1371600" algn="l">
              <a:lnSpc>
                <a:spcPct val="115000"/>
              </a:lnSpc>
              <a:spcBef>
                <a:spcPts val="800"/>
              </a:spcBef>
              <a:spcAft>
                <a:spcPts val="0"/>
              </a:spcAft>
              <a:buSzPts val="1600"/>
              <a:buChar char="⬡"/>
              <a:defRPr/>
            </a:lvl3pPr>
            <a:lvl4pPr indent="-381000" lvl="3" marL="1828800" algn="l">
              <a:lnSpc>
                <a:spcPct val="115000"/>
              </a:lnSpc>
              <a:spcBef>
                <a:spcPts val="800"/>
              </a:spcBef>
              <a:spcAft>
                <a:spcPts val="0"/>
              </a:spcAft>
              <a:buSzPts val="2400"/>
              <a:buChar char="●"/>
              <a:defRPr/>
            </a:lvl4pPr>
            <a:lvl5pPr indent="-381000" lvl="4" marL="2286000" algn="l">
              <a:lnSpc>
                <a:spcPct val="115000"/>
              </a:lnSpc>
              <a:spcBef>
                <a:spcPts val="800"/>
              </a:spcBef>
              <a:spcAft>
                <a:spcPts val="0"/>
              </a:spcAft>
              <a:buSzPts val="2400"/>
              <a:buChar char="○"/>
              <a:defRPr/>
            </a:lvl5pPr>
            <a:lvl6pPr indent="-381000" lvl="5" marL="2743200" algn="l">
              <a:lnSpc>
                <a:spcPct val="115000"/>
              </a:lnSpc>
              <a:spcBef>
                <a:spcPts val="800"/>
              </a:spcBef>
              <a:spcAft>
                <a:spcPts val="0"/>
              </a:spcAft>
              <a:buSzPts val="2400"/>
              <a:buChar char="■"/>
              <a:defRPr/>
            </a:lvl6pPr>
            <a:lvl7pPr indent="-381000" lvl="6" marL="3200400" algn="l">
              <a:lnSpc>
                <a:spcPct val="115000"/>
              </a:lnSpc>
              <a:spcBef>
                <a:spcPts val="800"/>
              </a:spcBef>
              <a:spcAft>
                <a:spcPts val="0"/>
              </a:spcAft>
              <a:buSzPts val="2400"/>
              <a:buChar char="●"/>
              <a:defRPr/>
            </a:lvl7pPr>
            <a:lvl8pPr indent="-381000" lvl="7" marL="3657600" algn="l">
              <a:lnSpc>
                <a:spcPct val="115000"/>
              </a:lnSpc>
              <a:spcBef>
                <a:spcPts val="800"/>
              </a:spcBef>
              <a:spcAft>
                <a:spcPts val="0"/>
              </a:spcAft>
              <a:buSzPts val="2400"/>
              <a:buChar char="○"/>
              <a:defRPr/>
            </a:lvl8pPr>
            <a:lvl9pPr indent="-381000" lvl="8" marL="4114800" algn="l">
              <a:lnSpc>
                <a:spcPct val="115000"/>
              </a:lnSpc>
              <a:spcBef>
                <a:spcPts val="800"/>
              </a:spcBef>
              <a:spcAft>
                <a:spcPts val="800"/>
              </a:spcAft>
              <a:buSzPts val="2400"/>
              <a:buChar char="■"/>
              <a:defRPr/>
            </a:lvl9pPr>
          </a:lstStyle>
          <a:p/>
        </p:txBody>
      </p:sp>
      <p:sp>
        <p:nvSpPr>
          <p:cNvPr id="143" name="Google Shape;143;p2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1pPr>
            <a:lvl2pPr lvl="1"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2pPr>
            <a:lvl3pPr lvl="2"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3pPr>
            <a:lvl4pPr lvl="3"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4pPr>
            <a:lvl5pPr lvl="4"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5pPr>
            <a:lvl6pPr lvl="5"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6pPr>
            <a:lvl7pPr lvl="6"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7pPr>
            <a:lvl8pPr lvl="7"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8pPr>
            <a:lvl9pPr lvl="8"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9pPr>
          </a:lstStyle>
          <a:p/>
        </p:txBody>
      </p:sp>
      <p:sp>
        <p:nvSpPr>
          <p:cNvPr id="7" name="Google Shape;7;p20"/>
          <p:cNvSpPr txBox="1"/>
          <p:nvPr>
            <p:ph idx="1" type="body"/>
          </p:nvPr>
        </p:nvSpPr>
        <p:spPr>
          <a:xfrm>
            <a:off x="779100" y="1503550"/>
            <a:ext cx="6010500" cy="2884200"/>
          </a:xfrm>
          <a:prstGeom prst="rect">
            <a:avLst/>
          </a:prstGeom>
          <a:noFill/>
          <a:ln>
            <a:noFill/>
          </a:ln>
        </p:spPr>
        <p:txBody>
          <a:bodyPr anchorCtr="0" anchor="t" bIns="0" lIns="0" spcFirstLastPara="1" rIns="0" wrap="square" tIns="0">
            <a:noAutofit/>
          </a:bodyPr>
          <a:lstStyle>
            <a:lvl1pPr indent="-330200" lvl="0" marL="457200" marR="0" rtl="0" algn="l">
              <a:lnSpc>
                <a:spcPct val="115000"/>
              </a:lnSpc>
              <a:spcBef>
                <a:spcPts val="0"/>
              </a:spcBef>
              <a:spcAft>
                <a:spcPts val="0"/>
              </a:spcAft>
              <a:buClr>
                <a:schemeClr val="accent5"/>
              </a:buClr>
              <a:buSzPts val="1600"/>
              <a:buFont typeface="Catamaran Thin"/>
              <a:buChar char="⬢"/>
              <a:defRPr b="0" i="0" sz="2400" u="none" cap="none" strike="noStrike">
                <a:solidFill>
                  <a:schemeClr val="dk1"/>
                </a:solidFill>
                <a:latin typeface="Catamaran Medium"/>
                <a:ea typeface="Catamaran Medium"/>
                <a:cs typeface="Catamaran Medium"/>
                <a:sym typeface="Catamaran Medium"/>
              </a:defRPr>
            </a:lvl1pPr>
            <a:lvl2pPr indent="-330200" lvl="1" marL="914400" marR="0" rtl="0" algn="l">
              <a:lnSpc>
                <a:spcPct val="115000"/>
              </a:lnSpc>
              <a:spcBef>
                <a:spcPts val="800"/>
              </a:spcBef>
              <a:spcAft>
                <a:spcPts val="0"/>
              </a:spcAft>
              <a:buClr>
                <a:schemeClr val="accent5"/>
              </a:buClr>
              <a:buSzPts val="1600"/>
              <a:buFont typeface="Catamaran Thin"/>
              <a:buChar char="⬡"/>
              <a:defRPr b="0" i="0" sz="2400" u="none" cap="none" strike="noStrike">
                <a:solidFill>
                  <a:schemeClr val="dk1"/>
                </a:solidFill>
                <a:latin typeface="Catamaran Medium"/>
                <a:ea typeface="Catamaran Medium"/>
                <a:cs typeface="Catamaran Medium"/>
                <a:sym typeface="Catamaran Medium"/>
              </a:defRPr>
            </a:lvl2pPr>
            <a:lvl3pPr indent="-330200" lvl="2" marL="1371600" marR="0" rtl="0" algn="l">
              <a:lnSpc>
                <a:spcPct val="115000"/>
              </a:lnSpc>
              <a:spcBef>
                <a:spcPts val="800"/>
              </a:spcBef>
              <a:spcAft>
                <a:spcPts val="0"/>
              </a:spcAft>
              <a:buClr>
                <a:schemeClr val="dk2"/>
              </a:buClr>
              <a:buSzPts val="1600"/>
              <a:buFont typeface="Catamaran Thin"/>
              <a:buChar char="⬡"/>
              <a:defRPr b="0" i="0" sz="2400" u="none" cap="none" strike="noStrike">
                <a:solidFill>
                  <a:schemeClr val="dk1"/>
                </a:solidFill>
                <a:latin typeface="Catamaran Medium"/>
                <a:ea typeface="Catamaran Medium"/>
                <a:cs typeface="Catamaran Medium"/>
                <a:sym typeface="Catamaran Medium"/>
              </a:defRPr>
            </a:lvl3pPr>
            <a:lvl4pPr indent="-381000" lvl="3" marL="18288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Medium"/>
                <a:ea typeface="Catamaran Medium"/>
                <a:cs typeface="Catamaran Medium"/>
                <a:sym typeface="Catamaran Medium"/>
              </a:defRPr>
            </a:lvl4pPr>
            <a:lvl5pPr indent="-381000" lvl="4" marL="22860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Medium"/>
                <a:ea typeface="Catamaran Medium"/>
                <a:cs typeface="Catamaran Medium"/>
                <a:sym typeface="Catamaran Medium"/>
              </a:defRPr>
            </a:lvl5pPr>
            <a:lvl6pPr indent="-381000" lvl="5" marL="27432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Medium"/>
                <a:ea typeface="Catamaran Medium"/>
                <a:cs typeface="Catamaran Medium"/>
                <a:sym typeface="Catamaran Medium"/>
              </a:defRPr>
            </a:lvl6pPr>
            <a:lvl7pPr indent="-381000" lvl="6" marL="32004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Medium"/>
                <a:ea typeface="Catamaran Medium"/>
                <a:cs typeface="Catamaran Medium"/>
                <a:sym typeface="Catamaran Medium"/>
              </a:defRPr>
            </a:lvl7pPr>
            <a:lvl8pPr indent="-381000" lvl="7" marL="36576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Medium"/>
                <a:ea typeface="Catamaran Medium"/>
                <a:cs typeface="Catamaran Medium"/>
                <a:sym typeface="Catamaran Medium"/>
              </a:defRPr>
            </a:lvl8pPr>
            <a:lvl9pPr indent="-381000" lvl="8" marL="4114800" marR="0" rtl="0" algn="l">
              <a:lnSpc>
                <a:spcPct val="115000"/>
              </a:lnSpc>
              <a:spcBef>
                <a:spcPts val="800"/>
              </a:spcBef>
              <a:spcAft>
                <a:spcPts val="800"/>
              </a:spcAft>
              <a:buClr>
                <a:schemeClr val="dk1"/>
              </a:buClr>
              <a:buSzPts val="2400"/>
              <a:buFont typeface="Catamaran Thin"/>
              <a:buChar char="■"/>
              <a:defRPr b="0" i="0" sz="2400" u="none" cap="none" strike="noStrike">
                <a:solidFill>
                  <a:schemeClr val="dk1"/>
                </a:solidFill>
                <a:latin typeface="Catamaran Medium"/>
                <a:ea typeface="Catamaran Medium"/>
                <a:cs typeface="Catamaran Medium"/>
                <a:sym typeface="Catamaran Medium"/>
              </a:defRPr>
            </a:lvl9pPr>
          </a:lstStyle>
          <a:p/>
        </p:txBody>
      </p:sp>
      <p:sp>
        <p:nvSpPr>
          <p:cNvPr id="8" name="Google Shape;8;p2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manifesto.softwarecraftsmanship.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s://www.youtube.com/watch?v=4JihsBOBbdI" TargetMode="External"/><Relationship Id="rId4" Type="http://schemas.openxmlformats.org/officeDocument/2006/relationships/hyperlink" Target="https://martinfowler.com/agile.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
          <p:cNvSpPr txBox="1"/>
          <p:nvPr>
            <p:ph type="ctrTitle"/>
          </p:nvPr>
        </p:nvSpPr>
        <p:spPr>
          <a:xfrm>
            <a:off x="702900" y="3250075"/>
            <a:ext cx="4955100" cy="11598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US"/>
              <a:t>WHAT IT </a:t>
            </a:r>
            <a:br>
              <a:rPr lang="en-US"/>
            </a:br>
            <a:r>
              <a:rPr lang="en-US"/>
              <a:t>MEANS </a:t>
            </a:r>
            <a:br>
              <a:rPr lang="en-US"/>
            </a:br>
            <a:r>
              <a:rPr lang="en-US"/>
              <a:t>TO </a:t>
            </a:r>
            <a:r>
              <a:rPr lang="en-US">
                <a:solidFill>
                  <a:schemeClr val="accent4"/>
                </a:solidFill>
              </a:rPr>
              <a:t>BE </a:t>
            </a:r>
            <a:br>
              <a:rPr lang="en-US"/>
            </a:br>
            <a:r>
              <a:rPr lang="en-US">
                <a:solidFill>
                  <a:schemeClr val="accent4"/>
                </a:solidFill>
              </a:rPr>
              <a:t>AGILE</a:t>
            </a:r>
            <a:endParaRPr>
              <a:solidFill>
                <a:schemeClr val="accent4"/>
              </a:solidFill>
            </a:endParaRPr>
          </a:p>
        </p:txBody>
      </p:sp>
      <p:pic>
        <p:nvPicPr>
          <p:cNvPr id="149" name="Google Shape;149;p1"/>
          <p:cNvPicPr preferRelativeResize="0"/>
          <p:nvPr/>
        </p:nvPicPr>
        <p:blipFill rotWithShape="1">
          <a:blip r:embed="rId3">
            <a:alphaModFix/>
          </a:blip>
          <a:srcRect b="0" l="5304" r="5304" t="0"/>
          <a:stretch/>
        </p:blipFill>
        <p:spPr>
          <a:xfrm>
            <a:off x="4699001" y="-290734"/>
            <a:ext cx="4044927" cy="4465423"/>
          </a:xfrm>
          <a:custGeom>
            <a:rect b="b" l="l" r="r" t="t"/>
            <a:pathLst>
              <a:path extrusionOk="0" h="21456" w="21598">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0"/>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THE PRINCIPLES CONT.</a:t>
            </a:r>
            <a:endParaRPr/>
          </a:p>
        </p:txBody>
      </p:sp>
      <p:sp>
        <p:nvSpPr>
          <p:cNvPr id="271" name="Google Shape;271;p1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pSp>
        <p:nvGrpSpPr>
          <p:cNvPr id="272" name="Google Shape;272;p10"/>
          <p:cNvGrpSpPr/>
          <p:nvPr/>
        </p:nvGrpSpPr>
        <p:grpSpPr>
          <a:xfrm>
            <a:off x="779265" y="1412873"/>
            <a:ext cx="3354866" cy="3016020"/>
            <a:chOff x="3778727" y="4460423"/>
            <a:chExt cx="720160" cy="647437"/>
          </a:xfrm>
        </p:grpSpPr>
        <p:sp>
          <p:nvSpPr>
            <p:cNvPr id="273" name="Google Shape;273;p10"/>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lt1"/>
                </a:solidFill>
                <a:latin typeface="Catamaran"/>
                <a:ea typeface="Catamaran"/>
                <a:cs typeface="Catamaran"/>
                <a:sym typeface="Catamaran"/>
              </a:endParaRPr>
            </a:p>
            <a:p>
              <a:pPr indent="0" lvl="0" marL="0" marR="0" rtl="0" algn="ctr">
                <a:lnSpc>
                  <a:spcPct val="100000"/>
                </a:lnSpc>
                <a:spcBef>
                  <a:spcPts val="0"/>
                </a:spcBef>
                <a:spcAft>
                  <a:spcPts val="0"/>
                </a:spcAft>
                <a:buClr>
                  <a:schemeClr val="dk1"/>
                </a:buClr>
                <a:buSzPts val="1400"/>
                <a:buFont typeface="Calibri"/>
                <a:buNone/>
              </a:pPr>
              <a:r>
                <a:rPr b="1" i="0" lang="en-US" sz="1200" u="none" cap="none" strike="noStrike">
                  <a:solidFill>
                    <a:schemeClr val="lt1"/>
                  </a:solidFill>
                  <a:latin typeface="Catamaran"/>
                  <a:ea typeface="Catamaran"/>
                  <a:cs typeface="Catamaran"/>
                  <a:sym typeface="Catamaran"/>
                </a:rPr>
                <a:t>SELF-ORGANIZING TEAMS</a:t>
              </a:r>
              <a:endParaRPr b="1" i="0" sz="1200" u="none" cap="none" strike="noStrike">
                <a:solidFill>
                  <a:schemeClr val="lt1"/>
                </a:solidFill>
                <a:latin typeface="Catamaran"/>
                <a:ea typeface="Catamaran"/>
                <a:cs typeface="Catamaran"/>
                <a:sym typeface="Catamaran"/>
              </a:endParaRPr>
            </a:p>
          </p:txBody>
        </p:sp>
        <p:sp>
          <p:nvSpPr>
            <p:cNvPr id="274" name="Google Shape;274;p10"/>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i="0" lang="en-US" sz="1200" u="none" cap="none" strike="noStrike">
                  <a:solidFill>
                    <a:schemeClr val="lt1"/>
                  </a:solidFill>
                  <a:latin typeface="Catamaran"/>
                  <a:ea typeface="Catamaran"/>
                  <a:cs typeface="Catamaran"/>
                  <a:sym typeface="Catamaran"/>
                </a:rPr>
                <a:t>REFLECTION</a:t>
              </a:r>
              <a:endParaRPr b="1" i="0" sz="1200" u="none" cap="none" strike="noStrike">
                <a:solidFill>
                  <a:schemeClr val="lt1"/>
                </a:solidFill>
                <a:latin typeface="Catamaran"/>
                <a:ea typeface="Catamaran"/>
                <a:cs typeface="Catamaran"/>
                <a:sym typeface="Catamaran"/>
              </a:endParaRPr>
            </a:p>
          </p:txBody>
        </p:sp>
        <p:sp>
          <p:nvSpPr>
            <p:cNvPr id="275" name="Google Shape;275;p10"/>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i="0" lang="en-US" sz="1200" u="none" cap="none" strike="noStrike">
                  <a:solidFill>
                    <a:schemeClr val="lt1"/>
                  </a:solidFill>
                  <a:latin typeface="Catamaran"/>
                  <a:ea typeface="Catamaran"/>
                  <a:cs typeface="Catamaran"/>
                  <a:sym typeface="Catamaran"/>
                </a:rPr>
                <a:t>WORKING SOFTWARE</a:t>
              </a:r>
              <a:endParaRPr b="1" i="0" sz="1200" u="none" cap="none" strike="noStrike">
                <a:solidFill>
                  <a:schemeClr val="lt1"/>
                </a:solidFill>
                <a:latin typeface="Catamaran"/>
                <a:ea typeface="Catamaran"/>
                <a:cs typeface="Catamaran"/>
                <a:sym typeface="Catamaran"/>
              </a:endParaRPr>
            </a:p>
          </p:txBody>
        </p:sp>
        <p:sp>
          <p:nvSpPr>
            <p:cNvPr id="276" name="Google Shape;276;p10"/>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i="0" lang="en-US" sz="1200" u="none" cap="none" strike="noStrike">
                  <a:solidFill>
                    <a:schemeClr val="lt1"/>
                  </a:solidFill>
                  <a:latin typeface="Catamaran"/>
                  <a:ea typeface="Catamaran"/>
                  <a:cs typeface="Catamaran"/>
                  <a:sym typeface="Catamaran"/>
                </a:rPr>
                <a:t>ATTENTION TO EXCELLENCE</a:t>
              </a:r>
              <a:endParaRPr b="1" i="0" sz="1200" u="none" cap="none" strike="noStrike">
                <a:solidFill>
                  <a:schemeClr val="lt1"/>
                </a:solidFill>
                <a:latin typeface="Catamaran"/>
                <a:ea typeface="Catamaran"/>
                <a:cs typeface="Catamaran"/>
                <a:sym typeface="Catamaran"/>
              </a:endParaRPr>
            </a:p>
          </p:txBody>
        </p:sp>
        <p:sp>
          <p:nvSpPr>
            <p:cNvPr id="277" name="Google Shape;277;p10"/>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i="0" lang="en-US" sz="1200" u="none" cap="none" strike="noStrike">
                  <a:solidFill>
                    <a:schemeClr val="lt1"/>
                  </a:solidFill>
                  <a:latin typeface="Catamaran"/>
                  <a:ea typeface="Catamaran"/>
                  <a:cs typeface="Catamaran"/>
                  <a:sym typeface="Catamaran"/>
                </a:rPr>
                <a:t>SUSTAINABLE PACE</a:t>
              </a:r>
              <a:endParaRPr b="1" i="0" sz="1200" u="none" cap="none" strike="noStrike">
                <a:solidFill>
                  <a:schemeClr val="lt1"/>
                </a:solidFill>
                <a:latin typeface="Catamaran"/>
                <a:ea typeface="Catamaran"/>
                <a:cs typeface="Catamaran"/>
                <a:sym typeface="Catamaran"/>
              </a:endParaRPr>
            </a:p>
          </p:txBody>
        </p:sp>
        <p:sp>
          <p:nvSpPr>
            <p:cNvPr id="278" name="Google Shape;278;p10"/>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i="0" lang="en-US" sz="1200" u="none" cap="none" strike="noStrike">
                  <a:solidFill>
                    <a:schemeClr val="lt1"/>
                  </a:solidFill>
                  <a:latin typeface="Catamaran"/>
                  <a:ea typeface="Catamaran"/>
                  <a:cs typeface="Catamaran"/>
                  <a:sym typeface="Catamaran"/>
                </a:rPr>
                <a:t>SIMPLICITY</a:t>
              </a:r>
              <a:endParaRPr b="1" i="0" sz="1200" u="none" cap="none" strike="noStrike">
                <a:solidFill>
                  <a:schemeClr val="lt1"/>
                </a:solidFill>
                <a:latin typeface="Catamaran"/>
                <a:ea typeface="Catamaran"/>
                <a:cs typeface="Catamaran"/>
                <a:sym typeface="Catamaran"/>
              </a:endParaRPr>
            </a:p>
          </p:txBody>
        </p:sp>
        <p:sp>
          <p:nvSpPr>
            <p:cNvPr id="279" name="Google Shape;279;p10"/>
            <p:cNvSpPr/>
            <p:nvPr/>
          </p:nvSpPr>
          <p:spPr>
            <a:xfrm>
              <a:off x="3778727" y="4460423"/>
              <a:ext cx="719100" cy="792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lt1"/>
                </a:solidFill>
                <a:latin typeface="Catamaran"/>
                <a:ea typeface="Catamaran"/>
                <a:cs typeface="Catamaran"/>
                <a:sym typeface="Catamaran"/>
              </a:endParaRPr>
            </a:p>
          </p:txBody>
        </p:sp>
      </p:grpSp>
      <p:cxnSp>
        <p:nvCxnSpPr>
          <p:cNvPr id="280" name="Google Shape;280;p10"/>
          <p:cNvCxnSpPr/>
          <p:nvPr/>
        </p:nvCxnSpPr>
        <p:spPr>
          <a:xfrm>
            <a:off x="4059589" y="1912367"/>
            <a:ext cx="982800" cy="0"/>
          </a:xfrm>
          <a:prstGeom prst="straightConnector1">
            <a:avLst/>
          </a:prstGeom>
          <a:noFill/>
          <a:ln cap="flat" cmpd="sng" w="9525">
            <a:solidFill>
              <a:schemeClr val="accent1"/>
            </a:solidFill>
            <a:prstDash val="solid"/>
            <a:round/>
            <a:headEnd len="med" w="med" type="oval"/>
            <a:tailEnd len="med" w="med" type="oval"/>
          </a:ln>
        </p:spPr>
      </p:cxnSp>
      <p:sp>
        <p:nvSpPr>
          <p:cNvPr id="281" name="Google Shape;281;p10"/>
          <p:cNvSpPr txBox="1"/>
          <p:nvPr/>
        </p:nvSpPr>
        <p:spPr>
          <a:xfrm>
            <a:off x="5099543" y="1752400"/>
            <a:ext cx="2591100" cy="31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Catamaran"/>
                <a:ea typeface="Catamaran"/>
                <a:cs typeface="Catamaran"/>
                <a:sym typeface="Catamaran"/>
              </a:rPr>
              <a:t>The primary measure of progress</a:t>
            </a:r>
            <a:endParaRPr b="0" i="0" sz="1000" u="none" cap="none" strike="noStrike">
              <a:solidFill>
                <a:schemeClr val="dk2"/>
              </a:solidFill>
              <a:latin typeface="Catamaran"/>
              <a:ea typeface="Catamaran"/>
              <a:cs typeface="Catamaran"/>
              <a:sym typeface="Catamaran"/>
            </a:endParaRPr>
          </a:p>
        </p:txBody>
      </p:sp>
      <p:cxnSp>
        <p:nvCxnSpPr>
          <p:cNvPr id="282" name="Google Shape;282;p10"/>
          <p:cNvCxnSpPr/>
          <p:nvPr/>
        </p:nvCxnSpPr>
        <p:spPr>
          <a:xfrm>
            <a:off x="3914846" y="2360169"/>
            <a:ext cx="1127400" cy="0"/>
          </a:xfrm>
          <a:prstGeom prst="straightConnector1">
            <a:avLst/>
          </a:prstGeom>
          <a:noFill/>
          <a:ln cap="flat" cmpd="sng" w="9525">
            <a:solidFill>
              <a:schemeClr val="accent2"/>
            </a:solidFill>
            <a:prstDash val="solid"/>
            <a:round/>
            <a:headEnd len="med" w="med" type="oval"/>
            <a:tailEnd len="med" w="med" type="oval"/>
          </a:ln>
        </p:spPr>
      </p:cxnSp>
      <p:sp>
        <p:nvSpPr>
          <p:cNvPr id="283" name="Google Shape;283;p10"/>
          <p:cNvSpPr txBox="1"/>
          <p:nvPr/>
        </p:nvSpPr>
        <p:spPr>
          <a:xfrm>
            <a:off x="5099543" y="2200192"/>
            <a:ext cx="2591100" cy="31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Catamaran"/>
                <a:ea typeface="Catamaran"/>
                <a:cs typeface="Catamaran"/>
                <a:sym typeface="Catamaran"/>
              </a:rPr>
              <a:t>Sponsors, developers, and users should be able to maintain the pace of change indefinitely</a:t>
            </a:r>
            <a:endParaRPr b="0" i="0" sz="1000" u="none" cap="none" strike="noStrike">
              <a:solidFill>
                <a:schemeClr val="dk2"/>
              </a:solidFill>
              <a:latin typeface="Catamaran"/>
              <a:ea typeface="Catamaran"/>
              <a:cs typeface="Catamaran"/>
              <a:sym typeface="Catamaran"/>
            </a:endParaRPr>
          </a:p>
        </p:txBody>
      </p:sp>
      <p:cxnSp>
        <p:nvCxnSpPr>
          <p:cNvPr id="284" name="Google Shape;284;p10"/>
          <p:cNvCxnSpPr/>
          <p:nvPr/>
        </p:nvCxnSpPr>
        <p:spPr>
          <a:xfrm>
            <a:off x="3709156" y="2807971"/>
            <a:ext cx="1332900" cy="0"/>
          </a:xfrm>
          <a:prstGeom prst="straightConnector1">
            <a:avLst/>
          </a:prstGeom>
          <a:noFill/>
          <a:ln cap="flat" cmpd="sng" w="9525">
            <a:solidFill>
              <a:schemeClr val="accent3"/>
            </a:solidFill>
            <a:prstDash val="solid"/>
            <a:round/>
            <a:headEnd len="med" w="med" type="oval"/>
            <a:tailEnd len="med" w="med" type="oval"/>
          </a:ln>
        </p:spPr>
      </p:cxnSp>
      <p:sp>
        <p:nvSpPr>
          <p:cNvPr id="285" name="Google Shape;285;p10"/>
          <p:cNvSpPr txBox="1"/>
          <p:nvPr/>
        </p:nvSpPr>
        <p:spPr>
          <a:xfrm>
            <a:off x="5099543" y="2647985"/>
            <a:ext cx="2591100" cy="31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Catamaran"/>
                <a:ea typeface="Catamaran"/>
                <a:cs typeface="Catamaran"/>
                <a:sym typeface="Catamaran"/>
              </a:rPr>
              <a:t>Continuous attention to technical excellence and good design enhances agility </a:t>
            </a:r>
            <a:endParaRPr b="0" i="0" sz="1000" u="none" cap="none" strike="noStrike">
              <a:solidFill>
                <a:schemeClr val="dk2"/>
              </a:solidFill>
              <a:latin typeface="Catamaran"/>
              <a:ea typeface="Catamaran"/>
              <a:cs typeface="Catamaran"/>
              <a:sym typeface="Catamaran"/>
            </a:endParaRPr>
          </a:p>
        </p:txBody>
      </p:sp>
      <p:cxnSp>
        <p:nvCxnSpPr>
          <p:cNvPr id="286" name="Google Shape;286;p10"/>
          <p:cNvCxnSpPr/>
          <p:nvPr/>
        </p:nvCxnSpPr>
        <p:spPr>
          <a:xfrm>
            <a:off x="3533940" y="3255749"/>
            <a:ext cx="1508100" cy="0"/>
          </a:xfrm>
          <a:prstGeom prst="straightConnector1">
            <a:avLst/>
          </a:prstGeom>
          <a:noFill/>
          <a:ln cap="flat" cmpd="sng" w="9525">
            <a:solidFill>
              <a:schemeClr val="accent4"/>
            </a:solidFill>
            <a:prstDash val="solid"/>
            <a:round/>
            <a:headEnd len="med" w="med" type="oval"/>
            <a:tailEnd len="med" w="med" type="oval"/>
          </a:ln>
        </p:spPr>
      </p:cxnSp>
      <p:sp>
        <p:nvSpPr>
          <p:cNvPr id="287" name="Google Shape;287;p10"/>
          <p:cNvSpPr txBox="1"/>
          <p:nvPr/>
        </p:nvSpPr>
        <p:spPr>
          <a:xfrm>
            <a:off x="5099543" y="3095777"/>
            <a:ext cx="2591100" cy="31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Catamaran"/>
                <a:ea typeface="Catamaran"/>
                <a:cs typeface="Catamaran"/>
                <a:sym typeface="Catamaran"/>
              </a:rPr>
              <a:t>Maximizing the amount of work not done</a:t>
            </a:r>
            <a:endParaRPr b="0" i="0" sz="1000" u="none" cap="none" strike="noStrike">
              <a:solidFill>
                <a:schemeClr val="dk2"/>
              </a:solidFill>
              <a:latin typeface="Catamaran"/>
              <a:ea typeface="Catamaran"/>
              <a:cs typeface="Catamaran"/>
              <a:sym typeface="Catamaran"/>
            </a:endParaRPr>
          </a:p>
        </p:txBody>
      </p:sp>
      <p:cxnSp>
        <p:nvCxnSpPr>
          <p:cNvPr id="288" name="Google Shape;288;p10"/>
          <p:cNvCxnSpPr/>
          <p:nvPr/>
        </p:nvCxnSpPr>
        <p:spPr>
          <a:xfrm>
            <a:off x="3343475" y="3703551"/>
            <a:ext cx="1698600" cy="0"/>
          </a:xfrm>
          <a:prstGeom prst="straightConnector1">
            <a:avLst/>
          </a:prstGeom>
          <a:noFill/>
          <a:ln cap="flat" cmpd="sng" w="9525">
            <a:solidFill>
              <a:schemeClr val="accent5"/>
            </a:solidFill>
            <a:prstDash val="solid"/>
            <a:round/>
            <a:headEnd len="med" w="med" type="oval"/>
            <a:tailEnd len="med" w="med" type="oval"/>
          </a:ln>
        </p:spPr>
      </p:cxnSp>
      <p:sp>
        <p:nvSpPr>
          <p:cNvPr id="289" name="Google Shape;289;p10"/>
          <p:cNvSpPr txBox="1"/>
          <p:nvPr/>
        </p:nvSpPr>
        <p:spPr>
          <a:xfrm>
            <a:off x="5099543" y="3543570"/>
            <a:ext cx="2591100" cy="31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Catamaran"/>
                <a:ea typeface="Catamaran"/>
                <a:cs typeface="Catamaran"/>
                <a:sym typeface="Catamaran"/>
              </a:rPr>
              <a:t>The best architectures, requirements, and designs come from the team itself</a:t>
            </a:r>
            <a:endParaRPr b="0" i="0" sz="1000" u="none" cap="none" strike="noStrike">
              <a:solidFill>
                <a:schemeClr val="dk2"/>
              </a:solidFill>
              <a:latin typeface="Catamaran"/>
              <a:ea typeface="Catamaran"/>
              <a:cs typeface="Catamaran"/>
              <a:sym typeface="Catamaran"/>
            </a:endParaRPr>
          </a:p>
        </p:txBody>
      </p:sp>
      <p:cxnSp>
        <p:nvCxnSpPr>
          <p:cNvPr id="290" name="Google Shape;290;p10"/>
          <p:cNvCxnSpPr/>
          <p:nvPr/>
        </p:nvCxnSpPr>
        <p:spPr>
          <a:xfrm>
            <a:off x="3145410" y="4151329"/>
            <a:ext cx="1888800" cy="0"/>
          </a:xfrm>
          <a:prstGeom prst="straightConnector1">
            <a:avLst/>
          </a:prstGeom>
          <a:noFill/>
          <a:ln cap="flat" cmpd="sng" w="9525">
            <a:solidFill>
              <a:schemeClr val="accent6"/>
            </a:solidFill>
            <a:prstDash val="solid"/>
            <a:round/>
            <a:headEnd len="med" w="med" type="oval"/>
            <a:tailEnd len="med" w="med" type="oval"/>
          </a:ln>
        </p:spPr>
      </p:cxnSp>
      <p:sp>
        <p:nvSpPr>
          <p:cNvPr id="291" name="Google Shape;291;p10"/>
          <p:cNvSpPr txBox="1"/>
          <p:nvPr/>
        </p:nvSpPr>
        <p:spPr>
          <a:xfrm>
            <a:off x="5099543" y="3991362"/>
            <a:ext cx="2591100" cy="31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Catamaran"/>
                <a:ea typeface="Catamaran"/>
                <a:cs typeface="Catamaran"/>
                <a:sym typeface="Catamaran"/>
              </a:rPr>
              <a:t>At regular intervals, the team reflects on how to become more effective – tuning and adjusting behavior as they see fit</a:t>
            </a:r>
            <a:endParaRPr b="0" i="0" sz="1000" u="none" cap="none" strike="noStrike">
              <a:solidFill>
                <a:schemeClr val="dk2"/>
              </a:solidFill>
              <a:latin typeface="Catamaran"/>
              <a:ea typeface="Catamaran"/>
              <a:cs typeface="Catamaran"/>
              <a:sym typeface="Catamaran"/>
            </a:endParaRPr>
          </a:p>
        </p:txBody>
      </p:sp>
      <p:sp>
        <p:nvSpPr>
          <p:cNvPr id="292" name="Google Shape;292;p10"/>
          <p:cNvSpPr/>
          <p:nvPr/>
        </p:nvSpPr>
        <p:spPr>
          <a:xfrm>
            <a:off x="272858" y="957190"/>
            <a:ext cx="105691" cy="105169"/>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00FF00"/>
              </a:highlight>
              <a:latin typeface="Arial"/>
              <a:ea typeface="Arial"/>
              <a:cs typeface="Arial"/>
              <a:sym typeface="Arial"/>
            </a:endParaRPr>
          </a:p>
        </p:txBody>
      </p:sp>
      <p:sp>
        <p:nvSpPr>
          <p:cNvPr id="293" name="Google Shape;293;p10"/>
          <p:cNvSpPr/>
          <p:nvPr/>
        </p:nvSpPr>
        <p:spPr>
          <a:xfrm>
            <a:off x="105594" y="836001"/>
            <a:ext cx="308818" cy="39766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00FF00"/>
              </a:highlight>
              <a:latin typeface="Arial"/>
              <a:ea typeface="Arial"/>
              <a:cs typeface="Arial"/>
              <a:sym typeface="Arial"/>
            </a:endParaRPr>
          </a:p>
        </p:txBody>
      </p:sp>
      <p:sp>
        <p:nvSpPr>
          <p:cNvPr id="294" name="Google Shape;294;p10"/>
          <p:cNvSpPr/>
          <p:nvPr/>
        </p:nvSpPr>
        <p:spPr>
          <a:xfrm>
            <a:off x="105594" y="836001"/>
            <a:ext cx="143457" cy="143458"/>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00FF00"/>
              </a:highlight>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1"/>
          <p:cNvSpPr txBox="1"/>
          <p:nvPr>
            <p:ph type="ctrTitle"/>
          </p:nvPr>
        </p:nvSpPr>
        <p:spPr>
          <a:xfrm>
            <a:off x="2305150" y="2884378"/>
            <a:ext cx="5811000" cy="475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600"/>
              <a:buNone/>
            </a:pPr>
            <a:r>
              <a:rPr lang="en-US"/>
              <a:t>WHAT AGILE ISN’T</a:t>
            </a:r>
            <a:endParaRPr/>
          </a:p>
        </p:txBody>
      </p:sp>
      <p:sp>
        <p:nvSpPr>
          <p:cNvPr id="300" name="Google Shape;300;p11"/>
          <p:cNvSpPr txBox="1"/>
          <p:nvPr/>
        </p:nvSpPr>
        <p:spPr>
          <a:xfrm>
            <a:off x="77600" y="2201325"/>
            <a:ext cx="2004000" cy="22014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9600"/>
              <a:buFont typeface="Arial"/>
              <a:buNone/>
            </a:pPr>
            <a:r>
              <a:rPr b="1" i="0" lang="en-US" sz="9600" u="none" cap="none" strike="noStrike">
                <a:solidFill>
                  <a:schemeClr val="lt1"/>
                </a:solidFill>
                <a:latin typeface="Catamaran"/>
                <a:ea typeface="Catamaran"/>
                <a:cs typeface="Catamaran"/>
                <a:sym typeface="Catamaran"/>
              </a:rPr>
              <a:t>3</a:t>
            </a:r>
            <a:endParaRPr b="1" i="0" sz="9600" u="none" cap="none" strike="noStrike">
              <a:solidFill>
                <a:schemeClr val="lt1"/>
              </a:solidFill>
              <a:latin typeface="Catamaran"/>
              <a:ea typeface="Catamaran"/>
              <a:cs typeface="Catamaran"/>
              <a:sym typeface="Catamaran"/>
            </a:endParaRPr>
          </a:p>
        </p:txBody>
      </p:sp>
      <p:sp>
        <p:nvSpPr>
          <p:cNvPr id="301" name="Google Shape;301;p11"/>
          <p:cNvSpPr txBox="1"/>
          <p:nvPr>
            <p:ph idx="1" type="subTitle"/>
          </p:nvPr>
        </p:nvSpPr>
        <p:spPr>
          <a:xfrm>
            <a:off x="2305150" y="3385436"/>
            <a:ext cx="5328102" cy="4107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0"/>
              </a:spcBef>
              <a:spcAft>
                <a:spcPts val="0"/>
              </a:spcAft>
              <a:buClr>
                <a:schemeClr val="dk1"/>
              </a:buClr>
              <a:buSzPts val="1600"/>
              <a:buNone/>
            </a:pPr>
            <a:r>
              <a:rPr lang="en-US"/>
              <a:t>Dispelling assumptions and notions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2"/>
          <p:cNvSpPr txBox="1"/>
          <p:nvPr>
            <p:ph idx="4294967295" type="ctrTitle"/>
          </p:nvPr>
        </p:nvSpPr>
        <p:spPr>
          <a:xfrm>
            <a:off x="714200" y="688675"/>
            <a:ext cx="4182300" cy="94134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Catamaran"/>
              <a:buNone/>
            </a:pPr>
            <a:r>
              <a:rPr b="1" i="0" lang="en-US" sz="7200" u="none" cap="none" strike="noStrike">
                <a:solidFill>
                  <a:schemeClr val="accent4"/>
                </a:solidFill>
                <a:latin typeface="Catamaran"/>
                <a:ea typeface="Catamaran"/>
                <a:cs typeface="Catamaran"/>
                <a:sym typeface="Catamaran"/>
              </a:rPr>
              <a:t>Scrum</a:t>
            </a:r>
            <a:endParaRPr b="1" i="0" sz="7200" u="none" cap="none" strike="noStrike">
              <a:solidFill>
                <a:schemeClr val="accent4"/>
              </a:solidFill>
              <a:latin typeface="Catamaran"/>
              <a:ea typeface="Catamaran"/>
              <a:cs typeface="Catamaran"/>
              <a:sym typeface="Catamaran"/>
            </a:endParaRPr>
          </a:p>
        </p:txBody>
      </p:sp>
      <p:sp>
        <p:nvSpPr>
          <p:cNvPr id="307" name="Google Shape;307;p12"/>
          <p:cNvSpPr txBox="1"/>
          <p:nvPr>
            <p:ph idx="4294967295" type="subTitle"/>
          </p:nvPr>
        </p:nvSpPr>
        <p:spPr>
          <a:xfrm>
            <a:off x="714200" y="1488168"/>
            <a:ext cx="3118200" cy="13044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accent5"/>
              </a:buClr>
              <a:buSzPts val="1600"/>
              <a:buFont typeface="Catamaran Thin"/>
              <a:buNone/>
            </a:pPr>
            <a:r>
              <a:rPr b="0" i="0" lang="en-US" sz="2400" u="none" cap="none" strike="noStrike">
                <a:solidFill>
                  <a:schemeClr val="lt2"/>
                </a:solidFill>
                <a:latin typeface="Catamaran Medium"/>
                <a:ea typeface="Catamaran Medium"/>
                <a:cs typeface="Catamaran Medium"/>
                <a:sym typeface="Catamaran Medium"/>
              </a:rPr>
              <a:t>XP, Kanban, or any other methodology.</a:t>
            </a:r>
            <a:endParaRPr/>
          </a:p>
          <a:p>
            <a:pPr indent="0" lvl="0" marL="0" marR="0" rtl="0" algn="l">
              <a:lnSpc>
                <a:spcPct val="115000"/>
              </a:lnSpc>
              <a:spcBef>
                <a:spcPts val="800"/>
              </a:spcBef>
              <a:spcAft>
                <a:spcPts val="800"/>
              </a:spcAft>
              <a:buClr>
                <a:schemeClr val="accent5"/>
              </a:buClr>
              <a:buSzPts val="1600"/>
              <a:buFont typeface="Catamaran Thin"/>
              <a:buNone/>
            </a:pPr>
            <a:r>
              <a:rPr b="0" i="0" lang="en-US" sz="2400" u="none" cap="none" strike="noStrike">
                <a:solidFill>
                  <a:schemeClr val="lt2"/>
                </a:solidFill>
                <a:latin typeface="Catamaran Medium"/>
                <a:ea typeface="Catamaran Medium"/>
                <a:cs typeface="Catamaran Medium"/>
                <a:sym typeface="Catamaran Medium"/>
              </a:rPr>
              <a:t>It is instead a</a:t>
            </a:r>
            <a:r>
              <a:rPr b="0" i="0" lang="en-US" sz="2400" u="none" cap="none" strike="noStrike">
                <a:solidFill>
                  <a:srgbClr val="2B19A5"/>
                </a:solidFill>
                <a:latin typeface="Catamaran Medium"/>
                <a:ea typeface="Catamaran Medium"/>
                <a:cs typeface="Catamaran Medium"/>
                <a:sym typeface="Catamaran Medium"/>
              </a:rPr>
              <a:t> </a:t>
            </a:r>
            <a:r>
              <a:rPr b="0" i="0" lang="en-US" sz="2400" u="none" cap="none" strike="noStrike">
                <a:solidFill>
                  <a:srgbClr val="E4C3F2"/>
                </a:solidFill>
                <a:latin typeface="Catamaran Medium"/>
                <a:ea typeface="Catamaran Medium"/>
                <a:cs typeface="Catamaran Medium"/>
                <a:sym typeface="Catamaran Medium"/>
              </a:rPr>
              <a:t>mindset</a:t>
            </a:r>
            <a:r>
              <a:rPr b="0" i="0" lang="en-US" sz="2400" u="none" cap="none" strike="noStrike">
                <a:solidFill>
                  <a:schemeClr val="lt2"/>
                </a:solidFill>
                <a:latin typeface="Catamaran Medium"/>
                <a:ea typeface="Catamaran Medium"/>
                <a:cs typeface="Catamaran Medium"/>
                <a:sym typeface="Catamaran Medium"/>
              </a:rPr>
              <a:t>.</a:t>
            </a:r>
            <a:endParaRPr b="0" i="0" sz="2400" u="none" cap="none" strike="noStrike">
              <a:solidFill>
                <a:schemeClr val="lt2"/>
              </a:solidFill>
              <a:latin typeface="Catamaran Medium"/>
              <a:ea typeface="Catamaran Medium"/>
              <a:cs typeface="Catamaran Medium"/>
              <a:sym typeface="Catamaran Medium"/>
            </a:endParaRPr>
          </a:p>
        </p:txBody>
      </p:sp>
      <p:sp>
        <p:nvSpPr>
          <p:cNvPr id="308" name="Google Shape;308;p1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solidFill>
                  <a:schemeClr val="lt1"/>
                </a:solidFill>
              </a:rPr>
              <a:t>‹#›</a:t>
            </a:fld>
            <a:endParaRPr>
              <a:solidFill>
                <a:schemeClr val="lt1"/>
              </a:solidFill>
            </a:endParaRPr>
          </a:p>
        </p:txBody>
      </p:sp>
      <p:sp>
        <p:nvSpPr>
          <p:cNvPr id="309" name="Google Shape;309;p12"/>
          <p:cNvSpPr/>
          <p:nvPr/>
        </p:nvSpPr>
        <p:spPr>
          <a:xfrm>
            <a:off x="4303900" y="1851926"/>
            <a:ext cx="4495770" cy="3291579"/>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1"/>
          </a:solidFill>
          <a:ln>
            <a:noFill/>
          </a:ln>
          <a:effectLst>
            <a:outerShdw blurRad="428625" rotWithShape="0" algn="bl" dir="16200000" dist="95250">
              <a:schemeClr val="dk1">
                <a:alpha val="24705"/>
              </a:scheme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10" name="Google Shape;310;p12"/>
          <p:cNvSpPr/>
          <p:nvPr/>
        </p:nvSpPr>
        <p:spPr>
          <a:xfrm>
            <a:off x="6842030" y="4523001"/>
            <a:ext cx="322719" cy="30814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1" name="Google Shape;311;p12"/>
          <p:cNvGrpSpPr/>
          <p:nvPr/>
        </p:nvGrpSpPr>
        <p:grpSpPr>
          <a:xfrm>
            <a:off x="6441204" y="2792568"/>
            <a:ext cx="1382431" cy="1382802"/>
            <a:chOff x="6654650" y="3665275"/>
            <a:chExt cx="409100" cy="409125"/>
          </a:xfrm>
        </p:grpSpPr>
        <p:sp>
          <p:nvSpPr>
            <p:cNvPr id="312" name="Google Shape;312;p12"/>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2"/>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 name="Google Shape;314;p12"/>
          <p:cNvGrpSpPr/>
          <p:nvPr/>
        </p:nvGrpSpPr>
        <p:grpSpPr>
          <a:xfrm rot="1056760">
            <a:off x="5109434" y="3879281"/>
            <a:ext cx="913321" cy="913402"/>
            <a:chOff x="570875" y="4322250"/>
            <a:chExt cx="443300" cy="443325"/>
          </a:xfrm>
        </p:grpSpPr>
        <p:sp>
          <p:nvSpPr>
            <p:cNvPr id="315" name="Google Shape;315;p12"/>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2"/>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2"/>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2"/>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9" name="Google Shape;319;p12"/>
          <p:cNvSpPr/>
          <p:nvPr/>
        </p:nvSpPr>
        <p:spPr>
          <a:xfrm rot="2466650">
            <a:off x="5211679" y="3060758"/>
            <a:ext cx="448377" cy="42812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2"/>
          <p:cNvSpPr/>
          <p:nvPr/>
        </p:nvSpPr>
        <p:spPr>
          <a:xfrm rot="-1609598">
            <a:off x="5867355" y="3330098"/>
            <a:ext cx="322650" cy="30806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2"/>
          <p:cNvSpPr/>
          <p:nvPr/>
        </p:nvSpPr>
        <p:spPr>
          <a:xfrm rot="2925957">
            <a:off x="7823620" y="3574180"/>
            <a:ext cx="241702" cy="23078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2"/>
          <p:cNvSpPr/>
          <p:nvPr/>
        </p:nvSpPr>
        <p:spPr>
          <a:xfrm rot="-1609409">
            <a:off x="6408419" y="2595964"/>
            <a:ext cx="217724" cy="20789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3"/>
          <p:cNvSpPr txBox="1"/>
          <p:nvPr>
            <p:ph idx="4294967295" type="ctrTitle"/>
          </p:nvPr>
        </p:nvSpPr>
        <p:spPr>
          <a:xfrm>
            <a:off x="714200" y="688675"/>
            <a:ext cx="4182300" cy="94134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Catamaran"/>
              <a:buNone/>
            </a:pPr>
            <a:r>
              <a:rPr b="1" i="0" lang="en-US" sz="7200" u="none" cap="none" strike="noStrike">
                <a:solidFill>
                  <a:schemeClr val="accent4"/>
                </a:solidFill>
                <a:latin typeface="Catamaran"/>
                <a:ea typeface="Catamaran"/>
                <a:cs typeface="Catamaran"/>
                <a:sym typeface="Catamaran"/>
              </a:rPr>
              <a:t>Magic</a:t>
            </a:r>
            <a:endParaRPr b="1" i="0" sz="7200" u="none" cap="none" strike="noStrike">
              <a:solidFill>
                <a:schemeClr val="accent4"/>
              </a:solidFill>
              <a:latin typeface="Catamaran"/>
              <a:ea typeface="Catamaran"/>
              <a:cs typeface="Catamaran"/>
              <a:sym typeface="Catamaran"/>
            </a:endParaRPr>
          </a:p>
        </p:txBody>
      </p:sp>
      <p:sp>
        <p:nvSpPr>
          <p:cNvPr id="328" name="Google Shape;328;p13"/>
          <p:cNvSpPr txBox="1"/>
          <p:nvPr>
            <p:ph idx="4294967295" type="subTitle"/>
          </p:nvPr>
        </p:nvSpPr>
        <p:spPr>
          <a:xfrm>
            <a:off x="714200" y="1537394"/>
            <a:ext cx="3118200" cy="13044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accent5"/>
              </a:buClr>
              <a:buSzPts val="1600"/>
              <a:buFont typeface="Catamaran Thin"/>
              <a:buNone/>
            </a:pPr>
            <a:r>
              <a:rPr b="0" i="0" lang="en-US" sz="2400" u="none" cap="none" strike="noStrike">
                <a:solidFill>
                  <a:schemeClr val="lt2"/>
                </a:solidFill>
                <a:latin typeface="Catamaran Medium"/>
                <a:ea typeface="Catamaran Medium"/>
                <a:cs typeface="Catamaran Medium"/>
                <a:sym typeface="Catamaran Medium"/>
              </a:rPr>
              <a:t>It is not going to fix organizational problems. </a:t>
            </a:r>
            <a:endParaRPr/>
          </a:p>
          <a:p>
            <a:pPr indent="0" lvl="0" marL="0" marR="0" rtl="0" algn="l">
              <a:lnSpc>
                <a:spcPct val="115000"/>
              </a:lnSpc>
              <a:spcBef>
                <a:spcPts val="800"/>
              </a:spcBef>
              <a:spcAft>
                <a:spcPts val="800"/>
              </a:spcAft>
              <a:buClr>
                <a:schemeClr val="accent5"/>
              </a:buClr>
              <a:buSzPts val="1600"/>
              <a:buFont typeface="Catamaran Thin"/>
              <a:buNone/>
            </a:pPr>
            <a:r>
              <a:rPr b="0" i="0" lang="en-US" sz="2400" u="none" cap="none" strike="noStrike">
                <a:solidFill>
                  <a:schemeClr val="lt2"/>
                </a:solidFill>
                <a:latin typeface="Catamaran Medium"/>
                <a:ea typeface="Catamaran Medium"/>
                <a:cs typeface="Catamaran Medium"/>
                <a:sym typeface="Catamaran Medium"/>
              </a:rPr>
              <a:t>It will </a:t>
            </a:r>
            <a:r>
              <a:rPr b="0" i="0" lang="en-US" sz="2400" u="none" cap="none" strike="noStrike">
                <a:solidFill>
                  <a:srgbClr val="E4C3F2"/>
                </a:solidFill>
                <a:latin typeface="Catamaran Medium"/>
                <a:ea typeface="Catamaran Medium"/>
                <a:cs typeface="Catamaran Medium"/>
                <a:sym typeface="Catamaran Medium"/>
              </a:rPr>
              <a:t>highlight </a:t>
            </a:r>
            <a:r>
              <a:rPr b="0" i="0" lang="en-US" sz="2400" u="none" cap="none" strike="noStrike">
                <a:solidFill>
                  <a:schemeClr val="lt2"/>
                </a:solidFill>
                <a:latin typeface="Catamaran Medium"/>
                <a:ea typeface="Catamaran Medium"/>
                <a:cs typeface="Catamaran Medium"/>
                <a:sym typeface="Catamaran Medium"/>
              </a:rPr>
              <a:t>them!</a:t>
            </a:r>
            <a:endParaRPr b="0" i="0" sz="2400" u="none" cap="none" strike="noStrike">
              <a:solidFill>
                <a:schemeClr val="lt2"/>
              </a:solidFill>
              <a:latin typeface="Catamaran Medium"/>
              <a:ea typeface="Catamaran Medium"/>
              <a:cs typeface="Catamaran Medium"/>
              <a:sym typeface="Catamaran Medium"/>
            </a:endParaRPr>
          </a:p>
        </p:txBody>
      </p:sp>
      <p:sp>
        <p:nvSpPr>
          <p:cNvPr id="329" name="Google Shape;329;p1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solidFill>
                  <a:schemeClr val="lt1"/>
                </a:solidFill>
              </a:rPr>
              <a:t>‹#›</a:t>
            </a:fld>
            <a:endParaRPr>
              <a:solidFill>
                <a:schemeClr val="lt1"/>
              </a:solidFill>
            </a:endParaRPr>
          </a:p>
        </p:txBody>
      </p:sp>
      <p:sp>
        <p:nvSpPr>
          <p:cNvPr id="330" name="Google Shape;330;p13"/>
          <p:cNvSpPr/>
          <p:nvPr/>
        </p:nvSpPr>
        <p:spPr>
          <a:xfrm>
            <a:off x="4303900" y="1851926"/>
            <a:ext cx="4495770" cy="3291579"/>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1"/>
          </a:solidFill>
          <a:ln>
            <a:noFill/>
          </a:ln>
          <a:effectLst>
            <a:outerShdw blurRad="428625" rotWithShape="0" algn="bl" dir="16200000" dist="95250">
              <a:schemeClr val="dk1">
                <a:alpha val="24705"/>
              </a:scheme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1" name="Google Shape;331;p13"/>
          <p:cNvSpPr/>
          <p:nvPr/>
        </p:nvSpPr>
        <p:spPr>
          <a:xfrm>
            <a:off x="6842030" y="4523001"/>
            <a:ext cx="322719" cy="30814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2" name="Google Shape;332;p13"/>
          <p:cNvGrpSpPr/>
          <p:nvPr/>
        </p:nvGrpSpPr>
        <p:grpSpPr>
          <a:xfrm>
            <a:off x="6441204" y="2792568"/>
            <a:ext cx="1382431" cy="1382802"/>
            <a:chOff x="6654650" y="3665275"/>
            <a:chExt cx="409100" cy="409125"/>
          </a:xfrm>
        </p:grpSpPr>
        <p:sp>
          <p:nvSpPr>
            <p:cNvPr id="333" name="Google Shape;333;p13"/>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3"/>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13"/>
          <p:cNvGrpSpPr/>
          <p:nvPr/>
        </p:nvGrpSpPr>
        <p:grpSpPr>
          <a:xfrm rot="1056760">
            <a:off x="5109434" y="3879281"/>
            <a:ext cx="913321" cy="913402"/>
            <a:chOff x="570875" y="4322250"/>
            <a:chExt cx="443300" cy="443325"/>
          </a:xfrm>
        </p:grpSpPr>
        <p:sp>
          <p:nvSpPr>
            <p:cNvPr id="336" name="Google Shape;336;p13"/>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3"/>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3"/>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3"/>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0" name="Google Shape;340;p13"/>
          <p:cNvSpPr/>
          <p:nvPr/>
        </p:nvSpPr>
        <p:spPr>
          <a:xfrm rot="2466650">
            <a:off x="5211679" y="3060758"/>
            <a:ext cx="448377" cy="42812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3"/>
          <p:cNvSpPr/>
          <p:nvPr/>
        </p:nvSpPr>
        <p:spPr>
          <a:xfrm rot="-1609598">
            <a:off x="5867355" y="3330098"/>
            <a:ext cx="322650" cy="30806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3"/>
          <p:cNvSpPr/>
          <p:nvPr/>
        </p:nvSpPr>
        <p:spPr>
          <a:xfrm rot="2925957">
            <a:off x="7823620" y="3574180"/>
            <a:ext cx="241702" cy="23078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3"/>
          <p:cNvSpPr/>
          <p:nvPr/>
        </p:nvSpPr>
        <p:spPr>
          <a:xfrm rot="-1609409">
            <a:off x="6408419" y="2595964"/>
            <a:ext cx="217724" cy="20789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4"/>
          <p:cNvSpPr txBox="1"/>
          <p:nvPr>
            <p:ph idx="4294967295" type="ctrTitle"/>
          </p:nvPr>
        </p:nvSpPr>
        <p:spPr>
          <a:xfrm>
            <a:off x="714200" y="688675"/>
            <a:ext cx="4182300" cy="94134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Catamaran"/>
              <a:buNone/>
            </a:pPr>
            <a:r>
              <a:rPr b="1" i="0" lang="en-US" sz="7200" u="none" cap="none" strike="noStrike">
                <a:solidFill>
                  <a:schemeClr val="accent4"/>
                </a:solidFill>
                <a:latin typeface="Catamaran"/>
                <a:ea typeface="Catamaran"/>
                <a:cs typeface="Catamaran"/>
                <a:sym typeface="Catamaran"/>
              </a:rPr>
              <a:t>”Hybrid”</a:t>
            </a:r>
            <a:endParaRPr b="1" i="0" sz="7200" u="none" cap="none" strike="noStrike">
              <a:solidFill>
                <a:schemeClr val="accent4"/>
              </a:solidFill>
              <a:latin typeface="Catamaran"/>
              <a:ea typeface="Catamaran"/>
              <a:cs typeface="Catamaran"/>
              <a:sym typeface="Catamaran"/>
            </a:endParaRPr>
          </a:p>
        </p:txBody>
      </p:sp>
      <p:sp>
        <p:nvSpPr>
          <p:cNvPr id="349" name="Google Shape;349;p14"/>
          <p:cNvSpPr txBox="1"/>
          <p:nvPr>
            <p:ph idx="4294967295" type="subTitle"/>
          </p:nvPr>
        </p:nvSpPr>
        <p:spPr>
          <a:xfrm>
            <a:off x="714200" y="1537394"/>
            <a:ext cx="3118200" cy="13044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800"/>
              </a:spcAft>
              <a:buClr>
                <a:schemeClr val="accent5"/>
              </a:buClr>
              <a:buSzPts val="1600"/>
              <a:buFont typeface="Catamaran Thin"/>
              <a:buNone/>
            </a:pPr>
            <a:r>
              <a:rPr b="0" i="0" lang="en-US" sz="2400" u="none" cap="none" strike="noStrike">
                <a:solidFill>
                  <a:schemeClr val="lt2"/>
                </a:solidFill>
                <a:latin typeface="Catamaran Medium"/>
                <a:ea typeface="Catamaran Medium"/>
                <a:cs typeface="Catamaran Medium"/>
                <a:sym typeface="Catamaran Medium"/>
              </a:rPr>
              <a:t>Picking and choosing what you value and the principles you uphold </a:t>
            </a:r>
            <a:r>
              <a:rPr b="0" i="0" lang="en-US" sz="2400" u="none" cap="none" strike="noStrike">
                <a:solidFill>
                  <a:srgbClr val="E4C3F2"/>
                </a:solidFill>
                <a:latin typeface="Catamaran Medium"/>
                <a:ea typeface="Catamaran Medium"/>
                <a:cs typeface="Catamaran Medium"/>
                <a:sym typeface="Catamaran Medium"/>
              </a:rPr>
              <a:t>will not work </a:t>
            </a:r>
            <a:r>
              <a:rPr b="0" i="0" lang="en-US" sz="2400" u="none" cap="none" strike="noStrike">
                <a:solidFill>
                  <a:schemeClr val="lt2"/>
                </a:solidFill>
                <a:latin typeface="Catamaran Medium"/>
                <a:ea typeface="Catamaran Medium"/>
                <a:cs typeface="Catamaran Medium"/>
                <a:sym typeface="Catamaran Medium"/>
              </a:rPr>
              <a:t>for Agile.</a:t>
            </a:r>
            <a:endParaRPr b="0" i="0" sz="2400" u="none" cap="none" strike="noStrike">
              <a:solidFill>
                <a:schemeClr val="lt2"/>
              </a:solidFill>
              <a:latin typeface="Catamaran Medium"/>
              <a:ea typeface="Catamaran Medium"/>
              <a:cs typeface="Catamaran Medium"/>
              <a:sym typeface="Catamaran Medium"/>
            </a:endParaRPr>
          </a:p>
        </p:txBody>
      </p:sp>
      <p:sp>
        <p:nvSpPr>
          <p:cNvPr id="350" name="Google Shape;350;p1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solidFill>
                  <a:schemeClr val="lt1"/>
                </a:solidFill>
              </a:rPr>
              <a:t>‹#›</a:t>
            </a:fld>
            <a:endParaRPr>
              <a:solidFill>
                <a:schemeClr val="lt1"/>
              </a:solidFill>
            </a:endParaRPr>
          </a:p>
        </p:txBody>
      </p:sp>
      <p:sp>
        <p:nvSpPr>
          <p:cNvPr id="351" name="Google Shape;351;p14"/>
          <p:cNvSpPr/>
          <p:nvPr/>
        </p:nvSpPr>
        <p:spPr>
          <a:xfrm>
            <a:off x="4303900" y="1851926"/>
            <a:ext cx="4495770" cy="3291579"/>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1"/>
          </a:solidFill>
          <a:ln>
            <a:noFill/>
          </a:ln>
          <a:effectLst>
            <a:outerShdw blurRad="428625" rotWithShape="0" algn="bl" dir="16200000" dist="95250">
              <a:schemeClr val="dk1">
                <a:alpha val="24705"/>
              </a:scheme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2" name="Google Shape;352;p14"/>
          <p:cNvSpPr/>
          <p:nvPr/>
        </p:nvSpPr>
        <p:spPr>
          <a:xfrm>
            <a:off x="6842030" y="4523001"/>
            <a:ext cx="322719" cy="30814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3" name="Google Shape;353;p14"/>
          <p:cNvGrpSpPr/>
          <p:nvPr/>
        </p:nvGrpSpPr>
        <p:grpSpPr>
          <a:xfrm>
            <a:off x="6441204" y="2792568"/>
            <a:ext cx="1382431" cy="1382802"/>
            <a:chOff x="6654650" y="3665275"/>
            <a:chExt cx="409100" cy="409125"/>
          </a:xfrm>
        </p:grpSpPr>
        <p:sp>
          <p:nvSpPr>
            <p:cNvPr id="354" name="Google Shape;354;p14"/>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4"/>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6" name="Google Shape;356;p14"/>
          <p:cNvGrpSpPr/>
          <p:nvPr/>
        </p:nvGrpSpPr>
        <p:grpSpPr>
          <a:xfrm rot="1056760">
            <a:off x="5109434" y="3879281"/>
            <a:ext cx="913321" cy="913402"/>
            <a:chOff x="570875" y="4322250"/>
            <a:chExt cx="443300" cy="443325"/>
          </a:xfrm>
        </p:grpSpPr>
        <p:sp>
          <p:nvSpPr>
            <p:cNvPr id="357" name="Google Shape;357;p14"/>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4"/>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4"/>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4"/>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1" name="Google Shape;361;p14"/>
          <p:cNvSpPr/>
          <p:nvPr/>
        </p:nvSpPr>
        <p:spPr>
          <a:xfrm rot="2466650">
            <a:off x="5211679" y="3060758"/>
            <a:ext cx="448377" cy="42812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4"/>
          <p:cNvSpPr/>
          <p:nvPr/>
        </p:nvSpPr>
        <p:spPr>
          <a:xfrm rot="-1609598">
            <a:off x="5867355" y="3330098"/>
            <a:ext cx="322650" cy="30806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4"/>
          <p:cNvSpPr/>
          <p:nvPr/>
        </p:nvSpPr>
        <p:spPr>
          <a:xfrm rot="2925957">
            <a:off x="7823620" y="3574180"/>
            <a:ext cx="241702" cy="23078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4"/>
          <p:cNvSpPr/>
          <p:nvPr/>
        </p:nvSpPr>
        <p:spPr>
          <a:xfrm rot="-1609409">
            <a:off x="6408419" y="2595964"/>
            <a:ext cx="217724" cy="20789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5"/>
          <p:cNvSpPr txBox="1"/>
          <p:nvPr>
            <p:ph idx="4294967295" type="ctrTitle"/>
          </p:nvPr>
        </p:nvSpPr>
        <p:spPr>
          <a:xfrm>
            <a:off x="714200" y="688675"/>
            <a:ext cx="5727004" cy="94134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Catamaran"/>
              <a:buNone/>
            </a:pPr>
            <a:r>
              <a:rPr b="1" i="0" lang="en-US" sz="7200" u="none" cap="none" strike="noStrike">
                <a:solidFill>
                  <a:schemeClr val="accent4"/>
                </a:solidFill>
                <a:latin typeface="Catamaran"/>
                <a:ea typeface="Catamaran"/>
                <a:cs typeface="Catamaran"/>
                <a:sym typeface="Catamaran"/>
              </a:rPr>
              <a:t>An End State</a:t>
            </a:r>
            <a:endParaRPr b="1" i="0" sz="7200" u="none" cap="none" strike="noStrike">
              <a:solidFill>
                <a:schemeClr val="accent4"/>
              </a:solidFill>
              <a:latin typeface="Catamaran"/>
              <a:ea typeface="Catamaran"/>
              <a:cs typeface="Catamaran"/>
              <a:sym typeface="Catamaran"/>
            </a:endParaRPr>
          </a:p>
        </p:txBody>
      </p:sp>
      <p:sp>
        <p:nvSpPr>
          <p:cNvPr id="370" name="Google Shape;370;p15"/>
          <p:cNvSpPr txBox="1"/>
          <p:nvPr>
            <p:ph idx="4294967295" type="subTitle"/>
          </p:nvPr>
        </p:nvSpPr>
        <p:spPr>
          <a:xfrm>
            <a:off x="714200" y="1537394"/>
            <a:ext cx="3118200" cy="13044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800"/>
              </a:spcAft>
              <a:buClr>
                <a:schemeClr val="accent5"/>
              </a:buClr>
              <a:buSzPts val="1600"/>
              <a:buFont typeface="Catamaran Thin"/>
              <a:buNone/>
            </a:pPr>
            <a:r>
              <a:rPr b="0" i="0" lang="en-US" sz="2400" u="none" cap="none" strike="noStrike">
                <a:solidFill>
                  <a:schemeClr val="lt2"/>
                </a:solidFill>
                <a:latin typeface="Catamaran Medium"/>
                <a:ea typeface="Catamaran Medium"/>
                <a:cs typeface="Catamaran Medium"/>
                <a:sym typeface="Catamaran Medium"/>
              </a:rPr>
              <a:t>Agile helps us with flexibility. The </a:t>
            </a:r>
            <a:r>
              <a:rPr b="0" i="0" lang="en-US" sz="2400" u="none" cap="none" strike="noStrike">
                <a:solidFill>
                  <a:srgbClr val="E4C3F2"/>
                </a:solidFill>
                <a:latin typeface="Catamaran Medium"/>
                <a:ea typeface="Catamaran Medium"/>
                <a:cs typeface="Catamaran Medium"/>
                <a:sym typeface="Catamaran Medium"/>
              </a:rPr>
              <a:t>journey</a:t>
            </a:r>
            <a:r>
              <a:rPr b="0" i="0" lang="en-US" sz="2400" u="none" cap="none" strike="noStrike">
                <a:solidFill>
                  <a:schemeClr val="lt2"/>
                </a:solidFill>
                <a:latin typeface="Catamaran Medium"/>
                <a:ea typeface="Catamaran Medium"/>
                <a:cs typeface="Catamaran Medium"/>
                <a:sym typeface="Catamaran Medium"/>
              </a:rPr>
              <a:t> is the focus of Agile – not the destination.</a:t>
            </a:r>
            <a:endParaRPr b="0" i="0" sz="2400" u="none" cap="none" strike="noStrike">
              <a:solidFill>
                <a:schemeClr val="lt2"/>
              </a:solidFill>
              <a:latin typeface="Catamaran Medium"/>
              <a:ea typeface="Catamaran Medium"/>
              <a:cs typeface="Catamaran Medium"/>
              <a:sym typeface="Catamaran Medium"/>
            </a:endParaRPr>
          </a:p>
        </p:txBody>
      </p:sp>
      <p:sp>
        <p:nvSpPr>
          <p:cNvPr id="371" name="Google Shape;371;p1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solidFill>
                  <a:schemeClr val="lt1"/>
                </a:solidFill>
              </a:rPr>
              <a:t>‹#›</a:t>
            </a:fld>
            <a:endParaRPr>
              <a:solidFill>
                <a:schemeClr val="lt1"/>
              </a:solidFill>
            </a:endParaRPr>
          </a:p>
        </p:txBody>
      </p:sp>
      <p:sp>
        <p:nvSpPr>
          <p:cNvPr id="372" name="Google Shape;372;p15"/>
          <p:cNvSpPr/>
          <p:nvPr/>
        </p:nvSpPr>
        <p:spPr>
          <a:xfrm>
            <a:off x="4303900" y="1851926"/>
            <a:ext cx="4495770" cy="3291579"/>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1"/>
          </a:solidFill>
          <a:ln>
            <a:noFill/>
          </a:ln>
          <a:effectLst>
            <a:outerShdw blurRad="428625" rotWithShape="0" algn="bl" dir="16200000" dist="95250">
              <a:schemeClr val="dk1">
                <a:alpha val="24705"/>
              </a:scheme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3" name="Google Shape;373;p15"/>
          <p:cNvSpPr/>
          <p:nvPr/>
        </p:nvSpPr>
        <p:spPr>
          <a:xfrm>
            <a:off x="6842030" y="4523001"/>
            <a:ext cx="322719" cy="30814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4" name="Google Shape;374;p15"/>
          <p:cNvGrpSpPr/>
          <p:nvPr/>
        </p:nvGrpSpPr>
        <p:grpSpPr>
          <a:xfrm>
            <a:off x="6441204" y="2792568"/>
            <a:ext cx="1382431" cy="1382802"/>
            <a:chOff x="6654650" y="3665275"/>
            <a:chExt cx="409100" cy="409125"/>
          </a:xfrm>
        </p:grpSpPr>
        <p:sp>
          <p:nvSpPr>
            <p:cNvPr id="375" name="Google Shape;375;p15"/>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5"/>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 name="Google Shape;377;p15"/>
          <p:cNvGrpSpPr/>
          <p:nvPr/>
        </p:nvGrpSpPr>
        <p:grpSpPr>
          <a:xfrm rot="1056760">
            <a:off x="5109434" y="3879281"/>
            <a:ext cx="913321" cy="913402"/>
            <a:chOff x="570875" y="4322250"/>
            <a:chExt cx="443300" cy="443325"/>
          </a:xfrm>
        </p:grpSpPr>
        <p:sp>
          <p:nvSpPr>
            <p:cNvPr id="378" name="Google Shape;378;p15"/>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5"/>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5"/>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5"/>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2" name="Google Shape;382;p15"/>
          <p:cNvSpPr/>
          <p:nvPr/>
        </p:nvSpPr>
        <p:spPr>
          <a:xfrm rot="2466650">
            <a:off x="5211679" y="3060758"/>
            <a:ext cx="448377" cy="42812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5"/>
          <p:cNvSpPr/>
          <p:nvPr/>
        </p:nvSpPr>
        <p:spPr>
          <a:xfrm rot="-1609598">
            <a:off x="5867355" y="3330098"/>
            <a:ext cx="322650" cy="30806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5"/>
          <p:cNvSpPr/>
          <p:nvPr/>
        </p:nvSpPr>
        <p:spPr>
          <a:xfrm rot="2925957">
            <a:off x="7823620" y="3574180"/>
            <a:ext cx="241702" cy="23078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5"/>
          <p:cNvSpPr/>
          <p:nvPr/>
        </p:nvSpPr>
        <p:spPr>
          <a:xfrm rot="-1609409">
            <a:off x="6408419" y="2595964"/>
            <a:ext cx="217724" cy="20789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6"/>
          <p:cNvSpPr txBox="1"/>
          <p:nvPr>
            <p:ph type="ctrTitle"/>
          </p:nvPr>
        </p:nvSpPr>
        <p:spPr>
          <a:xfrm>
            <a:off x="2305150" y="2884378"/>
            <a:ext cx="5811000" cy="475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600"/>
              <a:buNone/>
            </a:pPr>
            <a:r>
              <a:rPr lang="en-US"/>
              <a:t>IN SUMMARY…</a:t>
            </a:r>
            <a:endParaRPr/>
          </a:p>
        </p:txBody>
      </p:sp>
      <p:sp>
        <p:nvSpPr>
          <p:cNvPr id="391" name="Google Shape;391;p16"/>
          <p:cNvSpPr txBox="1"/>
          <p:nvPr/>
        </p:nvSpPr>
        <p:spPr>
          <a:xfrm>
            <a:off x="77600" y="2201325"/>
            <a:ext cx="2004000" cy="22014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9600"/>
              <a:buFont typeface="Arial"/>
              <a:buNone/>
            </a:pPr>
            <a:r>
              <a:rPr b="1" i="0" lang="en-US" sz="9600" u="none" cap="none" strike="noStrike">
                <a:solidFill>
                  <a:schemeClr val="lt1"/>
                </a:solidFill>
                <a:latin typeface="Catamaran"/>
                <a:ea typeface="Catamaran"/>
                <a:cs typeface="Catamaran"/>
                <a:sym typeface="Catamaran"/>
              </a:rPr>
              <a:t>4</a:t>
            </a:r>
            <a:endParaRPr b="1" i="0" sz="9600" u="none" cap="none" strike="noStrike">
              <a:solidFill>
                <a:schemeClr val="lt1"/>
              </a:solidFill>
              <a:latin typeface="Catamaran"/>
              <a:ea typeface="Catamaran"/>
              <a:cs typeface="Catamaran"/>
              <a:sym typeface="Catamaran"/>
            </a:endParaRPr>
          </a:p>
        </p:txBody>
      </p:sp>
      <p:sp>
        <p:nvSpPr>
          <p:cNvPr id="392" name="Google Shape;392;p16"/>
          <p:cNvSpPr txBox="1"/>
          <p:nvPr>
            <p:ph idx="1" type="subTitle"/>
          </p:nvPr>
        </p:nvSpPr>
        <p:spPr>
          <a:xfrm>
            <a:off x="2305150" y="3385436"/>
            <a:ext cx="5328102" cy="4107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0"/>
              </a:spcBef>
              <a:spcAft>
                <a:spcPts val="0"/>
              </a:spcAft>
              <a:buClr>
                <a:schemeClr val="dk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7"/>
          <p:cNvSpPr txBox="1"/>
          <p:nvPr>
            <p:ph type="title"/>
          </p:nvPr>
        </p:nvSpPr>
        <p:spPr>
          <a:xfrm>
            <a:off x="779100" y="836000"/>
            <a:ext cx="7241778"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BEING AGILE IS BEING…</a:t>
            </a:r>
            <a:endParaRPr/>
          </a:p>
        </p:txBody>
      </p:sp>
      <p:sp>
        <p:nvSpPr>
          <p:cNvPr id="398" name="Google Shape;398;p17"/>
          <p:cNvSpPr txBox="1"/>
          <p:nvPr>
            <p:ph idx="1" type="body"/>
          </p:nvPr>
        </p:nvSpPr>
        <p:spPr>
          <a:xfrm>
            <a:off x="779099" y="1503549"/>
            <a:ext cx="2987829" cy="1508007"/>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b="1" lang="en-US"/>
              <a:t>Empirical</a:t>
            </a:r>
            <a:endParaRPr/>
          </a:p>
          <a:p>
            <a:pPr indent="-171450" lvl="0" marL="171450" rtl="0" algn="l">
              <a:lnSpc>
                <a:spcPct val="115000"/>
              </a:lnSpc>
              <a:spcBef>
                <a:spcPts val="800"/>
              </a:spcBef>
              <a:spcAft>
                <a:spcPts val="0"/>
              </a:spcAft>
              <a:buSzPts val="1400"/>
              <a:buChar char="⬢"/>
            </a:pPr>
            <a:r>
              <a:rPr lang="en-US" sz="1200"/>
              <a:t>Decisions based upon data </a:t>
            </a:r>
            <a:endParaRPr/>
          </a:p>
          <a:p>
            <a:pPr indent="-171450" lvl="0" marL="171450" rtl="0" algn="l">
              <a:lnSpc>
                <a:spcPct val="115000"/>
              </a:lnSpc>
              <a:spcBef>
                <a:spcPts val="1600"/>
              </a:spcBef>
              <a:spcAft>
                <a:spcPts val="800"/>
              </a:spcAft>
              <a:buSzPts val="1400"/>
              <a:buChar char="⬢"/>
            </a:pPr>
            <a:r>
              <a:rPr lang="en-US" sz="1200"/>
              <a:t>Adaptive rather than predictive</a:t>
            </a:r>
            <a:endParaRPr/>
          </a:p>
        </p:txBody>
      </p:sp>
      <p:sp>
        <p:nvSpPr>
          <p:cNvPr id="399" name="Google Shape;399;p17"/>
          <p:cNvSpPr txBox="1"/>
          <p:nvPr>
            <p:ph idx="2" type="body"/>
          </p:nvPr>
        </p:nvSpPr>
        <p:spPr>
          <a:xfrm>
            <a:off x="4117622" y="1503550"/>
            <a:ext cx="2987829" cy="1368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b="1" lang="en-US"/>
              <a:t>Relationship-Centric</a:t>
            </a:r>
            <a:endParaRPr b="1"/>
          </a:p>
          <a:p>
            <a:pPr indent="-171450" lvl="0" marL="171450" rtl="0" algn="l">
              <a:lnSpc>
                <a:spcPct val="115000"/>
              </a:lnSpc>
              <a:spcBef>
                <a:spcPts val="800"/>
              </a:spcBef>
              <a:spcAft>
                <a:spcPts val="0"/>
              </a:spcAft>
              <a:buSzPts val="1400"/>
              <a:buChar char="⬢"/>
            </a:pPr>
            <a:r>
              <a:rPr lang="en-US" sz="1200"/>
              <a:t>Focus is on collaboration within a team and between team and business people</a:t>
            </a:r>
            <a:endParaRPr/>
          </a:p>
          <a:p>
            <a:pPr indent="-171450" lvl="0" marL="171450" rtl="0" algn="l">
              <a:lnSpc>
                <a:spcPct val="115000"/>
              </a:lnSpc>
              <a:spcBef>
                <a:spcPts val="1600"/>
              </a:spcBef>
              <a:spcAft>
                <a:spcPts val="0"/>
              </a:spcAft>
              <a:buSzPts val="1400"/>
              <a:buChar char="⬢"/>
            </a:pPr>
            <a:r>
              <a:rPr lang="en-US" sz="1200"/>
              <a:t>People-oriented over process-oriented</a:t>
            </a:r>
            <a:endParaRPr/>
          </a:p>
          <a:p>
            <a:pPr indent="-82550" lvl="0" marL="171450" rtl="0" algn="l">
              <a:lnSpc>
                <a:spcPct val="115000"/>
              </a:lnSpc>
              <a:spcBef>
                <a:spcPts val="1600"/>
              </a:spcBef>
              <a:spcAft>
                <a:spcPts val="800"/>
              </a:spcAft>
              <a:buSzPts val="1400"/>
              <a:buNone/>
            </a:pPr>
            <a:r>
              <a:t/>
            </a:r>
            <a:endParaRPr sz="1200"/>
          </a:p>
        </p:txBody>
      </p:sp>
      <p:sp>
        <p:nvSpPr>
          <p:cNvPr id="400" name="Google Shape;400;p17"/>
          <p:cNvSpPr txBox="1"/>
          <p:nvPr>
            <p:ph idx="3" type="body"/>
          </p:nvPr>
        </p:nvSpPr>
        <p:spPr>
          <a:xfrm>
            <a:off x="4117621" y="3013726"/>
            <a:ext cx="2987830" cy="1368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b="1" lang="en-US"/>
              <a:t>A Software Craftsman</a:t>
            </a:r>
            <a:endParaRPr/>
          </a:p>
          <a:p>
            <a:pPr indent="-171450" lvl="0" marL="171450" rtl="0" algn="l">
              <a:lnSpc>
                <a:spcPct val="115000"/>
              </a:lnSpc>
              <a:spcBef>
                <a:spcPts val="800"/>
              </a:spcBef>
              <a:spcAft>
                <a:spcPts val="0"/>
              </a:spcAft>
              <a:buSzPts val="1400"/>
              <a:buChar char="⬢"/>
            </a:pPr>
            <a:r>
              <a:rPr lang="en-US" sz="1200"/>
              <a:t>Principled work – automated tests, clean code, etc.</a:t>
            </a:r>
            <a:endParaRPr/>
          </a:p>
          <a:p>
            <a:pPr indent="-171450" lvl="0" marL="171450" rtl="0" algn="l">
              <a:lnSpc>
                <a:spcPct val="115000"/>
              </a:lnSpc>
              <a:spcBef>
                <a:spcPts val="1600"/>
              </a:spcBef>
              <a:spcAft>
                <a:spcPts val="800"/>
              </a:spcAft>
              <a:buSzPts val="1400"/>
              <a:buChar char="⬢"/>
            </a:pPr>
            <a:r>
              <a:rPr lang="en-US" sz="1200"/>
              <a:t>See the </a:t>
            </a:r>
            <a:r>
              <a:rPr lang="en-US" sz="1200" u="sng">
                <a:solidFill>
                  <a:schemeClr val="hlink"/>
                </a:solidFill>
                <a:hlinkClick r:id="rId3"/>
              </a:rPr>
              <a:t>manifesto</a:t>
            </a:r>
            <a:endParaRPr sz="1200"/>
          </a:p>
        </p:txBody>
      </p:sp>
      <p:sp>
        <p:nvSpPr>
          <p:cNvPr id="401" name="Google Shape;401;p1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pSp>
        <p:nvGrpSpPr>
          <p:cNvPr id="402" name="Google Shape;402;p17"/>
          <p:cNvGrpSpPr/>
          <p:nvPr/>
        </p:nvGrpSpPr>
        <p:grpSpPr>
          <a:xfrm>
            <a:off x="135880" y="874786"/>
            <a:ext cx="257118" cy="276131"/>
            <a:chOff x="611175" y="2326900"/>
            <a:chExt cx="362700" cy="389575"/>
          </a:xfrm>
        </p:grpSpPr>
        <p:sp>
          <p:nvSpPr>
            <p:cNvPr id="403" name="Google Shape;403;p17"/>
            <p:cNvSpPr/>
            <p:nvPr/>
          </p:nvSpPr>
          <p:spPr>
            <a:xfrm>
              <a:off x="611175" y="2326900"/>
              <a:ext cx="362700" cy="389575"/>
            </a:xfrm>
            <a:custGeom>
              <a:rect b="b" l="l" r="r" t="t"/>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4" name="Google Shape;404;p17"/>
            <p:cNvSpPr/>
            <p:nvPr/>
          </p:nvSpPr>
          <p:spPr>
            <a:xfrm>
              <a:off x="794950" y="2500900"/>
              <a:ext cx="24450" cy="23850"/>
            </a:xfrm>
            <a:custGeom>
              <a:rect b="b" l="l" r="r" t="t"/>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5" name="Google Shape;405;p17"/>
            <p:cNvSpPr/>
            <p:nvPr/>
          </p:nvSpPr>
          <p:spPr>
            <a:xfrm>
              <a:off x="754650" y="2381250"/>
              <a:ext cx="75750" cy="14050"/>
            </a:xfrm>
            <a:custGeom>
              <a:rect b="b" l="l" r="r" t="t"/>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6" name="Google Shape;406;p17"/>
            <p:cNvSpPr/>
            <p:nvPr/>
          </p:nvSpPr>
          <p:spPr>
            <a:xfrm>
              <a:off x="765025" y="2453900"/>
              <a:ext cx="31175" cy="31150"/>
            </a:xfrm>
            <a:custGeom>
              <a:rect b="b" l="l" r="r" t="t"/>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407" name="Google Shape;407;p17"/>
          <p:cNvSpPr txBox="1"/>
          <p:nvPr>
            <p:ph idx="1" type="body"/>
          </p:nvPr>
        </p:nvSpPr>
        <p:spPr>
          <a:xfrm>
            <a:off x="779099" y="3013726"/>
            <a:ext cx="2987830" cy="1368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b="1" lang="en-US"/>
              <a:t>Empowered</a:t>
            </a:r>
            <a:endParaRPr/>
          </a:p>
          <a:p>
            <a:pPr indent="-171450" lvl="0" marL="171450" rtl="0" algn="l">
              <a:lnSpc>
                <a:spcPct val="115000"/>
              </a:lnSpc>
              <a:spcBef>
                <a:spcPts val="800"/>
              </a:spcBef>
              <a:spcAft>
                <a:spcPts val="0"/>
              </a:spcAft>
              <a:buSzPts val="1400"/>
              <a:buChar char="⬢"/>
            </a:pPr>
            <a:r>
              <a:rPr lang="en-US" sz="1200"/>
              <a:t>Teams can resolve their own roadblocks</a:t>
            </a:r>
            <a:endParaRPr/>
          </a:p>
          <a:p>
            <a:pPr indent="-171450" lvl="0" marL="171450" rtl="0" algn="l">
              <a:lnSpc>
                <a:spcPct val="115000"/>
              </a:lnSpc>
              <a:spcBef>
                <a:spcPts val="1600"/>
              </a:spcBef>
              <a:spcAft>
                <a:spcPts val="0"/>
              </a:spcAft>
              <a:buSzPts val="1400"/>
              <a:buChar char="⬢"/>
            </a:pPr>
            <a:r>
              <a:rPr lang="en-US" sz="1200"/>
              <a:t>Work directly with the business to determine what to do next</a:t>
            </a:r>
            <a:endParaRPr/>
          </a:p>
          <a:p>
            <a:pPr indent="-171450" lvl="0" marL="171450" rtl="0" algn="l">
              <a:lnSpc>
                <a:spcPct val="115000"/>
              </a:lnSpc>
              <a:spcBef>
                <a:spcPts val="1600"/>
              </a:spcBef>
              <a:spcAft>
                <a:spcPts val="0"/>
              </a:spcAft>
              <a:buSzPts val="1400"/>
              <a:buChar char="⬢"/>
            </a:pPr>
            <a:r>
              <a:rPr lang="en-US" sz="1200"/>
              <a:t>Making changes consistently</a:t>
            </a:r>
            <a:endParaRPr/>
          </a:p>
          <a:p>
            <a:pPr indent="-171450" lvl="0" marL="171450" rtl="0" algn="l">
              <a:lnSpc>
                <a:spcPct val="115000"/>
              </a:lnSpc>
              <a:spcBef>
                <a:spcPts val="1600"/>
              </a:spcBef>
              <a:spcAft>
                <a:spcPts val="800"/>
              </a:spcAft>
              <a:buSzPts val="1400"/>
              <a:buChar char="⬢"/>
            </a:pPr>
            <a:r>
              <a:rPr lang="en-US" sz="1200"/>
              <a:t>Taking risks</a:t>
            </a:r>
            <a:endParaRPr sz="1200"/>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8"/>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FURTHER YOUR MASTERY</a:t>
            </a:r>
            <a:endParaRPr/>
          </a:p>
        </p:txBody>
      </p:sp>
      <p:sp>
        <p:nvSpPr>
          <p:cNvPr id="413" name="Google Shape;413;p18"/>
          <p:cNvSpPr txBox="1"/>
          <p:nvPr>
            <p:ph idx="1" type="body"/>
          </p:nvPr>
        </p:nvSpPr>
        <p:spPr>
          <a:xfrm>
            <a:off x="779100" y="1503550"/>
            <a:ext cx="6010500" cy="341632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0"/>
              </a:spcBef>
              <a:spcAft>
                <a:spcPts val="0"/>
              </a:spcAft>
              <a:buSzPts val="1600"/>
              <a:buChar char="⬢"/>
            </a:pPr>
            <a:r>
              <a:rPr lang="en-US"/>
              <a:t>Clean Agile: Back to the Basics (book &amp; </a:t>
            </a:r>
            <a:r>
              <a:rPr lang="en-US" u="sng">
                <a:solidFill>
                  <a:schemeClr val="hlink"/>
                </a:solidFill>
                <a:hlinkClick r:id="rId3"/>
              </a:rPr>
              <a:t>youtube</a:t>
            </a:r>
            <a:r>
              <a:rPr lang="en-US"/>
              <a:t>)</a:t>
            </a:r>
            <a:endParaRPr/>
          </a:p>
          <a:p>
            <a:pPr indent="-330200" lvl="0" marL="457200" rtl="0" algn="l">
              <a:lnSpc>
                <a:spcPct val="115000"/>
              </a:lnSpc>
              <a:spcBef>
                <a:spcPts val="0"/>
              </a:spcBef>
              <a:spcAft>
                <a:spcPts val="0"/>
              </a:spcAft>
              <a:buSzPts val="1600"/>
              <a:buChar char="⬢"/>
            </a:pPr>
            <a:r>
              <a:rPr lang="en-US"/>
              <a:t>The Clean Coder</a:t>
            </a:r>
            <a:endParaRPr/>
          </a:p>
          <a:p>
            <a:pPr indent="-330200" lvl="0" marL="457200" rtl="0" algn="l">
              <a:lnSpc>
                <a:spcPct val="115000"/>
              </a:lnSpc>
              <a:spcBef>
                <a:spcPts val="0"/>
              </a:spcBef>
              <a:spcAft>
                <a:spcPts val="0"/>
              </a:spcAft>
              <a:buSzPts val="1600"/>
              <a:buChar char="⬢"/>
            </a:pPr>
            <a:r>
              <a:rPr lang="en-US"/>
              <a:t>Learning Agile: Understanding Scrum, XP, Lean, and Kanban</a:t>
            </a:r>
            <a:endParaRPr/>
          </a:p>
          <a:p>
            <a:pPr indent="-330200" lvl="0" marL="457200" rtl="0" algn="l">
              <a:lnSpc>
                <a:spcPct val="115000"/>
              </a:lnSpc>
              <a:spcBef>
                <a:spcPts val="0"/>
              </a:spcBef>
              <a:spcAft>
                <a:spcPts val="0"/>
              </a:spcAft>
              <a:buSzPts val="1600"/>
              <a:buChar char="⬢"/>
            </a:pPr>
            <a:r>
              <a:rPr lang="en-US" u="sng">
                <a:solidFill>
                  <a:schemeClr val="hlink"/>
                </a:solidFill>
                <a:hlinkClick r:id="rId4"/>
              </a:rPr>
              <a:t>Agile Software Guide</a:t>
            </a:r>
            <a:endParaRPr/>
          </a:p>
          <a:p>
            <a:pPr indent="-228600" lvl="0" marL="457200" rtl="0" algn="l">
              <a:lnSpc>
                <a:spcPct val="115000"/>
              </a:lnSpc>
              <a:spcBef>
                <a:spcPts val="0"/>
              </a:spcBef>
              <a:spcAft>
                <a:spcPts val="0"/>
              </a:spcAft>
              <a:buSzPts val="1600"/>
              <a:buNone/>
            </a:pPr>
            <a:r>
              <a:t/>
            </a:r>
            <a:endParaRPr/>
          </a:p>
        </p:txBody>
      </p:sp>
      <p:sp>
        <p:nvSpPr>
          <p:cNvPr id="414" name="Google Shape;414;p1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15" name="Google Shape;415;p18"/>
          <p:cNvSpPr/>
          <p:nvPr/>
        </p:nvSpPr>
        <p:spPr>
          <a:xfrm>
            <a:off x="73640" y="857534"/>
            <a:ext cx="353252" cy="353231"/>
          </a:xfrm>
          <a:custGeom>
            <a:rect b="b" l="l" r="r" t="t"/>
            <a:pathLst>
              <a:path extrusionOk="0" h="16901" w="16902">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9"/>
          <p:cNvSpPr txBox="1"/>
          <p:nvPr>
            <p:ph idx="4294967295" type="ctrTitle"/>
          </p:nvPr>
        </p:nvSpPr>
        <p:spPr>
          <a:xfrm>
            <a:off x="855300" y="1991850"/>
            <a:ext cx="7433400" cy="11598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accent1"/>
              </a:buClr>
              <a:buSzPts val="3200"/>
              <a:buFont typeface="Catamaran"/>
              <a:buNone/>
            </a:pPr>
            <a:r>
              <a:rPr b="1" i="0" lang="en-US" sz="9600" u="none" cap="none" strike="noStrike">
                <a:solidFill>
                  <a:schemeClr val="lt1"/>
                </a:solidFill>
                <a:latin typeface="Catamaran"/>
                <a:ea typeface="Catamaran"/>
                <a:cs typeface="Catamaran"/>
                <a:sym typeface="Catamaran"/>
              </a:rPr>
              <a:t>Questions?</a:t>
            </a:r>
            <a:endParaRPr b="1" i="0" sz="9600" u="none" cap="none" strike="noStrike">
              <a:solidFill>
                <a:schemeClr val="lt1"/>
              </a:solidFill>
              <a:latin typeface="Catamaran"/>
              <a:ea typeface="Catamaran"/>
              <a:cs typeface="Catamaran"/>
              <a:sym typeface="Catamaran"/>
            </a:endParaRPr>
          </a:p>
        </p:txBody>
      </p:sp>
      <p:sp>
        <p:nvSpPr>
          <p:cNvPr id="421" name="Google Shape;421;p1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solidFill>
                  <a:schemeClr val="lt1"/>
                </a:solidFill>
              </a:rPr>
              <a:t>‹#›</a:t>
            </a:fld>
            <a:endParaRPr>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ctrTitle"/>
          </p:nvPr>
        </p:nvSpPr>
        <p:spPr>
          <a:xfrm>
            <a:off x="2305150" y="2884378"/>
            <a:ext cx="5811000" cy="475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600"/>
              <a:buNone/>
            </a:pPr>
            <a:r>
              <a:rPr lang="en-US"/>
              <a:t>A LITTLE HISTORY LESSON</a:t>
            </a:r>
            <a:endParaRPr/>
          </a:p>
        </p:txBody>
      </p:sp>
      <p:sp>
        <p:nvSpPr>
          <p:cNvPr id="155" name="Google Shape;155;p2"/>
          <p:cNvSpPr txBox="1"/>
          <p:nvPr/>
        </p:nvSpPr>
        <p:spPr>
          <a:xfrm>
            <a:off x="77600" y="2201325"/>
            <a:ext cx="2004000" cy="22014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9600"/>
              <a:buFont typeface="Arial"/>
              <a:buNone/>
            </a:pPr>
            <a:r>
              <a:rPr b="1" i="0" lang="en-US" sz="9600" u="none" cap="none" strike="noStrike">
                <a:solidFill>
                  <a:schemeClr val="lt1"/>
                </a:solidFill>
                <a:latin typeface="Catamaran"/>
                <a:ea typeface="Catamaran"/>
                <a:cs typeface="Catamaran"/>
                <a:sym typeface="Catamaran"/>
              </a:rPr>
              <a:t>1</a:t>
            </a:r>
            <a:endParaRPr b="1" i="0" sz="9600" u="none" cap="none" strike="noStrike">
              <a:solidFill>
                <a:schemeClr val="lt1"/>
              </a:solidFill>
              <a:latin typeface="Catamaran"/>
              <a:ea typeface="Catamaran"/>
              <a:cs typeface="Catamaran"/>
              <a:sym typeface="Catamaran"/>
            </a:endParaRPr>
          </a:p>
        </p:txBody>
      </p:sp>
      <p:sp>
        <p:nvSpPr>
          <p:cNvPr id="156" name="Google Shape;156;p2"/>
          <p:cNvSpPr txBox="1"/>
          <p:nvPr>
            <p:ph idx="1" type="subTitle"/>
          </p:nvPr>
        </p:nvSpPr>
        <p:spPr>
          <a:xfrm>
            <a:off x="2305150" y="3385436"/>
            <a:ext cx="5328102" cy="4107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0"/>
              </a:spcBef>
              <a:spcAft>
                <a:spcPts val="0"/>
              </a:spcAft>
              <a:buClr>
                <a:schemeClr val="dk1"/>
              </a:buClr>
              <a:buSzPts val="1600"/>
              <a:buNone/>
            </a:pPr>
            <a:r>
              <a:rPr lang="en-US"/>
              <a:t>Party like it’s 1999</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THE CREATION OF AGILE</a:t>
            </a:r>
            <a:endParaRPr/>
          </a:p>
        </p:txBody>
      </p:sp>
      <p:sp>
        <p:nvSpPr>
          <p:cNvPr id="162" name="Google Shape;162;p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63" name="Google Shape;163;p3"/>
          <p:cNvSpPr/>
          <p:nvPr/>
        </p:nvSpPr>
        <p:spPr>
          <a:xfrm>
            <a:off x="0" y="25234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3"/>
          <p:cNvSpPr/>
          <p:nvPr/>
        </p:nvSpPr>
        <p:spPr>
          <a:xfrm>
            <a:off x="0" y="25234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65" name="Google Shape;165;p3"/>
          <p:cNvGrpSpPr/>
          <p:nvPr/>
        </p:nvGrpSpPr>
        <p:grpSpPr>
          <a:xfrm>
            <a:off x="1786339" y="1855801"/>
            <a:ext cx="473400" cy="473400"/>
            <a:chOff x="1786339" y="1703401"/>
            <a:chExt cx="473400" cy="473400"/>
          </a:xfrm>
        </p:grpSpPr>
        <p:sp>
          <p:nvSpPr>
            <p:cNvPr id="166" name="Google Shape;166;p3"/>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tamaran"/>
                <a:ea typeface="Catamaran"/>
                <a:cs typeface="Catamaran"/>
                <a:sym typeface="Catamaran"/>
              </a:endParaRPr>
            </a:p>
          </p:txBody>
        </p:sp>
        <p:sp>
          <p:nvSpPr>
            <p:cNvPr id="167" name="Google Shape;167;p3"/>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Catamaran"/>
                  <a:ea typeface="Catamaran"/>
                  <a:cs typeface="Catamaran"/>
                  <a:sym typeface="Catamaran"/>
                </a:rPr>
                <a:t>1</a:t>
              </a:r>
              <a:endParaRPr b="0" i="0" sz="600" u="none" cap="none" strike="noStrike">
                <a:solidFill>
                  <a:schemeClr val="dk1"/>
                </a:solidFill>
                <a:latin typeface="Catamaran"/>
                <a:ea typeface="Catamaran"/>
                <a:cs typeface="Catamaran"/>
                <a:sym typeface="Catamaran"/>
              </a:endParaRPr>
            </a:p>
          </p:txBody>
        </p:sp>
      </p:grpSp>
      <p:grpSp>
        <p:nvGrpSpPr>
          <p:cNvPr id="168" name="Google Shape;168;p3"/>
          <p:cNvGrpSpPr/>
          <p:nvPr/>
        </p:nvGrpSpPr>
        <p:grpSpPr>
          <a:xfrm>
            <a:off x="3814414" y="1855801"/>
            <a:ext cx="473400" cy="473400"/>
            <a:chOff x="3814414" y="1703401"/>
            <a:chExt cx="473400" cy="473400"/>
          </a:xfrm>
        </p:grpSpPr>
        <p:sp>
          <p:nvSpPr>
            <p:cNvPr id="169" name="Google Shape;169;p3"/>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tamaran"/>
                <a:ea typeface="Catamaran"/>
                <a:cs typeface="Catamaran"/>
                <a:sym typeface="Catamaran"/>
              </a:endParaRPr>
            </a:p>
          </p:txBody>
        </p:sp>
        <p:sp>
          <p:nvSpPr>
            <p:cNvPr id="170" name="Google Shape;170;p3"/>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Catamaran"/>
                  <a:ea typeface="Catamaran"/>
                  <a:cs typeface="Catamaran"/>
                  <a:sym typeface="Catamaran"/>
                </a:rPr>
                <a:t>3</a:t>
              </a:r>
              <a:endParaRPr b="0" i="0" sz="600" u="none" cap="none" strike="noStrike">
                <a:solidFill>
                  <a:schemeClr val="dk1"/>
                </a:solidFill>
                <a:latin typeface="Catamaran"/>
                <a:ea typeface="Catamaran"/>
                <a:cs typeface="Catamaran"/>
                <a:sym typeface="Catamaran"/>
              </a:endParaRPr>
            </a:p>
          </p:txBody>
        </p:sp>
      </p:grpSp>
      <p:grpSp>
        <p:nvGrpSpPr>
          <p:cNvPr id="171" name="Google Shape;171;p3"/>
          <p:cNvGrpSpPr/>
          <p:nvPr/>
        </p:nvGrpSpPr>
        <p:grpSpPr>
          <a:xfrm>
            <a:off x="5842489" y="1855801"/>
            <a:ext cx="473400" cy="473400"/>
            <a:chOff x="5842489" y="1703401"/>
            <a:chExt cx="473400" cy="473400"/>
          </a:xfrm>
        </p:grpSpPr>
        <p:sp>
          <p:nvSpPr>
            <p:cNvPr id="172" name="Google Shape;172;p3"/>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tamaran"/>
                <a:ea typeface="Catamaran"/>
                <a:cs typeface="Catamaran"/>
                <a:sym typeface="Catamaran"/>
              </a:endParaRPr>
            </a:p>
          </p:txBody>
        </p:sp>
        <p:sp>
          <p:nvSpPr>
            <p:cNvPr id="173" name="Google Shape;173;p3"/>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Catamaran"/>
                  <a:ea typeface="Catamaran"/>
                  <a:cs typeface="Catamaran"/>
                  <a:sym typeface="Catamaran"/>
                </a:rPr>
                <a:t>5</a:t>
              </a:r>
              <a:endParaRPr b="0" i="0" sz="600" u="none" cap="none" strike="noStrike">
                <a:solidFill>
                  <a:schemeClr val="dk1"/>
                </a:solidFill>
                <a:latin typeface="Catamaran"/>
                <a:ea typeface="Catamaran"/>
                <a:cs typeface="Catamaran"/>
                <a:sym typeface="Catamaran"/>
              </a:endParaRPr>
            </a:p>
          </p:txBody>
        </p:sp>
      </p:grpSp>
      <p:grpSp>
        <p:nvGrpSpPr>
          <p:cNvPr id="174" name="Google Shape;174;p3"/>
          <p:cNvGrpSpPr/>
          <p:nvPr/>
        </p:nvGrpSpPr>
        <p:grpSpPr>
          <a:xfrm>
            <a:off x="6880814" y="3728700"/>
            <a:ext cx="473400" cy="473400"/>
            <a:chOff x="6880814" y="3576300"/>
            <a:chExt cx="473400" cy="473400"/>
          </a:xfrm>
        </p:grpSpPr>
        <p:sp>
          <p:nvSpPr>
            <p:cNvPr id="175" name="Google Shape;175;p3"/>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tamaran"/>
                <a:ea typeface="Catamaran"/>
                <a:cs typeface="Catamaran"/>
                <a:sym typeface="Catamaran"/>
              </a:endParaRPr>
            </a:p>
          </p:txBody>
        </p:sp>
        <p:sp>
          <p:nvSpPr>
            <p:cNvPr id="176" name="Google Shape;176;p3"/>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Catamaran"/>
                  <a:ea typeface="Catamaran"/>
                  <a:cs typeface="Catamaran"/>
                  <a:sym typeface="Catamaran"/>
                </a:rPr>
                <a:t>6</a:t>
              </a:r>
              <a:endParaRPr b="0" i="0" sz="600" u="none" cap="none" strike="noStrike">
                <a:solidFill>
                  <a:schemeClr val="dk1"/>
                </a:solidFill>
                <a:latin typeface="Catamaran"/>
                <a:ea typeface="Catamaran"/>
                <a:cs typeface="Catamaran"/>
                <a:sym typeface="Catamaran"/>
              </a:endParaRPr>
            </a:p>
          </p:txBody>
        </p:sp>
      </p:grpSp>
      <p:grpSp>
        <p:nvGrpSpPr>
          <p:cNvPr id="177" name="Google Shape;177;p3"/>
          <p:cNvGrpSpPr/>
          <p:nvPr/>
        </p:nvGrpSpPr>
        <p:grpSpPr>
          <a:xfrm>
            <a:off x="4852739" y="3728700"/>
            <a:ext cx="473400" cy="473400"/>
            <a:chOff x="4852739" y="3576300"/>
            <a:chExt cx="473400" cy="473400"/>
          </a:xfrm>
        </p:grpSpPr>
        <p:sp>
          <p:nvSpPr>
            <p:cNvPr id="178" name="Google Shape;178;p3"/>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tamaran"/>
                <a:ea typeface="Catamaran"/>
                <a:cs typeface="Catamaran"/>
                <a:sym typeface="Catamaran"/>
              </a:endParaRPr>
            </a:p>
          </p:txBody>
        </p:sp>
        <p:sp>
          <p:nvSpPr>
            <p:cNvPr id="179" name="Google Shape;179;p3"/>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Catamaran"/>
                  <a:ea typeface="Catamaran"/>
                  <a:cs typeface="Catamaran"/>
                  <a:sym typeface="Catamaran"/>
                </a:rPr>
                <a:t>4</a:t>
              </a:r>
              <a:endParaRPr b="0" i="0" sz="600" u="none" cap="none" strike="noStrike">
                <a:solidFill>
                  <a:schemeClr val="dk1"/>
                </a:solidFill>
                <a:latin typeface="Catamaran"/>
                <a:ea typeface="Catamaran"/>
                <a:cs typeface="Catamaran"/>
                <a:sym typeface="Catamaran"/>
              </a:endParaRPr>
            </a:p>
          </p:txBody>
        </p:sp>
      </p:grpSp>
      <p:grpSp>
        <p:nvGrpSpPr>
          <p:cNvPr id="180" name="Google Shape;180;p3"/>
          <p:cNvGrpSpPr/>
          <p:nvPr/>
        </p:nvGrpSpPr>
        <p:grpSpPr>
          <a:xfrm>
            <a:off x="2824664" y="3728700"/>
            <a:ext cx="473400" cy="473400"/>
            <a:chOff x="2824664" y="3576300"/>
            <a:chExt cx="473400" cy="473400"/>
          </a:xfrm>
        </p:grpSpPr>
        <p:sp>
          <p:nvSpPr>
            <p:cNvPr id="181" name="Google Shape;181;p3"/>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tamaran"/>
                <a:ea typeface="Catamaran"/>
                <a:cs typeface="Catamaran"/>
                <a:sym typeface="Catamaran"/>
              </a:endParaRPr>
            </a:p>
          </p:txBody>
        </p:sp>
        <p:sp>
          <p:nvSpPr>
            <p:cNvPr id="182" name="Google Shape;182;p3"/>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Catamaran"/>
                  <a:ea typeface="Catamaran"/>
                  <a:cs typeface="Catamaran"/>
                  <a:sym typeface="Catamaran"/>
                </a:rPr>
                <a:t>2</a:t>
              </a:r>
              <a:endParaRPr b="0" i="0" sz="600" u="none" cap="none" strike="noStrike">
                <a:solidFill>
                  <a:schemeClr val="dk1"/>
                </a:solidFill>
                <a:latin typeface="Catamaran"/>
                <a:ea typeface="Catamaran"/>
                <a:cs typeface="Catamaran"/>
                <a:sym typeface="Catamaran"/>
              </a:endParaRPr>
            </a:p>
          </p:txBody>
        </p:sp>
      </p:grpSp>
      <p:sp>
        <p:nvSpPr>
          <p:cNvPr id="183" name="Google Shape;183;p3"/>
          <p:cNvSpPr txBox="1"/>
          <p:nvPr/>
        </p:nvSpPr>
        <p:spPr>
          <a:xfrm>
            <a:off x="1114752" y="1341856"/>
            <a:ext cx="1816574"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atamaran"/>
                <a:ea typeface="Catamaran"/>
                <a:cs typeface="Catamaran"/>
                <a:sym typeface="Catamaran"/>
              </a:rPr>
              <a:t>Spring 2000</a:t>
            </a:r>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tamaran"/>
                <a:ea typeface="Catamaran"/>
                <a:cs typeface="Catamaran"/>
                <a:sym typeface="Catamaran"/>
              </a:rPr>
              <a:t>Frustrated by the status quo, 17 developers, including Martin Fowler, Robert Martin, Kent Beck, Ward Cunningham meet in Utah</a:t>
            </a:r>
            <a:endParaRPr/>
          </a:p>
        </p:txBody>
      </p:sp>
      <p:sp>
        <p:nvSpPr>
          <p:cNvPr id="184" name="Google Shape;184;p3"/>
          <p:cNvSpPr txBox="1"/>
          <p:nvPr/>
        </p:nvSpPr>
        <p:spPr>
          <a:xfrm>
            <a:off x="3142827" y="1318936"/>
            <a:ext cx="1816574"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atamaran"/>
                <a:ea typeface="Catamaran"/>
                <a:cs typeface="Catamaran"/>
                <a:sym typeface="Catamaran"/>
              </a:rPr>
              <a:t>Summer 2003</a:t>
            </a:r>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tamaran"/>
                <a:ea typeface="Catamaran"/>
                <a:cs typeface="Catamaran"/>
                <a:sym typeface="Catamaran"/>
              </a:rPr>
              <a:t>The Agile Alliance and its Manifesto goes mainstream and the first Agile Conference is held in Utah</a:t>
            </a:r>
            <a:endParaRPr b="0" i="0" sz="900" u="none" cap="none" strike="noStrike">
              <a:solidFill>
                <a:schemeClr val="dk1"/>
              </a:solidFill>
              <a:latin typeface="Catamaran"/>
              <a:ea typeface="Catamaran"/>
              <a:cs typeface="Catamaran"/>
              <a:sym typeface="Catamaran"/>
            </a:endParaRPr>
          </a:p>
        </p:txBody>
      </p:sp>
      <p:sp>
        <p:nvSpPr>
          <p:cNvPr id="185" name="Google Shape;185;p3"/>
          <p:cNvSpPr txBox="1"/>
          <p:nvPr/>
        </p:nvSpPr>
        <p:spPr>
          <a:xfrm>
            <a:off x="5436010" y="13085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atamaran"/>
                <a:ea typeface="Catamaran"/>
                <a:cs typeface="Catamaran"/>
                <a:sym typeface="Catamaran"/>
              </a:rPr>
              <a:t>2015</a:t>
            </a:r>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tamaran"/>
                <a:ea typeface="Catamaran"/>
                <a:cs typeface="Catamaran"/>
                <a:sym typeface="Catamaran"/>
              </a:rPr>
              <a:t>Agile reaches 50% adoption among development teams</a:t>
            </a:r>
            <a:endParaRPr b="0" i="0" sz="900" u="none" cap="none" strike="noStrike">
              <a:solidFill>
                <a:schemeClr val="dk1"/>
              </a:solidFill>
              <a:latin typeface="Catamaran"/>
              <a:ea typeface="Catamaran"/>
              <a:cs typeface="Catamaran"/>
              <a:sym typeface="Catamaran"/>
            </a:endParaRPr>
          </a:p>
        </p:txBody>
      </p:sp>
      <p:sp>
        <p:nvSpPr>
          <p:cNvPr id="186" name="Google Shape;186;p3"/>
          <p:cNvSpPr txBox="1"/>
          <p:nvPr/>
        </p:nvSpPr>
        <p:spPr>
          <a:xfrm>
            <a:off x="2077269" y="4219811"/>
            <a:ext cx="1906795"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atamaran"/>
                <a:ea typeface="Catamaran"/>
                <a:cs typeface="Catamaran"/>
                <a:sym typeface="Catamaran"/>
              </a:rPr>
              <a:t>Spring 2001</a:t>
            </a:r>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tamaran"/>
                <a:ea typeface="Catamaran"/>
                <a:cs typeface="Catamaran"/>
                <a:sym typeface="Catamaran"/>
              </a:rPr>
              <a:t>This group meets again in Utah and the Agile Manifesto in born in 3 days and</a:t>
            </a:r>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tamaran"/>
                <a:ea typeface="Catamaran"/>
                <a:cs typeface="Catamaran"/>
                <a:sym typeface="Catamaran"/>
              </a:rPr>
              <a:t>the Agile Alliance is also formed.</a:t>
            </a:r>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tamaran"/>
                <a:ea typeface="Catamaran"/>
                <a:cs typeface="Catamaran"/>
                <a:sym typeface="Catamaran"/>
              </a:rPr>
              <a:t>agilemanifesto.org is brought to life.</a:t>
            </a:r>
            <a:endParaRPr b="0" i="0" sz="900" u="none" cap="none" strike="noStrike">
              <a:solidFill>
                <a:schemeClr val="dk1"/>
              </a:solidFill>
              <a:latin typeface="Catamaran"/>
              <a:ea typeface="Catamaran"/>
              <a:cs typeface="Catamaran"/>
              <a:sym typeface="Catamaran"/>
            </a:endParaRPr>
          </a:p>
        </p:txBody>
      </p:sp>
      <p:sp>
        <p:nvSpPr>
          <p:cNvPr id="187" name="Google Shape;187;p3"/>
          <p:cNvSpPr txBox="1"/>
          <p:nvPr/>
        </p:nvSpPr>
        <p:spPr>
          <a:xfrm>
            <a:off x="4446255" y="42160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atamaran"/>
                <a:ea typeface="Catamaran"/>
                <a:cs typeface="Catamaran"/>
                <a:sym typeface="Catamaran"/>
              </a:rPr>
              <a:t>2010</a:t>
            </a:r>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tamaran"/>
                <a:ea typeface="Catamaran"/>
                <a:cs typeface="Catamaran"/>
                <a:sym typeface="Catamaran"/>
              </a:rPr>
              <a:t>First measurable success stories start emerging from companies</a:t>
            </a:r>
            <a:endParaRPr b="0" i="0" sz="900" u="none" cap="none" strike="noStrike">
              <a:solidFill>
                <a:schemeClr val="dk1"/>
              </a:solidFill>
              <a:latin typeface="Catamaran"/>
              <a:ea typeface="Catamaran"/>
              <a:cs typeface="Catamaran"/>
              <a:sym typeface="Catamaran"/>
            </a:endParaRPr>
          </a:p>
        </p:txBody>
      </p:sp>
      <p:sp>
        <p:nvSpPr>
          <p:cNvPr id="188" name="Google Shape;188;p3"/>
          <p:cNvSpPr txBox="1"/>
          <p:nvPr/>
        </p:nvSpPr>
        <p:spPr>
          <a:xfrm>
            <a:off x="6474335" y="42160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atamaran"/>
                <a:ea typeface="Catamaran"/>
                <a:cs typeface="Catamaran"/>
                <a:sym typeface="Catamaran"/>
              </a:rPr>
              <a:t>2020</a:t>
            </a:r>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tamaran"/>
                <a:ea typeface="Catamaran"/>
                <a:cs typeface="Catamaran"/>
                <a:sym typeface="Catamaran"/>
              </a:rPr>
              <a:t>Agile adoption is near ubiquitous</a:t>
            </a:r>
            <a:endParaRPr b="0" i="0" sz="900" u="none" cap="none" strike="noStrike">
              <a:solidFill>
                <a:schemeClr val="dk1"/>
              </a:solidFill>
              <a:latin typeface="Catamaran"/>
              <a:ea typeface="Catamaran"/>
              <a:cs typeface="Catamaran"/>
              <a:sym typeface="Catamaran"/>
            </a:endParaRPr>
          </a:p>
        </p:txBody>
      </p:sp>
      <p:grpSp>
        <p:nvGrpSpPr>
          <p:cNvPr id="189" name="Google Shape;189;p3"/>
          <p:cNvGrpSpPr/>
          <p:nvPr/>
        </p:nvGrpSpPr>
        <p:grpSpPr>
          <a:xfrm>
            <a:off x="68809" y="861610"/>
            <a:ext cx="408386" cy="345080"/>
            <a:chOff x="3918650" y="293075"/>
            <a:chExt cx="488500" cy="412775"/>
          </a:xfrm>
        </p:grpSpPr>
        <p:sp>
          <p:nvSpPr>
            <p:cNvPr id="190" name="Google Shape;190;p3"/>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C0C0C0"/>
                </a:highlight>
                <a:latin typeface="Arial"/>
                <a:ea typeface="Arial"/>
                <a:cs typeface="Arial"/>
                <a:sym typeface="Arial"/>
              </a:endParaRPr>
            </a:p>
          </p:txBody>
        </p:sp>
        <p:sp>
          <p:nvSpPr>
            <p:cNvPr id="191" name="Google Shape;191;p3"/>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C0C0C0"/>
                </a:highlight>
                <a:latin typeface="Arial"/>
                <a:ea typeface="Arial"/>
                <a:cs typeface="Arial"/>
                <a:sym typeface="Arial"/>
              </a:endParaRPr>
            </a:p>
          </p:txBody>
        </p:sp>
        <p:sp>
          <p:nvSpPr>
            <p:cNvPr id="192" name="Google Shape;192;p3"/>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C0C0C0"/>
                </a:highlight>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
          <p:cNvSpPr txBox="1"/>
          <p:nvPr>
            <p:ph idx="1" type="body"/>
          </p:nvPr>
        </p:nvSpPr>
        <p:spPr>
          <a:xfrm>
            <a:off x="2753950" y="839775"/>
            <a:ext cx="3636000" cy="36363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SzPts val="1600"/>
              <a:buNone/>
            </a:pPr>
            <a:r>
              <a:rPr lang="en-US" sz="1400">
                <a:solidFill>
                  <a:schemeClr val="accent4"/>
                </a:solidFill>
              </a:rPr>
              <a:t>Unfortunately, once a movement becomes popular, the name of that movement gets blurred through misunderstanding and usurpation. Products and methods having nothing to do with the actual movement will borrow the name to cash in on the name’s popularity and significance.</a:t>
            </a:r>
            <a:endParaRPr/>
          </a:p>
          <a:p>
            <a:pPr indent="0" lvl="0" marL="0" rtl="0" algn="ctr">
              <a:lnSpc>
                <a:spcPct val="115000"/>
              </a:lnSpc>
              <a:spcBef>
                <a:spcPts val="800"/>
              </a:spcBef>
              <a:spcAft>
                <a:spcPts val="0"/>
              </a:spcAft>
              <a:buSzPts val="1600"/>
              <a:buNone/>
            </a:pPr>
            <a:r>
              <a:rPr lang="en-US" sz="1400">
                <a:solidFill>
                  <a:schemeClr val="accent4"/>
                </a:solidFill>
              </a:rPr>
              <a:t>And so it has been with Agile.</a:t>
            </a:r>
            <a:endParaRPr>
              <a:solidFill>
                <a:schemeClr val="accent4"/>
              </a:solidFill>
            </a:endParaRPr>
          </a:p>
          <a:p>
            <a:pPr indent="0" lvl="0" marL="0" rtl="0" algn="ctr">
              <a:lnSpc>
                <a:spcPct val="115000"/>
              </a:lnSpc>
              <a:spcBef>
                <a:spcPts val="800"/>
              </a:spcBef>
              <a:spcAft>
                <a:spcPts val="800"/>
              </a:spcAft>
              <a:buSzPts val="1600"/>
              <a:buNone/>
            </a:pPr>
            <a:r>
              <a:rPr b="1" lang="en-US"/>
              <a:t>Robert Martin in Clean Agile: Back to the Basics</a:t>
            </a:r>
            <a:endParaRPr b="1"/>
          </a:p>
        </p:txBody>
      </p:sp>
      <p:sp>
        <p:nvSpPr>
          <p:cNvPr id="198" name="Google Shape;198;p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5"/>
          <p:cNvSpPr txBox="1"/>
          <p:nvPr>
            <p:ph idx="1" type="body"/>
          </p:nvPr>
        </p:nvSpPr>
        <p:spPr>
          <a:xfrm>
            <a:off x="2753950" y="839775"/>
            <a:ext cx="3636000" cy="36363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SzPts val="1600"/>
              <a:buNone/>
            </a:pPr>
            <a:r>
              <a:rPr lang="en-US" sz="2000">
                <a:solidFill>
                  <a:schemeClr val="accent4"/>
                </a:solidFill>
              </a:rPr>
              <a:t>It’s a devastated wasteland. The life has been sucked out of it. It’s a few religious rituals carried out by people who don’t understand the purpose that those rituals were intended to serve in the first place.</a:t>
            </a:r>
            <a:endParaRPr/>
          </a:p>
          <a:p>
            <a:pPr indent="0" lvl="0" marL="0" rtl="0" algn="ctr">
              <a:lnSpc>
                <a:spcPct val="115000"/>
              </a:lnSpc>
              <a:spcBef>
                <a:spcPts val="800"/>
              </a:spcBef>
              <a:spcAft>
                <a:spcPts val="800"/>
              </a:spcAft>
              <a:buSzPts val="1600"/>
              <a:buNone/>
            </a:pPr>
            <a:r>
              <a:rPr i="0" lang="en-US"/>
              <a:t>Kent Bent, 2020</a:t>
            </a:r>
            <a:endParaRPr/>
          </a:p>
        </p:txBody>
      </p:sp>
      <p:sp>
        <p:nvSpPr>
          <p:cNvPr id="204" name="Google Shape;204;p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6"/>
          <p:cNvSpPr txBox="1"/>
          <p:nvPr>
            <p:ph type="ctrTitle"/>
          </p:nvPr>
        </p:nvSpPr>
        <p:spPr>
          <a:xfrm>
            <a:off x="2305150" y="2884378"/>
            <a:ext cx="5811000" cy="475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600"/>
              <a:buNone/>
            </a:pPr>
            <a:r>
              <a:rPr lang="en-US"/>
              <a:t>WHAT AGILE IS</a:t>
            </a:r>
            <a:endParaRPr/>
          </a:p>
        </p:txBody>
      </p:sp>
      <p:sp>
        <p:nvSpPr>
          <p:cNvPr id="210" name="Google Shape;210;p6"/>
          <p:cNvSpPr txBox="1"/>
          <p:nvPr/>
        </p:nvSpPr>
        <p:spPr>
          <a:xfrm>
            <a:off x="77600" y="2201325"/>
            <a:ext cx="2004000" cy="22014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9600"/>
              <a:buFont typeface="Arial"/>
              <a:buNone/>
            </a:pPr>
            <a:r>
              <a:rPr b="1" i="0" lang="en-US" sz="9600" u="none" cap="none" strike="noStrike">
                <a:solidFill>
                  <a:schemeClr val="lt1"/>
                </a:solidFill>
                <a:latin typeface="Catamaran"/>
                <a:ea typeface="Catamaran"/>
                <a:cs typeface="Catamaran"/>
                <a:sym typeface="Catamaran"/>
              </a:rPr>
              <a:t>2</a:t>
            </a:r>
            <a:endParaRPr b="1" i="0" sz="9600" u="none" cap="none" strike="noStrike">
              <a:solidFill>
                <a:schemeClr val="lt1"/>
              </a:solidFill>
              <a:latin typeface="Catamaran"/>
              <a:ea typeface="Catamaran"/>
              <a:cs typeface="Catamaran"/>
              <a:sym typeface="Catamaran"/>
            </a:endParaRPr>
          </a:p>
        </p:txBody>
      </p:sp>
      <p:sp>
        <p:nvSpPr>
          <p:cNvPr id="211" name="Google Shape;211;p6"/>
          <p:cNvSpPr txBox="1"/>
          <p:nvPr>
            <p:ph idx="1" type="subTitle"/>
          </p:nvPr>
        </p:nvSpPr>
        <p:spPr>
          <a:xfrm>
            <a:off x="2305150" y="3385436"/>
            <a:ext cx="5328102" cy="4107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0"/>
              </a:spcBef>
              <a:spcAft>
                <a:spcPts val="0"/>
              </a:spcAft>
              <a:buClr>
                <a:schemeClr val="dk1"/>
              </a:buClr>
              <a:buSzPts val="1600"/>
              <a:buNone/>
            </a:pPr>
            <a:r>
              <a:rPr lang="en-US"/>
              <a:t>Principles &amp; Values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
          <p:cNvSpPr txBox="1"/>
          <p:nvPr>
            <p:ph type="title"/>
          </p:nvPr>
        </p:nvSpPr>
        <p:spPr>
          <a:xfrm>
            <a:off x="779100" y="836000"/>
            <a:ext cx="66771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THE FOUR VALUES</a:t>
            </a:r>
            <a:endParaRPr/>
          </a:p>
        </p:txBody>
      </p:sp>
      <p:sp>
        <p:nvSpPr>
          <p:cNvPr id="217" name="Google Shape;217;p7"/>
          <p:cNvSpPr txBox="1"/>
          <p:nvPr>
            <p:ph idx="1" type="body"/>
          </p:nvPr>
        </p:nvSpPr>
        <p:spPr>
          <a:xfrm>
            <a:off x="779099" y="1418350"/>
            <a:ext cx="3121477" cy="1368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b="1" lang="en-US"/>
              <a:t>Individuals &amp; Interactions</a:t>
            </a:r>
            <a:endParaRPr b="1"/>
          </a:p>
          <a:p>
            <a:pPr indent="-171450" lvl="0" marL="171450" rtl="0" algn="l">
              <a:lnSpc>
                <a:spcPct val="115000"/>
              </a:lnSpc>
              <a:spcBef>
                <a:spcPts val="800"/>
              </a:spcBef>
              <a:spcAft>
                <a:spcPts val="0"/>
              </a:spcAft>
              <a:buSzPts val="1400"/>
              <a:buChar char="⬢"/>
            </a:pPr>
            <a:r>
              <a:rPr lang="en-US" sz="1200"/>
              <a:t>Communication is quick and efficient. </a:t>
            </a:r>
            <a:endParaRPr/>
          </a:p>
          <a:p>
            <a:pPr indent="-171450" lvl="0" marL="171450" rtl="0" algn="l">
              <a:lnSpc>
                <a:spcPct val="115000"/>
              </a:lnSpc>
              <a:spcBef>
                <a:spcPts val="1600"/>
              </a:spcBef>
              <a:spcAft>
                <a:spcPts val="800"/>
              </a:spcAft>
              <a:buSzPts val="1400"/>
              <a:buChar char="⬢"/>
            </a:pPr>
            <a:r>
              <a:rPr lang="en-US" sz="1200"/>
              <a:t>Teams own their processes.</a:t>
            </a:r>
            <a:endParaRPr sz="1200"/>
          </a:p>
        </p:txBody>
      </p:sp>
      <p:sp>
        <p:nvSpPr>
          <p:cNvPr id="218" name="Google Shape;218;p7"/>
          <p:cNvSpPr txBox="1"/>
          <p:nvPr>
            <p:ph idx="2" type="body"/>
          </p:nvPr>
        </p:nvSpPr>
        <p:spPr>
          <a:xfrm>
            <a:off x="3900576" y="1418350"/>
            <a:ext cx="3121477" cy="1368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b="1" lang="en-US"/>
              <a:t>Working Software</a:t>
            </a:r>
            <a:endParaRPr/>
          </a:p>
          <a:p>
            <a:pPr indent="-171450" lvl="0" marL="171450" rtl="0" algn="l">
              <a:lnSpc>
                <a:spcPct val="115000"/>
              </a:lnSpc>
              <a:spcBef>
                <a:spcPts val="800"/>
              </a:spcBef>
              <a:spcAft>
                <a:spcPts val="0"/>
              </a:spcAft>
              <a:buSzPts val="1400"/>
              <a:buChar char="⬢"/>
            </a:pPr>
            <a:r>
              <a:rPr lang="en-US" sz="1200"/>
              <a:t>Automated tests verify things work</a:t>
            </a:r>
            <a:endParaRPr sz="1200"/>
          </a:p>
          <a:p>
            <a:pPr indent="-171450" lvl="0" marL="171450" rtl="0" algn="l">
              <a:lnSpc>
                <a:spcPct val="115000"/>
              </a:lnSpc>
              <a:spcBef>
                <a:spcPts val="1600"/>
              </a:spcBef>
              <a:spcAft>
                <a:spcPts val="800"/>
              </a:spcAft>
              <a:buSzPts val="1400"/>
              <a:buChar char="⬢"/>
            </a:pPr>
            <a:r>
              <a:rPr lang="en-US" sz="1200"/>
              <a:t>Seeing is believing</a:t>
            </a:r>
            <a:endParaRPr sz="1200"/>
          </a:p>
        </p:txBody>
      </p:sp>
      <p:sp>
        <p:nvSpPr>
          <p:cNvPr id="219" name="Google Shape;219;p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20" name="Google Shape;220;p7"/>
          <p:cNvSpPr txBox="1"/>
          <p:nvPr>
            <p:ph idx="1" type="body"/>
          </p:nvPr>
        </p:nvSpPr>
        <p:spPr>
          <a:xfrm>
            <a:off x="779100" y="3179950"/>
            <a:ext cx="3121476" cy="1368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b="1" lang="en-US"/>
              <a:t>Processes &amp; Tools</a:t>
            </a:r>
            <a:endParaRPr b="1"/>
          </a:p>
          <a:p>
            <a:pPr indent="-171450" lvl="0" marL="171450" rtl="0" algn="l">
              <a:lnSpc>
                <a:spcPct val="115000"/>
              </a:lnSpc>
              <a:spcBef>
                <a:spcPts val="800"/>
              </a:spcBef>
              <a:spcAft>
                <a:spcPts val="0"/>
              </a:spcAft>
              <a:buSzPts val="1400"/>
              <a:buChar char="⬢"/>
            </a:pPr>
            <a:r>
              <a:rPr lang="en-US" sz="1200"/>
              <a:t>"One Process To Rule Them All” across products &amp; teams</a:t>
            </a:r>
            <a:endParaRPr/>
          </a:p>
          <a:p>
            <a:pPr indent="-171450" lvl="0" marL="171450" rtl="0" algn="l">
              <a:lnSpc>
                <a:spcPct val="115000"/>
              </a:lnSpc>
              <a:spcBef>
                <a:spcPts val="1600"/>
              </a:spcBef>
              <a:spcAft>
                <a:spcPts val="800"/>
              </a:spcAft>
              <a:buSzPts val="1400"/>
              <a:buChar char="⬢"/>
            </a:pPr>
            <a:r>
              <a:rPr lang="en-US" sz="1200"/>
              <a:t>Over reliance on processes to guide solutions</a:t>
            </a:r>
            <a:endParaRPr/>
          </a:p>
        </p:txBody>
      </p:sp>
      <p:sp>
        <p:nvSpPr>
          <p:cNvPr id="221" name="Google Shape;221;p7"/>
          <p:cNvSpPr txBox="1"/>
          <p:nvPr>
            <p:ph idx="2" type="body"/>
          </p:nvPr>
        </p:nvSpPr>
        <p:spPr>
          <a:xfrm>
            <a:off x="3900576" y="3179950"/>
            <a:ext cx="3273694" cy="1368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b="1" lang="en-US"/>
              <a:t>Comprehensive Documentation</a:t>
            </a:r>
            <a:endParaRPr/>
          </a:p>
          <a:p>
            <a:pPr indent="-171450" lvl="0" marL="171450" rtl="0" algn="l">
              <a:lnSpc>
                <a:spcPct val="115000"/>
              </a:lnSpc>
              <a:spcBef>
                <a:spcPts val="800"/>
              </a:spcBef>
              <a:spcAft>
                <a:spcPts val="0"/>
              </a:spcAft>
              <a:buSzPts val="1400"/>
              <a:buChar char="⬢"/>
            </a:pPr>
            <a:r>
              <a:rPr lang="en-US" sz="1200"/>
              <a:t>Upfront documentation</a:t>
            </a:r>
            <a:endParaRPr/>
          </a:p>
          <a:p>
            <a:pPr indent="-82550" lvl="0" marL="171450" rtl="0" algn="l">
              <a:lnSpc>
                <a:spcPct val="115000"/>
              </a:lnSpc>
              <a:spcBef>
                <a:spcPts val="1600"/>
              </a:spcBef>
              <a:spcAft>
                <a:spcPts val="800"/>
              </a:spcAft>
              <a:buSzPts val="1400"/>
              <a:buFont typeface="Catamaran Medium"/>
              <a:buNone/>
            </a:pPr>
            <a:r>
              <a:t/>
            </a:r>
            <a:endParaRPr sz="1200"/>
          </a:p>
        </p:txBody>
      </p:sp>
      <p:sp>
        <p:nvSpPr>
          <p:cNvPr id="222" name="Google Shape;222;p7"/>
          <p:cNvSpPr/>
          <p:nvPr/>
        </p:nvSpPr>
        <p:spPr>
          <a:xfrm>
            <a:off x="392998" y="2688492"/>
            <a:ext cx="6794968" cy="393600"/>
          </a:xfrm>
          <a:custGeom>
            <a:rect b="b" l="l" r="r" t="t"/>
            <a:pathLst>
              <a:path extrusionOk="0" h="393600" w="6794968">
                <a:moveTo>
                  <a:pt x="117868" y="0"/>
                </a:moveTo>
                <a:lnTo>
                  <a:pt x="6668898" y="0"/>
                </a:lnTo>
                <a:lnTo>
                  <a:pt x="6794968" y="196800"/>
                </a:lnTo>
                <a:lnTo>
                  <a:pt x="6668898" y="393600"/>
                </a:lnTo>
                <a:lnTo>
                  <a:pt x="117868" y="393600"/>
                </a:lnTo>
                <a:cubicBezTo>
                  <a:pt x="113034" y="332362"/>
                  <a:pt x="4834" y="279076"/>
                  <a:pt x="0" y="217838"/>
                </a:cubicBezTo>
                <a:lnTo>
                  <a:pt x="117868" y="0"/>
                </a:lnTo>
                <a:close/>
              </a:path>
            </a:pathLst>
          </a:cu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tamaran"/>
                <a:ea typeface="Catamaran"/>
                <a:cs typeface="Catamaran"/>
                <a:sym typeface="Catamaran"/>
              </a:rPr>
              <a:t>OVER</a:t>
            </a:r>
            <a:endParaRPr b="0" i="0" sz="2000" u="none" cap="none" strike="noStrike">
              <a:solidFill>
                <a:schemeClr val="lt1"/>
              </a:solidFill>
              <a:latin typeface="Catamaran"/>
              <a:ea typeface="Catamaran"/>
              <a:cs typeface="Catamaran"/>
              <a:sym typeface="Catamaran"/>
            </a:endParaRPr>
          </a:p>
        </p:txBody>
      </p:sp>
      <p:sp>
        <p:nvSpPr>
          <p:cNvPr id="223" name="Google Shape;223;p7"/>
          <p:cNvSpPr/>
          <p:nvPr/>
        </p:nvSpPr>
        <p:spPr>
          <a:xfrm>
            <a:off x="90268" y="852383"/>
            <a:ext cx="335905" cy="335884"/>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8"/>
          <p:cNvSpPr txBox="1"/>
          <p:nvPr>
            <p:ph type="title"/>
          </p:nvPr>
        </p:nvSpPr>
        <p:spPr>
          <a:xfrm>
            <a:off x="779100" y="836000"/>
            <a:ext cx="66771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THE FOUR VALUES CONT.</a:t>
            </a:r>
            <a:endParaRPr/>
          </a:p>
        </p:txBody>
      </p:sp>
      <p:sp>
        <p:nvSpPr>
          <p:cNvPr id="229" name="Google Shape;229;p8"/>
          <p:cNvSpPr txBox="1"/>
          <p:nvPr>
            <p:ph idx="1" type="body"/>
          </p:nvPr>
        </p:nvSpPr>
        <p:spPr>
          <a:xfrm>
            <a:off x="779099" y="1418350"/>
            <a:ext cx="3121477" cy="1270142"/>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b="1" lang="en-US"/>
              <a:t>Responding To Change</a:t>
            </a:r>
            <a:endParaRPr b="1"/>
          </a:p>
          <a:p>
            <a:pPr indent="-171450" lvl="0" marL="171450" rtl="0" algn="l">
              <a:lnSpc>
                <a:spcPct val="115000"/>
              </a:lnSpc>
              <a:spcBef>
                <a:spcPts val="800"/>
              </a:spcBef>
              <a:spcAft>
                <a:spcPts val="0"/>
              </a:spcAft>
              <a:buSzPts val="1400"/>
              <a:buChar char="⬢"/>
            </a:pPr>
            <a:r>
              <a:rPr lang="en-US" sz="1200"/>
              <a:t>Just-in-time work</a:t>
            </a:r>
            <a:endParaRPr/>
          </a:p>
          <a:p>
            <a:pPr indent="-171450" lvl="0" marL="171450" rtl="0" algn="l">
              <a:lnSpc>
                <a:spcPct val="115000"/>
              </a:lnSpc>
              <a:spcBef>
                <a:spcPts val="1600"/>
              </a:spcBef>
              <a:spcAft>
                <a:spcPts val="800"/>
              </a:spcAft>
              <a:buSzPts val="1400"/>
              <a:buChar char="⬢"/>
            </a:pPr>
            <a:r>
              <a:rPr lang="en-US" sz="1200"/>
              <a:t>Retrospectives on feedback cycles (not only the Scrum ritual)</a:t>
            </a:r>
            <a:endParaRPr/>
          </a:p>
        </p:txBody>
      </p:sp>
      <p:sp>
        <p:nvSpPr>
          <p:cNvPr id="230" name="Google Shape;230;p8"/>
          <p:cNvSpPr txBox="1"/>
          <p:nvPr>
            <p:ph idx="2" type="body"/>
          </p:nvPr>
        </p:nvSpPr>
        <p:spPr>
          <a:xfrm>
            <a:off x="3900576" y="1418350"/>
            <a:ext cx="3121477" cy="1368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b="1" lang="en-US"/>
              <a:t>Customer Collaboration</a:t>
            </a:r>
            <a:endParaRPr b="1"/>
          </a:p>
          <a:p>
            <a:pPr indent="-171450" lvl="0" marL="171450" rtl="0" algn="l">
              <a:lnSpc>
                <a:spcPct val="115000"/>
              </a:lnSpc>
              <a:spcBef>
                <a:spcPts val="800"/>
              </a:spcBef>
              <a:spcAft>
                <a:spcPts val="0"/>
              </a:spcAft>
              <a:buSzPts val="1400"/>
              <a:buChar char="⬢"/>
            </a:pPr>
            <a:r>
              <a:rPr lang="en-US" sz="1200"/>
              <a:t>The business and team work together to determine what to work on next</a:t>
            </a:r>
            <a:endParaRPr/>
          </a:p>
          <a:p>
            <a:pPr indent="-171450" lvl="0" marL="171450" rtl="0" algn="l">
              <a:lnSpc>
                <a:spcPct val="115000"/>
              </a:lnSpc>
              <a:spcBef>
                <a:spcPts val="1600"/>
              </a:spcBef>
              <a:spcAft>
                <a:spcPts val="800"/>
              </a:spcAft>
              <a:buSzPts val="1400"/>
              <a:buChar char="⬢"/>
            </a:pPr>
            <a:r>
              <a:rPr lang="en-US" sz="1200"/>
              <a:t>The business regularly sees the product</a:t>
            </a:r>
            <a:endParaRPr sz="1200"/>
          </a:p>
        </p:txBody>
      </p:sp>
      <p:sp>
        <p:nvSpPr>
          <p:cNvPr id="231" name="Google Shape;231;p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32" name="Google Shape;232;p8"/>
          <p:cNvSpPr txBox="1"/>
          <p:nvPr>
            <p:ph idx="1" type="body"/>
          </p:nvPr>
        </p:nvSpPr>
        <p:spPr>
          <a:xfrm>
            <a:off x="779100" y="3179950"/>
            <a:ext cx="3121476" cy="1368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b="1" lang="en-US"/>
              <a:t>Following A Plan</a:t>
            </a:r>
            <a:endParaRPr b="1"/>
          </a:p>
          <a:p>
            <a:pPr indent="-171450" lvl="0" marL="171450" rtl="0" algn="l">
              <a:lnSpc>
                <a:spcPct val="115000"/>
              </a:lnSpc>
              <a:spcBef>
                <a:spcPts val="800"/>
              </a:spcBef>
              <a:spcAft>
                <a:spcPts val="0"/>
              </a:spcAft>
              <a:buSzPts val="1400"/>
              <a:buChar char="⬢"/>
            </a:pPr>
            <a:r>
              <a:rPr lang="en-US" sz="1200"/>
              <a:t>Lists of work to be completed for a sprint/quarter/year</a:t>
            </a:r>
            <a:endParaRPr/>
          </a:p>
          <a:p>
            <a:pPr indent="-171450" lvl="0" marL="171450" rtl="0" algn="l">
              <a:lnSpc>
                <a:spcPct val="115000"/>
              </a:lnSpc>
              <a:spcBef>
                <a:spcPts val="1600"/>
              </a:spcBef>
              <a:spcAft>
                <a:spcPts val="800"/>
              </a:spcAft>
              <a:buSzPts val="1400"/>
              <a:buChar char="⬢"/>
            </a:pPr>
            <a:r>
              <a:rPr lang="en-US" sz="1200"/>
              <a:t>Estimates and target dates</a:t>
            </a:r>
            <a:endParaRPr sz="1200"/>
          </a:p>
        </p:txBody>
      </p:sp>
      <p:sp>
        <p:nvSpPr>
          <p:cNvPr id="233" name="Google Shape;233;p8"/>
          <p:cNvSpPr txBox="1"/>
          <p:nvPr>
            <p:ph idx="2" type="body"/>
          </p:nvPr>
        </p:nvSpPr>
        <p:spPr>
          <a:xfrm>
            <a:off x="3900576" y="3179950"/>
            <a:ext cx="3273694" cy="1368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b="1" lang="en-US"/>
              <a:t>Contract Negotiation</a:t>
            </a:r>
            <a:endParaRPr/>
          </a:p>
          <a:p>
            <a:pPr indent="0" lvl="0" marL="0" rtl="0" algn="l">
              <a:lnSpc>
                <a:spcPct val="115000"/>
              </a:lnSpc>
              <a:spcBef>
                <a:spcPts val="0"/>
              </a:spcBef>
              <a:spcAft>
                <a:spcPts val="0"/>
              </a:spcAft>
              <a:buSzPts val="1400"/>
              <a:buNone/>
            </a:pPr>
            <a:r>
              <a:t/>
            </a:r>
            <a:endParaRPr b="1" sz="1200"/>
          </a:p>
          <a:p>
            <a:pPr indent="-171450" lvl="0" marL="171450" rtl="0" algn="l">
              <a:lnSpc>
                <a:spcPct val="115000"/>
              </a:lnSpc>
              <a:spcBef>
                <a:spcPts val="0"/>
              </a:spcBef>
              <a:spcAft>
                <a:spcPts val="0"/>
              </a:spcAft>
              <a:buSzPts val="1400"/>
              <a:buChar char="⬢"/>
            </a:pPr>
            <a:r>
              <a:rPr lang="en-US" sz="1200"/>
              <a:t>Upfront decision on what done looks like</a:t>
            </a:r>
            <a:endParaRPr/>
          </a:p>
          <a:p>
            <a:pPr indent="-82550" lvl="0" marL="171450" rtl="0" algn="l">
              <a:lnSpc>
                <a:spcPct val="115000"/>
              </a:lnSpc>
              <a:spcBef>
                <a:spcPts val="0"/>
              </a:spcBef>
              <a:spcAft>
                <a:spcPts val="0"/>
              </a:spcAft>
              <a:buSzPts val="1400"/>
              <a:buNone/>
            </a:pPr>
            <a:r>
              <a:t/>
            </a:r>
            <a:endParaRPr sz="1200"/>
          </a:p>
          <a:p>
            <a:pPr indent="-171450" lvl="0" marL="171450" rtl="0" algn="l">
              <a:lnSpc>
                <a:spcPct val="115000"/>
              </a:lnSpc>
              <a:spcBef>
                <a:spcPts val="0"/>
              </a:spcBef>
              <a:spcAft>
                <a:spcPts val="0"/>
              </a:spcAft>
              <a:buSzPts val="1400"/>
              <a:buChar char="⬢"/>
            </a:pPr>
            <a:r>
              <a:rPr lang="en-US" sz="1200"/>
              <a:t>Project focus </a:t>
            </a:r>
            <a:endParaRPr/>
          </a:p>
        </p:txBody>
      </p:sp>
      <p:sp>
        <p:nvSpPr>
          <p:cNvPr id="234" name="Google Shape;234;p8"/>
          <p:cNvSpPr/>
          <p:nvPr/>
        </p:nvSpPr>
        <p:spPr>
          <a:xfrm>
            <a:off x="392998" y="2688492"/>
            <a:ext cx="6794968" cy="393600"/>
          </a:xfrm>
          <a:custGeom>
            <a:rect b="b" l="l" r="r" t="t"/>
            <a:pathLst>
              <a:path extrusionOk="0" h="393600" w="6794968">
                <a:moveTo>
                  <a:pt x="117868" y="0"/>
                </a:moveTo>
                <a:lnTo>
                  <a:pt x="6668898" y="0"/>
                </a:lnTo>
                <a:lnTo>
                  <a:pt x="6794968" y="196800"/>
                </a:lnTo>
                <a:lnTo>
                  <a:pt x="6668898" y="393600"/>
                </a:lnTo>
                <a:lnTo>
                  <a:pt x="117868" y="393600"/>
                </a:lnTo>
                <a:cubicBezTo>
                  <a:pt x="113034" y="332362"/>
                  <a:pt x="4834" y="279076"/>
                  <a:pt x="0" y="217838"/>
                </a:cubicBezTo>
                <a:lnTo>
                  <a:pt x="117868" y="0"/>
                </a:lnTo>
                <a:close/>
              </a:path>
            </a:pathLst>
          </a:cu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tamaran"/>
                <a:ea typeface="Catamaran"/>
                <a:cs typeface="Catamaran"/>
                <a:sym typeface="Catamaran"/>
              </a:rPr>
              <a:t>OVER</a:t>
            </a:r>
            <a:endParaRPr b="0" i="0" sz="2000" u="none" cap="none" strike="noStrike">
              <a:solidFill>
                <a:schemeClr val="lt1"/>
              </a:solidFill>
              <a:latin typeface="Catamaran"/>
              <a:ea typeface="Catamaran"/>
              <a:cs typeface="Catamaran"/>
              <a:sym typeface="Catamaran"/>
            </a:endParaRPr>
          </a:p>
        </p:txBody>
      </p:sp>
      <p:sp>
        <p:nvSpPr>
          <p:cNvPr id="235" name="Google Shape;235;p8"/>
          <p:cNvSpPr/>
          <p:nvPr/>
        </p:nvSpPr>
        <p:spPr>
          <a:xfrm>
            <a:off x="88897" y="850306"/>
            <a:ext cx="335905" cy="335884"/>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9"/>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THE PRINCIPLES</a:t>
            </a:r>
            <a:endParaRPr/>
          </a:p>
        </p:txBody>
      </p:sp>
      <p:sp>
        <p:nvSpPr>
          <p:cNvPr id="241" name="Google Shape;241;p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pSp>
        <p:nvGrpSpPr>
          <p:cNvPr id="242" name="Google Shape;242;p9"/>
          <p:cNvGrpSpPr/>
          <p:nvPr/>
        </p:nvGrpSpPr>
        <p:grpSpPr>
          <a:xfrm>
            <a:off x="779265" y="1412871"/>
            <a:ext cx="3354866" cy="3016019"/>
            <a:chOff x="3778727" y="4460423"/>
            <a:chExt cx="720160" cy="647437"/>
          </a:xfrm>
        </p:grpSpPr>
        <p:sp>
          <p:nvSpPr>
            <p:cNvPr id="243" name="Google Shape;243;p9"/>
            <p:cNvSpPr/>
            <p:nvPr/>
          </p:nvSpPr>
          <p:spPr>
            <a:xfrm>
              <a:off x="3957428" y="490369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lt1"/>
                </a:solidFill>
                <a:latin typeface="Catamaran"/>
                <a:ea typeface="Catamaran"/>
                <a:cs typeface="Catamaran"/>
                <a:sym typeface="Catamaran"/>
              </a:endParaRPr>
            </a:p>
            <a:p>
              <a:pPr indent="0" lvl="0" marL="0" marR="0" rtl="0" algn="ctr">
                <a:lnSpc>
                  <a:spcPct val="100000"/>
                </a:lnSpc>
                <a:spcBef>
                  <a:spcPts val="0"/>
                </a:spcBef>
                <a:spcAft>
                  <a:spcPts val="0"/>
                </a:spcAft>
                <a:buClr>
                  <a:schemeClr val="dk1"/>
                </a:buClr>
                <a:buSzPts val="1400"/>
                <a:buFont typeface="Calibri"/>
                <a:buNone/>
              </a:pPr>
              <a:r>
                <a:rPr b="1" i="0" lang="en-US" sz="1200" u="none" cap="none" strike="noStrike">
                  <a:solidFill>
                    <a:schemeClr val="lt1"/>
                  </a:solidFill>
                  <a:latin typeface="Catamaran"/>
                  <a:ea typeface="Catamaran"/>
                  <a:cs typeface="Catamaran"/>
                  <a:sym typeface="Catamaran"/>
                </a:rPr>
                <a:t>MOTIVATED INDIVIDUALS</a:t>
              </a:r>
              <a:endParaRPr b="1" i="0" sz="1200" u="none" cap="none" strike="noStrike">
                <a:solidFill>
                  <a:schemeClr val="lt1"/>
                </a:solidFill>
                <a:latin typeface="Catamaran"/>
                <a:ea typeface="Catamaran"/>
                <a:cs typeface="Catamaran"/>
                <a:sym typeface="Catamaran"/>
              </a:endParaRPr>
            </a:p>
          </p:txBody>
        </p:sp>
        <p:sp>
          <p:nvSpPr>
            <p:cNvPr id="244" name="Google Shape;244;p9"/>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lt1"/>
                </a:solidFill>
                <a:latin typeface="Catamaran"/>
                <a:ea typeface="Catamaran"/>
                <a:cs typeface="Catamaran"/>
                <a:sym typeface="Catamaran"/>
              </a:endParaRPr>
            </a:p>
            <a:p>
              <a:pPr indent="0" lvl="0" marL="0" marR="0" rtl="0" algn="ctr">
                <a:lnSpc>
                  <a:spcPct val="100000"/>
                </a:lnSpc>
                <a:spcBef>
                  <a:spcPts val="0"/>
                </a:spcBef>
                <a:spcAft>
                  <a:spcPts val="0"/>
                </a:spcAft>
                <a:buClr>
                  <a:schemeClr val="dk1"/>
                </a:buClr>
                <a:buSzPts val="1400"/>
                <a:buFont typeface="Calibri"/>
                <a:buNone/>
              </a:pPr>
              <a:r>
                <a:rPr b="1" i="0" lang="en-US" sz="1200" u="none" cap="none" strike="noStrike">
                  <a:solidFill>
                    <a:schemeClr val="lt1"/>
                  </a:solidFill>
                  <a:latin typeface="Catamaran"/>
                  <a:ea typeface="Catamaran"/>
                  <a:cs typeface="Catamaran"/>
                  <a:sym typeface="Catamaran"/>
                </a:rPr>
                <a:t>FACE-TO-FACE</a:t>
              </a:r>
              <a:endParaRPr/>
            </a:p>
            <a:p>
              <a:pPr indent="0" lvl="0" marL="0" marR="0" rtl="0" algn="ctr">
                <a:lnSpc>
                  <a:spcPct val="100000"/>
                </a:lnSpc>
                <a:spcBef>
                  <a:spcPts val="0"/>
                </a:spcBef>
                <a:spcAft>
                  <a:spcPts val="0"/>
                </a:spcAft>
                <a:buClr>
                  <a:schemeClr val="dk1"/>
                </a:buClr>
                <a:buSzPts val="1400"/>
                <a:buFont typeface="Calibri"/>
                <a:buNone/>
              </a:pPr>
              <a:r>
                <a:rPr b="1" i="0" lang="en-US" sz="1200" u="none" cap="none" strike="noStrike">
                  <a:solidFill>
                    <a:schemeClr val="lt1"/>
                  </a:solidFill>
                  <a:latin typeface="Catamaran"/>
                  <a:ea typeface="Catamaran"/>
                  <a:cs typeface="Catamaran"/>
                  <a:sym typeface="Catamaran"/>
                </a:rPr>
                <a:t>COMMS</a:t>
              </a:r>
              <a:endParaRPr b="1" i="0" sz="1200" u="none" cap="none" strike="noStrike">
                <a:solidFill>
                  <a:schemeClr val="lt1"/>
                </a:solidFill>
                <a:latin typeface="Catamaran"/>
                <a:ea typeface="Catamaran"/>
                <a:cs typeface="Catamaran"/>
                <a:sym typeface="Catamaran"/>
              </a:endParaRPr>
            </a:p>
          </p:txBody>
        </p:sp>
        <p:sp>
          <p:nvSpPr>
            <p:cNvPr id="245" name="Google Shape;245;p9"/>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i="0" lang="en-US" sz="1200" u="none" cap="none" strike="noStrike">
                  <a:solidFill>
                    <a:schemeClr val="lt1"/>
                  </a:solidFill>
                  <a:latin typeface="Catamaran"/>
                  <a:ea typeface="Catamaran"/>
                  <a:cs typeface="Catamaran"/>
                  <a:sym typeface="Catamaran"/>
                </a:rPr>
                <a:t>SATISFY THE CUSTOMER</a:t>
              </a:r>
              <a:endParaRPr b="1" i="0" sz="1200" u="none" cap="none" strike="noStrike">
                <a:solidFill>
                  <a:schemeClr val="lt1"/>
                </a:solidFill>
                <a:latin typeface="Catamaran"/>
                <a:ea typeface="Catamaran"/>
                <a:cs typeface="Catamaran"/>
                <a:sym typeface="Catamaran"/>
              </a:endParaRPr>
            </a:p>
          </p:txBody>
        </p:sp>
        <p:sp>
          <p:nvSpPr>
            <p:cNvPr id="246" name="Google Shape;246;p9"/>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i="0" lang="en-US" sz="1200" u="none" cap="none" strike="noStrike">
                  <a:solidFill>
                    <a:schemeClr val="lt1"/>
                  </a:solidFill>
                  <a:latin typeface="Catamaran"/>
                  <a:ea typeface="Catamaran"/>
                  <a:cs typeface="Catamaran"/>
                  <a:sym typeface="Catamaran"/>
                </a:rPr>
                <a:t>DELIVER FREQUENTLY</a:t>
              </a:r>
              <a:endParaRPr b="1" i="0" sz="1200" u="none" cap="none" strike="noStrike">
                <a:solidFill>
                  <a:schemeClr val="lt1"/>
                </a:solidFill>
                <a:latin typeface="Catamaran"/>
                <a:ea typeface="Catamaran"/>
                <a:cs typeface="Catamaran"/>
                <a:sym typeface="Catamaran"/>
              </a:endParaRPr>
            </a:p>
          </p:txBody>
        </p:sp>
        <p:sp>
          <p:nvSpPr>
            <p:cNvPr id="247" name="Google Shape;247;p9"/>
            <p:cNvSpPr/>
            <p:nvPr/>
          </p:nvSpPr>
          <p:spPr>
            <a:xfrm>
              <a:off x="3824940" y="4614704"/>
              <a:ext cx="626875"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i="0" lang="en-US" sz="1100" u="none" cap="none" strike="noStrike">
                  <a:solidFill>
                    <a:schemeClr val="lt1"/>
                  </a:solidFill>
                  <a:latin typeface="Catamaran"/>
                  <a:ea typeface="Catamaran"/>
                  <a:cs typeface="Catamaran"/>
                  <a:sym typeface="Catamaran"/>
                </a:rPr>
                <a:t>WELCOME CHANGING REQUIREMENTS</a:t>
              </a:r>
              <a:endParaRPr b="1" i="0" sz="1100" u="none" cap="none" strike="noStrike">
                <a:solidFill>
                  <a:schemeClr val="lt1"/>
                </a:solidFill>
                <a:latin typeface="Catamaran"/>
                <a:ea typeface="Catamaran"/>
                <a:cs typeface="Catamaran"/>
                <a:sym typeface="Catamaran"/>
              </a:endParaRPr>
            </a:p>
          </p:txBody>
        </p:sp>
        <p:sp>
          <p:nvSpPr>
            <p:cNvPr id="248" name="Google Shape;248;p9"/>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i="0" lang="en-US" sz="1200" u="none" cap="none" strike="noStrike">
                  <a:solidFill>
                    <a:schemeClr val="lt1"/>
                  </a:solidFill>
                  <a:latin typeface="Catamaran"/>
                  <a:ea typeface="Catamaran"/>
                  <a:cs typeface="Catamaran"/>
                  <a:sym typeface="Catamaran"/>
                </a:rPr>
                <a:t>WORK TOGETHER</a:t>
              </a:r>
              <a:endParaRPr b="1" i="0" sz="1200" u="none" cap="none" strike="noStrike">
                <a:solidFill>
                  <a:schemeClr val="lt1"/>
                </a:solidFill>
                <a:latin typeface="Catamaran"/>
                <a:ea typeface="Catamaran"/>
                <a:cs typeface="Catamaran"/>
                <a:sym typeface="Catamaran"/>
              </a:endParaRPr>
            </a:p>
          </p:txBody>
        </p:sp>
        <p:sp>
          <p:nvSpPr>
            <p:cNvPr id="249" name="Google Shape;249;p9"/>
            <p:cNvSpPr/>
            <p:nvPr/>
          </p:nvSpPr>
          <p:spPr>
            <a:xfrm>
              <a:off x="3778727" y="4460423"/>
              <a:ext cx="719100" cy="792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lt1"/>
                </a:solidFill>
                <a:latin typeface="Catamaran"/>
                <a:ea typeface="Catamaran"/>
                <a:cs typeface="Catamaran"/>
                <a:sym typeface="Catamaran"/>
              </a:endParaRPr>
            </a:p>
          </p:txBody>
        </p:sp>
      </p:grpSp>
      <p:cxnSp>
        <p:nvCxnSpPr>
          <p:cNvPr id="250" name="Google Shape;250;p9"/>
          <p:cNvCxnSpPr/>
          <p:nvPr/>
        </p:nvCxnSpPr>
        <p:spPr>
          <a:xfrm>
            <a:off x="4059589" y="1912367"/>
            <a:ext cx="982800" cy="0"/>
          </a:xfrm>
          <a:prstGeom prst="straightConnector1">
            <a:avLst/>
          </a:prstGeom>
          <a:noFill/>
          <a:ln cap="flat" cmpd="sng" w="9525">
            <a:solidFill>
              <a:schemeClr val="accent1"/>
            </a:solidFill>
            <a:prstDash val="solid"/>
            <a:round/>
            <a:headEnd len="med" w="med" type="oval"/>
            <a:tailEnd len="med" w="med" type="oval"/>
          </a:ln>
        </p:spPr>
      </p:cxnSp>
      <p:sp>
        <p:nvSpPr>
          <p:cNvPr id="251" name="Google Shape;251;p9"/>
          <p:cNvSpPr txBox="1"/>
          <p:nvPr/>
        </p:nvSpPr>
        <p:spPr>
          <a:xfrm>
            <a:off x="5099543" y="1752400"/>
            <a:ext cx="2591100" cy="31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Catamaran"/>
                <a:ea typeface="Catamaran"/>
                <a:cs typeface="Catamaran"/>
                <a:sym typeface="Catamaran"/>
              </a:rPr>
              <a:t>Early and continuous delivery of software</a:t>
            </a:r>
            <a:endParaRPr b="0" i="0" sz="1000" u="none" cap="none" strike="noStrike">
              <a:solidFill>
                <a:schemeClr val="dk2"/>
              </a:solidFill>
              <a:latin typeface="Catamaran"/>
              <a:ea typeface="Catamaran"/>
              <a:cs typeface="Catamaran"/>
              <a:sym typeface="Catamaran"/>
            </a:endParaRPr>
          </a:p>
        </p:txBody>
      </p:sp>
      <p:cxnSp>
        <p:nvCxnSpPr>
          <p:cNvPr id="252" name="Google Shape;252;p9"/>
          <p:cNvCxnSpPr/>
          <p:nvPr/>
        </p:nvCxnSpPr>
        <p:spPr>
          <a:xfrm>
            <a:off x="3914846" y="2360169"/>
            <a:ext cx="1127400" cy="0"/>
          </a:xfrm>
          <a:prstGeom prst="straightConnector1">
            <a:avLst/>
          </a:prstGeom>
          <a:noFill/>
          <a:ln cap="flat" cmpd="sng" w="9525">
            <a:solidFill>
              <a:schemeClr val="accent2"/>
            </a:solidFill>
            <a:prstDash val="solid"/>
            <a:round/>
            <a:headEnd len="med" w="med" type="oval"/>
            <a:tailEnd len="med" w="med" type="oval"/>
          </a:ln>
        </p:spPr>
      </p:cxnSp>
      <p:sp>
        <p:nvSpPr>
          <p:cNvPr id="253" name="Google Shape;253;p9"/>
          <p:cNvSpPr txBox="1"/>
          <p:nvPr/>
        </p:nvSpPr>
        <p:spPr>
          <a:xfrm>
            <a:off x="5099543" y="2200192"/>
            <a:ext cx="2591100" cy="31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Catamaran"/>
                <a:ea typeface="Catamaran"/>
                <a:cs typeface="Catamaran"/>
                <a:sym typeface="Catamaran"/>
              </a:rPr>
              <a:t>Even late in development. This is an advantage.</a:t>
            </a:r>
            <a:endParaRPr b="0" i="0" sz="1000" u="none" cap="none" strike="noStrike">
              <a:solidFill>
                <a:schemeClr val="dk2"/>
              </a:solidFill>
              <a:latin typeface="Catamaran"/>
              <a:ea typeface="Catamaran"/>
              <a:cs typeface="Catamaran"/>
              <a:sym typeface="Catamaran"/>
            </a:endParaRPr>
          </a:p>
        </p:txBody>
      </p:sp>
      <p:cxnSp>
        <p:nvCxnSpPr>
          <p:cNvPr id="254" name="Google Shape;254;p9"/>
          <p:cNvCxnSpPr/>
          <p:nvPr/>
        </p:nvCxnSpPr>
        <p:spPr>
          <a:xfrm>
            <a:off x="3709156" y="2807971"/>
            <a:ext cx="1332900" cy="0"/>
          </a:xfrm>
          <a:prstGeom prst="straightConnector1">
            <a:avLst/>
          </a:prstGeom>
          <a:noFill/>
          <a:ln cap="flat" cmpd="sng" w="9525">
            <a:solidFill>
              <a:schemeClr val="accent3"/>
            </a:solidFill>
            <a:prstDash val="solid"/>
            <a:round/>
            <a:headEnd len="med" w="med" type="oval"/>
            <a:tailEnd len="med" w="med" type="oval"/>
          </a:ln>
        </p:spPr>
      </p:cxnSp>
      <p:sp>
        <p:nvSpPr>
          <p:cNvPr id="255" name="Google Shape;255;p9"/>
          <p:cNvSpPr txBox="1"/>
          <p:nvPr/>
        </p:nvSpPr>
        <p:spPr>
          <a:xfrm>
            <a:off x="5099543" y="2647985"/>
            <a:ext cx="2591100" cy="31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Catamaran"/>
                <a:ea typeface="Catamaran"/>
                <a:cs typeface="Catamaran"/>
                <a:sym typeface="Catamaran"/>
              </a:rPr>
              <a:t>A couple of weeks to a couple of months.</a:t>
            </a:r>
            <a:endParaRPr b="0" i="0" sz="1000" u="none" cap="none" strike="noStrike">
              <a:solidFill>
                <a:schemeClr val="dk2"/>
              </a:solidFill>
              <a:latin typeface="Catamaran"/>
              <a:ea typeface="Catamaran"/>
              <a:cs typeface="Catamaran"/>
              <a:sym typeface="Catamaran"/>
            </a:endParaRPr>
          </a:p>
        </p:txBody>
      </p:sp>
      <p:cxnSp>
        <p:nvCxnSpPr>
          <p:cNvPr id="256" name="Google Shape;256;p9"/>
          <p:cNvCxnSpPr/>
          <p:nvPr/>
        </p:nvCxnSpPr>
        <p:spPr>
          <a:xfrm>
            <a:off x="3533940" y="3255749"/>
            <a:ext cx="1508100" cy="0"/>
          </a:xfrm>
          <a:prstGeom prst="straightConnector1">
            <a:avLst/>
          </a:prstGeom>
          <a:noFill/>
          <a:ln cap="flat" cmpd="sng" w="9525">
            <a:solidFill>
              <a:schemeClr val="accent4"/>
            </a:solidFill>
            <a:prstDash val="solid"/>
            <a:round/>
            <a:headEnd len="med" w="med" type="oval"/>
            <a:tailEnd len="med" w="med" type="oval"/>
          </a:ln>
        </p:spPr>
      </p:cxnSp>
      <p:sp>
        <p:nvSpPr>
          <p:cNvPr id="257" name="Google Shape;257;p9"/>
          <p:cNvSpPr txBox="1"/>
          <p:nvPr/>
        </p:nvSpPr>
        <p:spPr>
          <a:xfrm>
            <a:off x="5099543" y="3095777"/>
            <a:ext cx="2591100" cy="31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Catamaran"/>
                <a:ea typeface="Catamaran"/>
                <a:cs typeface="Catamaran"/>
                <a:sym typeface="Catamaran"/>
              </a:rPr>
              <a:t>Business people and developers working together daily</a:t>
            </a:r>
            <a:endParaRPr b="0" i="0" sz="1000" u="none" cap="none" strike="noStrike">
              <a:solidFill>
                <a:schemeClr val="dk2"/>
              </a:solidFill>
              <a:latin typeface="Catamaran"/>
              <a:ea typeface="Catamaran"/>
              <a:cs typeface="Catamaran"/>
              <a:sym typeface="Catamaran"/>
            </a:endParaRPr>
          </a:p>
        </p:txBody>
      </p:sp>
      <p:cxnSp>
        <p:nvCxnSpPr>
          <p:cNvPr id="258" name="Google Shape;258;p9"/>
          <p:cNvCxnSpPr/>
          <p:nvPr/>
        </p:nvCxnSpPr>
        <p:spPr>
          <a:xfrm>
            <a:off x="3343475" y="3703551"/>
            <a:ext cx="1698600" cy="0"/>
          </a:xfrm>
          <a:prstGeom prst="straightConnector1">
            <a:avLst/>
          </a:prstGeom>
          <a:noFill/>
          <a:ln cap="flat" cmpd="sng" w="9525">
            <a:solidFill>
              <a:schemeClr val="accent5"/>
            </a:solidFill>
            <a:prstDash val="solid"/>
            <a:round/>
            <a:headEnd len="med" w="med" type="oval"/>
            <a:tailEnd len="med" w="med" type="oval"/>
          </a:ln>
        </p:spPr>
      </p:cxnSp>
      <p:sp>
        <p:nvSpPr>
          <p:cNvPr id="259" name="Google Shape;259;p9"/>
          <p:cNvSpPr txBox="1"/>
          <p:nvPr/>
        </p:nvSpPr>
        <p:spPr>
          <a:xfrm>
            <a:off x="5099543" y="3543570"/>
            <a:ext cx="2591100" cy="31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Catamaran"/>
                <a:ea typeface="Catamaran"/>
                <a:cs typeface="Catamaran"/>
                <a:sym typeface="Catamaran"/>
              </a:rPr>
              <a:t>Give the team the environment and support they need then trust them to get it done</a:t>
            </a:r>
            <a:endParaRPr b="0" i="0" sz="1000" u="none" cap="none" strike="noStrike">
              <a:solidFill>
                <a:schemeClr val="dk2"/>
              </a:solidFill>
              <a:latin typeface="Catamaran"/>
              <a:ea typeface="Catamaran"/>
              <a:cs typeface="Catamaran"/>
              <a:sym typeface="Catamaran"/>
            </a:endParaRPr>
          </a:p>
        </p:txBody>
      </p:sp>
      <p:cxnSp>
        <p:nvCxnSpPr>
          <p:cNvPr id="260" name="Google Shape;260;p9"/>
          <p:cNvCxnSpPr/>
          <p:nvPr/>
        </p:nvCxnSpPr>
        <p:spPr>
          <a:xfrm>
            <a:off x="3145410" y="4151329"/>
            <a:ext cx="1888800" cy="0"/>
          </a:xfrm>
          <a:prstGeom prst="straightConnector1">
            <a:avLst/>
          </a:prstGeom>
          <a:noFill/>
          <a:ln cap="flat" cmpd="sng" w="9525">
            <a:solidFill>
              <a:schemeClr val="accent6"/>
            </a:solidFill>
            <a:prstDash val="solid"/>
            <a:round/>
            <a:headEnd len="med" w="med" type="oval"/>
            <a:tailEnd len="med" w="med" type="oval"/>
          </a:ln>
        </p:spPr>
      </p:cxnSp>
      <p:sp>
        <p:nvSpPr>
          <p:cNvPr id="261" name="Google Shape;261;p9"/>
          <p:cNvSpPr txBox="1"/>
          <p:nvPr/>
        </p:nvSpPr>
        <p:spPr>
          <a:xfrm>
            <a:off x="5099543" y="3991362"/>
            <a:ext cx="2591100" cy="31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Catamaran"/>
                <a:ea typeface="Catamaran"/>
                <a:cs typeface="Catamaran"/>
                <a:sym typeface="Catamaran"/>
              </a:rPr>
              <a:t>The most effective way to communicate to a team</a:t>
            </a:r>
            <a:endParaRPr b="0" i="0" sz="1000" u="none" cap="none" strike="noStrike">
              <a:solidFill>
                <a:schemeClr val="dk2"/>
              </a:solidFill>
              <a:latin typeface="Catamaran"/>
              <a:ea typeface="Catamaran"/>
              <a:cs typeface="Catamaran"/>
              <a:sym typeface="Catamaran"/>
            </a:endParaRPr>
          </a:p>
        </p:txBody>
      </p:sp>
      <p:grpSp>
        <p:nvGrpSpPr>
          <p:cNvPr id="262" name="Google Shape;262;p9"/>
          <p:cNvGrpSpPr/>
          <p:nvPr/>
        </p:nvGrpSpPr>
        <p:grpSpPr>
          <a:xfrm>
            <a:off x="105594" y="836001"/>
            <a:ext cx="308818" cy="397665"/>
            <a:chOff x="281842" y="828632"/>
            <a:chExt cx="369400" cy="475675"/>
          </a:xfrm>
        </p:grpSpPr>
        <p:sp>
          <p:nvSpPr>
            <p:cNvPr id="263" name="Google Shape;263;p9"/>
            <p:cNvSpPr/>
            <p:nvPr/>
          </p:nvSpPr>
          <p:spPr>
            <a:xfrm>
              <a:off x="481919" y="973595"/>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00FF00"/>
                </a:highlight>
                <a:latin typeface="Arial"/>
                <a:ea typeface="Arial"/>
                <a:cs typeface="Arial"/>
                <a:sym typeface="Arial"/>
              </a:endParaRPr>
            </a:p>
          </p:txBody>
        </p:sp>
        <p:sp>
          <p:nvSpPr>
            <p:cNvPr id="264" name="Google Shape;264;p9"/>
            <p:cNvSpPr/>
            <p:nvPr/>
          </p:nvSpPr>
          <p:spPr>
            <a:xfrm>
              <a:off x="281842" y="828632"/>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00FF00"/>
                </a:highlight>
                <a:latin typeface="Arial"/>
                <a:ea typeface="Arial"/>
                <a:cs typeface="Arial"/>
                <a:sym typeface="Arial"/>
              </a:endParaRPr>
            </a:p>
          </p:txBody>
        </p:sp>
        <p:sp>
          <p:nvSpPr>
            <p:cNvPr id="265" name="Google Shape;265;p9"/>
            <p:cNvSpPr/>
            <p:nvPr/>
          </p:nvSpPr>
          <p:spPr>
            <a:xfrm>
              <a:off x="281842" y="828632"/>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00FF00"/>
                </a:highlight>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