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Jw1EUiXfI50R3RH6z0a7jpwq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are all attending this same tech talk, but the things we get out of it will differ between us. We all had the exact same experience and still have a different perspective.</a:t>
            </a:r>
            <a:endParaRPr/>
          </a:p>
        </p:txBody>
      </p:sp>
      <p:sp>
        <p:nvSpPr>
          <p:cNvPr id="253" name="Google Shape;25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All three of these things tie into being consistent and here’s some examples</a:t>
            </a:r>
            <a:endParaRPr/>
          </a:p>
          <a:p>
            <a:pPr indent="-95250" lvl="0" marL="171450" rtl="0" algn="l">
              <a:spcBef>
                <a:spcPts val="0"/>
              </a:spcBef>
              <a:spcAft>
                <a:spcPts val="0"/>
              </a:spcAft>
              <a:buClr>
                <a:schemeClr val="dk1"/>
              </a:buClr>
              <a:buSzPts val="1200"/>
              <a:buFont typeface="Calibri"/>
              <a:buNone/>
            </a:pPr>
            <a:r>
              <a:t/>
            </a:r>
            <a:endParaRPr/>
          </a:p>
        </p:txBody>
      </p:sp>
      <p:sp>
        <p:nvSpPr>
          <p:cNvPr id="271" name="Google Shape;27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I order pizza a lot – every pizza ordering form is structured with the address the same way.</a:t>
            </a:r>
            <a:endParaRPr/>
          </a:p>
        </p:txBody>
      </p:sp>
      <p:sp>
        <p:nvSpPr>
          <p:cNvPr id="281" name="Google Shape;28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Code style - Ben wrote this code</a:t>
            </a:r>
            <a:endParaRPr/>
          </a:p>
        </p:txBody>
      </p:sp>
      <p:sp>
        <p:nvSpPr>
          <p:cNvPr id="308" name="Google Shape;30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Comments are most often overlooked, don’t have IDE tooling around them to enforce naming patterns or references, and so the second the context they’re pointing to changes they’re actually harmful. It’s really confusing to have a comment _not_ match what the code does.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 guilty of going through a phase years ago of commenting everything. It’s not helpful and is taxing to write and to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Git does versioning better so avoid change mausoleums.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Bob please fix this before 8/11. Track it in your workflow tooling. IDK how else to get this to work, etc. Ask for help on the spot.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Can be a small part of a larger problem. Be introspective as a team as to why these can’t break out of your code and materialize into cards to pay the technical debt.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I have a few quotes later on that really hammer on this but I’ll say this for now – if the code gains value suddenly and you’ve deleted it, you can always pull it out of git. Don’t let it sit though because then it’ll _never_ get deleted. Nobody remembers its original intent and everyone is too afraid to touch it.</a:t>
            </a:r>
            <a:endParaRPr/>
          </a:p>
        </p:txBody>
      </p:sp>
      <p:sp>
        <p:nvSpPr>
          <p:cNvPr id="327" name="Google Shape;3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Developers create NuGet packages and Web API’s to share code and data flows to other people to help them go faster – and then subject them to undocumented interfaces that undermine the help. You’ll hear me beat this dead horse a lot but help people fall into what is known as a pit of success. Make your easy to use correctly and hard to use incorrectly.</a:t>
            </a:r>
            <a:endParaRPr/>
          </a:p>
        </p:txBody>
      </p:sp>
      <p:sp>
        <p:nvSpPr>
          <p:cNvPr id="338" name="Google Shape;33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Constructors in particular are getting a huge upgrade via a reduction of ceremony with records in c# 9</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Making your intent known helps people fall into the pit of success. Make it easy to use your code correctly and hard to use it incorrectly. Good design conveyance</a:t>
            </a:r>
            <a:endParaRPr/>
          </a:p>
        </p:txBody>
      </p:sp>
      <p:sp>
        <p:nvSpPr>
          <p:cNvPr id="363" name="Google Shape;36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You and your team OWN what you write.</a:t>
            </a:r>
            <a:endParaRPr/>
          </a:p>
        </p:txBody>
      </p:sp>
      <p:sp>
        <p:nvSpPr>
          <p:cNvPr id="429" name="Google Shape;42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I’ve pulled a little sneaky on ya – these are the principles of Art but the same thing that makes a movie poster, a wall painting, or drawing grab our attention to us is the same thing that makes code stand out and understandable. When these principles are not adhered to, you get jarring, disjointed, and less-than-ideal responses.</a:t>
            </a:r>
            <a:endParaRPr/>
          </a:p>
        </p:txBody>
      </p:sp>
      <p:sp>
        <p:nvSpPr>
          <p:cNvPr id="191" name="Google Shape;1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Talk about the stark difference between the two</a:t>
            </a:r>
            <a:endParaRPr/>
          </a:p>
          <a:p>
            <a:pPr indent="-171450" lvl="1" marL="628650" rtl="0" algn="l">
              <a:spcBef>
                <a:spcPts val="0"/>
              </a:spcBef>
              <a:spcAft>
                <a:spcPts val="0"/>
              </a:spcAft>
              <a:buClr>
                <a:schemeClr val="dk1"/>
              </a:buClr>
              <a:buSzPts val="1200"/>
              <a:buFont typeface="Calibri"/>
              <a:buChar char="-"/>
            </a:pPr>
            <a:r>
              <a:rPr lang="en-US"/>
              <a:t>Nothing was gained – it didn’t make me a better developer starting out in notepad.</a:t>
            </a:r>
            <a:endParaRPr/>
          </a:p>
          <a:p>
            <a:pPr indent="-171450" lvl="1" marL="628650" rtl="0" algn="l">
              <a:spcBef>
                <a:spcPts val="0"/>
              </a:spcBef>
              <a:spcAft>
                <a:spcPts val="0"/>
              </a:spcAft>
              <a:buClr>
                <a:schemeClr val="dk1"/>
              </a:buClr>
              <a:buSzPts val="1200"/>
              <a:buFont typeface="Calibri"/>
              <a:buChar char="-"/>
            </a:pPr>
            <a:r>
              <a:rPr lang="en-US"/>
              <a:t>It’s horrible and we are all better for it.</a:t>
            </a:r>
            <a:endParaRPr/>
          </a:p>
          <a:p>
            <a:pPr indent="-171450" lvl="1" marL="628650" rtl="0" algn="l">
              <a:spcBef>
                <a:spcPts val="0"/>
              </a:spcBef>
              <a:spcAft>
                <a:spcPts val="0"/>
              </a:spcAft>
              <a:buClr>
                <a:schemeClr val="dk1"/>
              </a:buClr>
              <a:buSzPts val="1200"/>
              <a:buFont typeface="Calibri"/>
              <a:buChar char="-"/>
            </a:pPr>
            <a:r>
              <a:rPr lang="en-US"/>
              <a:t>Notice the contrast on the VS code picture in particular. Namespaces and return types are italic and cyan. Methods are green, text is yellow. Static classes are white. Even the bracket pairs are colorized by their nested level. These visual cues make reading code so much easier.</a:t>
            </a:r>
            <a:endParaRPr/>
          </a:p>
          <a:p>
            <a:pPr indent="-171450" lvl="1" marL="628650" rtl="0" algn="l">
              <a:spcBef>
                <a:spcPts val="0"/>
              </a:spcBef>
              <a:spcAft>
                <a:spcPts val="0"/>
              </a:spcAft>
              <a:buClr>
                <a:schemeClr val="dk1"/>
              </a:buClr>
              <a:buSzPts val="1200"/>
              <a:buFont typeface="Calibri"/>
              <a:buChar char="-"/>
            </a:pPr>
            <a:r>
              <a:rPr lang="en-US"/>
              <a:t>There is a non-zero amount of time saved doing this. And also a non-zero amount of bugs caught from these contextual clues.</a:t>
            </a:r>
            <a:endParaRPr/>
          </a:p>
          <a:p>
            <a:pPr indent="-95250" lvl="0" marL="171450" rtl="0" algn="l">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Calibri"/>
              <a:buChar char="-"/>
            </a:pPr>
            <a:r>
              <a:rPr lang="en-US"/>
              <a:t>Upgrade your work life and productivity by upgrading your development tools – starting with finding a theme you like staring at 8 hours a day.</a:t>
            </a:r>
            <a:endParaRPr/>
          </a:p>
          <a:p>
            <a:pPr indent="0" lvl="0" marL="0" rtl="0" algn="l">
              <a:spcBef>
                <a:spcPts val="0"/>
              </a:spcBef>
              <a:spcAft>
                <a:spcPts val="0"/>
              </a:spcAft>
              <a:buClr>
                <a:schemeClr val="dk1"/>
              </a:buClr>
              <a:buSzPts val="1200"/>
              <a:buFont typeface="Calibri"/>
              <a:buNone/>
            </a:pPr>
            <a:r>
              <a:t/>
            </a:r>
            <a:endParaRPr/>
          </a:p>
        </p:txBody>
      </p:sp>
      <p:sp>
        <p:nvSpPr>
          <p:cNvPr id="210" name="Google Shape;21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4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4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42"/>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05" name="Google Shape;105;p42"/>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6" name="Google Shape;106;p4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9" name="Shape 109"/>
        <p:cNvGrpSpPr/>
        <p:nvPr/>
      </p:nvGrpSpPr>
      <p:grpSpPr>
        <a:xfrm>
          <a:off x="0" y="0"/>
          <a:ext cx="0" cy="0"/>
          <a:chOff x="0" y="0"/>
          <a:chExt cx="0" cy="0"/>
        </a:xfrm>
      </p:grpSpPr>
      <p:sp>
        <p:nvSpPr>
          <p:cNvPr id="110" name="Google Shape;110;p43"/>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3"/>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12" name="Google Shape;112;p43"/>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4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16" name="Shape 116"/>
        <p:cNvGrpSpPr/>
        <p:nvPr/>
      </p:nvGrpSpPr>
      <p:grpSpPr>
        <a:xfrm>
          <a:off x="0" y="0"/>
          <a:ext cx="0" cy="0"/>
          <a:chOff x="0" y="0"/>
          <a:chExt cx="0" cy="0"/>
        </a:xfrm>
      </p:grpSpPr>
      <p:pic>
        <p:nvPicPr>
          <p:cNvPr descr="C2-HD-BTM.png" id="117" name="Google Shape;117;p4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18" name="Google Shape;118;p44"/>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4"/>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p4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23" name="Shape 123"/>
        <p:cNvGrpSpPr/>
        <p:nvPr/>
      </p:nvGrpSpPr>
      <p:grpSpPr>
        <a:xfrm>
          <a:off x="0" y="0"/>
          <a:ext cx="0" cy="0"/>
          <a:chOff x="0" y="0"/>
          <a:chExt cx="0" cy="0"/>
        </a:xfrm>
      </p:grpSpPr>
      <p:pic>
        <p:nvPicPr>
          <p:cNvPr descr="C2-HD-BTM.png" id="124" name="Google Shape;124;p4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25" name="Google Shape;125;p45"/>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5"/>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7" name="Google Shape;127;p45"/>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0" name="Shape 130"/>
        <p:cNvGrpSpPr/>
        <p:nvPr/>
      </p:nvGrpSpPr>
      <p:grpSpPr>
        <a:xfrm>
          <a:off x="0" y="0"/>
          <a:ext cx="0" cy="0"/>
          <a:chOff x="0" y="0"/>
          <a:chExt cx="0" cy="0"/>
        </a:xfrm>
      </p:grpSpPr>
      <p:sp>
        <p:nvSpPr>
          <p:cNvPr id="131" name="Google Shape;131;p4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4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34" name="Google Shape;134;p4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35" name="Google Shape;135;p4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4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37" name="Google Shape;137;p4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38" name="Google Shape;138;p4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4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40" name="Google Shape;140;p4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41" name="Google Shape;141;p4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4" name="Shape 144"/>
        <p:cNvGrpSpPr/>
        <p:nvPr/>
      </p:nvGrpSpPr>
      <p:grpSpPr>
        <a:xfrm>
          <a:off x="0" y="0"/>
          <a:ext cx="0" cy="0"/>
          <a:chOff x="0" y="0"/>
          <a:chExt cx="0" cy="0"/>
        </a:xfrm>
      </p:grpSpPr>
      <p:sp>
        <p:nvSpPr>
          <p:cNvPr id="145" name="Google Shape;145;p4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4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50" name="Shape 150"/>
        <p:cNvGrpSpPr/>
        <p:nvPr/>
      </p:nvGrpSpPr>
      <p:grpSpPr>
        <a:xfrm>
          <a:off x="0" y="0"/>
          <a:ext cx="0" cy="0"/>
          <a:chOff x="0" y="0"/>
          <a:chExt cx="0" cy="0"/>
        </a:xfrm>
      </p:grpSpPr>
      <p:pic>
        <p:nvPicPr>
          <p:cNvPr descr="C2-HD-BTM.png" id="151" name="Google Shape;151;p4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52" name="Google Shape;152;p4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4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35" name="Shape 35"/>
        <p:cNvGrpSpPr/>
        <p:nvPr/>
      </p:nvGrpSpPr>
      <p:grpSpPr>
        <a:xfrm>
          <a:off x="0" y="0"/>
          <a:ext cx="0" cy="0"/>
          <a:chOff x="0" y="0"/>
          <a:chExt cx="0" cy="0"/>
        </a:xfrm>
      </p:grpSpPr>
      <p:pic>
        <p:nvPicPr>
          <p:cNvPr descr="C2-HD-BTM.png" id="36" name="Google Shape;36;p3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7" name="Google Shape;37;p3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3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3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3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entury Gothic"/>
              <a:buNone/>
            </a:pPr>
            <a:r>
              <a:rPr b="0" lang="en-US" sz="8000" cap="none">
                <a:solidFill>
                  <a:schemeClr val="dk1"/>
                </a:solidFill>
                <a:latin typeface="Century Gothic"/>
                <a:ea typeface="Century Gothic"/>
                <a:cs typeface="Century Gothic"/>
                <a:sym typeface="Century Gothic"/>
              </a:rPr>
              <a:t>“</a:t>
            </a:r>
            <a:endParaRPr/>
          </a:p>
        </p:txBody>
      </p:sp>
      <p:sp>
        <p:nvSpPr>
          <p:cNvPr id="44" name="Google Shape;44;p3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entury Gothic"/>
              <a:buNone/>
            </a:pPr>
            <a:r>
              <a:rPr b="0" lang="en-US" sz="8000" cap="non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4"/>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4"/>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4"/>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4"/>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4" name="Shape 54"/>
        <p:cNvGrpSpPr/>
        <p:nvPr/>
      </p:nvGrpSpPr>
      <p:grpSpPr>
        <a:xfrm>
          <a:off x="0" y="0"/>
          <a:ext cx="0" cy="0"/>
          <a:chOff x="0" y="0"/>
          <a:chExt cx="0" cy="0"/>
        </a:xfrm>
      </p:grpSpPr>
      <p:pic>
        <p:nvPicPr>
          <p:cNvPr descr="C2-HD-BTM.png" id="55" name="Google Shape;55;p3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56" name="Google Shape;56;p35"/>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5"/>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200"/>
              <a:buNone/>
              <a:defRPr sz="2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8" name="Google Shape;58;p35"/>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6"/>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68" name="Shape 68"/>
        <p:cNvGrpSpPr/>
        <p:nvPr/>
      </p:nvGrpSpPr>
      <p:grpSpPr>
        <a:xfrm>
          <a:off x="0" y="0"/>
          <a:ext cx="0" cy="0"/>
          <a:chOff x="0" y="0"/>
          <a:chExt cx="0" cy="0"/>
        </a:xfrm>
      </p:grpSpPr>
      <p:sp>
        <p:nvSpPr>
          <p:cNvPr id="69" name="Google Shape;69;p37"/>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37"/>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72" name="Google Shape;72;p37"/>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37"/>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74" name="Google Shape;74;p37"/>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37"/>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76" name="Google Shape;76;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pic>
        <p:nvPicPr>
          <p:cNvPr descr="C2-HD-BTM.png" id="80" name="Google Shape;80;p3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1" name="Google Shape;81;p38"/>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8"/>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3" name="Google Shape;83;p38"/>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3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descr="C2-HD-TOP.png" id="10" name="Google Shape;10;p30"/>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1" name="Google Shape;11;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 name="Google Shape;13;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C2-HD-TOP.png" id="23" name="Google Shape;23;p29"/>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24" name="Google Shape;24;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26" name="Google Shape;26;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7" name="Google Shape;27;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5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8" name="Google Shape;28;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50" u="none">
                <a:solidFill>
                  <a:srgbClr val="888888"/>
                </a:solidFill>
                <a:latin typeface="Century Gothic"/>
                <a:ea typeface="Century Gothic"/>
                <a:cs typeface="Century Gothic"/>
                <a:sym typeface="Century Gothic"/>
              </a:defRPr>
            </a:lvl1pPr>
            <a:lvl2pPr indent="0" lvl="1" marL="0" marR="0" rtl="0" algn="r">
              <a:spcBef>
                <a:spcPts val="0"/>
              </a:spcBef>
              <a:buNone/>
              <a:defRPr b="0" sz="1050" u="none">
                <a:solidFill>
                  <a:srgbClr val="888888"/>
                </a:solidFill>
                <a:latin typeface="Century Gothic"/>
                <a:ea typeface="Century Gothic"/>
                <a:cs typeface="Century Gothic"/>
                <a:sym typeface="Century Gothic"/>
              </a:defRPr>
            </a:lvl2pPr>
            <a:lvl3pPr indent="0" lvl="2" marL="0" marR="0" rtl="0" algn="r">
              <a:spcBef>
                <a:spcPts val="0"/>
              </a:spcBef>
              <a:buNone/>
              <a:defRPr b="0" sz="1050" u="none">
                <a:solidFill>
                  <a:srgbClr val="888888"/>
                </a:solidFill>
                <a:latin typeface="Century Gothic"/>
                <a:ea typeface="Century Gothic"/>
                <a:cs typeface="Century Gothic"/>
                <a:sym typeface="Century Gothic"/>
              </a:defRPr>
            </a:lvl3pPr>
            <a:lvl4pPr indent="0" lvl="3" marL="0" marR="0" rtl="0" algn="r">
              <a:spcBef>
                <a:spcPts val="0"/>
              </a:spcBef>
              <a:buNone/>
              <a:defRPr b="0" sz="1050" u="none">
                <a:solidFill>
                  <a:srgbClr val="888888"/>
                </a:solidFill>
                <a:latin typeface="Century Gothic"/>
                <a:ea typeface="Century Gothic"/>
                <a:cs typeface="Century Gothic"/>
                <a:sym typeface="Century Gothic"/>
              </a:defRPr>
            </a:lvl4pPr>
            <a:lvl5pPr indent="0" lvl="4" marL="0" marR="0" rtl="0" algn="r">
              <a:spcBef>
                <a:spcPts val="0"/>
              </a:spcBef>
              <a:buNone/>
              <a:defRPr b="0" sz="1050" u="none">
                <a:solidFill>
                  <a:srgbClr val="888888"/>
                </a:solidFill>
                <a:latin typeface="Century Gothic"/>
                <a:ea typeface="Century Gothic"/>
                <a:cs typeface="Century Gothic"/>
                <a:sym typeface="Century Gothic"/>
              </a:defRPr>
            </a:lvl5pPr>
            <a:lvl6pPr indent="0" lvl="5" marL="0" marR="0" rtl="0" algn="r">
              <a:spcBef>
                <a:spcPts val="0"/>
              </a:spcBef>
              <a:buNone/>
              <a:defRPr b="0" sz="1050" u="none">
                <a:solidFill>
                  <a:srgbClr val="888888"/>
                </a:solidFill>
                <a:latin typeface="Century Gothic"/>
                <a:ea typeface="Century Gothic"/>
                <a:cs typeface="Century Gothic"/>
                <a:sym typeface="Century Gothic"/>
              </a:defRPr>
            </a:lvl6pPr>
            <a:lvl7pPr indent="0" lvl="6" marL="0" marR="0" rtl="0" algn="r">
              <a:spcBef>
                <a:spcPts val="0"/>
              </a:spcBef>
              <a:buNone/>
              <a:defRPr b="0" sz="1050" u="none">
                <a:solidFill>
                  <a:srgbClr val="888888"/>
                </a:solidFill>
                <a:latin typeface="Century Gothic"/>
                <a:ea typeface="Century Gothic"/>
                <a:cs typeface="Century Gothic"/>
                <a:sym typeface="Century Gothic"/>
              </a:defRPr>
            </a:lvl7pPr>
            <a:lvl8pPr indent="0" lvl="7" marL="0" marR="0" rtl="0" algn="r">
              <a:spcBef>
                <a:spcPts val="0"/>
              </a:spcBef>
              <a:buNone/>
              <a:defRPr b="0" sz="1050" u="none">
                <a:solidFill>
                  <a:srgbClr val="888888"/>
                </a:solidFill>
                <a:latin typeface="Century Gothic"/>
                <a:ea typeface="Century Gothic"/>
                <a:cs typeface="Century Gothic"/>
                <a:sym typeface="Century Gothic"/>
              </a:defRPr>
            </a:lvl8pPr>
            <a:lvl9pPr indent="0" lvl="8" marL="0" marR="0" rtl="0" algn="r">
              <a:spcBef>
                <a:spcPts val="0"/>
              </a:spcBef>
              <a:buNone/>
              <a:defRPr b="0" sz="1050" u="non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en.wikipedia.org/wiki/SOLID" TargetMode="External"/><Relationship Id="rId4" Type="http://schemas.openxmlformats.org/officeDocument/2006/relationships/hyperlink" Target="https://refactoring.guru/extract-metho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microsoft.com/en-us/dotnet/standard/design-guidelines/naming-guidelin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marketplace.visualstudio.com/items?itemName=SteveCadwallader.CodeMaid" TargetMode="External"/><Relationship Id="rId4" Type="http://schemas.openxmlformats.org/officeDocument/2006/relationships/hyperlink" Target="https://marketplace.visualstudio.com/items?itemName=MadsKristensen.CodeCleanupOnSav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github.com/tonsky/FiraCode" TargetMode="External"/><Relationship Id="rId4" Type="http://schemas.openxmlformats.org/officeDocument/2006/relationships/image" Target="../media/image2.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hyperlink" Target="https://www.amazon.com/Implementation-Patterns-Kent-Beck/dp/0321413091" TargetMode="External"/><Relationship Id="rId9" Type="http://schemas.openxmlformats.org/officeDocument/2006/relationships/hyperlink" Target="https://www.bensampica.com/post/cleancode1/" TargetMode="External"/><Relationship Id="rId5" Type="http://schemas.openxmlformats.org/officeDocument/2006/relationships/hyperlink" Target="https://www.amazon.com/Clean-Code-Handbook-Software-Craftsmanship/dp/0132350882" TargetMode="External"/><Relationship Id="rId6" Type="http://schemas.openxmlformats.org/officeDocument/2006/relationships/hyperlink" Target="https://www.amazon.com/Clean-Architecture-Craftsmans-Software-Structure/dp/0134494164" TargetMode="External"/><Relationship Id="rId7" Type="http://schemas.openxmlformats.org/officeDocument/2006/relationships/hyperlink" Target="https://www.youtube.com/watch?v=Wibk0IfjfaI" TargetMode="External"/><Relationship Id="rId8" Type="http://schemas.openxmlformats.org/officeDocument/2006/relationships/hyperlink" Target="https://homesteaderslife.udemy.com/course/clean-code/learn/lecture/2696994?start=0#over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mazon.com/Implementation-Patterns-Kent-Beck/dp/032141309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C4C4C"/>
            </a:gs>
            <a:gs pos="50000">
              <a:srgbClr val="292929"/>
            </a:gs>
            <a:gs pos="100000">
              <a:schemeClr val="dk1"/>
            </a:gs>
          </a:gsLst>
          <a:lin ang="5400000" scaled="0"/>
        </a:gradFill>
      </p:bgPr>
    </p:bg>
    <p:spTree>
      <p:nvGrpSpPr>
        <p:cNvPr id="160" name="Shape 160"/>
        <p:cNvGrpSpPr/>
        <p:nvPr/>
      </p:nvGrpSpPr>
      <p:grpSpPr>
        <a:xfrm>
          <a:off x="0" y="0"/>
          <a:ext cx="0" cy="0"/>
          <a:chOff x="0" y="0"/>
          <a:chExt cx="0" cy="0"/>
        </a:xfrm>
      </p:grpSpPr>
      <p:pic>
        <p:nvPicPr>
          <p:cNvPr id="161" name="Google Shape;161;p1"/>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id="162" name="Google Shape;162;p1"/>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sp>
        <p:nvSpPr>
          <p:cNvPr id="163" name="Google Shape;163;p1"/>
          <p:cNvSpPr/>
          <p:nvPr/>
        </p:nvSpPr>
        <p:spPr>
          <a:xfrm>
            <a:off x="0" y="0"/>
            <a:ext cx="12192000" cy="6858000"/>
          </a:xfrm>
          <a:prstGeom prst="rect">
            <a:avLst/>
          </a:prstGeom>
          <a:gradFill>
            <a:gsLst>
              <a:gs pos="0">
                <a:srgbClr val="4C4C4C"/>
              </a:gs>
              <a:gs pos="50000">
                <a:srgbClr val="292929"/>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164" name="Google Shape;164;p1"/>
          <p:cNvCxnSpPr/>
          <p:nvPr/>
        </p:nvCxnSpPr>
        <p:spPr>
          <a:xfrm>
            <a:off x="4654295" y="1621260"/>
            <a:ext cx="0" cy="3017520"/>
          </a:xfrm>
          <a:prstGeom prst="straightConnector1">
            <a:avLst/>
          </a:prstGeom>
          <a:noFill/>
          <a:ln cap="flat" cmpd="sng" w="15875">
            <a:solidFill>
              <a:schemeClr val="lt1"/>
            </a:solidFill>
            <a:prstDash val="solid"/>
            <a:round/>
            <a:headEnd len="sm" w="sm" type="none"/>
            <a:tailEnd len="sm" w="sm" type="none"/>
          </a:ln>
        </p:spPr>
      </p:cxnSp>
      <p:pic>
        <p:nvPicPr>
          <p:cNvPr id="165" name="Google Shape;165;p1"/>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sp>
        <p:nvSpPr>
          <p:cNvPr id="166" name="Google Shape;166;p1"/>
          <p:cNvSpPr txBox="1"/>
          <p:nvPr/>
        </p:nvSpPr>
        <p:spPr>
          <a:xfrm>
            <a:off x="4588041" y="2085657"/>
            <a:ext cx="4828673" cy="182509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chemeClr val="accent2"/>
              </a:buClr>
              <a:buSzPts val="5400"/>
              <a:buFont typeface="Century Gothic"/>
              <a:buNone/>
            </a:pPr>
            <a:r>
              <a:rPr b="0" i="0" lang="en-US" sz="5400" u="none" cap="none" strike="noStrike">
                <a:solidFill>
                  <a:schemeClr val="accent2"/>
                </a:solidFill>
                <a:latin typeface="Century Gothic"/>
                <a:ea typeface="Century Gothic"/>
                <a:cs typeface="Century Gothic"/>
                <a:sym typeface="Century Gothic"/>
              </a:rPr>
              <a:t>CLEAN CODE</a:t>
            </a:r>
            <a:endParaRPr/>
          </a:p>
        </p:txBody>
      </p:sp>
      <p:sp>
        <p:nvSpPr>
          <p:cNvPr id="167" name="Google Shape;167;p1"/>
          <p:cNvSpPr/>
          <p:nvPr/>
        </p:nvSpPr>
        <p:spPr>
          <a:xfrm>
            <a:off x="4812632" y="3264422"/>
            <a:ext cx="48286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 quest to make your code more readable to others - and yourself</a:t>
            </a:r>
            <a:endParaRPr/>
          </a:p>
        </p:txBody>
      </p:sp>
      <p:pic>
        <p:nvPicPr>
          <p:cNvPr descr="Code" id="168" name="Google Shape;168;p1"/>
          <p:cNvPicPr preferRelativeResize="0"/>
          <p:nvPr/>
        </p:nvPicPr>
        <p:blipFill rotWithShape="1">
          <a:blip r:embed="rId5">
            <a:alphaModFix/>
          </a:blip>
          <a:srcRect b="0" l="0" r="0" t="0"/>
          <a:stretch/>
        </p:blipFill>
        <p:spPr>
          <a:xfrm>
            <a:off x="1091353" y="1441450"/>
            <a:ext cx="3367865" cy="33678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0"/>
          <p:cNvSpPr txBox="1"/>
          <p:nvPr>
            <p:ph type="title"/>
          </p:nvPr>
        </p:nvSpPr>
        <p:spPr>
          <a:xfrm>
            <a:off x="5406222" y="965200"/>
            <a:ext cx="6170943" cy="43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5400"/>
              <a:buFont typeface="Century Gothic"/>
              <a:buNone/>
            </a:pPr>
            <a:r>
              <a:rPr lang="en-US" sz="5400">
                <a:solidFill>
                  <a:schemeClr val="accent6"/>
                </a:solidFill>
              </a:rPr>
              <a:t>NAMING THINGS IS REALLY</a:t>
            </a:r>
            <a:br>
              <a:rPr lang="en-US" sz="5400">
                <a:solidFill>
                  <a:schemeClr val="accent6"/>
                </a:solidFill>
              </a:rPr>
            </a:br>
            <a:r>
              <a:rPr lang="en-US" sz="5400">
                <a:solidFill>
                  <a:schemeClr val="accent6"/>
                </a:solidFill>
              </a:rPr>
              <a:t>FREAKING HARD</a:t>
            </a:r>
            <a:endParaRPr/>
          </a:p>
        </p:txBody>
      </p:sp>
      <p:sp>
        <p:nvSpPr>
          <p:cNvPr id="248" name="Google Shape;248;p10"/>
          <p:cNvSpPr txBox="1"/>
          <p:nvPr>
            <p:ph idx="1" type="body"/>
          </p:nvPr>
        </p:nvSpPr>
        <p:spPr>
          <a:xfrm>
            <a:off x="965200" y="965200"/>
            <a:ext cx="3367361" cy="432964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888888"/>
              </a:buClr>
              <a:buSzPts val="2000"/>
              <a:buNone/>
            </a:pPr>
            <a:r>
              <a:t/>
            </a:r>
            <a:endParaRPr sz="2000">
              <a:solidFill>
                <a:schemeClr val="dk1"/>
              </a:solidFill>
            </a:endParaRPr>
          </a:p>
        </p:txBody>
      </p:sp>
      <p:pic>
        <p:nvPicPr>
          <p:cNvPr descr="Chart, pie chart&#10;&#10;Description automatically generated" id="249" name="Google Shape;249;p10"/>
          <p:cNvPicPr preferRelativeResize="0"/>
          <p:nvPr/>
        </p:nvPicPr>
        <p:blipFill rotWithShape="1">
          <a:blip r:embed="rId3">
            <a:alphaModFix/>
          </a:blip>
          <a:srcRect b="0" l="0" r="0" t="0"/>
          <a:stretch/>
        </p:blipFill>
        <p:spPr>
          <a:xfrm>
            <a:off x="614835" y="618474"/>
            <a:ext cx="4441022" cy="51811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685800" y="2248395"/>
            <a:ext cx="41148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6"/>
              </a:buClr>
              <a:buSzPts val="5400"/>
              <a:buFont typeface="Century Gothic"/>
              <a:buNone/>
            </a:pPr>
            <a:r>
              <a:rPr lang="en-US" sz="5400">
                <a:solidFill>
                  <a:schemeClr val="accent6"/>
                </a:solidFill>
              </a:rPr>
              <a:t>BUT WHY?</a:t>
            </a:r>
            <a:endParaRPr sz="5400">
              <a:solidFill>
                <a:schemeClr val="accent6"/>
              </a:solidFill>
            </a:endParaRPr>
          </a:p>
        </p:txBody>
      </p:sp>
      <p:sp>
        <p:nvSpPr>
          <p:cNvPr id="256" name="Google Shape;256;p11"/>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t>Names are important for our need to categorize things.</a:t>
            </a:r>
            <a:endParaRPr/>
          </a:p>
          <a:p>
            <a:pPr indent="-228600" lvl="1" marL="685800" rtl="0" algn="l">
              <a:lnSpc>
                <a:spcPct val="90000"/>
              </a:lnSpc>
              <a:spcBef>
                <a:spcPts val="500"/>
              </a:spcBef>
              <a:spcAft>
                <a:spcPts val="0"/>
              </a:spcAft>
              <a:buClr>
                <a:schemeClr val="dk1"/>
              </a:buClr>
              <a:buSzPts val="2000"/>
              <a:buChar char="•"/>
            </a:pPr>
            <a:r>
              <a:rPr lang="en-US"/>
              <a:t>Simplify</a:t>
            </a:r>
            <a:endParaRPr/>
          </a:p>
          <a:p>
            <a:pPr indent="-228600" lvl="1" marL="685800" rtl="0" algn="l">
              <a:lnSpc>
                <a:spcPct val="90000"/>
              </a:lnSpc>
              <a:spcBef>
                <a:spcPts val="500"/>
              </a:spcBef>
              <a:spcAft>
                <a:spcPts val="0"/>
              </a:spcAft>
              <a:buClr>
                <a:schemeClr val="dk1"/>
              </a:buClr>
              <a:buSzPts val="2000"/>
              <a:buChar char="•"/>
            </a:pPr>
            <a:r>
              <a:rPr lang="en-US"/>
              <a:t>Organize</a:t>
            </a:r>
            <a:endParaRPr/>
          </a:p>
          <a:p>
            <a:pPr indent="-228600" lvl="1" marL="685800" rtl="0" algn="l">
              <a:lnSpc>
                <a:spcPct val="90000"/>
              </a:lnSpc>
              <a:spcBef>
                <a:spcPts val="500"/>
              </a:spcBef>
              <a:spcAft>
                <a:spcPts val="0"/>
              </a:spcAft>
              <a:buClr>
                <a:schemeClr val="dk1"/>
              </a:buClr>
              <a:buSzPts val="2000"/>
              <a:buChar char="•"/>
            </a:pPr>
            <a:r>
              <a:rPr lang="en-US"/>
              <a:t>Symbolize</a:t>
            </a:r>
            <a:endParaRPr/>
          </a:p>
          <a:p>
            <a:pPr indent="0" lvl="0" marL="0" rtl="0" algn="l">
              <a:lnSpc>
                <a:spcPct val="90000"/>
              </a:lnSpc>
              <a:spcBef>
                <a:spcPts val="1000"/>
              </a:spcBef>
              <a:spcAft>
                <a:spcPts val="0"/>
              </a:spcAft>
              <a:buClr>
                <a:schemeClr val="dk1"/>
              </a:buClr>
              <a:buSzPts val="2200"/>
              <a:buNone/>
            </a:pPr>
            <a:r>
              <a:rPr lang="en-US"/>
              <a:t>We try to reuse concepts we already know and understand – but what is understood differs between each of us.</a:t>
            </a:r>
            <a:endParaRPr/>
          </a:p>
          <a:p>
            <a:pPr indent="-228600" lvl="1" marL="685800" rtl="0" algn="l">
              <a:lnSpc>
                <a:spcPct val="90000"/>
              </a:lnSpc>
              <a:spcBef>
                <a:spcPts val="500"/>
              </a:spcBef>
              <a:spcAft>
                <a:spcPts val="0"/>
              </a:spcAft>
              <a:buClr>
                <a:schemeClr val="dk1"/>
              </a:buClr>
              <a:buSzPts val="2000"/>
              <a:buChar char="•"/>
            </a:pPr>
            <a:r>
              <a:rPr lang="en-US"/>
              <a:t>Fractured perspectives</a:t>
            </a:r>
            <a:endParaRPr/>
          </a:p>
          <a:p>
            <a:pPr indent="-88900" lvl="0" marL="228600" rtl="0" algn="l">
              <a:lnSpc>
                <a:spcPct val="90000"/>
              </a:lnSpc>
              <a:spcBef>
                <a:spcPts val="1000"/>
              </a:spcBef>
              <a:spcAft>
                <a:spcPts val="0"/>
              </a:spcAft>
              <a:buClr>
                <a:schemeClr val="dk1"/>
              </a:buClr>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6"/>
              </a:buClr>
              <a:buSzPts val="2800"/>
              <a:buFont typeface="Century Gothic"/>
              <a:buNone/>
            </a:pPr>
            <a:r>
              <a:rPr lang="en-US" sz="2800">
                <a:solidFill>
                  <a:schemeClr val="accent6"/>
                </a:solidFill>
              </a:rPr>
              <a:t>WHEN YOU’RE HAVING TROUBLE </a:t>
            </a:r>
            <a:br>
              <a:rPr lang="en-US" sz="2800">
                <a:solidFill>
                  <a:schemeClr val="accent6"/>
                </a:solidFill>
              </a:rPr>
            </a:br>
            <a:r>
              <a:rPr lang="en-US" sz="3600">
                <a:solidFill>
                  <a:schemeClr val="accent6"/>
                </a:solidFill>
              </a:rPr>
              <a:t>NAMING SOMETHING…</a:t>
            </a:r>
            <a:endParaRPr sz="2800">
              <a:solidFill>
                <a:schemeClr val="accent6"/>
              </a:solidFill>
            </a:endParaRPr>
          </a:p>
        </p:txBody>
      </p:sp>
      <p:sp>
        <p:nvSpPr>
          <p:cNvPr id="262" name="Google Shape;262;p12"/>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Does it have a single responsibility?</a:t>
            </a:r>
            <a:endParaRPr/>
          </a:p>
        </p:txBody>
      </p:sp>
      <p:sp>
        <p:nvSpPr>
          <p:cNvPr id="263" name="Google Shape;263;p12"/>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b="1" lang="en-US"/>
              <a:t>S </a:t>
            </a:r>
            <a:r>
              <a:rPr lang="en-US"/>
              <a:t>of </a:t>
            </a:r>
            <a:r>
              <a:rPr lang="en-US" u="sng">
                <a:solidFill>
                  <a:schemeClr val="hlink"/>
                </a:solidFill>
                <a:hlinkClick r:id="rId3"/>
              </a:rPr>
              <a:t>SOLID design</a:t>
            </a:r>
            <a:endParaRPr/>
          </a:p>
          <a:p>
            <a:pPr indent="-196850" lvl="0" marL="285750" rtl="0" algn="l">
              <a:lnSpc>
                <a:spcPct val="90000"/>
              </a:lnSpc>
              <a:spcBef>
                <a:spcPts val="1000"/>
              </a:spcBef>
              <a:spcAft>
                <a:spcPts val="0"/>
              </a:spcAft>
              <a:buClr>
                <a:schemeClr val="dk1"/>
              </a:buClr>
              <a:buSzPts val="1400"/>
              <a:buFont typeface="Century Gothic"/>
              <a:buNone/>
            </a:pPr>
            <a:r>
              <a:t/>
            </a:r>
            <a:endParaRPr/>
          </a:p>
          <a:p>
            <a:pPr indent="0" lvl="0" marL="0" rtl="0" algn="l">
              <a:lnSpc>
                <a:spcPct val="90000"/>
              </a:lnSpc>
              <a:spcBef>
                <a:spcPts val="1000"/>
              </a:spcBef>
              <a:spcAft>
                <a:spcPts val="0"/>
              </a:spcAft>
              <a:buClr>
                <a:schemeClr val="dk1"/>
              </a:buClr>
              <a:buSzPts val="1400"/>
              <a:buNone/>
            </a:pPr>
            <a:r>
              <a:rPr lang="en-US"/>
              <a:t>Describe the method to yourself</a:t>
            </a:r>
            <a:endParaRPr/>
          </a:p>
          <a:p>
            <a:pPr indent="-171450" lvl="1" marL="628650" rtl="0" algn="l">
              <a:lnSpc>
                <a:spcPct val="90000"/>
              </a:lnSpc>
              <a:spcBef>
                <a:spcPts val="500"/>
              </a:spcBef>
              <a:spcAft>
                <a:spcPts val="0"/>
              </a:spcAft>
              <a:buClr>
                <a:schemeClr val="dk1"/>
              </a:buClr>
              <a:buSzPts val="1200"/>
              <a:buFont typeface="Century Gothic"/>
              <a:buChar char="-"/>
            </a:pPr>
            <a:r>
              <a:rPr lang="en-US"/>
              <a:t>If you find yourself saying “and/or”, it </a:t>
            </a:r>
            <a:r>
              <a:rPr i="1" lang="en-US"/>
              <a:t>may</a:t>
            </a:r>
            <a:r>
              <a:rPr lang="en-US"/>
              <a:t> be doing too much</a:t>
            </a:r>
            <a:endParaRPr/>
          </a:p>
          <a:p>
            <a:pPr indent="-95250" lvl="1" marL="628650" rtl="0" algn="l">
              <a:lnSpc>
                <a:spcPct val="90000"/>
              </a:lnSpc>
              <a:spcBef>
                <a:spcPts val="500"/>
              </a:spcBef>
              <a:spcAft>
                <a:spcPts val="0"/>
              </a:spcAft>
              <a:buClr>
                <a:schemeClr val="dk1"/>
              </a:buClr>
              <a:buSzPts val="1200"/>
              <a:buFont typeface="Century Gothic"/>
              <a:buNone/>
            </a:pPr>
            <a:r>
              <a:t/>
            </a:r>
            <a:endParaRPr/>
          </a:p>
          <a:p>
            <a:pPr indent="0" lvl="0" marL="0" rtl="0" algn="l">
              <a:lnSpc>
                <a:spcPct val="90000"/>
              </a:lnSpc>
              <a:spcBef>
                <a:spcPts val="1000"/>
              </a:spcBef>
              <a:spcAft>
                <a:spcPts val="0"/>
              </a:spcAft>
              <a:buClr>
                <a:schemeClr val="dk1"/>
              </a:buClr>
              <a:buSzPts val="1400"/>
              <a:buNone/>
            </a:pPr>
            <a:r>
              <a:rPr lang="en-US"/>
              <a:t>Changes to only one part of the software’s specification should be able to affect the class</a:t>
            </a:r>
            <a:endParaRPr/>
          </a:p>
        </p:txBody>
      </p:sp>
      <p:sp>
        <p:nvSpPr>
          <p:cNvPr id="264" name="Google Shape;264;p12"/>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What does a coworker think?</a:t>
            </a:r>
            <a:endParaRPr/>
          </a:p>
        </p:txBody>
      </p:sp>
      <p:sp>
        <p:nvSpPr>
          <p:cNvPr id="265" name="Google Shape;265;p12"/>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a:t>Having another perspective brings understanding together</a:t>
            </a:r>
            <a:endParaRPr/>
          </a:p>
        </p:txBody>
      </p:sp>
      <p:sp>
        <p:nvSpPr>
          <p:cNvPr id="266" name="Google Shape;266;p12"/>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It may be time to extract the method</a:t>
            </a:r>
            <a:endParaRPr/>
          </a:p>
        </p:txBody>
      </p:sp>
      <p:sp>
        <p:nvSpPr>
          <p:cNvPr id="267" name="Google Shape;267;p12"/>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u="sng">
                <a:solidFill>
                  <a:schemeClr val="hlink"/>
                </a:solidFill>
                <a:hlinkClick r:id="rId4"/>
              </a:rPr>
              <a:t>Refactor your code</a:t>
            </a:r>
            <a:r>
              <a:rPr lang="en-US"/>
              <a:t> and split the field, method, or class into separate parts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6"/>
              </a:buClr>
              <a:buSzPts val="2800"/>
              <a:buFont typeface="Century Gothic"/>
              <a:buNone/>
            </a:pPr>
            <a:r>
              <a:rPr lang="en-US" sz="2800">
                <a:solidFill>
                  <a:schemeClr val="accent6"/>
                </a:solidFill>
              </a:rPr>
              <a:t>REMEMBER TO BE</a:t>
            </a:r>
            <a:br>
              <a:rPr lang="en-US" sz="2800">
                <a:solidFill>
                  <a:schemeClr val="accent6"/>
                </a:solidFill>
              </a:rPr>
            </a:br>
            <a:r>
              <a:rPr lang="en-US" sz="3600">
                <a:solidFill>
                  <a:schemeClr val="accent6"/>
                </a:solidFill>
              </a:rPr>
              <a:t>CONSISTENT AND CONCISE</a:t>
            </a:r>
            <a:endParaRPr sz="2800">
              <a:solidFill>
                <a:schemeClr val="accent6"/>
              </a:solidFill>
            </a:endParaRPr>
          </a:p>
        </p:txBody>
      </p:sp>
      <p:sp>
        <p:nvSpPr>
          <p:cNvPr id="274" name="Google Shape;274;p13"/>
          <p:cNvSpPr txBox="1"/>
          <p:nvPr>
            <p:ph idx="3" type="body"/>
          </p:nvPr>
        </p:nvSpPr>
        <p:spPr>
          <a:xfrm>
            <a:off x="687743" y="2065866"/>
            <a:ext cx="3456432"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0000"/>
              </a:buClr>
              <a:buSzPts val="2400"/>
              <a:buNone/>
            </a:pPr>
            <a:r>
              <a:rPr lang="en-US">
                <a:solidFill>
                  <a:srgbClr val="FF0000"/>
                </a:solidFill>
              </a:rPr>
              <a:t>Don’t be clever</a:t>
            </a:r>
            <a:endParaRPr/>
          </a:p>
        </p:txBody>
      </p:sp>
      <p:sp>
        <p:nvSpPr>
          <p:cNvPr id="275" name="Google Shape;275;p13"/>
          <p:cNvSpPr txBox="1"/>
          <p:nvPr>
            <p:ph idx="4" type="body"/>
          </p:nvPr>
        </p:nvSpPr>
        <p:spPr>
          <a:xfrm>
            <a:off x="685800" y="2768600"/>
            <a:ext cx="10454779" cy="33146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a:t>Think you’re saving time by abbreviating a variable name?</a:t>
            </a:r>
            <a:endParaRPr/>
          </a:p>
          <a:p>
            <a:pPr indent="-285750" lvl="1" marL="742950" rtl="0" algn="l">
              <a:lnSpc>
                <a:spcPct val="90000"/>
              </a:lnSpc>
              <a:spcBef>
                <a:spcPts val="500"/>
              </a:spcBef>
              <a:spcAft>
                <a:spcPts val="0"/>
              </a:spcAft>
              <a:buClr>
                <a:schemeClr val="dk1"/>
              </a:buClr>
              <a:buSzPts val="1200"/>
              <a:buFont typeface="Century Gothic"/>
              <a:buChar char="-"/>
            </a:pPr>
            <a:r>
              <a:rPr lang="en-US"/>
              <a:t>You’re likely not ☺</a:t>
            </a:r>
            <a:endParaRPr/>
          </a:p>
          <a:p>
            <a:pPr indent="-209550" lvl="1" marL="742950" rtl="0" algn="l">
              <a:lnSpc>
                <a:spcPct val="90000"/>
              </a:lnSpc>
              <a:spcBef>
                <a:spcPts val="500"/>
              </a:spcBef>
              <a:spcAft>
                <a:spcPts val="0"/>
              </a:spcAft>
              <a:buClr>
                <a:schemeClr val="dk1"/>
              </a:buClr>
              <a:buSzPts val="1200"/>
              <a:buFont typeface="Century Gothic"/>
              <a:buNone/>
            </a:pPr>
            <a:r>
              <a:t/>
            </a:r>
            <a:endParaRPr/>
          </a:p>
          <a:p>
            <a:pPr indent="0" lvl="0" marL="0" rtl="0" algn="l">
              <a:lnSpc>
                <a:spcPct val="90000"/>
              </a:lnSpc>
              <a:spcBef>
                <a:spcPts val="1000"/>
              </a:spcBef>
              <a:spcAft>
                <a:spcPts val="0"/>
              </a:spcAft>
              <a:buClr>
                <a:schemeClr val="dk1"/>
              </a:buClr>
              <a:buSzPts val="1400"/>
              <a:buNone/>
            </a:pPr>
            <a:r>
              <a:rPr lang="en-US"/>
              <a:t>Good rule of thumb is not to shorthand anything unless it’s a cultural or accepted acronym</a:t>
            </a:r>
            <a:endParaRPr/>
          </a:p>
          <a:p>
            <a:pPr indent="-285750" lvl="1" marL="742950" rtl="0" algn="l">
              <a:lnSpc>
                <a:spcPct val="90000"/>
              </a:lnSpc>
              <a:spcBef>
                <a:spcPts val="500"/>
              </a:spcBef>
              <a:spcAft>
                <a:spcPts val="0"/>
              </a:spcAft>
              <a:buClr>
                <a:schemeClr val="dk1"/>
              </a:buClr>
              <a:buSzPts val="1200"/>
              <a:buFont typeface="Century Gothic"/>
              <a:buChar char="-"/>
            </a:pPr>
            <a:r>
              <a:rPr lang="en-US"/>
              <a:t>That’s where it gets tricky</a:t>
            </a:r>
            <a:endParaRPr/>
          </a:p>
          <a:p>
            <a:pPr indent="-209550" lvl="1" marL="742950" rtl="0" algn="l">
              <a:lnSpc>
                <a:spcPct val="90000"/>
              </a:lnSpc>
              <a:spcBef>
                <a:spcPts val="500"/>
              </a:spcBef>
              <a:spcAft>
                <a:spcPts val="0"/>
              </a:spcAft>
              <a:buClr>
                <a:schemeClr val="dk1"/>
              </a:buClr>
              <a:buSzPts val="1200"/>
              <a:buFont typeface="Century Gothic"/>
              <a:buNone/>
            </a:pPr>
            <a:r>
              <a:t/>
            </a:r>
            <a:endParaRPr/>
          </a:p>
          <a:p>
            <a:pPr indent="0" lvl="0" marL="0" rtl="0" algn="l">
              <a:lnSpc>
                <a:spcPct val="90000"/>
              </a:lnSpc>
              <a:spcBef>
                <a:spcPts val="1000"/>
              </a:spcBef>
              <a:spcAft>
                <a:spcPts val="0"/>
              </a:spcAft>
              <a:buClr>
                <a:schemeClr val="dk1"/>
              </a:buClr>
              <a:buSzPts val="1400"/>
              <a:buNone/>
            </a:pPr>
            <a:r>
              <a:rPr lang="en-US"/>
              <a:t>It should be a thoughtful decision to introduce new vocabulary into your application.</a:t>
            </a:r>
            <a:endParaRPr/>
          </a:p>
          <a:p>
            <a:pPr indent="-285750" lvl="1" marL="742950" rtl="0" algn="l">
              <a:lnSpc>
                <a:spcPct val="90000"/>
              </a:lnSpc>
              <a:spcBef>
                <a:spcPts val="500"/>
              </a:spcBef>
              <a:spcAft>
                <a:spcPts val="0"/>
              </a:spcAft>
              <a:buClr>
                <a:schemeClr val="dk1"/>
              </a:buClr>
              <a:buSzPts val="1200"/>
              <a:buFont typeface="Century Gothic"/>
              <a:buChar char="-"/>
            </a:pPr>
            <a:r>
              <a:rPr lang="en-US"/>
              <a:t>Using the same terms the business does is a good start</a:t>
            </a:r>
            <a:endParaRPr/>
          </a:p>
          <a:p>
            <a:pPr indent="-285750" lvl="1" marL="742950" rtl="0" algn="l">
              <a:lnSpc>
                <a:spcPct val="90000"/>
              </a:lnSpc>
              <a:spcBef>
                <a:spcPts val="500"/>
              </a:spcBef>
              <a:spcAft>
                <a:spcPts val="0"/>
              </a:spcAft>
              <a:buClr>
                <a:schemeClr val="dk1"/>
              </a:buClr>
              <a:buSzPts val="1200"/>
              <a:buFont typeface="Century Gothic"/>
              <a:buChar char="-"/>
            </a:pPr>
            <a:r>
              <a:rPr lang="en-US"/>
              <a:t>Speaking the same language helps communication</a:t>
            </a:r>
            <a:endParaRPr/>
          </a:p>
          <a:p>
            <a:pPr indent="0" lvl="1" marL="457200" rtl="0" algn="l">
              <a:lnSpc>
                <a:spcPct val="90000"/>
              </a:lnSpc>
              <a:spcBef>
                <a:spcPts val="500"/>
              </a:spcBef>
              <a:spcAft>
                <a:spcPts val="0"/>
              </a:spcAft>
              <a:buClr>
                <a:schemeClr val="dk1"/>
              </a:buClr>
              <a:buSzPts val="1200"/>
              <a:buNone/>
            </a:pPr>
            <a:r>
              <a:t/>
            </a:r>
            <a:endParaRPr/>
          </a:p>
        </p:txBody>
      </p:sp>
      <p:sp>
        <p:nvSpPr>
          <p:cNvPr id="276" name="Google Shape;276;p13"/>
          <p:cNvSpPr txBox="1"/>
          <p:nvPr/>
        </p:nvSpPr>
        <p:spPr>
          <a:xfrm>
            <a:off x="4142232" y="2768351"/>
            <a:ext cx="3456432" cy="3314132"/>
          </a:xfrm>
          <a:prstGeom prst="rect">
            <a:avLst/>
          </a:prstGeom>
          <a:noFill/>
          <a:ln>
            <a:noFill/>
          </a:ln>
        </p:spPr>
        <p:txBody>
          <a:bodyPr anchorCtr="0" anchor="t" bIns="45700" lIns="91425" spcFirstLastPara="1" rIns="91425" wrap="square" tIns="45700">
            <a:normAutofit/>
          </a:bodyPr>
          <a:lstStyle/>
          <a:p>
            <a:pPr indent="-196850" lvl="0" marL="285750" marR="0" rtl="0" algn="l">
              <a:lnSpc>
                <a:spcPct val="90000"/>
              </a:lnSpc>
              <a:spcBef>
                <a:spcPts val="0"/>
              </a:spcBef>
              <a:spcAft>
                <a:spcPts val="0"/>
              </a:spcAft>
              <a:buClr>
                <a:schemeClr val="dk1"/>
              </a:buClr>
              <a:buSzPts val="1400"/>
              <a:buFont typeface="Arial"/>
              <a:buNone/>
            </a:pPr>
            <a:r>
              <a:t/>
            </a:r>
            <a:endParaRPr sz="1400">
              <a:solidFill>
                <a:schemeClr val="dk1"/>
              </a:solidFill>
              <a:latin typeface="Century Gothic"/>
              <a:ea typeface="Century Gothic"/>
              <a:cs typeface="Century Gothic"/>
              <a:sym typeface="Century Gothic"/>
            </a:endParaRPr>
          </a:p>
        </p:txBody>
      </p:sp>
      <p:sp>
        <p:nvSpPr>
          <p:cNvPr id="277" name="Google Shape;277;p13"/>
          <p:cNvSpPr txBox="1"/>
          <p:nvPr/>
        </p:nvSpPr>
        <p:spPr>
          <a:xfrm>
            <a:off x="7596721" y="2768351"/>
            <a:ext cx="3456432" cy="3314132"/>
          </a:xfrm>
          <a:prstGeom prst="rect">
            <a:avLst/>
          </a:prstGeom>
          <a:noFill/>
          <a:ln>
            <a:noFill/>
          </a:ln>
        </p:spPr>
        <p:txBody>
          <a:bodyPr anchorCtr="0" anchor="t" bIns="45700" lIns="91425" spcFirstLastPara="1" rIns="91425" wrap="square" tIns="45700">
            <a:normAutofit/>
          </a:bodyPr>
          <a:lstStyle/>
          <a:p>
            <a:pPr indent="-196850" lvl="0" marL="285750" marR="0" rtl="0" algn="l">
              <a:lnSpc>
                <a:spcPct val="90000"/>
              </a:lnSpc>
              <a:spcBef>
                <a:spcPts val="0"/>
              </a:spcBef>
              <a:spcAft>
                <a:spcPts val="0"/>
              </a:spcAft>
              <a:buClr>
                <a:schemeClr val="dk1"/>
              </a:buClr>
              <a:buSzPts val="1400"/>
              <a:buFont typeface="Arial"/>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6"/>
              </a:buClr>
              <a:buSzPts val="3200"/>
              <a:buFont typeface="Century Gothic"/>
              <a:buNone/>
            </a:pPr>
            <a:r>
              <a:rPr lang="en-US" sz="3200">
                <a:solidFill>
                  <a:schemeClr val="accent6"/>
                </a:solidFill>
              </a:rPr>
              <a:t>BE CONSISTENT WHEN…</a:t>
            </a:r>
            <a:endParaRPr/>
          </a:p>
        </p:txBody>
      </p:sp>
      <p:sp>
        <p:nvSpPr>
          <p:cNvPr id="284" name="Google Shape;284;p14"/>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Naming things</a:t>
            </a:r>
            <a:endParaRPr/>
          </a:p>
        </p:txBody>
      </p:sp>
      <p:sp>
        <p:nvSpPr>
          <p:cNvPr id="285" name="Google Shape;285;p14"/>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1400"/>
              <a:buFont typeface="Century Gothic"/>
              <a:buChar char="-"/>
            </a:pPr>
            <a:r>
              <a:rPr lang="en-US"/>
              <a:t>Is it </a:t>
            </a:r>
            <a:r>
              <a:rPr b="1" lang="en-US"/>
              <a:t>accountNumber</a:t>
            </a:r>
            <a:r>
              <a:rPr lang="en-US"/>
              <a:t>, </a:t>
            </a:r>
            <a:r>
              <a:rPr b="1" lang="en-US"/>
              <a:t>accountNo</a:t>
            </a:r>
            <a:r>
              <a:rPr lang="en-US"/>
              <a:t>, or </a:t>
            </a:r>
            <a:r>
              <a:rPr b="1" lang="en-US"/>
              <a:t>accountNum</a:t>
            </a:r>
            <a:r>
              <a:rPr lang="en-US"/>
              <a:t>?</a:t>
            </a:r>
            <a:endParaRPr/>
          </a:p>
          <a:p>
            <a:pPr indent="-285750" lvl="0" marL="285750" rtl="0" algn="l">
              <a:lnSpc>
                <a:spcPct val="90000"/>
              </a:lnSpc>
              <a:spcBef>
                <a:spcPts val="1000"/>
              </a:spcBef>
              <a:spcAft>
                <a:spcPts val="0"/>
              </a:spcAft>
              <a:buClr>
                <a:schemeClr val="dk1"/>
              </a:buClr>
              <a:buSzPts val="1400"/>
              <a:buFont typeface="Century Gothic"/>
              <a:buChar char="-"/>
            </a:pPr>
            <a:r>
              <a:rPr lang="en-US"/>
              <a:t>Pick one and enforce it</a:t>
            </a:r>
            <a:endParaRPr/>
          </a:p>
          <a:p>
            <a:pPr indent="0" lvl="0" marL="0" rtl="0" algn="l">
              <a:lnSpc>
                <a:spcPct val="90000"/>
              </a:lnSpc>
              <a:spcBef>
                <a:spcPts val="1000"/>
              </a:spcBef>
              <a:spcAft>
                <a:spcPts val="0"/>
              </a:spcAft>
              <a:buClr>
                <a:schemeClr val="dk1"/>
              </a:buClr>
              <a:buSzPts val="1400"/>
              <a:buNone/>
            </a:pPr>
            <a:r>
              <a:t/>
            </a:r>
            <a:endParaRPr/>
          </a:p>
        </p:txBody>
      </p:sp>
      <p:sp>
        <p:nvSpPr>
          <p:cNvPr id="286" name="Google Shape;286;p14"/>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Ordering parameters</a:t>
            </a:r>
            <a:endParaRPr/>
          </a:p>
        </p:txBody>
      </p:sp>
      <p:sp>
        <p:nvSpPr>
          <p:cNvPr id="287" name="Google Shape;287;p14"/>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1400"/>
              <a:buFont typeface="Century Gothic"/>
              <a:buChar char="-"/>
            </a:pPr>
            <a:r>
              <a:rPr lang="en-US"/>
              <a:t>Make sure your methods across your domain have their parameters ordered in the same way</a:t>
            </a:r>
            <a:endParaRPr/>
          </a:p>
          <a:p>
            <a:pPr indent="-285750" lvl="0" marL="285750" rtl="0" algn="l">
              <a:lnSpc>
                <a:spcPct val="90000"/>
              </a:lnSpc>
              <a:spcBef>
                <a:spcPts val="1000"/>
              </a:spcBef>
              <a:spcAft>
                <a:spcPts val="0"/>
              </a:spcAft>
              <a:buClr>
                <a:schemeClr val="dk1"/>
              </a:buClr>
              <a:buSzPts val="1400"/>
              <a:buFont typeface="Century Gothic"/>
              <a:buChar char="-"/>
            </a:pPr>
            <a:r>
              <a:rPr lang="en-US"/>
              <a:t>The initial order doesn’t matter </a:t>
            </a:r>
            <a:r>
              <a:rPr i="1" lang="en-US"/>
              <a:t>too</a:t>
            </a:r>
            <a:r>
              <a:rPr b="1" lang="en-US"/>
              <a:t> </a:t>
            </a:r>
            <a:r>
              <a:rPr lang="en-US"/>
              <a:t>much (see cultural norms) as long as you stick to it.</a:t>
            </a:r>
            <a:endParaRPr/>
          </a:p>
        </p:txBody>
      </p:sp>
      <p:sp>
        <p:nvSpPr>
          <p:cNvPr id="288" name="Google Shape;288;p14"/>
          <p:cNvSpPr txBox="1"/>
          <p:nvPr>
            <p:ph idx="5" type="body"/>
          </p:nvPr>
        </p:nvSpPr>
        <p:spPr>
          <a:xfrm>
            <a:off x="8051800" y="2192866"/>
            <a:ext cx="3801844"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Following cultural norms</a:t>
            </a:r>
            <a:endParaRPr/>
          </a:p>
        </p:txBody>
      </p:sp>
      <p:sp>
        <p:nvSpPr>
          <p:cNvPr id="289" name="Google Shape;289;p14"/>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fontScale="77500" lnSpcReduction="20000"/>
          </a:bodyPr>
          <a:lstStyle/>
          <a:p>
            <a:pPr indent="-285750" lvl="0" marL="285750" rtl="0" algn="l">
              <a:lnSpc>
                <a:spcPct val="90000"/>
              </a:lnSpc>
              <a:spcBef>
                <a:spcPts val="0"/>
              </a:spcBef>
              <a:spcAft>
                <a:spcPts val="0"/>
              </a:spcAft>
              <a:buClr>
                <a:schemeClr val="dk1"/>
              </a:buClr>
              <a:buSzPct val="100000"/>
              <a:buFont typeface="Century Gothic"/>
              <a:buChar char="-"/>
            </a:pPr>
            <a:r>
              <a:rPr lang="en-US"/>
              <a:t>Good example is addresses</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When you fill out an envelope you fill out, in order</a:t>
            </a:r>
            <a:endParaRPr/>
          </a:p>
          <a:p>
            <a:pPr indent="-285750" lvl="1" marL="742950" rtl="0" algn="l">
              <a:lnSpc>
                <a:spcPct val="90000"/>
              </a:lnSpc>
              <a:spcBef>
                <a:spcPts val="500"/>
              </a:spcBef>
              <a:spcAft>
                <a:spcPts val="0"/>
              </a:spcAft>
              <a:buClr>
                <a:schemeClr val="dk1"/>
              </a:buClr>
              <a:buSzPct val="100000"/>
              <a:buFont typeface="Century Gothic"/>
              <a:buChar char="-"/>
            </a:pPr>
            <a:r>
              <a:rPr lang="en-US"/>
              <a:t>Line One</a:t>
            </a:r>
            <a:endParaRPr/>
          </a:p>
          <a:p>
            <a:pPr indent="-285750" lvl="1" marL="742950" rtl="0" algn="l">
              <a:lnSpc>
                <a:spcPct val="90000"/>
              </a:lnSpc>
              <a:spcBef>
                <a:spcPts val="500"/>
              </a:spcBef>
              <a:spcAft>
                <a:spcPts val="0"/>
              </a:spcAft>
              <a:buClr>
                <a:schemeClr val="dk1"/>
              </a:buClr>
              <a:buSzPct val="100000"/>
              <a:buFont typeface="Century Gothic"/>
              <a:buChar char="-"/>
            </a:pPr>
            <a:r>
              <a:rPr lang="en-US"/>
              <a:t>Line Two</a:t>
            </a:r>
            <a:endParaRPr/>
          </a:p>
          <a:p>
            <a:pPr indent="-285750" lvl="1" marL="742950" rtl="0" algn="l">
              <a:lnSpc>
                <a:spcPct val="90000"/>
              </a:lnSpc>
              <a:spcBef>
                <a:spcPts val="500"/>
              </a:spcBef>
              <a:spcAft>
                <a:spcPts val="0"/>
              </a:spcAft>
              <a:buClr>
                <a:schemeClr val="dk1"/>
              </a:buClr>
              <a:buSzPct val="100000"/>
              <a:buFont typeface="Century Gothic"/>
              <a:buChar char="-"/>
            </a:pPr>
            <a:r>
              <a:rPr lang="en-US"/>
              <a:t>City</a:t>
            </a:r>
            <a:endParaRPr/>
          </a:p>
          <a:p>
            <a:pPr indent="-285750" lvl="1" marL="742950" rtl="0" algn="l">
              <a:lnSpc>
                <a:spcPct val="90000"/>
              </a:lnSpc>
              <a:spcBef>
                <a:spcPts val="500"/>
              </a:spcBef>
              <a:spcAft>
                <a:spcPts val="0"/>
              </a:spcAft>
              <a:buClr>
                <a:schemeClr val="dk1"/>
              </a:buClr>
              <a:buSzPct val="100000"/>
              <a:buFont typeface="Century Gothic"/>
              <a:buChar char="-"/>
            </a:pPr>
            <a:r>
              <a:rPr lang="en-US"/>
              <a:t>State</a:t>
            </a:r>
            <a:endParaRPr/>
          </a:p>
          <a:p>
            <a:pPr indent="-285750" lvl="1" marL="742950" rtl="0" algn="l">
              <a:lnSpc>
                <a:spcPct val="90000"/>
              </a:lnSpc>
              <a:spcBef>
                <a:spcPts val="500"/>
              </a:spcBef>
              <a:spcAft>
                <a:spcPts val="0"/>
              </a:spcAft>
              <a:buClr>
                <a:schemeClr val="dk1"/>
              </a:buClr>
              <a:buSzPct val="100000"/>
              <a:buFont typeface="Century Gothic"/>
              <a:buChar char="-"/>
            </a:pPr>
            <a:r>
              <a:rPr lang="en-US"/>
              <a:t>Zip</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This is embedded in our brains in America</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Every website form ever has these fields structured to flow in this same way</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Order your parameters this same way</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Not doing so is jarring and is deceptive when these are often all </a:t>
            </a:r>
            <a:r>
              <a:rPr i="1" lang="en-US"/>
              <a:t>string </a:t>
            </a:r>
            <a:r>
              <a:rPr lang="en-US"/>
              <a:t>parameters</a:t>
            </a:r>
            <a:endParaRPr/>
          </a:p>
          <a:p>
            <a:pPr indent="-285750" lvl="0" marL="285750" rtl="0" algn="l">
              <a:lnSpc>
                <a:spcPct val="90000"/>
              </a:lnSpc>
              <a:spcBef>
                <a:spcPts val="1000"/>
              </a:spcBef>
              <a:spcAft>
                <a:spcPts val="0"/>
              </a:spcAft>
              <a:buClr>
                <a:schemeClr val="dk1"/>
              </a:buClr>
              <a:buSzPct val="100000"/>
              <a:buFont typeface="Century Gothic"/>
              <a:buChar char="-"/>
            </a:pPr>
            <a:r>
              <a:rPr lang="en-US"/>
              <a:t>Lean on your gut but don’t be afraid to ask!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6"/>
              </a:buClr>
              <a:buSzPts val="3200"/>
              <a:buFont typeface="Century Gothic"/>
              <a:buNone/>
            </a:pPr>
            <a:r>
              <a:rPr lang="en-US" sz="3200">
                <a:solidFill>
                  <a:schemeClr val="accent6"/>
                </a:solidFill>
              </a:rPr>
              <a:t>BE CONCISE WHEN…</a:t>
            </a:r>
            <a:endParaRPr/>
          </a:p>
        </p:txBody>
      </p:sp>
      <p:sp>
        <p:nvSpPr>
          <p:cNvPr id="295" name="Google Shape;295;p15"/>
          <p:cNvSpPr txBox="1"/>
          <p:nvPr>
            <p:ph idx="1" type="body"/>
          </p:nvPr>
        </p:nvSpPr>
        <p:spPr>
          <a:xfrm>
            <a:off x="685800" y="2202080"/>
            <a:ext cx="5410200" cy="6173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Introducing new concepts</a:t>
            </a:r>
            <a:endParaRPr/>
          </a:p>
        </p:txBody>
      </p:sp>
      <p:sp>
        <p:nvSpPr>
          <p:cNvPr id="296" name="Google Shape;296;p15"/>
          <p:cNvSpPr txBox="1"/>
          <p:nvPr>
            <p:ph idx="2" type="body"/>
          </p:nvPr>
        </p:nvSpPr>
        <p:spPr>
          <a:xfrm>
            <a:off x="685799" y="2904565"/>
            <a:ext cx="10820400" cy="3314132"/>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1400"/>
              <a:buFont typeface="Century Gothic"/>
              <a:buChar char="-"/>
            </a:pPr>
            <a:r>
              <a:rPr lang="en-US"/>
              <a:t>Is it a </a:t>
            </a:r>
            <a:r>
              <a:rPr b="1" lang="en-US"/>
              <a:t>User Detail</a:t>
            </a:r>
            <a:r>
              <a:rPr lang="en-US"/>
              <a:t> page or a </a:t>
            </a:r>
            <a:r>
              <a:rPr b="1" lang="en-US"/>
              <a:t>User Information</a:t>
            </a:r>
            <a:r>
              <a:rPr lang="en-US"/>
              <a:t> page?</a:t>
            </a:r>
            <a:endParaRPr/>
          </a:p>
          <a:p>
            <a:pPr indent="-196850" lvl="0" marL="285750" rtl="0" algn="l">
              <a:lnSpc>
                <a:spcPct val="90000"/>
              </a:lnSpc>
              <a:spcBef>
                <a:spcPts val="1000"/>
              </a:spcBef>
              <a:spcAft>
                <a:spcPts val="0"/>
              </a:spcAft>
              <a:buClr>
                <a:schemeClr val="dk1"/>
              </a:buClr>
              <a:buSzPts val="1400"/>
              <a:buFont typeface="Century Gothic"/>
              <a:buNone/>
            </a:pPr>
            <a:r>
              <a:t/>
            </a:r>
            <a:endParaRPr/>
          </a:p>
          <a:p>
            <a:pPr indent="-285750" lvl="0" marL="285750" rtl="0" algn="l">
              <a:lnSpc>
                <a:spcPct val="90000"/>
              </a:lnSpc>
              <a:spcBef>
                <a:spcPts val="1000"/>
              </a:spcBef>
              <a:spcAft>
                <a:spcPts val="0"/>
              </a:spcAft>
              <a:buClr>
                <a:schemeClr val="dk1"/>
              </a:buClr>
              <a:buSzPts val="1400"/>
              <a:buFont typeface="Century Gothic"/>
              <a:buChar char="-"/>
            </a:pPr>
            <a:r>
              <a:rPr lang="en-US"/>
              <a:t>Likewise, is it the view model for that page a </a:t>
            </a:r>
            <a:r>
              <a:rPr b="1" lang="en-US"/>
              <a:t>userDetailModel</a:t>
            </a:r>
            <a:r>
              <a:rPr lang="en-US"/>
              <a:t> or a </a:t>
            </a:r>
            <a:r>
              <a:rPr b="1" lang="en-US"/>
              <a:t>userInformationModel</a:t>
            </a:r>
            <a:r>
              <a:rPr lang="en-US"/>
              <a:t>?</a:t>
            </a:r>
            <a:endParaRPr/>
          </a:p>
          <a:p>
            <a:pPr indent="-196850" lvl="0" marL="285750" rtl="0" algn="l">
              <a:lnSpc>
                <a:spcPct val="90000"/>
              </a:lnSpc>
              <a:spcBef>
                <a:spcPts val="1000"/>
              </a:spcBef>
              <a:spcAft>
                <a:spcPts val="0"/>
              </a:spcAft>
              <a:buClr>
                <a:schemeClr val="dk1"/>
              </a:buClr>
              <a:buSzPts val="1400"/>
              <a:buFont typeface="Century Gothic"/>
              <a:buNone/>
            </a:pPr>
            <a:r>
              <a:t/>
            </a:r>
            <a:endParaRPr/>
          </a:p>
          <a:p>
            <a:pPr indent="-285750" lvl="0" marL="285750" rtl="0" algn="l">
              <a:lnSpc>
                <a:spcPct val="90000"/>
              </a:lnSpc>
              <a:spcBef>
                <a:spcPts val="1000"/>
              </a:spcBef>
              <a:spcAft>
                <a:spcPts val="0"/>
              </a:spcAft>
              <a:buClr>
                <a:schemeClr val="dk1"/>
              </a:buClr>
              <a:buSzPts val="1400"/>
              <a:buFont typeface="Century Gothic"/>
              <a:buChar char="-"/>
            </a:pPr>
            <a:r>
              <a:rPr lang="en-US"/>
              <a:t>Pick one for everyone on your team to use and enforce it</a:t>
            </a:r>
            <a:endParaRPr/>
          </a:p>
          <a:p>
            <a:pPr indent="0" lvl="0" marL="0" rtl="0" algn="l">
              <a:lnSpc>
                <a:spcPct val="90000"/>
              </a:lnSpc>
              <a:spcBef>
                <a:spcPts val="1000"/>
              </a:spcBef>
              <a:spcAft>
                <a:spcPts val="0"/>
              </a:spcAft>
              <a:buClr>
                <a:schemeClr val="dk1"/>
              </a:buClr>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pic>
        <p:nvPicPr>
          <p:cNvPr id="301" name="Google Shape;301;p16"/>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id="302" name="Google Shape;302;p16"/>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sp>
        <p:nvSpPr>
          <p:cNvPr id="303" name="Google Shape;303;p16"/>
          <p:cNvSpPr txBox="1"/>
          <p:nvPr>
            <p:ph type="title"/>
          </p:nvPr>
        </p:nvSpPr>
        <p:spPr>
          <a:xfrm>
            <a:off x="4105656" y="1881706"/>
            <a:ext cx="6132990" cy="248285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Century Gothic"/>
              <a:buNone/>
            </a:pPr>
            <a:r>
              <a:rPr lang="en-US" sz="6000">
                <a:solidFill>
                  <a:schemeClr val="accent4"/>
                </a:solidFill>
              </a:rPr>
              <a:t>WHAT BEHAVIORS CAN YOU ADOPT  TODAY?</a:t>
            </a:r>
            <a:endParaRPr/>
          </a:p>
        </p:txBody>
      </p:sp>
      <p:pic>
        <p:nvPicPr>
          <p:cNvPr descr="Check List" id="304" name="Google Shape;304;p16"/>
          <p:cNvPicPr preferRelativeResize="0"/>
          <p:nvPr/>
        </p:nvPicPr>
        <p:blipFill rotWithShape="1">
          <a:blip r:embed="rId5">
            <a:alphaModFix/>
          </a:blip>
          <a:srcRect b="0" l="0" r="0" t="0"/>
          <a:stretch/>
        </p:blipFill>
        <p:spPr>
          <a:xfrm>
            <a:off x="1444752" y="1801368"/>
            <a:ext cx="2660904" cy="26609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solidFill>
                  <a:schemeClr val="accent4"/>
                </a:solidFill>
              </a:rPr>
              <a:t>BEHAVIORAL GOALS</a:t>
            </a:r>
            <a:endParaRPr/>
          </a:p>
        </p:txBody>
      </p:sp>
      <p:grpSp>
        <p:nvGrpSpPr>
          <p:cNvPr id="311" name="Google Shape;311;p17"/>
          <p:cNvGrpSpPr/>
          <p:nvPr/>
        </p:nvGrpSpPr>
        <p:grpSpPr>
          <a:xfrm>
            <a:off x="725531" y="2563581"/>
            <a:ext cx="10740937" cy="3285001"/>
            <a:chOff x="39731" y="122530"/>
            <a:chExt cx="10740937" cy="3285001"/>
          </a:xfrm>
        </p:grpSpPr>
        <p:sp>
          <p:nvSpPr>
            <p:cNvPr id="312" name="Google Shape;312;p17"/>
            <p:cNvSpPr/>
            <p:nvPr/>
          </p:nvSpPr>
          <p:spPr>
            <a:xfrm>
              <a:off x="664949" y="122530"/>
              <a:ext cx="1955812" cy="1955812"/>
            </a:xfrm>
            <a:prstGeom prst="round2DiagRect">
              <a:avLst>
                <a:gd fmla="val 29727" name="adj1"/>
                <a:gd fmla="val 0" name="adj2"/>
              </a:avLst>
            </a:prstGeom>
            <a:solidFill>
              <a:srgbClr val="9D0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1081762" y="539343"/>
              <a:ext cx="1122187" cy="112218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39731" y="2687531"/>
              <a:ext cx="32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txBox="1"/>
            <p:nvPr/>
          </p:nvSpPr>
          <p:spPr>
            <a:xfrm>
              <a:off x="39731" y="2687531"/>
              <a:ext cx="3206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entury Gothic"/>
                <a:buNone/>
              </a:pPr>
              <a:r>
                <a:rPr lang="en-US" sz="1600" cap="none">
                  <a:solidFill>
                    <a:schemeClr val="dk1"/>
                  </a:solidFill>
                  <a:latin typeface="Century Gothic"/>
                  <a:ea typeface="Century Gothic"/>
                  <a:cs typeface="Century Gothic"/>
                  <a:sym typeface="Century Gothic"/>
                </a:rPr>
                <a:t>WRITE CODE THAT COULD’VE BEEN WRITTEN BY ANYONE</a:t>
              </a:r>
              <a:endParaRPr/>
            </a:p>
          </p:txBody>
        </p:sp>
        <p:sp>
          <p:nvSpPr>
            <p:cNvPr id="316" name="Google Shape;316;p17"/>
            <p:cNvSpPr/>
            <p:nvPr/>
          </p:nvSpPr>
          <p:spPr>
            <a:xfrm>
              <a:off x="4432293" y="122530"/>
              <a:ext cx="1955812" cy="1955812"/>
            </a:xfrm>
            <a:prstGeom prst="round2DiagRect">
              <a:avLst>
                <a:gd fmla="val 29727" name="adj1"/>
                <a:gd fmla="val 0" name="adj2"/>
              </a:avLst>
            </a:prstGeom>
            <a:solidFill>
              <a:srgbClr val="7D1F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849106" y="539343"/>
              <a:ext cx="1122187" cy="112218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3807075" y="2687531"/>
              <a:ext cx="32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txBox="1"/>
            <p:nvPr/>
          </p:nvSpPr>
          <p:spPr>
            <a:xfrm>
              <a:off x="3807075" y="2687531"/>
              <a:ext cx="3206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entury Gothic"/>
                <a:buNone/>
              </a:pPr>
              <a:r>
                <a:rPr lang="en-US" sz="1600" cap="none">
                  <a:solidFill>
                    <a:schemeClr val="dk1"/>
                  </a:solidFill>
                  <a:latin typeface="Century Gothic"/>
                  <a:ea typeface="Century Gothic"/>
                  <a:cs typeface="Century Gothic"/>
                  <a:sym typeface="Century Gothic"/>
                </a:rPr>
                <a:t>HAVE A CODE STYLE THAT CAN’T BE EASILY “SMELLED” BY OTHERS</a:t>
              </a:r>
              <a:endParaRPr/>
            </a:p>
          </p:txBody>
        </p:sp>
        <p:sp>
          <p:nvSpPr>
            <p:cNvPr id="320" name="Google Shape;320;p17"/>
            <p:cNvSpPr/>
            <p:nvPr/>
          </p:nvSpPr>
          <p:spPr>
            <a:xfrm>
              <a:off x="8199637" y="122530"/>
              <a:ext cx="1955812" cy="1955812"/>
            </a:xfrm>
            <a:prstGeom prst="round2DiagRect">
              <a:avLst>
                <a:gd fmla="val 29727" name="adj1"/>
                <a:gd fmla="val 0" name="adj2"/>
              </a:avLst>
            </a:prstGeom>
            <a:solidFill>
              <a:srgbClr val="8C6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8616450" y="539343"/>
              <a:ext cx="1122187" cy="11221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574418" y="2687531"/>
              <a:ext cx="32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txBox="1"/>
            <p:nvPr/>
          </p:nvSpPr>
          <p:spPr>
            <a:xfrm>
              <a:off x="7574418" y="2687531"/>
              <a:ext cx="3206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entury Gothic"/>
                <a:buNone/>
              </a:pPr>
              <a:r>
                <a:rPr lang="en-US" sz="1600" cap="none">
                  <a:solidFill>
                    <a:schemeClr val="dk1"/>
                  </a:solidFill>
                  <a:latin typeface="Century Gothic"/>
                  <a:ea typeface="Century Gothic"/>
                  <a:cs typeface="Century Gothic"/>
                  <a:sym typeface="Century Gothic"/>
                </a:rPr>
                <a:t>DELIVER CODE WITH THE LONGEST LIFETIME POSSIBLE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328" name="Shape 328"/>
        <p:cNvGrpSpPr/>
        <p:nvPr/>
      </p:nvGrpSpPr>
      <p:grpSpPr>
        <a:xfrm>
          <a:off x="0" y="0"/>
          <a:ext cx="0" cy="0"/>
          <a:chOff x="0" y="0"/>
          <a:chExt cx="0" cy="0"/>
        </a:xfrm>
      </p:grpSpPr>
      <p:sp>
        <p:nvSpPr>
          <p:cNvPr id="329" name="Google Shape;329;p18"/>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30" name="Google Shape;330;p18"/>
          <p:cNvPicPr preferRelativeResize="0"/>
          <p:nvPr/>
        </p:nvPicPr>
        <p:blipFill rotWithShape="1">
          <a:blip r:embed="rId3">
            <a:alphaModFix/>
          </a:blip>
          <a:srcRect b="12276" l="0" r="43729" t="0"/>
          <a:stretch/>
        </p:blipFill>
        <p:spPr>
          <a:xfrm rot="-5400000">
            <a:off x="7672787" y="2341160"/>
            <a:ext cx="6860373" cy="2178053"/>
          </a:xfrm>
          <a:prstGeom prst="rect">
            <a:avLst/>
          </a:prstGeom>
          <a:noFill/>
          <a:ln>
            <a:noFill/>
          </a:ln>
        </p:spPr>
      </p:pic>
      <p:sp>
        <p:nvSpPr>
          <p:cNvPr id="331" name="Google Shape;331;p18"/>
          <p:cNvSpPr txBox="1"/>
          <p:nvPr>
            <p:ph type="title"/>
          </p:nvPr>
        </p:nvSpPr>
        <p:spPr>
          <a:xfrm>
            <a:off x="1001486" y="4771908"/>
            <a:ext cx="984519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Century Gothic"/>
              <a:buNone/>
            </a:pPr>
            <a:r>
              <a:rPr lang="en-US">
                <a:solidFill>
                  <a:schemeClr val="accent4"/>
                </a:solidFill>
              </a:rPr>
              <a:t>AVOID COMMENTS…</a:t>
            </a:r>
            <a:endParaRPr/>
          </a:p>
        </p:txBody>
      </p:sp>
      <p:sp>
        <p:nvSpPr>
          <p:cNvPr id="332" name="Google Shape;332;p18"/>
          <p:cNvSpPr txBox="1"/>
          <p:nvPr>
            <p:ph idx="1" type="body"/>
          </p:nvPr>
        </p:nvSpPr>
        <p:spPr>
          <a:xfrm>
            <a:off x="804334" y="630827"/>
            <a:ext cx="9222535" cy="3845311"/>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Century Gothic"/>
              <a:buChar char="-"/>
            </a:pPr>
            <a:r>
              <a:rPr lang="en-US" sz="2000"/>
              <a:t>Comments decay exponentially faster than live code</a:t>
            </a:r>
            <a:endParaRPr/>
          </a:p>
          <a:p>
            <a:pPr indent="-228600" lvl="0" marL="228600" rtl="0" algn="l">
              <a:lnSpc>
                <a:spcPct val="90000"/>
              </a:lnSpc>
              <a:spcBef>
                <a:spcPts val="1000"/>
              </a:spcBef>
              <a:spcAft>
                <a:spcPts val="0"/>
              </a:spcAft>
              <a:buClr>
                <a:schemeClr val="dk1"/>
              </a:buClr>
              <a:buSzPct val="100000"/>
              <a:buFont typeface="Century Gothic"/>
              <a:buChar char="-"/>
            </a:pPr>
            <a:r>
              <a:rPr lang="en-US" sz="2000"/>
              <a:t>Don’t write comments – rewrite your code</a:t>
            </a:r>
            <a:endParaRPr/>
          </a:p>
          <a:p>
            <a:pPr indent="0" lvl="0" marL="0" rtl="0" algn="l">
              <a:lnSpc>
                <a:spcPct val="90000"/>
              </a:lnSpc>
              <a:spcBef>
                <a:spcPts val="1000"/>
              </a:spcBef>
              <a:spcAft>
                <a:spcPts val="0"/>
              </a:spcAft>
              <a:buClr>
                <a:schemeClr val="dk1"/>
              </a:buClr>
              <a:buSzPct val="100000"/>
              <a:buNone/>
            </a:pPr>
            <a:r>
              <a:t/>
            </a:r>
            <a:endParaRPr sz="2000"/>
          </a:p>
          <a:p>
            <a:pPr indent="0" lvl="0" marL="0" rtl="0" algn="l">
              <a:lnSpc>
                <a:spcPct val="90000"/>
              </a:lnSpc>
              <a:spcBef>
                <a:spcPts val="1000"/>
              </a:spcBef>
              <a:spcAft>
                <a:spcPts val="0"/>
              </a:spcAft>
              <a:buClr>
                <a:schemeClr val="dk1"/>
              </a:buClr>
              <a:buSzPct val="100000"/>
              <a:buNone/>
            </a:pPr>
            <a:r>
              <a:rPr b="1" lang="en-US" sz="2000"/>
              <a:t>Common smells/anti-patterns</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Commenting everything</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Version history in a file</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Conversation in code</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TODO’s that are TODONT’s and never get done</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Dead code </a:t>
            </a:r>
            <a:endParaRPr/>
          </a:p>
          <a:p>
            <a:pPr indent="-228600" lvl="1" marL="685800" rtl="0" algn="l">
              <a:lnSpc>
                <a:spcPct val="90000"/>
              </a:lnSpc>
              <a:spcBef>
                <a:spcPts val="500"/>
              </a:spcBef>
              <a:spcAft>
                <a:spcPts val="0"/>
              </a:spcAft>
              <a:buClr>
                <a:schemeClr val="dk1"/>
              </a:buClr>
              <a:buSzPct val="100000"/>
              <a:buFont typeface="Century Gothic"/>
              <a:buChar char="-"/>
            </a:pPr>
            <a:r>
              <a:rPr lang="en-US"/>
              <a:t>“I’ll use this piece of code later” / “I’ll come back and fix this later” / Any type of wishful thinking for later use</a:t>
            </a:r>
            <a:endParaRPr/>
          </a:p>
          <a:p>
            <a:pPr indent="-228600" lvl="0" marL="228600" rtl="0" algn="l">
              <a:lnSpc>
                <a:spcPct val="90000"/>
              </a:lnSpc>
              <a:spcBef>
                <a:spcPts val="1000"/>
              </a:spcBef>
              <a:spcAft>
                <a:spcPts val="0"/>
              </a:spcAft>
              <a:buClr>
                <a:schemeClr val="dk1"/>
              </a:buClr>
              <a:buSzPct val="100000"/>
              <a:buFont typeface="Century Gothic"/>
              <a:buChar char="-"/>
            </a:pPr>
            <a:r>
              <a:rPr lang="en-US"/>
              <a:t>Comments clarifying something when a good name would be better</a:t>
            </a:r>
            <a:endParaRPr/>
          </a:p>
        </p:txBody>
      </p:sp>
      <p:pic>
        <p:nvPicPr>
          <p:cNvPr descr="A cat wearing a collared shirt&#10;&#10;Description automatically generated" id="333" name="Google Shape;333;p18"/>
          <p:cNvPicPr preferRelativeResize="0"/>
          <p:nvPr/>
        </p:nvPicPr>
        <p:blipFill rotWithShape="1">
          <a:blip r:embed="rId4">
            <a:alphaModFix/>
          </a:blip>
          <a:srcRect b="0" l="0" r="0" t="0"/>
          <a:stretch/>
        </p:blipFill>
        <p:spPr>
          <a:xfrm>
            <a:off x="7703967" y="79838"/>
            <a:ext cx="3142709" cy="3332100"/>
          </a:xfrm>
          <a:prstGeom prst="rect">
            <a:avLst/>
          </a:prstGeom>
          <a:noFill/>
          <a:ln>
            <a:noFill/>
          </a:ln>
        </p:spPr>
      </p:pic>
      <p:pic>
        <p:nvPicPr>
          <p:cNvPr id="334" name="Google Shape;334;p18"/>
          <p:cNvPicPr preferRelativeResize="0"/>
          <p:nvPr/>
        </p:nvPicPr>
        <p:blipFill rotWithShape="1">
          <a:blip r:embed="rId5">
            <a:alphaModFix/>
          </a:blip>
          <a:srcRect b="0" l="0" r="0" t="0"/>
          <a:stretch/>
        </p:blipFill>
        <p:spPr>
          <a:xfrm>
            <a:off x="804353" y="-883861"/>
            <a:ext cx="11227276" cy="74871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339" name="Shape 339"/>
        <p:cNvGrpSpPr/>
        <p:nvPr/>
      </p:nvGrpSpPr>
      <p:grpSpPr>
        <a:xfrm>
          <a:off x="0" y="0"/>
          <a:ext cx="0" cy="0"/>
          <a:chOff x="0" y="0"/>
          <a:chExt cx="0" cy="0"/>
        </a:xfrm>
      </p:grpSpPr>
      <p:sp>
        <p:nvSpPr>
          <p:cNvPr id="340" name="Google Shape;340;p19"/>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41" name="Google Shape;341;p19"/>
          <p:cNvPicPr preferRelativeResize="0"/>
          <p:nvPr/>
        </p:nvPicPr>
        <p:blipFill rotWithShape="1">
          <a:blip r:embed="rId3">
            <a:alphaModFix/>
          </a:blip>
          <a:srcRect b="12276" l="0" r="43729" t="0"/>
          <a:stretch/>
        </p:blipFill>
        <p:spPr>
          <a:xfrm rot="-5400000">
            <a:off x="7672787" y="2341160"/>
            <a:ext cx="6860373" cy="2178053"/>
          </a:xfrm>
          <a:prstGeom prst="rect">
            <a:avLst/>
          </a:prstGeom>
          <a:noFill/>
          <a:ln>
            <a:noFill/>
          </a:ln>
        </p:spPr>
      </p:pic>
      <p:sp>
        <p:nvSpPr>
          <p:cNvPr id="342" name="Google Shape;342;p19"/>
          <p:cNvSpPr txBox="1"/>
          <p:nvPr>
            <p:ph type="title"/>
          </p:nvPr>
        </p:nvSpPr>
        <p:spPr>
          <a:xfrm>
            <a:off x="1001486" y="4771908"/>
            <a:ext cx="984519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Century Gothic"/>
              <a:buNone/>
            </a:pPr>
            <a:r>
              <a:rPr lang="en-US">
                <a:solidFill>
                  <a:schemeClr val="accent4"/>
                </a:solidFill>
              </a:rPr>
              <a:t>… EXCEPT WHEN</a:t>
            </a:r>
            <a:endParaRPr/>
          </a:p>
        </p:txBody>
      </p:sp>
      <p:sp>
        <p:nvSpPr>
          <p:cNvPr id="343" name="Google Shape;343;p19"/>
          <p:cNvSpPr txBox="1"/>
          <p:nvPr>
            <p:ph idx="1" type="body"/>
          </p:nvPr>
        </p:nvSpPr>
        <p:spPr>
          <a:xfrm>
            <a:off x="804334" y="630827"/>
            <a:ext cx="9222535" cy="3845311"/>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200"/>
              <a:buFont typeface="Century Gothic"/>
              <a:buChar char="-"/>
            </a:pPr>
            <a:r>
              <a:rPr lang="en-US"/>
              <a:t>Hacks are required</a:t>
            </a:r>
            <a:endParaRPr/>
          </a:p>
          <a:p>
            <a:pPr indent="-88900" lvl="0" marL="228600" rtl="0" algn="l">
              <a:lnSpc>
                <a:spcPct val="90000"/>
              </a:lnSpc>
              <a:spcBef>
                <a:spcPts val="1000"/>
              </a:spcBef>
              <a:spcAft>
                <a:spcPts val="0"/>
              </a:spcAft>
              <a:buClr>
                <a:schemeClr val="dk1"/>
              </a:buClr>
              <a:buSzPts val="2200"/>
              <a:buFont typeface="Century Gothic"/>
              <a:buNone/>
            </a:pPr>
            <a:r>
              <a:t/>
            </a:r>
            <a:endParaRPr/>
          </a:p>
          <a:p>
            <a:pPr indent="0" lvl="0" marL="0" rtl="0" algn="l">
              <a:lnSpc>
                <a:spcPct val="90000"/>
              </a:lnSpc>
              <a:spcBef>
                <a:spcPts val="1000"/>
              </a:spcBef>
              <a:spcAft>
                <a:spcPts val="0"/>
              </a:spcAft>
              <a:buClr>
                <a:schemeClr val="dk1"/>
              </a:buClr>
              <a:buSzPts val="2200"/>
              <a:buNone/>
            </a:pPr>
            <a:r>
              <a:rPr lang="en-US"/>
              <a:t>- Open GitHub issues</a:t>
            </a:r>
            <a:endParaRPr/>
          </a:p>
          <a:p>
            <a:pPr indent="-88900" lvl="0" marL="228600" rtl="0" algn="l">
              <a:lnSpc>
                <a:spcPct val="90000"/>
              </a:lnSpc>
              <a:spcBef>
                <a:spcPts val="1000"/>
              </a:spcBef>
              <a:spcAft>
                <a:spcPts val="0"/>
              </a:spcAft>
              <a:buClr>
                <a:schemeClr val="dk1"/>
              </a:buClr>
              <a:buSzPts val="2200"/>
              <a:buFont typeface="Century Gothic"/>
              <a:buNone/>
            </a:pPr>
            <a:r>
              <a:t/>
            </a:r>
            <a:endParaRPr/>
          </a:p>
          <a:p>
            <a:pPr indent="0" lvl="0" marL="0" rtl="0" algn="l">
              <a:lnSpc>
                <a:spcPct val="90000"/>
              </a:lnSpc>
              <a:spcBef>
                <a:spcPts val="1000"/>
              </a:spcBef>
              <a:spcAft>
                <a:spcPts val="0"/>
              </a:spcAft>
              <a:buClr>
                <a:schemeClr val="dk1"/>
              </a:buClr>
              <a:buSzPts val="2200"/>
              <a:buNone/>
            </a:pPr>
            <a:r>
              <a:rPr lang="en-US"/>
              <a:t>- Quirks with behavior that are unexpected</a:t>
            </a:r>
            <a:endParaRPr/>
          </a:p>
          <a:p>
            <a:pPr indent="-88900" lvl="0" marL="228600" rtl="0" algn="l">
              <a:lnSpc>
                <a:spcPct val="90000"/>
              </a:lnSpc>
              <a:spcBef>
                <a:spcPts val="1000"/>
              </a:spcBef>
              <a:spcAft>
                <a:spcPts val="0"/>
              </a:spcAft>
              <a:buClr>
                <a:schemeClr val="dk1"/>
              </a:buClr>
              <a:buSzPts val="2200"/>
              <a:buFont typeface="Century Gothic"/>
              <a:buNone/>
            </a:pPr>
            <a:r>
              <a:t/>
            </a:r>
            <a:endParaRPr/>
          </a:p>
          <a:p>
            <a:pPr indent="0" lvl="0" marL="0" rtl="0" algn="l">
              <a:lnSpc>
                <a:spcPct val="90000"/>
              </a:lnSpc>
              <a:spcBef>
                <a:spcPts val="1000"/>
              </a:spcBef>
              <a:spcAft>
                <a:spcPts val="0"/>
              </a:spcAft>
              <a:buClr>
                <a:schemeClr val="dk1"/>
              </a:buClr>
              <a:buSzPts val="2200"/>
              <a:buNone/>
            </a:pPr>
            <a:r>
              <a:rPr lang="en-US"/>
              <a:t>- It is a public API that is consumed outside your code’s scope</a:t>
            </a:r>
            <a:endParaRPr/>
          </a:p>
          <a:p>
            <a:pPr indent="-228600" lvl="1" marL="685800" rtl="0" algn="l">
              <a:lnSpc>
                <a:spcPct val="90000"/>
              </a:lnSpc>
              <a:spcBef>
                <a:spcPts val="500"/>
              </a:spcBef>
              <a:spcAft>
                <a:spcPts val="0"/>
              </a:spcAft>
              <a:buClr>
                <a:schemeClr val="dk1"/>
              </a:buClr>
              <a:buSzPts val="2000"/>
              <a:buFont typeface="Century Gothic"/>
              <a:buChar char="-"/>
            </a:pPr>
            <a:r>
              <a:rPr lang="en-US"/>
              <a:t>NuGet packages</a:t>
            </a:r>
            <a:endParaRPr/>
          </a:p>
          <a:p>
            <a:pPr indent="-228600" lvl="1" marL="685800" rtl="0" algn="l">
              <a:lnSpc>
                <a:spcPct val="90000"/>
              </a:lnSpc>
              <a:spcBef>
                <a:spcPts val="500"/>
              </a:spcBef>
              <a:spcAft>
                <a:spcPts val="0"/>
              </a:spcAft>
              <a:buClr>
                <a:schemeClr val="dk1"/>
              </a:buClr>
              <a:buSzPts val="2000"/>
              <a:buFont typeface="Century Gothic"/>
              <a:buChar char="-"/>
            </a:pPr>
            <a:r>
              <a:rPr lang="en-US"/>
              <a:t>Web APIs</a:t>
            </a:r>
            <a:endParaRPr/>
          </a:p>
          <a:p>
            <a:pPr indent="-228600" lvl="1" marL="685800" rtl="0" algn="l">
              <a:lnSpc>
                <a:spcPct val="90000"/>
              </a:lnSpc>
              <a:spcBef>
                <a:spcPts val="500"/>
              </a:spcBef>
              <a:spcAft>
                <a:spcPts val="0"/>
              </a:spcAft>
              <a:buClr>
                <a:schemeClr val="dk1"/>
              </a:buClr>
              <a:buSzPts val="2000"/>
              <a:buFont typeface="Century Gothic"/>
              <a:buChar char="-"/>
            </a:pPr>
            <a:r>
              <a:rPr lang="en-US"/>
              <a:t>This is </a:t>
            </a:r>
            <a:r>
              <a:rPr b="1" lang="en-US"/>
              <a:t>vital</a:t>
            </a:r>
            <a:r>
              <a:rPr lang="en-US"/>
              <a:t> and is </a:t>
            </a:r>
            <a:r>
              <a:rPr i="1" lang="en-US"/>
              <a:t>mean</a:t>
            </a:r>
            <a:r>
              <a:rPr lang="en-US"/>
              <a:t> to exclude this help. Remember the human!</a:t>
            </a:r>
            <a:endParaRPr/>
          </a:p>
          <a:p>
            <a:pPr indent="-101600" lvl="1" marL="685800" rtl="0" algn="l">
              <a:lnSpc>
                <a:spcPct val="90000"/>
              </a:lnSpc>
              <a:spcBef>
                <a:spcPts val="500"/>
              </a:spcBef>
              <a:spcAft>
                <a:spcPts val="0"/>
              </a:spcAft>
              <a:buClr>
                <a:schemeClr val="dk1"/>
              </a:buClr>
              <a:buSzPts val="2000"/>
              <a:buFont typeface="Century Gothic"/>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6"/>
              </a:buClr>
              <a:buSzPts val="4000"/>
              <a:buFont typeface="Century Gothic"/>
              <a:buNone/>
            </a:pPr>
            <a:r>
              <a:rPr lang="en-US">
                <a:solidFill>
                  <a:schemeClr val="accent6"/>
                </a:solidFill>
              </a:rPr>
              <a:t>WHAT AM I ON ABOUT</a:t>
            </a:r>
            <a:endParaRPr/>
          </a:p>
        </p:txBody>
      </p:sp>
      <p:sp>
        <p:nvSpPr>
          <p:cNvPr id="174" name="Google Shape;174;p2"/>
          <p:cNvSpPr txBox="1"/>
          <p:nvPr>
            <p:ph idx="1" type="body"/>
          </p:nvPr>
        </p:nvSpPr>
        <p:spPr>
          <a:xfrm>
            <a:off x="677333" y="2194560"/>
            <a:ext cx="58166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2800"/>
              <a:buNone/>
            </a:pPr>
            <a:r>
              <a:rPr lang="en-US" sz="2800">
                <a:solidFill>
                  <a:schemeClr val="accent6"/>
                </a:solidFill>
              </a:rPr>
              <a:t>First and Foremost</a:t>
            </a:r>
            <a:endParaRPr/>
          </a:p>
          <a:p>
            <a:pPr indent="0" lvl="0" marL="0" rtl="0" algn="l">
              <a:lnSpc>
                <a:spcPct val="90000"/>
              </a:lnSpc>
              <a:spcBef>
                <a:spcPts val="1000"/>
              </a:spcBef>
              <a:spcAft>
                <a:spcPts val="0"/>
              </a:spcAft>
              <a:buClr>
                <a:schemeClr val="dk1"/>
              </a:buClr>
              <a:buSzPts val="2200"/>
              <a:buNone/>
            </a:pPr>
            <a:r>
              <a:rPr lang="en-US"/>
              <a:t>These guidelines are pulled directly from leaders in our practice </a:t>
            </a:r>
            <a:r>
              <a:rPr i="1" lang="en-US"/>
              <a:t>–</a:t>
            </a:r>
            <a:r>
              <a:rPr lang="en-US"/>
              <a:t> however</a:t>
            </a:r>
            <a:r>
              <a:rPr i="1" lang="en-US"/>
              <a:t>, thoughtful deviations are encouraged</a:t>
            </a:r>
            <a:endParaRPr/>
          </a:p>
          <a:p>
            <a:pPr indent="-88900" lvl="0" marL="228600" rtl="0" algn="l">
              <a:lnSpc>
                <a:spcPct val="90000"/>
              </a:lnSpc>
              <a:spcBef>
                <a:spcPts val="1000"/>
              </a:spcBef>
              <a:spcAft>
                <a:spcPts val="0"/>
              </a:spcAft>
              <a:buClr>
                <a:schemeClr val="dk1"/>
              </a:buClr>
              <a:buSzPts val="2200"/>
              <a:buNone/>
            </a:pPr>
            <a:r>
              <a:t/>
            </a:r>
            <a:endParaRPr/>
          </a:p>
          <a:p>
            <a:pPr indent="0" lvl="0" marL="0" rtl="0" algn="l">
              <a:lnSpc>
                <a:spcPct val="90000"/>
              </a:lnSpc>
              <a:spcBef>
                <a:spcPts val="1000"/>
              </a:spcBef>
              <a:spcAft>
                <a:spcPts val="0"/>
              </a:spcAft>
              <a:buClr>
                <a:schemeClr val="dk1"/>
              </a:buClr>
              <a:buSzPts val="2200"/>
              <a:buNone/>
            </a:pPr>
            <a:r>
              <a:rPr lang="en-US"/>
              <a:t>This is only scratching one tiny surface of writing clean code</a:t>
            </a:r>
            <a:endParaRPr/>
          </a:p>
          <a:p>
            <a:pPr indent="0" lvl="0" marL="0" rtl="0" algn="l">
              <a:lnSpc>
                <a:spcPct val="90000"/>
              </a:lnSpc>
              <a:spcBef>
                <a:spcPts val="1000"/>
              </a:spcBef>
              <a:spcAft>
                <a:spcPts val="0"/>
              </a:spcAft>
              <a:buClr>
                <a:schemeClr val="dk1"/>
              </a:buClr>
              <a:buSzPts val="2200"/>
              <a:buNone/>
            </a:pPr>
            <a:r>
              <a:t/>
            </a:r>
            <a:endParaRPr/>
          </a:p>
          <a:p>
            <a:pPr indent="0" lvl="0" marL="0" rtl="0" algn="l">
              <a:lnSpc>
                <a:spcPct val="90000"/>
              </a:lnSpc>
              <a:spcBef>
                <a:spcPts val="1000"/>
              </a:spcBef>
              <a:spcAft>
                <a:spcPts val="0"/>
              </a:spcAft>
              <a:buClr>
                <a:schemeClr val="dk1"/>
              </a:buClr>
              <a:buSzPts val="1200"/>
              <a:buNone/>
            </a:pPr>
            <a:r>
              <a:rPr lang="en-US" sz="1200">
                <a:solidFill>
                  <a:schemeClr val="dk1"/>
                </a:solidFill>
              </a:rPr>
              <a:t>That’s the spoiler for the summary of the presentation so you can leave if you want</a:t>
            </a:r>
            <a:endParaRPr/>
          </a:p>
          <a:p>
            <a:pPr indent="0" lvl="0" marL="0" rtl="0" algn="l">
              <a:lnSpc>
                <a:spcPct val="90000"/>
              </a:lnSpc>
              <a:spcBef>
                <a:spcPts val="1000"/>
              </a:spcBef>
              <a:spcAft>
                <a:spcPts val="0"/>
              </a:spcAft>
              <a:buClr>
                <a:schemeClr val="dk1"/>
              </a:buClr>
              <a:buSzPts val="2200"/>
              <a:buNone/>
            </a:pPr>
            <a:r>
              <a:t/>
            </a:r>
            <a:endParaRPr/>
          </a:p>
        </p:txBody>
      </p:sp>
      <p:pic>
        <p:nvPicPr>
          <p:cNvPr descr="Head with gears" id="175" name="Google Shape;175;p2"/>
          <p:cNvPicPr preferRelativeResize="0"/>
          <p:nvPr/>
        </p:nvPicPr>
        <p:blipFill rotWithShape="1">
          <a:blip r:embed="rId3">
            <a:alphaModFix/>
          </a:blip>
          <a:srcRect b="0" l="0" r="0" t="0"/>
          <a:stretch/>
        </p:blipFill>
        <p:spPr>
          <a:xfrm>
            <a:off x="7425931" y="2272748"/>
            <a:ext cx="3639337" cy="36393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solidFill>
                  <a:schemeClr val="accent4"/>
                </a:solidFill>
              </a:rPr>
              <a:t>NAMING… AGAIN!?</a:t>
            </a:r>
            <a:endParaRPr/>
          </a:p>
        </p:txBody>
      </p:sp>
      <p:sp>
        <p:nvSpPr>
          <p:cNvPr id="350" name="Google Shape;350;p20"/>
          <p:cNvSpPr txBox="1"/>
          <p:nvPr>
            <p:ph idx="1" type="body"/>
          </p:nvPr>
        </p:nvSpPr>
        <p:spPr>
          <a:xfrm>
            <a:off x="1078831" y="2192866"/>
            <a:ext cx="3456432" cy="6173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t>Coding Smells</a:t>
            </a:r>
            <a:endParaRPr/>
          </a:p>
        </p:txBody>
      </p:sp>
      <p:sp>
        <p:nvSpPr>
          <p:cNvPr id="351" name="Google Shape;351;p20"/>
          <p:cNvSpPr txBox="1"/>
          <p:nvPr>
            <p:ph idx="2" type="body"/>
          </p:nvPr>
        </p:nvSpPr>
        <p:spPr>
          <a:xfrm>
            <a:off x="1078830" y="2895351"/>
            <a:ext cx="3456432" cy="3314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a:t>Ambiguous Names</a:t>
            </a:r>
            <a:endParaRPr/>
          </a:p>
          <a:p>
            <a:pPr indent="0" lvl="1" marL="457200" rtl="0" algn="l">
              <a:lnSpc>
                <a:spcPct val="90000"/>
              </a:lnSpc>
              <a:spcBef>
                <a:spcPts val="500"/>
              </a:spcBef>
              <a:spcAft>
                <a:spcPts val="0"/>
              </a:spcAft>
              <a:buClr>
                <a:schemeClr val="dk1"/>
              </a:buClr>
              <a:buSzPts val="1200"/>
              <a:buNone/>
            </a:pPr>
            <a:r>
              <a:rPr i="1" lang="en-US"/>
              <a:t>var cid = 123;</a:t>
            </a:r>
            <a:endParaRPr/>
          </a:p>
          <a:p>
            <a:pPr indent="0" lvl="0" marL="0" rtl="0" algn="l">
              <a:lnSpc>
                <a:spcPct val="90000"/>
              </a:lnSpc>
              <a:spcBef>
                <a:spcPts val="1000"/>
              </a:spcBef>
              <a:spcAft>
                <a:spcPts val="0"/>
              </a:spcAft>
              <a:buClr>
                <a:schemeClr val="dk1"/>
              </a:buClr>
              <a:buSzPts val="1400"/>
              <a:buNone/>
            </a:pPr>
            <a:r>
              <a:rPr lang="en-US"/>
              <a:t>Noisy Names</a:t>
            </a:r>
            <a:endParaRPr/>
          </a:p>
          <a:p>
            <a:pPr indent="0" lvl="1" marL="457200" rtl="0" algn="l">
              <a:lnSpc>
                <a:spcPct val="90000"/>
              </a:lnSpc>
              <a:spcBef>
                <a:spcPts val="500"/>
              </a:spcBef>
              <a:spcAft>
                <a:spcPts val="0"/>
              </a:spcAft>
              <a:buClr>
                <a:schemeClr val="dk1"/>
              </a:buClr>
              <a:buSzPts val="1200"/>
              <a:buNone/>
            </a:pPr>
            <a:r>
              <a:rPr i="1" lang="en-US"/>
              <a:t>List&lt;int&gt; listOfCustomerIds = new List&lt;int&gt;()</a:t>
            </a:r>
            <a:endParaRPr/>
          </a:p>
          <a:p>
            <a:pPr indent="-171450" lvl="1" marL="628650" rtl="0" algn="l">
              <a:lnSpc>
                <a:spcPct val="90000"/>
              </a:lnSpc>
              <a:spcBef>
                <a:spcPts val="500"/>
              </a:spcBef>
              <a:spcAft>
                <a:spcPts val="0"/>
              </a:spcAft>
              <a:buClr>
                <a:schemeClr val="dk1"/>
              </a:buClr>
              <a:buSzPts val="1200"/>
              <a:buFont typeface="Century Gothic"/>
              <a:buChar char="-"/>
            </a:pPr>
            <a:r>
              <a:rPr i="1" lang="en-US"/>
              <a:t>Instead use </a:t>
            </a:r>
            <a:endParaRPr/>
          </a:p>
          <a:p>
            <a:pPr indent="-171450" lvl="2" marL="1085850" rtl="0" algn="l">
              <a:lnSpc>
                <a:spcPct val="90000"/>
              </a:lnSpc>
              <a:spcBef>
                <a:spcPts val="500"/>
              </a:spcBef>
              <a:spcAft>
                <a:spcPts val="0"/>
              </a:spcAft>
              <a:buClr>
                <a:schemeClr val="dk1"/>
              </a:buClr>
              <a:buSzPts val="1000"/>
              <a:buFont typeface="Century Gothic"/>
              <a:buChar char="-"/>
            </a:pPr>
            <a:r>
              <a:rPr i="1" lang="en-US"/>
              <a:t>var customerIds = new List&lt;int&gt;()</a:t>
            </a:r>
            <a:endParaRPr/>
          </a:p>
          <a:p>
            <a:pPr indent="-171450" lvl="2" marL="1085850" rtl="0" algn="l">
              <a:lnSpc>
                <a:spcPct val="90000"/>
              </a:lnSpc>
              <a:spcBef>
                <a:spcPts val="500"/>
              </a:spcBef>
              <a:spcAft>
                <a:spcPts val="0"/>
              </a:spcAft>
              <a:buClr>
                <a:schemeClr val="dk1"/>
              </a:buClr>
              <a:buSzPts val="1000"/>
              <a:buFont typeface="Century Gothic"/>
              <a:buChar char="-"/>
            </a:pPr>
            <a:r>
              <a:rPr i="1" lang="en-US"/>
              <a:t>List&lt;int&gt; customerIds = new() //C#9</a:t>
            </a:r>
            <a:endParaRPr/>
          </a:p>
          <a:p>
            <a:pPr indent="0" lvl="0" marL="0" rtl="0" algn="l">
              <a:lnSpc>
                <a:spcPct val="90000"/>
              </a:lnSpc>
              <a:spcBef>
                <a:spcPts val="1000"/>
              </a:spcBef>
              <a:spcAft>
                <a:spcPts val="0"/>
              </a:spcAft>
              <a:buClr>
                <a:schemeClr val="dk1"/>
              </a:buClr>
              <a:buSzPts val="1400"/>
              <a:buNone/>
            </a:pPr>
            <a:r>
              <a:rPr lang="en-US"/>
              <a:t>Encoded names</a:t>
            </a:r>
            <a:endParaRPr/>
          </a:p>
          <a:p>
            <a:pPr indent="0" lvl="1" marL="457200" rtl="0" algn="l">
              <a:lnSpc>
                <a:spcPct val="90000"/>
              </a:lnSpc>
              <a:spcBef>
                <a:spcPts val="500"/>
              </a:spcBef>
              <a:spcAft>
                <a:spcPts val="0"/>
              </a:spcAft>
              <a:buClr>
                <a:schemeClr val="dk1"/>
              </a:buClr>
              <a:buSzPts val="1200"/>
              <a:buNone/>
            </a:pPr>
            <a:r>
              <a:rPr lang="en-US"/>
              <a:t>Hungarian notation – </a:t>
            </a:r>
            <a:r>
              <a:rPr i="1" lang="en-US"/>
              <a:t>int32userInfoId</a:t>
            </a:r>
            <a:endParaRPr/>
          </a:p>
          <a:p>
            <a:pPr indent="0" lvl="1" marL="457200" rtl="0" algn="l">
              <a:lnSpc>
                <a:spcPct val="90000"/>
              </a:lnSpc>
              <a:spcBef>
                <a:spcPts val="500"/>
              </a:spcBef>
              <a:spcAft>
                <a:spcPts val="0"/>
              </a:spcAft>
              <a:buClr>
                <a:schemeClr val="dk1"/>
              </a:buClr>
              <a:buSzPts val="1200"/>
              <a:buNone/>
            </a:pPr>
            <a:r>
              <a:t/>
            </a:r>
            <a:endParaRPr i="1"/>
          </a:p>
          <a:p>
            <a:pPr indent="0" lvl="0" marL="0" rtl="0" algn="l">
              <a:lnSpc>
                <a:spcPct val="90000"/>
              </a:lnSpc>
              <a:spcBef>
                <a:spcPts val="1000"/>
              </a:spcBef>
              <a:spcAft>
                <a:spcPts val="0"/>
              </a:spcAft>
              <a:buClr>
                <a:schemeClr val="dk1"/>
              </a:buClr>
              <a:buSzPts val="1400"/>
              <a:buNone/>
            </a:pPr>
            <a:r>
              <a:rPr i="1" lang="en-US"/>
              <a:t>Magic Numbers/Strings</a:t>
            </a:r>
            <a:endParaRPr/>
          </a:p>
          <a:p>
            <a:pPr indent="0" lvl="0" marL="0" rtl="0" algn="l">
              <a:lnSpc>
                <a:spcPct val="90000"/>
              </a:lnSpc>
              <a:spcBef>
                <a:spcPts val="1000"/>
              </a:spcBef>
              <a:spcAft>
                <a:spcPts val="0"/>
              </a:spcAft>
              <a:buClr>
                <a:schemeClr val="dk1"/>
              </a:buClr>
              <a:buSzPts val="1050"/>
              <a:buNone/>
            </a:pPr>
            <a:r>
              <a:rPr i="1" lang="en-US" sz="1050"/>
              <a:t>            </a:t>
            </a:r>
            <a:r>
              <a:rPr i="1" lang="en-US" sz="1100"/>
              <a:t>Especially painful for fresh developers</a:t>
            </a:r>
            <a:endParaRPr/>
          </a:p>
        </p:txBody>
      </p:sp>
      <p:sp>
        <p:nvSpPr>
          <p:cNvPr id="352" name="Google Shape;352;p20"/>
          <p:cNvSpPr txBox="1"/>
          <p:nvPr>
            <p:ph idx="3" type="body"/>
          </p:nvPr>
        </p:nvSpPr>
        <p:spPr>
          <a:xfrm>
            <a:off x="5502442" y="2192866"/>
            <a:ext cx="3456432" cy="6265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Conventions</a:t>
            </a:r>
            <a:endParaRPr/>
          </a:p>
        </p:txBody>
      </p:sp>
      <p:sp>
        <p:nvSpPr>
          <p:cNvPr id="353" name="Google Shape;353;p20"/>
          <p:cNvSpPr txBox="1"/>
          <p:nvPr>
            <p:ph idx="4" type="body"/>
          </p:nvPr>
        </p:nvSpPr>
        <p:spPr>
          <a:xfrm>
            <a:off x="5500500" y="2895600"/>
            <a:ext cx="3456432" cy="33146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u="sng">
                <a:solidFill>
                  <a:schemeClr val="hlink"/>
                </a:solidFill>
                <a:hlinkClick r:id="rId3"/>
              </a:rPr>
              <a:t>Follow the .NET Conventions</a:t>
            </a:r>
            <a:endParaRPr/>
          </a:p>
          <a:p>
            <a:pPr indent="0" lvl="1" marL="457200" rtl="0" algn="l">
              <a:lnSpc>
                <a:spcPct val="90000"/>
              </a:lnSpc>
              <a:spcBef>
                <a:spcPts val="500"/>
              </a:spcBef>
              <a:spcAft>
                <a:spcPts val="0"/>
              </a:spcAft>
              <a:buClr>
                <a:schemeClr val="dk1"/>
              </a:buClr>
              <a:buSzPts val="1200"/>
              <a:buNone/>
            </a:pPr>
            <a:r>
              <a:rPr lang="en-US"/>
              <a:t>- These are already configured in Visual Studio by default</a:t>
            </a:r>
            <a:endParaRPr/>
          </a:p>
          <a:p>
            <a:pPr indent="0" lvl="1" marL="457200" rtl="0" algn="l">
              <a:lnSpc>
                <a:spcPct val="90000"/>
              </a:lnSpc>
              <a:spcBef>
                <a:spcPts val="500"/>
              </a:spcBef>
              <a:spcAft>
                <a:spcPts val="0"/>
              </a:spcAft>
              <a:buClr>
                <a:schemeClr val="dk1"/>
              </a:buClr>
              <a:buSzPts val="1200"/>
              <a:buNone/>
            </a:pPr>
            <a:r>
              <a:rPr i="1" lang="en-US"/>
              <a:t>- PascalCase</a:t>
            </a:r>
            <a:r>
              <a:rPr lang="en-US"/>
              <a:t> for public properties</a:t>
            </a:r>
            <a:endParaRPr/>
          </a:p>
          <a:p>
            <a:pPr indent="0" lvl="1" marL="457200" rtl="0" algn="l">
              <a:lnSpc>
                <a:spcPct val="90000"/>
              </a:lnSpc>
              <a:spcBef>
                <a:spcPts val="500"/>
              </a:spcBef>
              <a:spcAft>
                <a:spcPts val="0"/>
              </a:spcAft>
              <a:buClr>
                <a:schemeClr val="dk1"/>
              </a:buClr>
              <a:buSzPts val="1200"/>
              <a:buNone/>
            </a:pPr>
            <a:r>
              <a:rPr i="1" lang="en-US"/>
              <a:t>- camelCase</a:t>
            </a:r>
            <a:r>
              <a:rPr lang="en-US"/>
              <a:t> for parameters</a:t>
            </a:r>
            <a:endParaRPr/>
          </a:p>
          <a:p>
            <a:pPr indent="0" lvl="1" marL="457200" rtl="0" algn="l">
              <a:lnSpc>
                <a:spcPct val="90000"/>
              </a:lnSpc>
              <a:spcBef>
                <a:spcPts val="500"/>
              </a:spcBef>
              <a:spcAft>
                <a:spcPts val="0"/>
              </a:spcAft>
              <a:buClr>
                <a:schemeClr val="dk1"/>
              </a:buClr>
              <a:buSzPts val="1200"/>
              <a:buNone/>
            </a:pPr>
            <a:r>
              <a:rPr lang="en-US"/>
              <a:t>- _camelCase for private fields</a:t>
            </a:r>
            <a:endParaRPr/>
          </a:p>
          <a:p>
            <a:pPr indent="0" lvl="1" marL="457200" rtl="0" algn="l">
              <a:lnSpc>
                <a:spcPct val="90000"/>
              </a:lnSpc>
              <a:spcBef>
                <a:spcPts val="500"/>
              </a:spcBef>
              <a:spcAft>
                <a:spcPts val="0"/>
              </a:spcAft>
              <a:buClr>
                <a:schemeClr val="dk1"/>
              </a:buClr>
              <a:buSzPts val="1200"/>
              <a:buNone/>
            </a:pPr>
            <a:r>
              <a:rPr lang="en-US"/>
              <a:t>- Avoid abbreviations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solidFill>
                  <a:schemeClr val="accent4"/>
                </a:solidFill>
              </a:rPr>
              <a:t>LEAN ON YOUR IDE</a:t>
            </a:r>
            <a:br>
              <a:rPr lang="en-US">
                <a:solidFill>
                  <a:schemeClr val="accent4"/>
                </a:solidFill>
              </a:rPr>
            </a:br>
            <a:r>
              <a:rPr lang="en-US">
                <a:solidFill>
                  <a:schemeClr val="accent4"/>
                </a:solidFill>
              </a:rPr>
              <a:t>OBEY YOUR LINTER</a:t>
            </a:r>
            <a:endParaRPr/>
          </a:p>
        </p:txBody>
      </p:sp>
      <p:sp>
        <p:nvSpPr>
          <p:cNvPr id="359" name="Google Shape;359;p2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Keep on top of your IDE warnings</a:t>
            </a:r>
            <a:endParaRPr/>
          </a:p>
          <a:p>
            <a:pPr indent="0" lvl="1" marL="457200" rtl="0" algn="l">
              <a:lnSpc>
                <a:spcPct val="90000"/>
              </a:lnSpc>
              <a:spcBef>
                <a:spcPts val="500"/>
              </a:spcBef>
              <a:spcAft>
                <a:spcPts val="0"/>
              </a:spcAft>
              <a:buClr>
                <a:schemeClr val="dk1"/>
              </a:buClr>
              <a:buSzPct val="100000"/>
              <a:buNone/>
            </a:pPr>
            <a:r>
              <a:rPr lang="en-US"/>
              <a:t>As soon as you ignore them and let them get out of control, you no longer have </a:t>
            </a:r>
            <a:r>
              <a:rPr i="1" lang="en-US"/>
              <a:t>any</a:t>
            </a:r>
            <a:r>
              <a:rPr lang="en-US"/>
              <a:t> warnings.</a:t>
            </a:r>
            <a:endParaRPr/>
          </a:p>
          <a:p>
            <a:pPr indent="-111125" lvl="1" marL="685800" rtl="0" algn="l">
              <a:lnSpc>
                <a:spcPct val="90000"/>
              </a:lnSpc>
              <a:spcBef>
                <a:spcPts val="5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Listen to your styling guidelines</a:t>
            </a:r>
            <a:endParaRPr/>
          </a:p>
          <a:p>
            <a:pPr indent="-99377"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Visual Studio has a great built-in linter</a:t>
            </a:r>
            <a:endParaRPr/>
          </a:p>
          <a:p>
            <a:pPr indent="0" lvl="1" marL="457200" rtl="0" algn="l">
              <a:lnSpc>
                <a:spcPct val="90000"/>
              </a:lnSpc>
              <a:spcBef>
                <a:spcPts val="500"/>
              </a:spcBef>
              <a:spcAft>
                <a:spcPts val="0"/>
              </a:spcAft>
              <a:buClr>
                <a:schemeClr val="dk1"/>
              </a:buClr>
              <a:buSzPct val="100000"/>
              <a:buNone/>
            </a:pPr>
            <a:r>
              <a:rPr lang="en-US"/>
              <a:t>Code Profile </a:t>
            </a:r>
            <a:endParaRPr/>
          </a:p>
          <a:p>
            <a:pPr indent="0" lvl="1" marL="457200" rtl="0" algn="l">
              <a:lnSpc>
                <a:spcPct val="90000"/>
              </a:lnSpc>
              <a:spcBef>
                <a:spcPts val="5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Alternative – </a:t>
            </a:r>
            <a:r>
              <a:rPr lang="en-US" u="sng">
                <a:solidFill>
                  <a:schemeClr val="hlink"/>
                </a:solidFill>
                <a:hlinkClick r:id="rId3"/>
              </a:rPr>
              <a:t>CodeMaid</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Other great extensions like </a:t>
            </a:r>
            <a:r>
              <a:rPr lang="en-US" u="sng">
                <a:solidFill>
                  <a:schemeClr val="hlink"/>
                </a:solidFill>
                <a:hlinkClick r:id="rId4"/>
              </a:rPr>
              <a:t>CodeCleanupOnSave</a:t>
            </a:r>
            <a:endParaRPr/>
          </a:p>
          <a:p>
            <a:pPr indent="-99377"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66" name="Google Shape;366;p22"/>
          <p:cNvPicPr preferRelativeResize="0"/>
          <p:nvPr/>
        </p:nvPicPr>
        <p:blipFill rotWithShape="1">
          <a:blip r:embed="rId3">
            <a:alphaModFix/>
          </a:blip>
          <a:srcRect b="0" l="0" r="0" t="0"/>
          <a:stretch/>
        </p:blipFill>
        <p:spPr>
          <a:xfrm>
            <a:off x="0" y="0"/>
            <a:ext cx="12192000" cy="1441450"/>
          </a:xfrm>
          <a:prstGeom prst="rect">
            <a:avLst/>
          </a:prstGeom>
          <a:noFill/>
          <a:ln>
            <a:noFill/>
          </a:ln>
        </p:spPr>
      </p:pic>
      <p:sp>
        <p:nvSpPr>
          <p:cNvPr id="367" name="Google Shape;367;p22"/>
          <p:cNvSpPr txBox="1"/>
          <p:nvPr>
            <p:ph type="title"/>
          </p:nvPr>
        </p:nvSpPr>
        <p:spPr>
          <a:xfrm>
            <a:off x="685800" y="1066163"/>
            <a:ext cx="3306744" cy="51483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200"/>
              <a:buFont typeface="Century Gothic"/>
              <a:buNone/>
            </a:pPr>
            <a:r>
              <a:rPr lang="en-US" sz="3200">
                <a:solidFill>
                  <a:schemeClr val="accent4"/>
                </a:solidFill>
              </a:rPr>
              <a:t>MAKE YOUR INTENT KNOWN</a:t>
            </a:r>
            <a:endParaRPr/>
          </a:p>
        </p:txBody>
      </p:sp>
      <p:grpSp>
        <p:nvGrpSpPr>
          <p:cNvPr id="368" name="Google Shape;368;p22"/>
          <p:cNvGrpSpPr/>
          <p:nvPr/>
        </p:nvGrpSpPr>
        <p:grpSpPr>
          <a:xfrm>
            <a:off x="4678344" y="1131099"/>
            <a:ext cx="6403994" cy="5079459"/>
            <a:chOff x="0" y="3974"/>
            <a:chExt cx="6403994" cy="5079459"/>
          </a:xfrm>
        </p:grpSpPr>
        <p:sp>
          <p:nvSpPr>
            <p:cNvPr id="369" name="Google Shape;369;p22"/>
            <p:cNvSpPr/>
            <p:nvPr/>
          </p:nvSpPr>
          <p:spPr>
            <a:xfrm>
              <a:off x="0" y="3974"/>
              <a:ext cx="6403994" cy="84657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56089" y="194454"/>
              <a:ext cx="465617" cy="46561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977796" y="3974"/>
              <a:ext cx="5426197" cy="8465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txBox="1"/>
            <p:nvPr/>
          </p:nvSpPr>
          <p:spPr>
            <a:xfrm>
              <a:off x="977796" y="3974"/>
              <a:ext cx="5426197" cy="846576"/>
            </a:xfrm>
            <a:prstGeom prst="rect">
              <a:avLst/>
            </a:prstGeom>
            <a:noFill/>
            <a:ln>
              <a:noFill/>
            </a:ln>
          </p:spPr>
          <p:txBody>
            <a:bodyPr anchorCtr="0" anchor="ctr" bIns="89575" lIns="89575" spcFirstLastPara="1" rIns="89575" wrap="square" tIns="89575">
              <a:noAutofit/>
            </a:bodyPr>
            <a:lstStyle/>
            <a:p>
              <a:pPr indent="0" lvl="0" marL="0" marR="0" rtl="0" algn="l">
                <a:lnSpc>
                  <a:spcPct val="100000"/>
                </a:lnSpc>
                <a:spcBef>
                  <a:spcPts val="0"/>
                </a:spcBef>
                <a:spcAft>
                  <a:spcPts val="0"/>
                </a:spcAft>
                <a:buClr>
                  <a:schemeClr val="dk1"/>
                </a:buClr>
                <a:buSzPts val="1400"/>
                <a:buFont typeface="Century Gothic"/>
                <a:buNone/>
              </a:pPr>
              <a:r>
                <a:rPr lang="en-US" sz="1400">
                  <a:solidFill>
                    <a:schemeClr val="dk1"/>
                  </a:solidFill>
                  <a:latin typeface="Century Gothic"/>
                  <a:ea typeface="Century Gothic"/>
                  <a:cs typeface="Century Gothic"/>
                  <a:sym typeface="Century Gothic"/>
                </a:rPr>
                <a:t>Prefer </a:t>
              </a:r>
              <a:r>
                <a:rPr b="1" lang="en-US" sz="1400">
                  <a:solidFill>
                    <a:schemeClr val="dk1"/>
                  </a:solidFill>
                  <a:latin typeface="Century Gothic"/>
                  <a:ea typeface="Century Gothic"/>
                  <a:cs typeface="Century Gothic"/>
                  <a:sym typeface="Century Gothic"/>
                </a:rPr>
                <a:t>string.Empty </a:t>
              </a:r>
              <a:r>
                <a:rPr lang="en-US" sz="1400">
                  <a:solidFill>
                    <a:schemeClr val="dk1"/>
                  </a:solidFill>
                  <a:latin typeface="Century Gothic"/>
                  <a:ea typeface="Century Gothic"/>
                  <a:cs typeface="Century Gothic"/>
                  <a:sym typeface="Century Gothic"/>
                </a:rPr>
                <a:t>over “” for empty strings</a:t>
              </a:r>
              <a:endParaRPr/>
            </a:p>
          </p:txBody>
        </p:sp>
        <p:sp>
          <p:nvSpPr>
            <p:cNvPr id="373" name="Google Shape;373;p22"/>
            <p:cNvSpPr/>
            <p:nvPr/>
          </p:nvSpPr>
          <p:spPr>
            <a:xfrm>
              <a:off x="0" y="1062195"/>
              <a:ext cx="6403994" cy="84657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56089" y="1252675"/>
              <a:ext cx="465617" cy="46561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977796" y="1062195"/>
              <a:ext cx="5426197" cy="8465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txBox="1"/>
            <p:nvPr/>
          </p:nvSpPr>
          <p:spPr>
            <a:xfrm>
              <a:off x="977796" y="1062195"/>
              <a:ext cx="5426197" cy="846576"/>
            </a:xfrm>
            <a:prstGeom prst="rect">
              <a:avLst/>
            </a:prstGeom>
            <a:noFill/>
            <a:ln>
              <a:noFill/>
            </a:ln>
          </p:spPr>
          <p:txBody>
            <a:bodyPr anchorCtr="0" anchor="ctr" bIns="89575" lIns="89575" spcFirstLastPara="1" rIns="89575" wrap="square" tIns="89575">
              <a:noAutofit/>
            </a:bodyPr>
            <a:lstStyle/>
            <a:p>
              <a:pPr indent="0" lvl="0" marL="0" marR="0" rtl="0" algn="l">
                <a:lnSpc>
                  <a:spcPct val="100000"/>
                </a:lnSpc>
                <a:spcBef>
                  <a:spcPts val="0"/>
                </a:spcBef>
                <a:spcAft>
                  <a:spcPts val="0"/>
                </a:spcAft>
                <a:buClr>
                  <a:schemeClr val="dk1"/>
                </a:buClr>
                <a:buSzPts val="1400"/>
                <a:buFont typeface="Century Gothic"/>
                <a:buNone/>
              </a:pPr>
              <a:r>
                <a:rPr lang="en-US" sz="1400">
                  <a:solidFill>
                    <a:schemeClr val="dk1"/>
                  </a:solidFill>
                  <a:latin typeface="Century Gothic"/>
                  <a:ea typeface="Century Gothic"/>
                  <a:cs typeface="Century Gothic"/>
                  <a:sym typeface="Century Gothic"/>
                </a:rPr>
                <a:t>Use constructors</a:t>
              </a:r>
              <a:endParaRPr/>
            </a:p>
          </p:txBody>
        </p:sp>
        <p:sp>
          <p:nvSpPr>
            <p:cNvPr id="377" name="Google Shape;377;p22"/>
            <p:cNvSpPr/>
            <p:nvPr/>
          </p:nvSpPr>
          <p:spPr>
            <a:xfrm>
              <a:off x="0" y="2120416"/>
              <a:ext cx="6403994" cy="84657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256089" y="2310895"/>
              <a:ext cx="465617" cy="46561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77796" y="2120416"/>
              <a:ext cx="5426197" cy="8465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txBox="1"/>
            <p:nvPr/>
          </p:nvSpPr>
          <p:spPr>
            <a:xfrm>
              <a:off x="977796" y="2120416"/>
              <a:ext cx="5426197" cy="846576"/>
            </a:xfrm>
            <a:prstGeom prst="rect">
              <a:avLst/>
            </a:prstGeom>
            <a:noFill/>
            <a:ln>
              <a:noFill/>
            </a:ln>
          </p:spPr>
          <p:txBody>
            <a:bodyPr anchorCtr="0" anchor="ctr" bIns="89575" lIns="89575" spcFirstLastPara="1" rIns="89575" wrap="square" tIns="89575">
              <a:noAutofit/>
            </a:bodyPr>
            <a:lstStyle/>
            <a:p>
              <a:pPr indent="0" lvl="0" marL="0" marR="0" rtl="0" algn="l">
                <a:lnSpc>
                  <a:spcPct val="100000"/>
                </a:lnSpc>
                <a:spcBef>
                  <a:spcPts val="0"/>
                </a:spcBef>
                <a:spcAft>
                  <a:spcPts val="0"/>
                </a:spcAft>
                <a:buClr>
                  <a:schemeClr val="dk1"/>
                </a:buClr>
                <a:buSzPts val="1400"/>
                <a:buFont typeface="Century Gothic"/>
                <a:buNone/>
              </a:pPr>
              <a:r>
                <a:rPr lang="en-US" sz="1400">
                  <a:solidFill>
                    <a:schemeClr val="dk1"/>
                  </a:solidFill>
                  <a:latin typeface="Century Gothic"/>
                  <a:ea typeface="Century Gothic"/>
                  <a:cs typeface="Century Gothic"/>
                  <a:sym typeface="Century Gothic"/>
                </a:rPr>
                <a:t>Use access modifiers for classes, methods, properties, and fields</a:t>
              </a:r>
              <a:endParaRPr/>
            </a:p>
          </p:txBody>
        </p:sp>
        <p:sp>
          <p:nvSpPr>
            <p:cNvPr id="381" name="Google Shape;381;p22"/>
            <p:cNvSpPr/>
            <p:nvPr/>
          </p:nvSpPr>
          <p:spPr>
            <a:xfrm>
              <a:off x="0" y="3178636"/>
              <a:ext cx="6403994" cy="84657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256089" y="3369116"/>
              <a:ext cx="465617" cy="46561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977796" y="3178636"/>
              <a:ext cx="5426197" cy="8465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txBox="1"/>
            <p:nvPr/>
          </p:nvSpPr>
          <p:spPr>
            <a:xfrm>
              <a:off x="977796" y="3178636"/>
              <a:ext cx="5426197" cy="846576"/>
            </a:xfrm>
            <a:prstGeom prst="rect">
              <a:avLst/>
            </a:prstGeom>
            <a:noFill/>
            <a:ln>
              <a:noFill/>
            </a:ln>
          </p:spPr>
          <p:txBody>
            <a:bodyPr anchorCtr="0" anchor="ctr" bIns="89575" lIns="89575" spcFirstLastPara="1" rIns="89575" wrap="square" tIns="89575">
              <a:noAutofit/>
            </a:bodyPr>
            <a:lstStyle/>
            <a:p>
              <a:pPr indent="0" lvl="0" marL="0" marR="0" rtl="0" algn="l">
                <a:lnSpc>
                  <a:spcPct val="100000"/>
                </a:lnSpc>
                <a:spcBef>
                  <a:spcPts val="0"/>
                </a:spcBef>
                <a:spcAft>
                  <a:spcPts val="0"/>
                </a:spcAft>
                <a:buClr>
                  <a:schemeClr val="dk1"/>
                </a:buClr>
                <a:buSzPts val="1400"/>
                <a:buFont typeface="Century Gothic"/>
                <a:buNone/>
              </a:pPr>
              <a:r>
                <a:rPr lang="en-US" sz="1400">
                  <a:solidFill>
                    <a:schemeClr val="dk1"/>
                  </a:solidFill>
                  <a:latin typeface="Century Gothic"/>
                  <a:ea typeface="Century Gothic"/>
                  <a:cs typeface="Century Gothic"/>
                  <a:sym typeface="Century Gothic"/>
                </a:rPr>
                <a:t>Use default values in parameter lists with the default set to the hot path</a:t>
              </a:r>
              <a:endParaRPr/>
            </a:p>
          </p:txBody>
        </p:sp>
        <p:sp>
          <p:nvSpPr>
            <p:cNvPr id="385" name="Google Shape;385;p22"/>
            <p:cNvSpPr/>
            <p:nvPr/>
          </p:nvSpPr>
          <p:spPr>
            <a:xfrm>
              <a:off x="0" y="4236857"/>
              <a:ext cx="6403994" cy="84657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256089" y="4427337"/>
              <a:ext cx="465617" cy="46561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977796" y="4236857"/>
              <a:ext cx="5426197" cy="8465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txBox="1"/>
            <p:nvPr/>
          </p:nvSpPr>
          <p:spPr>
            <a:xfrm>
              <a:off x="977796" y="4236857"/>
              <a:ext cx="5426197" cy="846576"/>
            </a:xfrm>
            <a:prstGeom prst="rect">
              <a:avLst/>
            </a:prstGeom>
            <a:noFill/>
            <a:ln>
              <a:noFill/>
            </a:ln>
          </p:spPr>
          <p:txBody>
            <a:bodyPr anchorCtr="0" anchor="ctr" bIns="89575" lIns="89575" spcFirstLastPara="1" rIns="89575" wrap="square" tIns="89575">
              <a:noAutofit/>
            </a:bodyPr>
            <a:lstStyle/>
            <a:p>
              <a:pPr indent="0" lvl="0" marL="0" marR="0" rtl="0" algn="l">
                <a:lnSpc>
                  <a:spcPct val="100000"/>
                </a:lnSpc>
                <a:spcBef>
                  <a:spcPts val="0"/>
                </a:spcBef>
                <a:spcAft>
                  <a:spcPts val="0"/>
                </a:spcAft>
                <a:buClr>
                  <a:schemeClr val="dk1"/>
                </a:buClr>
                <a:buSzPts val="1400"/>
                <a:buFont typeface="Century Gothic"/>
                <a:buNone/>
              </a:pPr>
              <a:r>
                <a:rPr lang="en-US" sz="1400">
                  <a:solidFill>
                    <a:schemeClr val="dk1"/>
                  </a:solidFill>
                  <a:latin typeface="Century Gothic"/>
                  <a:ea typeface="Century Gothic"/>
                  <a:cs typeface="Century Gothic"/>
                  <a:sym typeface="Century Gothic"/>
                </a:rPr>
                <a:t>Testing has its own set of patterns you can use to show what is the system under test and what is unimportant (stub, fake, or mock).</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4" name="Google Shape;394;p23"/>
          <p:cNvSpPr txBox="1"/>
          <p:nvPr>
            <p:ph type="ctrTitle"/>
          </p:nvPr>
        </p:nvSpPr>
        <p:spPr>
          <a:xfrm>
            <a:off x="4976028" y="965200"/>
            <a:ext cx="6170943" cy="43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5400"/>
              <a:buFont typeface="Century Gothic"/>
              <a:buNone/>
            </a:pPr>
            <a:r>
              <a:rPr lang="en-US" sz="5400" u="sng">
                <a:solidFill>
                  <a:schemeClr val="accent4"/>
                </a:solidFill>
                <a:hlinkClick r:id="rId3">
                  <a:extLst>
                    <a:ext uri="{A12FA001-AC4F-418D-AE19-62706E023703}">
                      <ahyp:hlinkClr val="tx"/>
                    </a:ext>
                  </a:extLst>
                </a:hlinkClick>
              </a:rPr>
              <a:t>FIRACODE</a:t>
            </a:r>
            <a:br>
              <a:rPr lang="en-US" sz="5400">
                <a:solidFill>
                  <a:schemeClr val="accent4"/>
                </a:solidFill>
              </a:rPr>
            </a:br>
            <a:r>
              <a:rPr lang="en-US" sz="2000">
                <a:solidFill>
                  <a:schemeClr val="accent4"/>
                </a:solidFill>
              </a:rPr>
              <a:t>MONOSPACED, LIGATURE-ENHANCED FONTS ARE GREAT FOR READING</a:t>
            </a:r>
            <a:endParaRPr sz="5400">
              <a:solidFill>
                <a:schemeClr val="accent4"/>
              </a:solidFill>
            </a:endParaRPr>
          </a:p>
        </p:txBody>
      </p:sp>
      <p:cxnSp>
        <p:nvCxnSpPr>
          <p:cNvPr id="395" name="Google Shape;395;p23"/>
          <p:cNvCxnSpPr/>
          <p:nvPr/>
        </p:nvCxnSpPr>
        <p:spPr>
          <a:xfrm>
            <a:off x="4654295" y="1621260"/>
            <a:ext cx="0" cy="3017520"/>
          </a:xfrm>
          <a:prstGeom prst="straightConnector1">
            <a:avLst/>
          </a:prstGeom>
          <a:noFill/>
          <a:ln cap="flat" cmpd="sng" w="15875">
            <a:solidFill>
              <a:schemeClr val="dk1"/>
            </a:solidFill>
            <a:prstDash val="solid"/>
            <a:round/>
            <a:headEnd len="sm" w="sm" type="none"/>
            <a:tailEnd len="sm" w="sm" type="none"/>
          </a:ln>
        </p:spPr>
      </p:cxnSp>
      <p:pic>
        <p:nvPicPr>
          <p:cNvPr id="396" name="Google Shape;396;p23"/>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pic>
        <p:nvPicPr>
          <p:cNvPr descr="Typewriter" id="397" name="Google Shape;397;p23"/>
          <p:cNvPicPr preferRelativeResize="0"/>
          <p:nvPr/>
        </p:nvPicPr>
        <p:blipFill rotWithShape="1">
          <a:blip r:embed="rId5">
            <a:alphaModFix/>
          </a:blip>
          <a:srcRect b="0" l="0" r="0" t="0"/>
          <a:stretch/>
        </p:blipFill>
        <p:spPr>
          <a:xfrm>
            <a:off x="1776170" y="1888595"/>
            <a:ext cx="2482850" cy="2482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24"/>
          <p:cNvSpPr txBox="1"/>
          <p:nvPr>
            <p:ph type="title"/>
          </p:nvPr>
        </p:nvSpPr>
        <p:spPr>
          <a:xfrm>
            <a:off x="4673600" y="764373"/>
            <a:ext cx="6832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6"/>
              </a:buClr>
              <a:buSzPts val="4000"/>
              <a:buFont typeface="Century Gothic"/>
              <a:buNone/>
            </a:pPr>
            <a:r>
              <a:rPr lang="en-US">
                <a:solidFill>
                  <a:schemeClr val="accent6"/>
                </a:solidFill>
              </a:rPr>
              <a:t>LEAVE A POSITIVE LEGACY</a:t>
            </a:r>
            <a:endParaRPr/>
          </a:p>
        </p:txBody>
      </p:sp>
      <p:sp>
        <p:nvSpPr>
          <p:cNvPr id="403" name="Google Shape;403;p24"/>
          <p:cNvSpPr txBox="1"/>
          <p:nvPr>
            <p:ph idx="1" type="body"/>
          </p:nvPr>
        </p:nvSpPr>
        <p:spPr>
          <a:xfrm>
            <a:off x="4948990" y="2057402"/>
            <a:ext cx="6557210" cy="41612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t>Don’t have your name cursed for years to come by those browsing the annals of commit history</a:t>
            </a:r>
            <a:endParaRPr/>
          </a:p>
          <a:p>
            <a:pPr indent="-88900" lvl="0" marL="228600" rtl="0" algn="l">
              <a:lnSpc>
                <a:spcPct val="90000"/>
              </a:lnSpc>
              <a:spcBef>
                <a:spcPts val="1000"/>
              </a:spcBef>
              <a:spcAft>
                <a:spcPts val="0"/>
              </a:spcAft>
              <a:buClr>
                <a:schemeClr val="dk1"/>
              </a:buClr>
              <a:buSzPts val="2200"/>
              <a:buNone/>
            </a:pPr>
            <a:r>
              <a:t/>
            </a:r>
            <a:endParaRPr/>
          </a:p>
        </p:txBody>
      </p:sp>
      <p:pic>
        <p:nvPicPr>
          <p:cNvPr descr="A person sitting at a desk&#10;&#10;Description automatically generated" id="404" name="Google Shape;404;p24"/>
          <p:cNvPicPr preferRelativeResize="0"/>
          <p:nvPr/>
        </p:nvPicPr>
        <p:blipFill rotWithShape="1">
          <a:blip r:embed="rId3">
            <a:alphaModFix/>
          </a:blip>
          <a:srcRect b="0" l="0" r="0" t="0"/>
          <a:stretch/>
        </p:blipFill>
        <p:spPr>
          <a:xfrm>
            <a:off x="548258" y="764373"/>
            <a:ext cx="3960793" cy="51882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25"/>
          <p:cNvSpPr/>
          <p:nvPr/>
        </p:nvSpPr>
        <p:spPr>
          <a:xfrm>
            <a:off x="4636008" y="0"/>
            <a:ext cx="755599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410" name="Google Shape;410;p25"/>
          <p:cNvSpPr/>
          <p:nvPr/>
        </p:nvSpPr>
        <p:spPr>
          <a:xfrm>
            <a:off x="0" y="0"/>
            <a:ext cx="4636008" cy="6858000"/>
          </a:xfrm>
          <a:prstGeom prst="rect">
            <a:avLst/>
          </a:prstGeom>
          <a:solidFill>
            <a:schemeClr val="lt1"/>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411" name="Google Shape;411;p25"/>
          <p:cNvPicPr preferRelativeResize="0"/>
          <p:nvPr/>
        </p:nvPicPr>
        <p:blipFill rotWithShape="1">
          <a:blip r:embed="rId3">
            <a:alphaModFix/>
          </a:blip>
          <a:srcRect b="0" l="0" r="73640" t="0"/>
          <a:stretch/>
        </p:blipFill>
        <p:spPr>
          <a:xfrm>
            <a:off x="0" y="4038601"/>
            <a:ext cx="4636008" cy="2819400"/>
          </a:xfrm>
          <a:prstGeom prst="rect">
            <a:avLst/>
          </a:prstGeom>
          <a:noFill/>
          <a:ln>
            <a:noFill/>
          </a:ln>
        </p:spPr>
      </p:pic>
      <p:sp>
        <p:nvSpPr>
          <p:cNvPr id="412" name="Google Shape;412;p25"/>
          <p:cNvSpPr txBox="1"/>
          <p:nvPr>
            <p:ph type="title"/>
          </p:nvPr>
        </p:nvSpPr>
        <p:spPr>
          <a:xfrm>
            <a:off x="665922" y="987287"/>
            <a:ext cx="3548269" cy="469789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6"/>
              </a:buClr>
              <a:buSzPts val="3600"/>
              <a:buFont typeface="Century Gothic"/>
              <a:buNone/>
            </a:pPr>
            <a:r>
              <a:rPr lang="en-US" sz="3600">
                <a:solidFill>
                  <a:schemeClr val="accent6"/>
                </a:solidFill>
              </a:rPr>
              <a:t>FURTHER YOUR MASTERY</a:t>
            </a:r>
            <a:endParaRPr/>
          </a:p>
        </p:txBody>
      </p:sp>
      <p:sp>
        <p:nvSpPr>
          <p:cNvPr id="413" name="Google Shape;413;p25"/>
          <p:cNvSpPr txBox="1"/>
          <p:nvPr>
            <p:ph idx="1" type="body"/>
          </p:nvPr>
        </p:nvSpPr>
        <p:spPr>
          <a:xfrm>
            <a:off x="5057825" y="987287"/>
            <a:ext cx="5755949" cy="46978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u="sng">
                <a:solidFill>
                  <a:schemeClr val="hlink"/>
                </a:solidFill>
                <a:hlinkClick r:id="rId4"/>
              </a:rPr>
              <a:t>Implementation Patterns</a:t>
            </a:r>
            <a:r>
              <a:rPr lang="en-US" sz="1800"/>
              <a:t> (Kent Beck - Book)</a:t>
            </a:r>
            <a:endParaRPr/>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5"/>
              </a:rPr>
              <a:t>Clean Code</a:t>
            </a:r>
            <a:r>
              <a:rPr lang="en-US" sz="1800"/>
              <a:t> (Robert Martin - Book)</a:t>
            </a:r>
            <a:endParaRPr/>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6"/>
              </a:rPr>
              <a:t>Clean Architecture</a:t>
            </a:r>
            <a:r>
              <a:rPr lang="en-US" sz="1800"/>
              <a:t> (Robert Martin - Book)</a:t>
            </a:r>
            <a:endParaRPr/>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7"/>
              </a:rPr>
              <a:t>Clean Code Youtube Series </a:t>
            </a:r>
            <a:r>
              <a:rPr lang="en-US" sz="1800"/>
              <a:t>(Robert Martin)</a:t>
            </a:r>
            <a:endParaRPr/>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8"/>
              </a:rPr>
              <a:t>Udemy Course</a:t>
            </a:r>
            <a:r>
              <a:rPr lang="en-US" sz="1800"/>
              <a:t> (Virtual Course)</a:t>
            </a:r>
            <a:endParaRPr/>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9"/>
              </a:rPr>
              <a:t>Clean Code: Part 1</a:t>
            </a:r>
            <a:r>
              <a:rPr lang="en-US" sz="1800"/>
              <a:t>(shameless plug for my site)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6"/>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i="1" lang="en-US"/>
              <a:t>URGENCY NEVER DIMINISHED, SCHEDULES NEVER </a:t>
            </a:r>
            <a:br>
              <a:rPr i="1" lang="en-US"/>
            </a:br>
            <a:r>
              <a:rPr i="1" lang="en-US"/>
              <a:t>REALLY RELAX. </a:t>
            </a:r>
            <a:br>
              <a:rPr i="1" lang="en-US"/>
            </a:br>
            <a:br>
              <a:rPr i="1" lang="en-US"/>
            </a:br>
            <a:r>
              <a:rPr i="1" lang="en-US"/>
              <a:t>WE ALL KNOW, SAYING WE'LL GO BACK AND FIX IT </a:t>
            </a:r>
            <a:br>
              <a:rPr i="1" lang="en-US"/>
            </a:br>
            <a:r>
              <a:rPr i="1" lang="en-US"/>
              <a:t>LATER MEANS WE'LL NEVER GO BACK AT ALL.</a:t>
            </a:r>
            <a:br>
              <a:rPr lang="en-US"/>
            </a:br>
            <a:endParaRPr/>
          </a:p>
        </p:txBody>
      </p:sp>
      <p:sp>
        <p:nvSpPr>
          <p:cNvPr id="419" name="Google Shape;419;p26"/>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None/>
            </a:pPr>
            <a:r>
              <a:rPr lang="en-US"/>
              <a:t>- Robert Martin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7"/>
          <p:cNvSpPr txBox="1"/>
          <p:nvPr>
            <p:ph type="title"/>
          </p:nvPr>
        </p:nvSpPr>
        <p:spPr>
          <a:xfrm>
            <a:off x="1610004" y="921975"/>
            <a:ext cx="10151533" cy="26044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i="1" lang="en-US"/>
              <a:t>IF YOU DON'T HAVE TIME TO DO IT RIGHT </a:t>
            </a:r>
            <a:br>
              <a:rPr i="1" lang="en-US"/>
            </a:br>
            <a:r>
              <a:rPr i="1" lang="en-US"/>
              <a:t>YOU NEVER HAD TIME TO DO IT AT ALL.</a:t>
            </a:r>
            <a:br>
              <a:rPr lang="en-US"/>
            </a:br>
            <a:br>
              <a:rPr lang="en-US"/>
            </a:br>
            <a:endParaRPr/>
          </a:p>
        </p:txBody>
      </p:sp>
      <p:sp>
        <p:nvSpPr>
          <p:cNvPr id="425" name="Google Shape;425;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None/>
            </a:pPr>
            <a:r>
              <a:rPr lang="en-US"/>
              <a:t>- Robert Martin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C4C4C"/>
            </a:gs>
            <a:gs pos="50000">
              <a:srgbClr val="292929"/>
            </a:gs>
            <a:gs pos="100000">
              <a:schemeClr val="dk1"/>
            </a:gs>
          </a:gsLst>
          <a:lin ang="5400000" scaled="0"/>
        </a:gradFill>
      </p:bgPr>
    </p:bg>
    <p:spTree>
      <p:nvGrpSpPr>
        <p:cNvPr id="430" name="Shape 430"/>
        <p:cNvGrpSpPr/>
        <p:nvPr/>
      </p:nvGrpSpPr>
      <p:grpSpPr>
        <a:xfrm>
          <a:off x="0" y="0"/>
          <a:ext cx="0" cy="0"/>
          <a:chOff x="0" y="0"/>
          <a:chExt cx="0" cy="0"/>
        </a:xfrm>
      </p:grpSpPr>
      <p:pic>
        <p:nvPicPr>
          <p:cNvPr id="431" name="Google Shape;431;p28"/>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id="432" name="Google Shape;432;p28"/>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sp>
        <p:nvSpPr>
          <p:cNvPr id="433" name="Google Shape;433;p28"/>
          <p:cNvSpPr/>
          <p:nvPr/>
        </p:nvSpPr>
        <p:spPr>
          <a:xfrm>
            <a:off x="0" y="0"/>
            <a:ext cx="12192000" cy="6858000"/>
          </a:xfrm>
          <a:prstGeom prst="rect">
            <a:avLst/>
          </a:prstGeom>
          <a:gradFill>
            <a:gsLst>
              <a:gs pos="0">
                <a:srgbClr val="4C4C4C"/>
              </a:gs>
              <a:gs pos="50000">
                <a:srgbClr val="292929"/>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34" name="Google Shape;434;p28"/>
          <p:cNvSpPr txBox="1"/>
          <p:nvPr>
            <p:ph type="title"/>
          </p:nvPr>
        </p:nvSpPr>
        <p:spPr>
          <a:xfrm>
            <a:off x="4764951" y="1098958"/>
            <a:ext cx="5981345" cy="42699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entury Gothic"/>
              <a:buNone/>
            </a:pPr>
            <a:r>
              <a:rPr lang="en-US" sz="2200"/>
              <a:t>IT IS OKAY TO </a:t>
            </a:r>
            <a:r>
              <a:rPr lang="en-US" sz="2200">
                <a:solidFill>
                  <a:schemeClr val="accent4"/>
                </a:solidFill>
              </a:rPr>
              <a:t>SLOW DOWN </a:t>
            </a:r>
            <a:r>
              <a:rPr lang="en-US" sz="2200"/>
              <a:t>AND THINK OF YOUR CODE’S IMPACT ON YOURSELF AND OTHERS</a:t>
            </a:r>
            <a:br>
              <a:rPr lang="en-US" sz="2200"/>
            </a:br>
            <a:br>
              <a:rPr lang="en-US" sz="2200"/>
            </a:br>
            <a:r>
              <a:rPr lang="en-US" sz="2200"/>
              <a:t>TAKING </a:t>
            </a:r>
            <a:r>
              <a:rPr lang="en-US" sz="2200">
                <a:solidFill>
                  <a:schemeClr val="accent5"/>
                </a:solidFill>
              </a:rPr>
              <a:t>FIVE MINUTES </a:t>
            </a:r>
            <a:r>
              <a:rPr lang="en-US" sz="2200"/>
              <a:t>WILL NEVER HURT</a:t>
            </a:r>
            <a:br>
              <a:rPr lang="en-US" sz="2200"/>
            </a:br>
            <a:br>
              <a:rPr lang="en-US" sz="2200"/>
            </a:br>
            <a:r>
              <a:rPr lang="en-US" sz="2200"/>
              <a:t>FAILING TO DO SO IS MERELY DEFERRING THE COST TO LATER – WITH </a:t>
            </a:r>
            <a:r>
              <a:rPr lang="en-US" sz="2200">
                <a:solidFill>
                  <a:schemeClr val="accent2"/>
                </a:solidFill>
              </a:rPr>
              <a:t>ACCUMULATED INTEREST</a:t>
            </a:r>
            <a:br>
              <a:rPr lang="en-US" sz="2200"/>
            </a:br>
            <a:br>
              <a:rPr lang="en-US" sz="2200"/>
            </a:br>
            <a:r>
              <a:rPr b="1" lang="en-US" sz="2200"/>
              <a:t>WE LIVE IN THE HOUSES WE BUILD </a:t>
            </a:r>
            <a:r>
              <a:rPr lang="en-US" sz="2200"/>
              <a:t>– </a:t>
            </a:r>
            <a:br>
              <a:rPr lang="en-US" sz="2200"/>
            </a:br>
            <a:r>
              <a:rPr lang="en-US" sz="2200"/>
              <a:t>DON’T MAKE SACRIFICES TO YOUR CODE YOU AREN’T WILLING TO LIVE WITH </a:t>
            </a:r>
            <a:r>
              <a:rPr b="1" i="1" lang="en-US" sz="2200">
                <a:solidFill>
                  <a:schemeClr val="accent1"/>
                </a:solidFill>
              </a:rPr>
              <a:t>FOREVER</a:t>
            </a:r>
            <a:br>
              <a:rPr lang="en-US" sz="2200"/>
            </a:br>
            <a:endParaRPr sz="2200"/>
          </a:p>
        </p:txBody>
      </p:sp>
      <p:cxnSp>
        <p:nvCxnSpPr>
          <p:cNvPr id="435" name="Google Shape;435;p28"/>
          <p:cNvCxnSpPr/>
          <p:nvPr/>
        </p:nvCxnSpPr>
        <p:spPr>
          <a:xfrm>
            <a:off x="4654295" y="1621260"/>
            <a:ext cx="0" cy="3017520"/>
          </a:xfrm>
          <a:prstGeom prst="straightConnector1">
            <a:avLst/>
          </a:prstGeom>
          <a:noFill/>
          <a:ln cap="flat" cmpd="sng" w="15875">
            <a:solidFill>
              <a:schemeClr val="lt1"/>
            </a:solidFill>
            <a:prstDash val="solid"/>
            <a:round/>
            <a:headEnd len="sm" w="sm" type="none"/>
            <a:tailEnd len="sm" w="sm" type="none"/>
          </a:ln>
        </p:spPr>
      </p:cxnSp>
      <p:pic>
        <p:nvPicPr>
          <p:cNvPr id="436" name="Google Shape;436;p28"/>
          <p:cNvPicPr preferRelativeResize="0"/>
          <p:nvPr/>
        </p:nvPicPr>
        <p:blipFill rotWithShape="1">
          <a:blip r:embed="rId4">
            <a:alphaModFix/>
          </a:blip>
          <a:srcRect b="0" l="0" r="0" t="0"/>
          <a:stretch/>
        </p:blipFill>
        <p:spPr>
          <a:xfrm>
            <a:off x="0" y="4375150"/>
            <a:ext cx="12192000" cy="2482850"/>
          </a:xfrm>
          <a:prstGeom prst="rect">
            <a:avLst/>
          </a:prstGeom>
          <a:noFill/>
          <a:ln>
            <a:noFill/>
          </a:ln>
        </p:spPr>
      </p:pic>
      <p:sp>
        <p:nvSpPr>
          <p:cNvPr id="437" name="Google Shape;437;p28"/>
          <p:cNvSpPr txBox="1"/>
          <p:nvPr/>
        </p:nvSpPr>
        <p:spPr>
          <a:xfrm>
            <a:off x="1003178" y="2398041"/>
            <a:ext cx="354046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EVERYONE IS CAPABLE OF WRITING </a:t>
            </a:r>
            <a:r>
              <a:rPr lang="en-US" sz="2000">
                <a:solidFill>
                  <a:srgbClr val="7F7F7F"/>
                </a:solidFill>
                <a:latin typeface="Century Gothic"/>
                <a:ea typeface="Century Gothic"/>
                <a:cs typeface="Century Gothic"/>
                <a:sym typeface="Century Gothic"/>
              </a:rPr>
              <a:t>DIRTY </a:t>
            </a:r>
            <a:r>
              <a:rPr lang="en-US" sz="2000">
                <a:solidFill>
                  <a:schemeClr val="lt1"/>
                </a:solidFill>
                <a:latin typeface="Century Gothic"/>
                <a:ea typeface="Century Gothic"/>
                <a:cs typeface="Century Gothic"/>
                <a:sym typeface="Century Gothic"/>
              </a:rPr>
              <a:t>CODE WITHOUT THE PROPER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i="1" lang="en-US"/>
              <a:t>THE CODE YOU WRITE WILL BE READ MORE TIMES </a:t>
            </a:r>
            <a:br>
              <a:rPr i="1" lang="en-US"/>
            </a:br>
            <a:r>
              <a:rPr i="1" lang="en-US"/>
              <a:t>THAN IT WAS WRITTEN AND BY MORE PEOPLE.</a:t>
            </a:r>
            <a:br>
              <a:rPr lang="en-US"/>
            </a:br>
            <a:endParaRPr/>
          </a:p>
        </p:txBody>
      </p:sp>
      <p:sp>
        <p:nvSpPr>
          <p:cNvPr id="181" name="Google Shape;181;p3"/>
          <p:cNvSpPr txBox="1"/>
          <p:nvPr>
            <p:ph idx="2" type="body"/>
          </p:nvPr>
        </p:nvSpPr>
        <p:spPr>
          <a:xfrm>
            <a:off x="1016000" y="3358028"/>
            <a:ext cx="10151533" cy="6798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1600"/>
              <a:buNone/>
            </a:pPr>
            <a:r>
              <a:rPr i="1" lang="en-US"/>
              <a:t>- Kent Beck | </a:t>
            </a:r>
            <a:r>
              <a:rPr i="1" lang="en-US" u="sng">
                <a:solidFill>
                  <a:schemeClr val="hlink"/>
                </a:solidFill>
                <a:hlinkClick r:id="rId3"/>
              </a:rPr>
              <a:t>Implementation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i="1" lang="en-US"/>
            </a:br>
            <a:r>
              <a:rPr i="1" lang="en-US"/>
              <a:t>ANY FOOL CAN WRITE CODE THAT A COMPUTER </a:t>
            </a:r>
            <a:br>
              <a:rPr i="1" lang="en-US"/>
            </a:br>
            <a:r>
              <a:rPr i="1" lang="en-US"/>
              <a:t>CAN UNDERSTAND. GOOD PROGRAMMERS WRITE </a:t>
            </a:r>
            <a:br>
              <a:rPr i="1" lang="en-US"/>
            </a:br>
            <a:r>
              <a:rPr i="1" lang="en-US"/>
              <a:t>CODE THAT HUMANS CAN UNDERSTAND.</a:t>
            </a:r>
            <a:br>
              <a:rPr lang="en-US"/>
            </a:br>
            <a:br>
              <a:rPr lang="en-US"/>
            </a:br>
            <a:endParaRPr/>
          </a:p>
        </p:txBody>
      </p:sp>
      <p:sp>
        <p:nvSpPr>
          <p:cNvPr id="187" name="Google Shape;187;p4"/>
          <p:cNvSpPr txBox="1"/>
          <p:nvPr>
            <p:ph idx="2" type="body"/>
          </p:nvPr>
        </p:nvSpPr>
        <p:spPr>
          <a:xfrm>
            <a:off x="1016000" y="3358028"/>
            <a:ext cx="10151533" cy="6798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1600"/>
              <a:buNone/>
            </a:pPr>
            <a:r>
              <a:rPr i="1" lang="en-US"/>
              <a:t> - Martin Fowler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5"/>
          <p:cNvSpPr txBox="1"/>
          <p:nvPr>
            <p:ph type="title"/>
          </p:nvPr>
        </p:nvSpPr>
        <p:spPr>
          <a:xfrm>
            <a:off x="685800" y="1066163"/>
            <a:ext cx="3306744" cy="51483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3200"/>
              <a:buFont typeface="Century Gothic"/>
              <a:buNone/>
            </a:pPr>
            <a:r>
              <a:rPr lang="en-US" sz="3200"/>
              <a:t>FOUR BASIC PRINCIPLES</a:t>
            </a:r>
            <a:br>
              <a:rPr lang="en-US" sz="3200"/>
            </a:br>
            <a:r>
              <a:rPr lang="en-US" sz="1200"/>
              <a:t>(OF ART)</a:t>
            </a:r>
            <a:endParaRPr/>
          </a:p>
        </p:txBody>
      </p:sp>
      <p:grpSp>
        <p:nvGrpSpPr>
          <p:cNvPr id="194" name="Google Shape;194;p5"/>
          <p:cNvGrpSpPr/>
          <p:nvPr/>
        </p:nvGrpSpPr>
        <p:grpSpPr>
          <a:xfrm>
            <a:off x="4678344" y="1127125"/>
            <a:ext cx="6403994" cy="5087408"/>
            <a:chOff x="0" y="0"/>
            <a:chExt cx="6403994" cy="5087408"/>
          </a:xfrm>
        </p:grpSpPr>
        <p:cxnSp>
          <p:nvCxnSpPr>
            <p:cNvPr id="195" name="Google Shape;195;p5"/>
            <p:cNvCxnSpPr/>
            <p:nvPr/>
          </p:nvCxnSpPr>
          <p:spPr>
            <a:xfrm>
              <a:off x="0" y="0"/>
              <a:ext cx="6403994" cy="0"/>
            </a:xfrm>
            <a:prstGeom prst="straightConnector1">
              <a:avLst/>
            </a:prstGeom>
            <a:gradFill>
              <a:gsLst>
                <a:gs pos="0">
                  <a:srgbClr val="709DE5"/>
                </a:gs>
                <a:gs pos="78000">
                  <a:srgbClr val="508DE8"/>
                </a:gs>
                <a:gs pos="100000">
                  <a:srgbClr val="508DE8"/>
                </a:gs>
              </a:gsLst>
              <a:lin ang="5400000" scaled="0"/>
            </a:gradFill>
            <a:ln cap="flat" cmpd="sng" w="9525">
              <a:solidFill>
                <a:schemeClr val="accent5"/>
              </a:solidFill>
              <a:prstDash val="solid"/>
              <a:round/>
              <a:headEnd len="sm" w="sm" type="none"/>
              <a:tailEnd len="sm" w="sm" type="none"/>
            </a:ln>
          </p:spPr>
        </p:cxnSp>
        <p:sp>
          <p:nvSpPr>
            <p:cNvPr id="196" name="Google Shape;196;p5"/>
            <p:cNvSpPr/>
            <p:nvPr/>
          </p:nvSpPr>
          <p:spPr>
            <a:xfrm>
              <a:off x="0" y="0"/>
              <a:ext cx="6403994" cy="12718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txBox="1"/>
            <p:nvPr/>
          </p:nvSpPr>
          <p:spPr>
            <a:xfrm>
              <a:off x="0" y="0"/>
              <a:ext cx="6403994" cy="1271852"/>
            </a:xfrm>
            <a:prstGeom prst="rect">
              <a:avLst/>
            </a:prstGeom>
            <a:noFill/>
            <a:ln>
              <a:noFill/>
            </a:ln>
          </p:spPr>
          <p:txBody>
            <a:bodyPr anchorCtr="0" anchor="t" bIns="220975" lIns="220975" spcFirstLastPara="1" rIns="220975" wrap="square" tIns="220975">
              <a:noAutofit/>
            </a:bodyPr>
            <a:lstStyle/>
            <a:p>
              <a:pPr indent="0" lvl="0" marL="0" marR="0" rtl="0" algn="l">
                <a:lnSpc>
                  <a:spcPct val="90000"/>
                </a:lnSpc>
                <a:spcBef>
                  <a:spcPts val="0"/>
                </a:spcBef>
                <a:spcAft>
                  <a:spcPts val="0"/>
                </a:spcAft>
                <a:buClr>
                  <a:srgbClr val="FF0000"/>
                </a:buClr>
                <a:buSzPts val="5800"/>
                <a:buFont typeface="Century Gothic"/>
                <a:buNone/>
              </a:pPr>
              <a:r>
                <a:rPr lang="en-US" sz="5800">
                  <a:solidFill>
                    <a:srgbClr val="FF0000"/>
                  </a:solidFill>
                  <a:latin typeface="Century Gothic"/>
                  <a:ea typeface="Century Gothic"/>
                  <a:cs typeface="Century Gothic"/>
                  <a:sym typeface="Century Gothic"/>
                </a:rPr>
                <a:t>Contrast</a:t>
              </a:r>
              <a:endParaRPr/>
            </a:p>
          </p:txBody>
        </p:sp>
        <p:cxnSp>
          <p:nvCxnSpPr>
            <p:cNvPr id="198" name="Google Shape;198;p5"/>
            <p:cNvCxnSpPr/>
            <p:nvPr/>
          </p:nvCxnSpPr>
          <p:spPr>
            <a:xfrm>
              <a:off x="0" y="1271852"/>
              <a:ext cx="6403994" cy="0"/>
            </a:xfrm>
            <a:prstGeom prst="straightConnector1">
              <a:avLst/>
            </a:prstGeom>
            <a:gradFill>
              <a:gsLst>
                <a:gs pos="0">
                  <a:srgbClr val="5195E1"/>
                </a:gs>
                <a:gs pos="78000">
                  <a:srgbClr val="2387E7"/>
                </a:gs>
                <a:gs pos="100000">
                  <a:srgbClr val="2387E7"/>
                </a:gs>
              </a:gsLst>
              <a:lin ang="5400000" scaled="0"/>
            </a:gradFill>
            <a:ln cap="flat" cmpd="sng" w="9525">
              <a:solidFill>
                <a:srgbClr val="2D88DF"/>
              </a:solidFill>
              <a:prstDash val="solid"/>
              <a:round/>
              <a:headEnd len="sm" w="sm" type="none"/>
              <a:tailEnd len="sm" w="sm" type="none"/>
            </a:ln>
          </p:spPr>
        </p:cxnSp>
        <p:sp>
          <p:nvSpPr>
            <p:cNvPr id="199" name="Google Shape;199;p5"/>
            <p:cNvSpPr/>
            <p:nvPr/>
          </p:nvSpPr>
          <p:spPr>
            <a:xfrm>
              <a:off x="0" y="1271852"/>
              <a:ext cx="6403994" cy="12718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nvSpPr>
          <p:spPr>
            <a:xfrm>
              <a:off x="0" y="1271852"/>
              <a:ext cx="6403994" cy="1271852"/>
            </a:xfrm>
            <a:prstGeom prst="rect">
              <a:avLst/>
            </a:prstGeom>
            <a:noFill/>
            <a:ln>
              <a:noFill/>
            </a:ln>
          </p:spPr>
          <p:txBody>
            <a:bodyPr anchorCtr="0" anchor="t" bIns="220975" lIns="220975" spcFirstLastPara="1" rIns="220975" wrap="square" tIns="220975">
              <a:noAutofit/>
            </a:bodyPr>
            <a:lstStyle/>
            <a:p>
              <a:pPr indent="0" lvl="0" marL="0" marR="0" rtl="0" algn="l">
                <a:lnSpc>
                  <a:spcPct val="90000"/>
                </a:lnSpc>
                <a:spcBef>
                  <a:spcPts val="0"/>
                </a:spcBef>
                <a:spcAft>
                  <a:spcPts val="0"/>
                </a:spcAft>
                <a:buClr>
                  <a:schemeClr val="accent2"/>
                </a:buClr>
                <a:buSzPts val="5800"/>
                <a:buFont typeface="Century Gothic"/>
                <a:buNone/>
              </a:pPr>
              <a:r>
                <a:rPr lang="en-US" sz="5800">
                  <a:solidFill>
                    <a:schemeClr val="accent2"/>
                  </a:solidFill>
                  <a:latin typeface="Century Gothic"/>
                  <a:ea typeface="Century Gothic"/>
                  <a:cs typeface="Century Gothic"/>
                  <a:sym typeface="Century Gothic"/>
                </a:rPr>
                <a:t>Repetition</a:t>
              </a:r>
              <a:endParaRPr/>
            </a:p>
          </p:txBody>
        </p:sp>
        <p:cxnSp>
          <p:nvCxnSpPr>
            <p:cNvPr id="201" name="Google Shape;201;p5"/>
            <p:cNvCxnSpPr/>
            <p:nvPr/>
          </p:nvCxnSpPr>
          <p:spPr>
            <a:xfrm>
              <a:off x="0" y="2543704"/>
              <a:ext cx="6403994" cy="0"/>
            </a:xfrm>
            <a:prstGeom prst="straightConnector1">
              <a:avLst/>
            </a:prstGeom>
            <a:gradFill>
              <a:gsLst>
                <a:gs pos="0">
                  <a:srgbClr val="4790CB"/>
                </a:gs>
                <a:gs pos="78000">
                  <a:srgbClr val="1086CE"/>
                </a:gs>
                <a:gs pos="100000">
                  <a:srgbClr val="1086CE"/>
                </a:gs>
              </a:gsLst>
              <a:lin ang="5400000" scaled="0"/>
            </a:gradFill>
            <a:ln cap="flat" cmpd="sng" w="9525">
              <a:solidFill>
                <a:srgbClr val="1A84C6"/>
              </a:solidFill>
              <a:prstDash val="solid"/>
              <a:round/>
              <a:headEnd len="sm" w="sm" type="none"/>
              <a:tailEnd len="sm" w="sm" type="none"/>
            </a:ln>
          </p:spPr>
        </p:cxnSp>
        <p:sp>
          <p:nvSpPr>
            <p:cNvPr id="202" name="Google Shape;202;p5"/>
            <p:cNvSpPr/>
            <p:nvPr/>
          </p:nvSpPr>
          <p:spPr>
            <a:xfrm>
              <a:off x="0" y="2543704"/>
              <a:ext cx="6403994" cy="12718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txBox="1"/>
            <p:nvPr/>
          </p:nvSpPr>
          <p:spPr>
            <a:xfrm>
              <a:off x="0" y="2543704"/>
              <a:ext cx="6403994" cy="1271852"/>
            </a:xfrm>
            <a:prstGeom prst="rect">
              <a:avLst/>
            </a:prstGeom>
            <a:noFill/>
            <a:ln>
              <a:noFill/>
            </a:ln>
          </p:spPr>
          <p:txBody>
            <a:bodyPr anchorCtr="0" anchor="t" bIns="220975" lIns="220975" spcFirstLastPara="1" rIns="220975" wrap="square" tIns="220975">
              <a:noAutofit/>
            </a:bodyPr>
            <a:lstStyle/>
            <a:p>
              <a:pPr indent="0" lvl="0" marL="0" marR="0" rtl="0" algn="l">
                <a:lnSpc>
                  <a:spcPct val="90000"/>
                </a:lnSpc>
                <a:spcBef>
                  <a:spcPts val="0"/>
                </a:spcBef>
                <a:spcAft>
                  <a:spcPts val="0"/>
                </a:spcAft>
                <a:buClr>
                  <a:schemeClr val="accent3"/>
                </a:buClr>
                <a:buSzPts val="5800"/>
                <a:buFont typeface="Century Gothic"/>
                <a:buNone/>
              </a:pPr>
              <a:r>
                <a:rPr lang="en-US" sz="5800">
                  <a:solidFill>
                    <a:schemeClr val="accent3"/>
                  </a:solidFill>
                  <a:latin typeface="Century Gothic"/>
                  <a:ea typeface="Century Gothic"/>
                  <a:cs typeface="Century Gothic"/>
                  <a:sym typeface="Century Gothic"/>
                </a:rPr>
                <a:t>Alignment</a:t>
              </a:r>
              <a:endParaRPr/>
            </a:p>
          </p:txBody>
        </p:sp>
        <p:cxnSp>
          <p:nvCxnSpPr>
            <p:cNvPr id="204" name="Google Shape;204;p5"/>
            <p:cNvCxnSpPr/>
            <p:nvPr/>
          </p:nvCxnSpPr>
          <p:spPr>
            <a:xfrm>
              <a:off x="0" y="3815556"/>
              <a:ext cx="6403994" cy="0"/>
            </a:xfrm>
            <a:prstGeom prst="straightConnector1">
              <a:avLst/>
            </a:prstGeom>
            <a:gradFill>
              <a:gsLst>
                <a:gs pos="0">
                  <a:srgbClr val="3E88AD"/>
                </a:gs>
                <a:gs pos="78000">
                  <a:srgbClr val="097EA9"/>
                </a:gs>
                <a:gs pos="100000">
                  <a:srgbClr val="097EA9"/>
                </a:gs>
              </a:gsLst>
              <a:lin ang="5400000" scaled="0"/>
            </a:gradFill>
            <a:ln cap="flat" cmpd="sng" w="9525">
              <a:solidFill>
                <a:srgbClr val="127BA2"/>
              </a:solidFill>
              <a:prstDash val="solid"/>
              <a:round/>
              <a:headEnd len="sm" w="sm" type="none"/>
              <a:tailEnd len="sm" w="sm" type="none"/>
            </a:ln>
          </p:spPr>
        </p:cxnSp>
        <p:sp>
          <p:nvSpPr>
            <p:cNvPr id="205" name="Google Shape;205;p5"/>
            <p:cNvSpPr/>
            <p:nvPr/>
          </p:nvSpPr>
          <p:spPr>
            <a:xfrm>
              <a:off x="0" y="3815556"/>
              <a:ext cx="6403994" cy="12718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txBox="1"/>
            <p:nvPr/>
          </p:nvSpPr>
          <p:spPr>
            <a:xfrm>
              <a:off x="0" y="3815556"/>
              <a:ext cx="6403994" cy="1271852"/>
            </a:xfrm>
            <a:prstGeom prst="rect">
              <a:avLst/>
            </a:prstGeom>
            <a:noFill/>
            <a:ln>
              <a:noFill/>
            </a:ln>
          </p:spPr>
          <p:txBody>
            <a:bodyPr anchorCtr="0" anchor="t" bIns="220975" lIns="220975" spcFirstLastPara="1" rIns="220975" wrap="square" tIns="220975">
              <a:noAutofit/>
            </a:bodyPr>
            <a:lstStyle/>
            <a:p>
              <a:pPr indent="0" lvl="0" marL="0" marR="0" rtl="0" algn="l">
                <a:lnSpc>
                  <a:spcPct val="90000"/>
                </a:lnSpc>
                <a:spcBef>
                  <a:spcPts val="0"/>
                </a:spcBef>
                <a:spcAft>
                  <a:spcPts val="0"/>
                </a:spcAft>
                <a:buClr>
                  <a:schemeClr val="accent4"/>
                </a:buClr>
                <a:buSzPts val="5800"/>
                <a:buFont typeface="Century Gothic"/>
                <a:buNone/>
              </a:pPr>
              <a:r>
                <a:rPr lang="en-US" sz="5800">
                  <a:solidFill>
                    <a:schemeClr val="accent4"/>
                  </a:solidFill>
                  <a:latin typeface="Century Gothic"/>
                  <a:ea typeface="Century Gothic"/>
                  <a:cs typeface="Century Gothic"/>
                  <a:sym typeface="Century Gothic"/>
                </a:rPr>
                <a:t>Proximity</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Text&#10;&#10;Description automatically generated" id="212" name="Google Shape;212;p6"/>
          <p:cNvPicPr preferRelativeResize="0"/>
          <p:nvPr/>
        </p:nvPicPr>
        <p:blipFill rotWithShape="1">
          <a:blip r:embed="rId3">
            <a:alphaModFix/>
          </a:blip>
          <a:srcRect b="0" l="0" r="0" t="0"/>
          <a:stretch/>
        </p:blipFill>
        <p:spPr>
          <a:xfrm>
            <a:off x="6374537" y="3000149"/>
            <a:ext cx="2996553" cy="1183028"/>
          </a:xfrm>
          <a:prstGeom prst="rect">
            <a:avLst/>
          </a:prstGeom>
          <a:noFill/>
          <a:ln>
            <a:noFill/>
          </a:ln>
        </p:spPr>
      </p:pic>
      <p:sp>
        <p:nvSpPr>
          <p:cNvPr id="213" name="Google Shape;213;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1"/>
              </a:buClr>
              <a:buSzPts val="4000"/>
              <a:buFont typeface="Century Gothic"/>
              <a:buNone/>
            </a:pPr>
            <a:r>
              <a:rPr lang="en-US">
                <a:solidFill>
                  <a:schemeClr val="accent1"/>
                </a:solidFill>
              </a:rPr>
              <a:t>CONTRAST</a:t>
            </a:r>
            <a:endParaRPr/>
          </a:p>
        </p:txBody>
      </p:sp>
      <p:sp>
        <p:nvSpPr>
          <p:cNvPr id="214" name="Google Shape;214;p6"/>
          <p:cNvSpPr txBox="1"/>
          <p:nvPr>
            <p:ph idx="1" type="body"/>
          </p:nvPr>
        </p:nvSpPr>
        <p:spPr>
          <a:xfrm>
            <a:off x="843161" y="2636053"/>
            <a:ext cx="1100438" cy="3716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t>Notepad</a:t>
            </a:r>
            <a:endParaRPr/>
          </a:p>
        </p:txBody>
      </p:sp>
      <p:sp>
        <p:nvSpPr>
          <p:cNvPr id="215" name="Google Shape;215;p6"/>
          <p:cNvSpPr txBox="1"/>
          <p:nvPr>
            <p:ph idx="3" type="body"/>
          </p:nvPr>
        </p:nvSpPr>
        <p:spPr>
          <a:xfrm>
            <a:off x="6305796" y="2636053"/>
            <a:ext cx="2156361" cy="3693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t>VS Code (Dracula)</a:t>
            </a:r>
            <a:endParaRPr/>
          </a:p>
        </p:txBody>
      </p:sp>
      <p:pic>
        <p:nvPicPr>
          <p:cNvPr descr="Graphical user interface, text, application&#10;&#10;Description automatically generated" id="216" name="Google Shape;216;p6"/>
          <p:cNvPicPr preferRelativeResize="0"/>
          <p:nvPr/>
        </p:nvPicPr>
        <p:blipFill rotWithShape="1">
          <a:blip r:embed="rId4">
            <a:alphaModFix/>
          </a:blip>
          <a:srcRect b="0" l="0" r="0" t="0"/>
          <a:stretch/>
        </p:blipFill>
        <p:spPr>
          <a:xfrm>
            <a:off x="914409" y="3005385"/>
            <a:ext cx="2058381" cy="1469220"/>
          </a:xfrm>
          <a:prstGeom prst="rect">
            <a:avLst/>
          </a:prstGeom>
          <a:noFill/>
          <a:ln>
            <a:noFill/>
          </a:ln>
        </p:spPr>
      </p:pic>
      <p:sp>
        <p:nvSpPr>
          <p:cNvPr id="217" name="Google Shape;217;p6"/>
          <p:cNvSpPr txBox="1"/>
          <p:nvPr/>
        </p:nvSpPr>
        <p:spPr>
          <a:xfrm>
            <a:off x="0" y="1872734"/>
            <a:ext cx="12192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Objects that contrast each other are easier to understand</a:t>
            </a:r>
            <a:endParaRPr/>
          </a:p>
        </p:txBody>
      </p:sp>
      <p:pic>
        <p:nvPicPr>
          <p:cNvPr descr="Graphical user interface&#10;&#10;Description automatically generated" id="218" name="Google Shape;218;p6"/>
          <p:cNvPicPr preferRelativeResize="0"/>
          <p:nvPr/>
        </p:nvPicPr>
        <p:blipFill rotWithShape="1">
          <a:blip r:embed="rId5">
            <a:alphaModFix/>
          </a:blip>
          <a:srcRect b="0" l="0" r="0" t="0"/>
          <a:stretch/>
        </p:blipFill>
        <p:spPr>
          <a:xfrm>
            <a:off x="2245953" y="4222328"/>
            <a:ext cx="3577798" cy="1743673"/>
          </a:xfrm>
          <a:prstGeom prst="rect">
            <a:avLst/>
          </a:prstGeom>
          <a:noFill/>
          <a:ln>
            <a:noFill/>
          </a:ln>
        </p:spPr>
      </p:pic>
      <p:sp>
        <p:nvSpPr>
          <p:cNvPr id="219" name="Google Shape;219;p6"/>
          <p:cNvSpPr txBox="1"/>
          <p:nvPr/>
        </p:nvSpPr>
        <p:spPr>
          <a:xfrm>
            <a:off x="2972790" y="3850668"/>
            <a:ext cx="1100438" cy="371661"/>
          </a:xfrm>
          <a:prstGeom prst="rect">
            <a:avLst/>
          </a:prstGeom>
          <a:noFill/>
          <a:ln>
            <a:noFill/>
          </a:ln>
        </p:spPr>
        <p:txBody>
          <a:bodyPr anchorCtr="0" anchor="b" bIns="45700" lIns="91425" spcFirstLastPara="1" rIns="91425" wrap="square" tIns="45700">
            <a:normAutofit fontScale="85000" lnSpcReduction="10000"/>
          </a:bodyPr>
          <a:lstStyle/>
          <a:p>
            <a:pPr indent="0" lvl="0" marL="0" marR="0" rtl="0" algn="l">
              <a:lnSpc>
                <a:spcPct val="90000"/>
              </a:lnSpc>
              <a:spcBef>
                <a:spcPts val="0"/>
              </a:spcBef>
              <a:spcAft>
                <a:spcPts val="0"/>
              </a:spcAft>
              <a:buClr>
                <a:schemeClr val="dk1"/>
              </a:buClr>
              <a:buSzPct val="100000"/>
              <a:buFont typeface="Arial"/>
              <a:buNone/>
            </a:pPr>
            <a:r>
              <a:rPr b="0" lang="en-US" sz="1600">
                <a:solidFill>
                  <a:schemeClr val="dk1"/>
                </a:solidFill>
                <a:latin typeface="Century Gothic"/>
                <a:ea typeface="Century Gothic"/>
                <a:cs typeface="Century Gothic"/>
                <a:sym typeface="Century Gothic"/>
              </a:rPr>
              <a:t>Powershell</a:t>
            </a:r>
            <a:endParaRPr b="0" sz="1600">
              <a:solidFill>
                <a:schemeClr val="dk1"/>
              </a:solidFill>
              <a:latin typeface="Century Gothic"/>
              <a:ea typeface="Century Gothic"/>
              <a:cs typeface="Century Gothic"/>
              <a:sym typeface="Century Gothic"/>
            </a:endParaRPr>
          </a:p>
        </p:txBody>
      </p:sp>
      <p:sp>
        <p:nvSpPr>
          <p:cNvPr id="220" name="Google Shape;220;p6"/>
          <p:cNvSpPr txBox="1"/>
          <p:nvPr/>
        </p:nvSpPr>
        <p:spPr>
          <a:xfrm>
            <a:off x="9309524" y="3666002"/>
            <a:ext cx="1968067" cy="369332"/>
          </a:xfrm>
          <a:prstGeom prst="rect">
            <a:avLst/>
          </a:prstGeom>
          <a:noFill/>
          <a:ln>
            <a:noFill/>
          </a:ln>
        </p:spPr>
        <p:txBody>
          <a:bodyPr anchorCtr="0" anchor="b" bIns="45700" lIns="91425" spcFirstLastPara="1" rIns="91425" wrap="square" tIns="45700">
            <a:normAutofit fontScale="77500" lnSpcReduction="20000"/>
          </a:bodyPr>
          <a:lstStyle/>
          <a:p>
            <a:pPr indent="0" lvl="0" marL="0" marR="0" rtl="0" algn="l">
              <a:lnSpc>
                <a:spcPct val="90000"/>
              </a:lnSpc>
              <a:spcBef>
                <a:spcPts val="0"/>
              </a:spcBef>
              <a:spcAft>
                <a:spcPts val="0"/>
              </a:spcAft>
              <a:buClr>
                <a:schemeClr val="dk1"/>
              </a:buClr>
              <a:buSzPct val="100000"/>
              <a:buFont typeface="Arial"/>
              <a:buNone/>
            </a:pPr>
            <a:r>
              <a:rPr b="0" lang="en-US" sz="1600">
                <a:solidFill>
                  <a:schemeClr val="dk1"/>
                </a:solidFill>
                <a:latin typeface="Century Gothic"/>
                <a:ea typeface="Century Gothic"/>
                <a:cs typeface="Century Gothic"/>
                <a:sym typeface="Century Gothic"/>
              </a:rPr>
              <a:t>Windows Terminal (Dracula)</a:t>
            </a:r>
            <a:endParaRPr/>
          </a:p>
        </p:txBody>
      </p:sp>
      <p:pic>
        <p:nvPicPr>
          <p:cNvPr descr="Text&#10;&#10;Description automatically generated" id="221" name="Google Shape;221;p6"/>
          <p:cNvPicPr preferRelativeResize="0"/>
          <p:nvPr/>
        </p:nvPicPr>
        <p:blipFill rotWithShape="1">
          <a:blip r:embed="rId6">
            <a:alphaModFix/>
          </a:blip>
          <a:srcRect b="0" l="0" r="0" t="0"/>
          <a:stretch/>
        </p:blipFill>
        <p:spPr>
          <a:xfrm>
            <a:off x="8182708" y="4031566"/>
            <a:ext cx="3488783" cy="19344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2"/>
              </a:buClr>
              <a:buSzPts val="4000"/>
              <a:buFont typeface="Century Gothic"/>
              <a:buNone/>
            </a:pPr>
            <a:r>
              <a:rPr lang="en-US">
                <a:solidFill>
                  <a:schemeClr val="accent2"/>
                </a:solidFill>
              </a:rPr>
              <a:t>REPETITION</a:t>
            </a:r>
            <a:endParaRPr/>
          </a:p>
        </p:txBody>
      </p:sp>
      <p:graphicFrame>
        <p:nvGraphicFramePr>
          <p:cNvPr id="227" name="Google Shape;227;p7"/>
          <p:cNvGraphicFramePr/>
          <p:nvPr/>
        </p:nvGraphicFramePr>
        <p:xfrm>
          <a:off x="2230055" y="3113640"/>
          <a:ext cx="7731890" cy="2450591"/>
        </p:xfrm>
        <a:graphic>
          <a:graphicData uri="http://schemas.openxmlformats.org/presentationml/2006/ole">
            <mc:AlternateContent>
              <mc:Choice Requires="v">
                <p:oleObj r:id="rId4" imgH="2450591" imgW="7731890" progId="Package" spid="_x0000_s1">
                  <p:embed/>
                </p:oleObj>
              </mc:Choice>
              <mc:Fallback>
                <p:oleObj r:id="rId5" imgH="2450591" imgW="7731890" progId="Package">
                  <p:embed/>
                  <p:pic>
                    <p:nvPicPr>
                      <p:cNvPr id="227" name="Google Shape;227;p7"/>
                      <p:cNvPicPr preferRelativeResize="0"/>
                      <p:nvPr/>
                    </p:nvPicPr>
                    <p:blipFill rotWithShape="1">
                      <a:blip r:embed="rId6">
                        <a:alphaModFix/>
                      </a:blip>
                      <a:srcRect b="0" l="0" r="0" t="0"/>
                      <a:stretch/>
                    </p:blipFill>
                    <p:spPr>
                      <a:xfrm>
                        <a:off x="2230055" y="3113640"/>
                        <a:ext cx="7731890" cy="2450591"/>
                      </a:xfrm>
                      <a:prstGeom prst="rect">
                        <a:avLst/>
                      </a:prstGeom>
                      <a:noFill/>
                      <a:ln>
                        <a:noFill/>
                      </a:ln>
                    </p:spPr>
                  </p:pic>
                </p:oleObj>
              </mc:Fallback>
            </mc:AlternateContent>
          </a:graphicData>
        </a:graphic>
      </p:graphicFrame>
      <p:sp>
        <p:nvSpPr>
          <p:cNvPr id="228" name="Google Shape;228;p7"/>
          <p:cNvSpPr txBox="1"/>
          <p:nvPr/>
        </p:nvSpPr>
        <p:spPr>
          <a:xfrm>
            <a:off x="0" y="1872734"/>
            <a:ext cx="1219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Reusing the same or similar elements through your design </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brings a clear sense of unity, consistency, and cohesiveness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3"/>
              </a:buClr>
              <a:buSzPts val="4000"/>
              <a:buFont typeface="Century Gothic"/>
              <a:buNone/>
            </a:pPr>
            <a:r>
              <a:rPr lang="en-US">
                <a:solidFill>
                  <a:schemeClr val="accent3"/>
                </a:solidFill>
              </a:rPr>
              <a:t>ALIGNMENT</a:t>
            </a:r>
            <a:endParaRPr/>
          </a:p>
        </p:txBody>
      </p:sp>
      <p:graphicFrame>
        <p:nvGraphicFramePr>
          <p:cNvPr id="234" name="Google Shape;234;p8"/>
          <p:cNvGraphicFramePr/>
          <p:nvPr/>
        </p:nvGraphicFramePr>
        <p:xfrm>
          <a:off x="2172557" y="3111543"/>
          <a:ext cx="7846886" cy="2458747"/>
        </p:xfrm>
        <a:graphic>
          <a:graphicData uri="http://schemas.openxmlformats.org/presentationml/2006/ole">
            <mc:AlternateContent>
              <mc:Choice Requires="v">
                <p:oleObj r:id="rId4" imgH="2458747" imgW="7846886" progId="Package" spid="_x0000_s1">
                  <p:embed/>
                </p:oleObj>
              </mc:Choice>
              <mc:Fallback>
                <p:oleObj r:id="rId5" imgH="2458747" imgW="7846886" progId="Package">
                  <p:embed/>
                  <p:pic>
                    <p:nvPicPr>
                      <p:cNvPr id="234" name="Google Shape;234;p8"/>
                      <p:cNvPicPr preferRelativeResize="0"/>
                      <p:nvPr/>
                    </p:nvPicPr>
                    <p:blipFill rotWithShape="1">
                      <a:blip r:embed="rId6">
                        <a:alphaModFix/>
                      </a:blip>
                      <a:srcRect b="0" l="0" r="0" t="0"/>
                      <a:stretch/>
                    </p:blipFill>
                    <p:spPr>
                      <a:xfrm>
                        <a:off x="2172557" y="3111543"/>
                        <a:ext cx="7846886" cy="2458747"/>
                      </a:xfrm>
                      <a:prstGeom prst="rect">
                        <a:avLst/>
                      </a:prstGeom>
                      <a:noFill/>
                      <a:ln>
                        <a:noFill/>
                      </a:ln>
                    </p:spPr>
                  </p:pic>
                </p:oleObj>
              </mc:Fallback>
            </mc:AlternateContent>
          </a:graphicData>
        </a:graphic>
      </p:graphicFrame>
      <p:sp>
        <p:nvSpPr>
          <p:cNvPr id="235" name="Google Shape;235;p8"/>
          <p:cNvSpPr txBox="1"/>
          <p:nvPr/>
        </p:nvSpPr>
        <p:spPr>
          <a:xfrm>
            <a:off x="0" y="2272929"/>
            <a:ext cx="12192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Poorly aligned elements look cluttered and unfinished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solidFill>
                  <a:schemeClr val="accent4"/>
                </a:solidFill>
              </a:rPr>
              <a:t>PROXIMITY</a:t>
            </a:r>
            <a:endParaRPr/>
          </a:p>
        </p:txBody>
      </p:sp>
      <p:sp>
        <p:nvSpPr>
          <p:cNvPr id="241" name="Google Shape;241;p9"/>
          <p:cNvSpPr txBox="1"/>
          <p:nvPr/>
        </p:nvSpPr>
        <p:spPr>
          <a:xfrm>
            <a:off x="0" y="2272929"/>
            <a:ext cx="12192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Items that are close together are perceived as part of the same group</a:t>
            </a:r>
            <a:endParaRPr/>
          </a:p>
        </p:txBody>
      </p:sp>
      <p:graphicFrame>
        <p:nvGraphicFramePr>
          <p:cNvPr id="242" name="Google Shape;242;p9"/>
          <p:cNvGraphicFramePr/>
          <p:nvPr/>
        </p:nvGraphicFramePr>
        <p:xfrm>
          <a:off x="2388787" y="3112317"/>
          <a:ext cx="7414426" cy="2407902"/>
        </p:xfrm>
        <a:graphic>
          <a:graphicData uri="http://schemas.openxmlformats.org/presentationml/2006/ole">
            <mc:AlternateContent>
              <mc:Choice Requires="v">
                <p:oleObj r:id="rId4" imgH="2407902" imgW="7414426" progId="Package" spid="_x0000_s1">
                  <p:embed/>
                </p:oleObj>
              </mc:Choice>
              <mc:Fallback>
                <p:oleObj r:id="rId5" imgH="2407902" imgW="7414426" progId="Package">
                  <p:embed/>
                  <p:pic>
                    <p:nvPicPr>
                      <p:cNvPr id="242" name="Google Shape;242;p9"/>
                      <p:cNvPicPr preferRelativeResize="0"/>
                      <p:nvPr/>
                    </p:nvPicPr>
                    <p:blipFill rotWithShape="1">
                      <a:blip r:embed="rId6">
                        <a:alphaModFix/>
                      </a:blip>
                      <a:srcRect b="0" l="0" r="0" t="0"/>
                      <a:stretch/>
                    </p:blipFill>
                    <p:spPr>
                      <a:xfrm>
                        <a:off x="2388787" y="3112317"/>
                        <a:ext cx="7414426" cy="2407902"/>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2020-11-14T17:09:40Z</dcterms:created>
  <dc:creator>Ben Sampica</dc:creator>
</cp:coreProperties>
</file>