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4YVnSyDbTUuwaLN2dBXfflU3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Can be by a QA engineer alongside a developer, two developers (or more developers), or even just a single developer. I’ll get into some techniques I like to employ when test-driving the code I write.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9" name="Google Shape;39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the test that brings ‘order’ to the application by placing constraints on the application from the business rules.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will fail because the production code is not yet written.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the 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amount of production code to make the test pass. Im serious, the minimum. We are only concerned with getting the test to the green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“Quick and dirty” is okay here. We want to make our cycle time from red to green as short as possible.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REFACTOR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 the production code that was written.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Immediately commit the code - we want to be able to walk back any further changes in case things go in a direction </a:t>
            </a:r>
            <a:r>
              <a:rPr b="0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Harmony</a:t>
            </a: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doesn’t like.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the test is green, changing the quick and dirty solution into a clean and elegant solution is really easy. The test can be rerun to make sure it still (and other tests) does what we programmed it to do.</a:t>
            </a:r>
            <a:endParaRPr/>
          </a:p>
        </p:txBody>
      </p:sp>
      <p:sp>
        <p:nvSpPr>
          <p:cNvPr id="437" name="Google Shape;4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4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4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4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4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4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4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4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4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4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4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4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4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4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4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4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4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4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4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4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4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4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7" name="Google Shape;177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4" name="Google Shape;184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7" name="Google Shape;19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05" name="Google Shape;205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30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30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30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5" name="Google Shape;215;p30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30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30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82" name="Google Shape;282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1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84" name="Google Shape;284;p1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0" name="Google Shape;290;p1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1" name="Google Shape;291;p1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3" name="Google Shape;293;p1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4" name="Google Shape;294;p1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7" name="Google Shape;297;p1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99" name="Google Shape;299;p1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2" name="Google Shape;302;p1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5" name="Google Shape;305;p1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7" name="Google Shape;307;p1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09" name="Google Shape;309;p1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1" name="Google Shape;311;p1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5" name="Google Shape;315;p1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6" name="Google Shape;316;p1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8" name="Google Shape;318;p1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19" name="Google Shape;319;p1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1" name="Google Shape;321;p1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3" name="Google Shape;323;p1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6" name="Google Shape;326;p1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8" name="Google Shape;328;p1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1" name="Google Shape;331;p1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2" name="Google Shape;332;p1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5" name="Google Shape;335;p1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7" name="Google Shape;337;p1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1216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1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340" name="Google Shape;340;p1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28" name="Google Shape;128;p1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29" name="Google Shape;129;p1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30" name="Google Shape;130;p1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1" name="Google Shape;131;p1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39" name="Google Shape;13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63" name="Google Shape;163;p23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65" name="Google Shape;165;p23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35" name="Google Shape;235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37" name="Google Shape;237;p17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38" name="Google Shape;238;p17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2" name="Google Shape;242;p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4" name="Google Shape;244;p17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5" name="Google Shape;245;p17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8" name="Google Shape;248;p17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17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17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1" name="Google Shape;251;p17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2" name="Google Shape;252;p1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3" name="Google Shape;253;p17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7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6" name="Google Shape;256;p17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58" name="Google Shape;258;p17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0" name="Google Shape;260;p17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1" name="Google Shape;261;p17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4" name="Google Shape;264;p17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7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66" name="Google Shape;266;p17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7" name="Google Shape;267;p17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0" name="Google Shape;270;p17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7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2" name="Google Shape;272;p1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4" name="Google Shape;274;p17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6" name="Google Shape;276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hyperlink" Target="https://docs.microsoft.com/en-us/dotnet/core/testing/unit-testing-best-practices" TargetMode="External"/><Relationship Id="rId5" Type="http://schemas.openxmlformats.org/officeDocument/2006/relationships/hyperlink" Target="https://www.amazon.com/Test-Driven-Development-Kent-Beck/dp/0321146530" TargetMode="External"/><Relationship Id="rId6" Type="http://schemas.openxmlformats.org/officeDocument/2006/relationships/hyperlink" Target="https://www.amazon.com/NET-Core-Test-Driven-Development-production-ready-ebook/dp/B0772S8R7Q" TargetMode="External"/><Relationship Id="rId7" Type="http://schemas.openxmlformats.org/officeDocument/2006/relationships/hyperlink" Target="https://www.amazon.com/Working-Effectively-Legacy-Michael-Feathers/dp/0131177052" TargetMode="External"/><Relationship Id="rId8" Type="http://schemas.openxmlformats.org/officeDocument/2006/relationships/hyperlink" Target="https://homesteaderslife.udemy.com/course/unit-testing-csharp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madetech.com/blog/9-benefits-of-test-driven-developmen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Twentieth Century"/>
              <a:buNone/>
            </a:pPr>
            <a:r>
              <a:rPr lang="en-US">
                <a:solidFill>
                  <a:schemeClr val="accent3"/>
                </a:solidFill>
              </a:rPr>
              <a:t>TEST DRIVEN</a:t>
            </a:r>
            <a:r>
              <a:rPr lang="en-US"/>
              <a:t> DEVELOPMENT (TDD)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509963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10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519" name="Google Shape;519;p10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20" name="Google Shape;520;p10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0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22" name="Google Shape;522;p10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523" name="Google Shape;523;p10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24" name="Google Shape;524;p10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27" name="Google Shape;527;p10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28" name="Google Shape;528;p10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31" name="Google Shape;531;p10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34" name="Google Shape;534;p10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37" name="Google Shape;537;p10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38" name="Google Shape;538;p10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541" name="Google Shape;541;p10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10"/>
          <p:cNvSpPr txBox="1"/>
          <p:nvPr>
            <p:ph type="ctrTitle"/>
          </p:nvPr>
        </p:nvSpPr>
        <p:spPr>
          <a:xfrm>
            <a:off x="2609321" y="2629426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600"/>
              <a:buFont typeface="Twentieth Century"/>
              <a:buNone/>
            </a:pPr>
            <a:r>
              <a:rPr lang="en-US" sz="6600">
                <a:solidFill>
                  <a:schemeClr val="accent4"/>
                </a:solidFill>
              </a:rPr>
              <a:t>THE LIVE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E5B67"/>
            </a:gs>
            <a:gs pos="100000">
              <a:srgbClr val="151924"/>
            </a:gs>
          </a:gsLst>
          <a:lin ang="5040000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11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549;p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50" name="Google Shape;550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551" name="Google Shape;551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5" name="Google Shape;555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7" name="Google Shape;557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58" name="Google Shape;558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1" name="Google Shape;561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62" name="Google Shape;562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3" name="Google Shape;563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4" name="Google Shape;564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5" name="Google Shape;565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6" name="Google Shape;566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69" name="Google Shape;569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1" name="Google Shape;571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3" name="Google Shape;573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4" name="Google Shape;574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77" name="Google Shape;577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1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579" name="Google Shape;579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0" name="Google Shape;580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3" name="Google Shape;583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5" name="Google Shape;585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587" name="Google Shape;587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9" name="Google Shape;589;p11"/>
          <p:cNvSpPr/>
          <p:nvPr/>
        </p:nvSpPr>
        <p:spPr>
          <a:xfrm>
            <a:off x="25400" y="-14287"/>
            <a:ext cx="12192000" cy="6858000"/>
          </a:xfrm>
          <a:prstGeom prst="rect">
            <a:avLst/>
          </a:prstGeom>
          <a:gradFill>
            <a:gsLst>
              <a:gs pos="0">
                <a:srgbClr val="4E5B67"/>
              </a:gs>
              <a:gs pos="100000">
                <a:srgbClr val="151924"/>
              </a:gs>
            </a:gsLst>
            <a:lin ang="504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590" name="Google Shape;590;p11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591" name="Google Shape;591;p11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95" name="Google Shape;595;p11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97" name="Google Shape;597;p11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598" name="Google Shape;598;p11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01" name="Google Shape;601;p11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02" name="Google Shape;602;p11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chemeClr val="lt1">
                <a:alpha val="60000"/>
              </a:scheme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03" name="Google Shape;603;p11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04" name="Google Shape;604;p11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05" name="Google Shape;605;p11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06" name="Google Shape;606;p11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09" name="Google Shape;609;p11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11" name="Google Shape;611;p11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13" name="Google Shape;613;p11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14" name="Google Shape;614;p11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17" name="Google Shape;617;p11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11"/>
          <p:cNvSpPr txBox="1"/>
          <p:nvPr>
            <p:ph type="title"/>
          </p:nvPr>
        </p:nvSpPr>
        <p:spPr>
          <a:xfrm>
            <a:off x="1141413" y="1082673"/>
            <a:ext cx="2869416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chemeClr val="accent6"/>
                </a:solidFill>
              </a:rPr>
              <a:t>FURTHER YOUR MASTERY</a:t>
            </a:r>
            <a:endParaRPr/>
          </a:p>
        </p:txBody>
      </p:sp>
      <p:cxnSp>
        <p:nvCxnSpPr>
          <p:cNvPr id="619" name="Google Shape;619;p11"/>
          <p:cNvCxnSpPr/>
          <p:nvPr/>
        </p:nvCxnSpPr>
        <p:spPr>
          <a:xfrm>
            <a:off x="4654296" y="1454684"/>
            <a:ext cx="0" cy="3649129"/>
          </a:xfrm>
          <a:prstGeom prst="straightConnector1">
            <a:avLst/>
          </a:prstGeom>
          <a:noFill/>
          <a:ln cap="flat" cmpd="sng" w="25400">
            <a:solidFill>
              <a:schemeClr val="lt1">
                <a:alpha val="6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0" name="Google Shape;620;p11"/>
          <p:cNvSpPr txBox="1"/>
          <p:nvPr>
            <p:ph idx="1" type="body"/>
          </p:nvPr>
        </p:nvSpPr>
        <p:spPr>
          <a:xfrm>
            <a:off x="5297763" y="1082673"/>
            <a:ext cx="5751237" cy="4708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Microsoft best practices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5"/>
              </a:rPr>
              <a:t>Test Driven Development: By Example</a:t>
            </a:r>
            <a:r>
              <a:rPr lang="en-US" sz="1800"/>
              <a:t> (Book)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6"/>
              </a:rPr>
              <a:t>C# &amp; .NET Core Test Driven Development</a:t>
            </a:r>
            <a:r>
              <a:rPr lang="en-US" sz="1800"/>
              <a:t> (Book)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7"/>
              </a:rPr>
              <a:t>Working Effectively with Legacy Code</a:t>
            </a:r>
            <a:r>
              <a:rPr lang="en-US" sz="1800"/>
              <a:t> (Book)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8"/>
              </a:rPr>
              <a:t>Unit Testing for C# Developers</a:t>
            </a:r>
            <a:r>
              <a:rPr lang="en-US" sz="1800"/>
              <a:t> (Udemy)</a:t>
            </a:r>
            <a:endParaRPr/>
          </a:p>
        </p:txBody>
      </p:sp>
      <p:grpSp>
        <p:nvGrpSpPr>
          <p:cNvPr id="621" name="Google Shape;621;p11"/>
          <p:cNvGrpSpPr/>
          <p:nvPr/>
        </p:nvGrpSpPr>
        <p:grpSpPr>
          <a:xfrm>
            <a:off x="11364912" y="0"/>
            <a:ext cx="674688" cy="6848476"/>
            <a:chOff x="11364912" y="0"/>
            <a:chExt cx="674688" cy="6848476"/>
          </a:xfrm>
        </p:grpSpPr>
        <p:sp>
          <p:nvSpPr>
            <p:cNvPr id="622" name="Google Shape;622;p11"/>
            <p:cNvSpPr/>
            <p:nvPr/>
          </p:nvSpPr>
          <p:spPr>
            <a:xfrm>
              <a:off x="11483975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23" name="Google Shape;623;p11"/>
            <p:cNvSpPr/>
            <p:nvPr/>
          </p:nvSpPr>
          <p:spPr>
            <a:xfrm>
              <a:off x="11364912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11631612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1531600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26" name="Google Shape;626;p11"/>
            <p:cNvSpPr/>
            <p:nvPr/>
          </p:nvSpPr>
          <p:spPr>
            <a:xfrm>
              <a:off x="11772900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1710987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28" name="Google Shape;628;p11"/>
            <p:cNvSpPr/>
            <p:nvPr/>
          </p:nvSpPr>
          <p:spPr>
            <a:xfrm>
              <a:off x="11636375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1441112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</p:sp>
        <p:sp>
          <p:nvSpPr>
            <p:cNvPr id="630" name="Google Shape;630;p11"/>
            <p:cNvSpPr/>
            <p:nvPr/>
          </p:nvSpPr>
          <p:spPr>
            <a:xfrm>
              <a:off x="11849100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1939587" y="6596063"/>
              <a:ext cx="23813" cy="252413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1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7" name="Google Shape;637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8" name="Google Shape;638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639" name="Google Shape;639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3" name="Google Shape;643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5" name="Google Shape;645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6" name="Google Shape;646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49" name="Google Shape;649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50" name="Google Shape;650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651" name="Google Shape;651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52" name="Google Shape;652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53" name="Google Shape;653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54" name="Google Shape;654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57" name="Google Shape;657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59" name="Google Shape;659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61" name="Google Shape;661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62" name="Google Shape;662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65" name="Google Shape;665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667" name="Google Shape;667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68" name="Google Shape;668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1" name="Google Shape;671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3" name="Google Shape;673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675" name="Google Shape;675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7" name="Google Shape;67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678" name="Google Shape;678;p12"/>
          <p:cNvGrpSpPr/>
          <p:nvPr/>
        </p:nvGrpSpPr>
        <p:grpSpPr>
          <a:xfrm>
            <a:off x="-14288" y="0"/>
            <a:ext cx="1220788" cy="6858001"/>
            <a:chOff x="-14288" y="0"/>
            <a:chExt cx="1220788" cy="6858001"/>
          </a:xfrm>
        </p:grpSpPr>
        <p:sp>
          <p:nvSpPr>
            <p:cNvPr id="679" name="Google Shape;679;p12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33337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8575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200025" y="4763"/>
              <a:ext cx="369888" cy="1811338"/>
            </a:xfrm>
            <a:custGeom>
              <a:rect b="b" l="l" r="r" t="t"/>
              <a:pathLst>
                <a:path extrusionOk="0" h="1141" w="233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3" name="Google Shape;683;p12"/>
            <p:cNvSpPr/>
            <p:nvPr/>
          </p:nvSpPr>
          <p:spPr>
            <a:xfrm>
              <a:off x="503237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285750" y="4763"/>
              <a:ext cx="369888" cy="1430338"/>
            </a:xfrm>
            <a:custGeom>
              <a:rect b="b" l="l" r="r" t="t"/>
              <a:pathLst>
                <a:path extrusionOk="0" h="901" w="233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5" name="Google Shape;685;p12"/>
            <p:cNvSpPr/>
            <p:nvPr/>
          </p:nvSpPr>
          <p:spPr>
            <a:xfrm>
              <a:off x="546100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6" name="Google Shape;686;p12"/>
            <p:cNvSpPr/>
            <p:nvPr/>
          </p:nvSpPr>
          <p:spPr>
            <a:xfrm>
              <a:off x="588962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588962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641350" y="0"/>
              <a:ext cx="422275" cy="527050"/>
            </a:xfrm>
            <a:custGeom>
              <a:rect b="b" l="l" r="r" t="t"/>
              <a:pathLst>
                <a:path extrusionOk="0" h="332" w="266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89" name="Google Shape;689;p12"/>
            <p:cNvSpPr/>
            <p:nvPr/>
          </p:nvSpPr>
          <p:spPr>
            <a:xfrm>
              <a:off x="1020762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0" name="Google Shape;690;p12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solidFill>
              <a:srgbClr val="697C98">
                <a:alpha val="6000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1" name="Google Shape;691;p12"/>
            <p:cNvSpPr/>
            <p:nvPr/>
          </p:nvSpPr>
          <p:spPr>
            <a:xfrm>
              <a:off x="9525" y="1801813"/>
              <a:ext cx="123825" cy="127000"/>
            </a:xfrm>
            <a:custGeom>
              <a:rect b="b" l="l" r="r" t="t"/>
              <a:pathLst>
                <a:path extrusionOk="0" h="80" w="78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2" name="Google Shape;692;p12"/>
            <p:cNvSpPr/>
            <p:nvPr/>
          </p:nvSpPr>
          <p:spPr>
            <a:xfrm>
              <a:off x="-9525" y="3549650"/>
              <a:ext cx="147638" cy="481013"/>
            </a:xfrm>
            <a:custGeom>
              <a:rect b="b" l="l" r="r" t="t"/>
              <a:pathLst>
                <a:path extrusionOk="0" h="303" w="9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3" name="Google Shape;693;p12"/>
            <p:cNvSpPr/>
            <p:nvPr/>
          </p:nvSpPr>
          <p:spPr>
            <a:xfrm>
              <a:off x="128587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4" name="Google Shape;694;p12"/>
            <p:cNvSpPr/>
            <p:nvPr/>
          </p:nvSpPr>
          <p:spPr>
            <a:xfrm>
              <a:off x="204787" y="1849438"/>
              <a:ext cx="114300" cy="107950"/>
            </a:xfrm>
            <a:custGeom>
              <a:rect b="b" l="l" r="r" t="t"/>
              <a:pathLst>
                <a:path extrusionOk="0" h="23" w="24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2"/>
            <p:cNvSpPr/>
            <p:nvPr/>
          </p:nvSpPr>
          <p:spPr>
            <a:xfrm>
              <a:off x="223837" y="5041900"/>
              <a:ext cx="369888" cy="1801813"/>
            </a:xfrm>
            <a:custGeom>
              <a:rect b="b" l="l" r="r" t="t"/>
              <a:pathLst>
                <a:path extrusionOk="0" h="1135" w="233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7" name="Google Shape;697;p12"/>
            <p:cNvSpPr/>
            <p:nvPr/>
          </p:nvSpPr>
          <p:spPr>
            <a:xfrm>
              <a:off x="52387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-14288" y="5627688"/>
              <a:ext cx="85725" cy="1216025"/>
            </a:xfrm>
            <a:custGeom>
              <a:rect b="b" l="l" r="r" t="t"/>
              <a:pathLst>
                <a:path extrusionOk="0" h="766" w="54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699" name="Google Shape;699;p12"/>
            <p:cNvSpPr/>
            <p:nvPr/>
          </p:nvSpPr>
          <p:spPr>
            <a:xfrm>
              <a:off x="527050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309562" y="5422900"/>
              <a:ext cx="374650" cy="1425575"/>
            </a:xfrm>
            <a:custGeom>
              <a:rect b="b" l="l" r="r" t="t"/>
              <a:pathLst>
                <a:path extrusionOk="0" h="898" w="236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1" name="Google Shape;701;p12"/>
            <p:cNvSpPr/>
            <p:nvPr/>
          </p:nvSpPr>
          <p:spPr>
            <a:xfrm>
              <a:off x="569912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2" name="Google Shape;702;p12"/>
            <p:cNvSpPr/>
            <p:nvPr/>
          </p:nvSpPr>
          <p:spPr>
            <a:xfrm>
              <a:off x="612775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612775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669925" y="6330950"/>
              <a:ext cx="417513" cy="517525"/>
            </a:xfrm>
            <a:custGeom>
              <a:rect b="b" l="l" r="r" t="t"/>
              <a:pathLst>
                <a:path extrusionOk="0" h="326" w="263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</p:sp>
        <p:sp>
          <p:nvSpPr>
            <p:cNvPr id="705" name="Google Shape;705;p12"/>
            <p:cNvSpPr/>
            <p:nvPr/>
          </p:nvSpPr>
          <p:spPr>
            <a:xfrm>
              <a:off x="1049337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solidFill>
              <a:srgbClr val="697C98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12"/>
          <p:cNvSpPr txBox="1"/>
          <p:nvPr>
            <p:ph type="title"/>
          </p:nvPr>
        </p:nvSpPr>
        <p:spPr>
          <a:xfrm>
            <a:off x="1019015" y="1093787"/>
            <a:ext cx="3059969" cy="4697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chemeClr val="accent3"/>
                </a:solidFill>
              </a:rPr>
              <a:t>CLOSING THOUGHTS</a:t>
            </a:r>
            <a:endParaRPr/>
          </a:p>
        </p:txBody>
      </p:sp>
      <p:sp>
        <p:nvSpPr>
          <p:cNvPr id="707" name="Google Shape;707;p12"/>
          <p:cNvSpPr/>
          <p:nvPr/>
        </p:nvSpPr>
        <p:spPr>
          <a:xfrm>
            <a:off x="4625084" y="0"/>
            <a:ext cx="7566916" cy="6848476"/>
          </a:xfrm>
          <a:prstGeom prst="round2DiagRect">
            <a:avLst>
              <a:gd fmla="val 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8" name="Google Shape;708;p12"/>
          <p:cNvSpPr txBox="1"/>
          <p:nvPr>
            <p:ph idx="4294967295" type="body"/>
          </p:nvPr>
        </p:nvSpPr>
        <p:spPr>
          <a:xfrm>
            <a:off x="5215467" y="1093788"/>
            <a:ext cx="5831944" cy="4697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It’s okay to walk instead of run with TDD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Tests that are written with production code, then writing the tests are better than no tests at all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Get a feel for it and then slowly try flipping the process on its head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"/>
          <p:cNvSpPr txBox="1"/>
          <p:nvPr>
            <p:ph type="title"/>
          </p:nvPr>
        </p:nvSpPr>
        <p:spPr>
          <a:xfrm>
            <a:off x="6569957" y="618518"/>
            <a:ext cx="474708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Twentieth Century"/>
              <a:buNone/>
            </a:pPr>
            <a:r>
              <a:rPr lang="en-US" sz="3300">
                <a:solidFill>
                  <a:schemeClr val="accent5"/>
                </a:solidFill>
              </a:rPr>
              <a:t>PUMP THE BREAKS </a:t>
            </a:r>
            <a:r>
              <a:rPr lang="en-US" sz="3300"/>
              <a:t>- LETS TALK TESTING FIRST</a:t>
            </a:r>
            <a:endParaRPr/>
          </a:p>
        </p:txBody>
      </p:sp>
      <p:sp>
        <p:nvSpPr>
          <p:cNvPr id="354" name="Google Shape;354;p2"/>
          <p:cNvSpPr/>
          <p:nvPr/>
        </p:nvSpPr>
        <p:spPr>
          <a:xfrm>
            <a:off x="798950" y="808057"/>
            <a:ext cx="5286376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Diagram&#10;&#10;Description automatically generated" id="355" name="Google Shape;35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8988" y="2191013"/>
            <a:ext cx="4635583" cy="248003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"/>
          <p:cNvSpPr txBox="1"/>
          <p:nvPr>
            <p:ph idx="1" type="body"/>
          </p:nvPr>
        </p:nvSpPr>
        <p:spPr>
          <a:xfrm>
            <a:off x="6569957" y="2249487"/>
            <a:ext cx="474708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Different types of testing – unit, integration/service, functional/UI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Write lots of unit tests, write few hot path UI tests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WHY SHOULD WE </a:t>
            </a:r>
            <a:r>
              <a:rPr lang="en-US">
                <a:solidFill>
                  <a:schemeClr val="accent5"/>
                </a:solidFill>
              </a:rPr>
              <a:t>UNIT</a:t>
            </a:r>
            <a:r>
              <a:rPr lang="en-US"/>
              <a:t> </a:t>
            </a:r>
            <a:r>
              <a:rPr lang="en-US">
                <a:solidFill>
                  <a:schemeClr val="accent5"/>
                </a:solidFill>
              </a:rPr>
              <a:t>TEST</a:t>
            </a:r>
            <a:r>
              <a:rPr lang="en-US"/>
              <a:t>?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62" name="Google Shape;362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Break down our program into discrete testable behaviors that we can test as </a:t>
            </a:r>
            <a:r>
              <a:rPr i="1" lang="en-US"/>
              <a:t>units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Less time performing tests higher on the pyramid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Protection against regression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Executable documentation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Less coupled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8" name="Google Shape;368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MAKES A </a:t>
            </a:r>
            <a:r>
              <a:rPr lang="en-US">
                <a:solidFill>
                  <a:schemeClr val="accent5"/>
                </a:solidFill>
              </a:rPr>
              <a:t>GOOD</a:t>
            </a:r>
            <a:r>
              <a:rPr lang="en-US"/>
              <a:t> UNIT TEST?</a:t>
            </a:r>
            <a:endParaRPr/>
          </a:p>
        </p:txBody>
      </p:sp>
      <p:grpSp>
        <p:nvGrpSpPr>
          <p:cNvPr id="369" name="Google Shape;369;p4"/>
          <p:cNvGrpSpPr/>
          <p:nvPr/>
        </p:nvGrpSpPr>
        <p:grpSpPr>
          <a:xfrm>
            <a:off x="1141413" y="2252254"/>
            <a:ext cx="9906000" cy="3536179"/>
            <a:chOff x="0" y="2766"/>
            <a:chExt cx="9906000" cy="3536179"/>
          </a:xfrm>
        </p:grpSpPr>
        <p:sp>
          <p:nvSpPr>
            <p:cNvPr id="370" name="Google Shape;370;p4"/>
            <p:cNvSpPr/>
            <p:nvPr/>
          </p:nvSpPr>
          <p:spPr>
            <a:xfrm>
              <a:off x="0" y="2766"/>
              <a:ext cx="9906000" cy="589363"/>
            </a:xfrm>
            <a:prstGeom prst="roundRect">
              <a:avLst>
                <a:gd fmla="val 10000" name="adj"/>
              </a:avLst>
            </a:prstGeom>
            <a:solidFill>
              <a:srgbClr val="53B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78282" y="135373"/>
              <a:ext cx="324149" cy="3241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680714" y="2766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"/>
            <p:cNvSpPr txBox="1"/>
            <p:nvPr/>
          </p:nvSpPr>
          <p:spPr>
            <a:xfrm>
              <a:off x="680714" y="2766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668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rgbClr val="18668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Fast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– extremely fast. Milliseconds. Mature projects have thousands of unit tests.</a:t>
              </a: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0" y="739470"/>
              <a:ext cx="9906000" cy="589363"/>
            </a:xfrm>
            <a:prstGeom prst="roundRect">
              <a:avLst>
                <a:gd fmla="val 10000" name="adj"/>
              </a:avLst>
            </a:prstGeom>
            <a:solidFill>
              <a:srgbClr val="A160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178282" y="872077"/>
              <a:ext cx="324149" cy="3241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80714" y="739470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"/>
            <p:cNvSpPr txBox="1"/>
            <p:nvPr/>
          </p:nvSpPr>
          <p:spPr>
            <a:xfrm>
              <a:off x="680714" y="739470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2375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rgbClr val="532375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Isolated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- can be run in isolation and have no dependencies on any outside factors (database, file system)</a:t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1476174"/>
              <a:ext cx="9906000" cy="589363"/>
            </a:xfrm>
            <a:prstGeom prst="roundRect">
              <a:avLst>
                <a:gd fmla="val 10000" name="adj"/>
              </a:avLst>
            </a:prstGeom>
            <a:solidFill>
              <a:srgbClr val="D65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178282" y="1608781"/>
              <a:ext cx="324149" cy="3241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680714" y="1476174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"/>
            <p:cNvSpPr txBox="1"/>
            <p:nvPr/>
          </p:nvSpPr>
          <p:spPr>
            <a:xfrm>
              <a:off x="680714" y="1476174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1C38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rgbClr val="781C38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Repeatable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- running a unit test should have the same results every time you run it</a:t>
              </a:r>
              <a:endParaRPr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2212878"/>
              <a:ext cx="9906000" cy="589363"/>
            </a:xfrm>
            <a:prstGeom prst="roundRect">
              <a:avLst>
                <a:gd fmla="val 10000" name="adj"/>
              </a:avLst>
            </a:prstGeom>
            <a:solidFill>
              <a:srgbClr val="E77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178282" y="2345484"/>
              <a:ext cx="324149" cy="3241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680714" y="2212878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"/>
            <p:cNvSpPr txBox="1"/>
            <p:nvPr/>
          </p:nvSpPr>
          <p:spPr>
            <a:xfrm>
              <a:off x="680714" y="2212878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43B11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rgbClr val="843B1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Self-Checking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- the test should be able to automatically detect a pass or failure</a:t>
              </a:r>
              <a:endParaRPr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949582"/>
              <a:ext cx="9906000" cy="589363"/>
            </a:xfrm>
            <a:prstGeom prst="roundRect">
              <a:avLst>
                <a:gd fmla="val 10000" name="adj"/>
              </a:avLst>
            </a:prstGeom>
            <a:solidFill>
              <a:srgbClr val="84C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178282" y="3082188"/>
              <a:ext cx="324149" cy="3241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680714" y="2949582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"/>
            <p:cNvSpPr txBox="1"/>
            <p:nvPr/>
          </p:nvSpPr>
          <p:spPr>
            <a:xfrm>
              <a:off x="680714" y="2949582"/>
              <a:ext cx="9225285" cy="589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16623"/>
                </a:buClr>
                <a:buSzPts val="1800"/>
                <a:buFont typeface="Twentieth Century"/>
                <a:buNone/>
              </a:pPr>
              <a:r>
                <a:rPr b="1" i="0" lang="en-US" sz="1800" u="none" cap="none" strike="noStrike">
                  <a:solidFill>
                    <a:srgbClr val="416623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Timely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- should not take a disproportionately long time to write compared to the production code being written - consider reworking the design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</a:t>
            </a:r>
            <a:r>
              <a:rPr lang="en-US">
                <a:solidFill>
                  <a:schemeClr val="accent5"/>
                </a:solidFill>
              </a:rPr>
              <a:t>NOT</a:t>
            </a:r>
            <a:r>
              <a:rPr lang="en-US"/>
              <a:t> TO TEST</a:t>
            </a:r>
            <a:endParaRPr/>
          </a:p>
        </p:txBody>
      </p:sp>
      <p:sp>
        <p:nvSpPr>
          <p:cNvPr id="395" name="Google Shape;395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External APIs – these must be assumed to be working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Trivial tests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Constructors or properties that just return variables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Exception messages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POCO classes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Facades wrapping other frameworks or libraries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Private methods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Making a private method internal so it can be tested can </a:t>
            </a:r>
            <a:r>
              <a:rPr lang="en-US">
                <a:solidFill>
                  <a:schemeClr val="lt2"/>
                </a:solidFill>
              </a:rPr>
              <a:t>sometimes</a:t>
            </a:r>
            <a:r>
              <a:rPr lang="en-US"/>
              <a:t> be a smell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/>
              <a:t>WHAT IS </a:t>
            </a:r>
            <a:r>
              <a:rPr lang="en-US" sz="3600">
                <a:solidFill>
                  <a:schemeClr val="accent4"/>
                </a:solidFill>
              </a:rPr>
              <a:t>TDD</a:t>
            </a:r>
            <a:r>
              <a:rPr lang="en-US" sz="3600"/>
              <a:t>?</a:t>
            </a:r>
            <a:endParaRPr sz="3600"/>
          </a:p>
        </p:txBody>
      </p:sp>
      <p:sp>
        <p:nvSpPr>
          <p:cNvPr id="402" name="Google Shape;402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Software requirements are converted to test cases </a:t>
            </a:r>
            <a:r>
              <a:rPr b="1" lang="en-US"/>
              <a:t>before</a:t>
            </a:r>
            <a:r>
              <a:rPr lang="en-US"/>
              <a:t> software is fully developed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Interweaves coding, testing and design into one activity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lang="en-US"/>
              <a:t>Proven technique for improving and debugging legacy code with older techniques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8" name="Google Shape;408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THE </a:t>
            </a:r>
            <a:r>
              <a:rPr lang="en-US">
                <a:solidFill>
                  <a:schemeClr val="accent4"/>
                </a:solidFill>
              </a:rPr>
              <a:t>BENEFITS</a:t>
            </a:r>
            <a:endParaRPr/>
          </a:p>
        </p:txBody>
      </p:sp>
      <p:grpSp>
        <p:nvGrpSpPr>
          <p:cNvPr id="409" name="Google Shape;409;p7"/>
          <p:cNvGrpSpPr/>
          <p:nvPr/>
        </p:nvGrpSpPr>
        <p:grpSpPr>
          <a:xfrm>
            <a:off x="1433220" y="2911165"/>
            <a:ext cx="9322385" cy="2218356"/>
            <a:chOff x="291807" y="661677"/>
            <a:chExt cx="9322385" cy="2218356"/>
          </a:xfrm>
        </p:grpSpPr>
        <p:sp>
          <p:nvSpPr>
            <p:cNvPr id="410" name="Google Shape;410;p7"/>
            <p:cNvSpPr/>
            <p:nvPr/>
          </p:nvSpPr>
          <p:spPr>
            <a:xfrm>
              <a:off x="291807" y="661677"/>
              <a:ext cx="808132" cy="808132"/>
            </a:xfrm>
            <a:prstGeom prst="ellipse">
              <a:avLst/>
            </a:prstGeom>
            <a:solidFill>
              <a:srgbClr val="53B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461515" y="831385"/>
              <a:ext cx="468716" cy="46871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273110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 txBox="1"/>
            <p:nvPr/>
          </p:nvSpPr>
          <p:spPr>
            <a:xfrm>
              <a:off x="1273110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Helps maintain a sustainable pace</a:t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509906" y="661677"/>
              <a:ext cx="808132" cy="808132"/>
            </a:xfrm>
            <a:prstGeom prst="ellipse">
              <a:avLst/>
            </a:prstGeom>
            <a:solidFill>
              <a:srgbClr val="A160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679614" y="831385"/>
              <a:ext cx="468716" cy="46871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4491210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 txBox="1"/>
            <p:nvPr/>
          </p:nvSpPr>
          <p:spPr>
            <a:xfrm>
              <a:off x="4491210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Reduces cycle time when a bug arises</a:t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728005" y="661677"/>
              <a:ext cx="808132" cy="808132"/>
            </a:xfrm>
            <a:prstGeom prst="ellipse">
              <a:avLst/>
            </a:prstGeom>
            <a:solidFill>
              <a:srgbClr val="D652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897713" y="831385"/>
              <a:ext cx="468716" cy="46871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709309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 txBox="1"/>
            <p:nvPr/>
          </p:nvSpPr>
          <p:spPr>
            <a:xfrm>
              <a:off x="7709309" y="661677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Code-as-documentation</a:t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91807" y="2071901"/>
              <a:ext cx="808132" cy="808132"/>
            </a:xfrm>
            <a:prstGeom prst="ellipse">
              <a:avLst/>
            </a:prstGeom>
            <a:solidFill>
              <a:srgbClr val="E77F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61515" y="2241609"/>
              <a:ext cx="468716" cy="468716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273110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 txBox="1"/>
            <p:nvPr/>
          </p:nvSpPr>
          <p:spPr>
            <a:xfrm>
              <a:off x="1273110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Helps create designs that conform to coding principles</a:t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3509906" y="2071901"/>
              <a:ext cx="808132" cy="808132"/>
            </a:xfrm>
            <a:prstGeom prst="ellipse">
              <a:avLst/>
            </a:prstGeom>
            <a:solidFill>
              <a:srgbClr val="84C2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3679614" y="2241609"/>
              <a:ext cx="468716" cy="468716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491210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 txBox="1"/>
            <p:nvPr/>
          </p:nvSpPr>
          <p:spPr>
            <a:xfrm>
              <a:off x="4491210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Makes refactors a lot easier</a:t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728005" y="2071901"/>
              <a:ext cx="808132" cy="808132"/>
            </a:xfrm>
            <a:prstGeom prst="ellipse">
              <a:avLst/>
            </a:prstGeom>
            <a:solidFill>
              <a:srgbClr val="53B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897713" y="2241609"/>
              <a:ext cx="468716" cy="468716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7709309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 txBox="1"/>
            <p:nvPr/>
          </p:nvSpPr>
          <p:spPr>
            <a:xfrm>
              <a:off x="7709309" y="2071901"/>
              <a:ext cx="1904883" cy="808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b="0" i="0" lang="en-US" sz="1800" u="sng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And on and on and on…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8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41" name="Google Shape;441;p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6" name="Google Shape;446;p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8" name="Google Shape;448;p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49" name="Google Shape;449;p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2" name="Google Shape;452;p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53" name="Google Shape;453;p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54" name="Google Shape;454;p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5" name="Google Shape;455;p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6" name="Google Shape;456;p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7" name="Google Shape;457;p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0" name="Google Shape;460;p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2" name="Google Shape;462;p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4" name="Google Shape;464;p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5" name="Google Shape;465;p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68" name="Google Shape;468;p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1" name="Google Shape;471;p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4" name="Google Shape;474;p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6" name="Google Shape;476;p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8" name="Google Shape;478;p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descr="Diagram&#10;&#10;Description automatically generated" id="480" name="Google Shape;480;p8"/>
          <p:cNvPicPr preferRelativeResize="0"/>
          <p:nvPr/>
        </p:nvPicPr>
        <p:blipFill rotWithShape="1">
          <a:blip r:embed="rId5">
            <a:alphaModFix/>
          </a:blip>
          <a:srcRect b="0" l="0" r="0"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"/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86" name="Google Shape;486;p9"/>
          <p:cNvGrpSpPr/>
          <p:nvPr/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487" name="Google Shape;487;p9"/>
            <p:cNvSpPr/>
            <p:nvPr/>
          </p:nvSpPr>
          <p:spPr>
            <a:xfrm flipH="1" rot="10800000">
              <a:off x="285221" y="0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488" name="Google Shape;488;p9"/>
            <p:cNvSpPr/>
            <p:nvPr/>
          </p:nvSpPr>
          <p:spPr>
            <a:xfrm flipH="1" rot="10800000">
              <a:off x="526521" y="1141413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 flipH="1" rot="10800000">
              <a:off x="389996" y="1792288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 flipH="1" rot="10800000">
              <a:off x="194733" y="0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491" name="Google Shape;491;p9"/>
            <p:cNvSpPr/>
            <p:nvPr/>
          </p:nvSpPr>
          <p:spPr>
            <a:xfrm flipH="1" rot="10800000">
              <a:off x="602721" y="24288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 flipH="1" rot="10800000">
              <a:off x="693208" y="0"/>
              <a:ext cx="23813" cy="252413"/>
            </a:xfrm>
            <a:prstGeom prst="rect">
              <a:avLst/>
            </a:pr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494" name="Google Shape;494;p9"/>
            <p:cNvSpPr/>
            <p:nvPr/>
          </p:nvSpPr>
          <p:spPr>
            <a:xfrm>
              <a:off x="11467041" y="0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495" name="Google Shape;495;p9"/>
            <p:cNvSpPr/>
            <p:nvPr/>
          </p:nvSpPr>
          <p:spPr>
            <a:xfrm>
              <a:off x="11347978" y="47466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1614678" y="1539875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1694053" y="4763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</p:grpSp>
      <p:grpSp>
        <p:nvGrpSpPr>
          <p:cNvPr id="498" name="Google Shape;498;p9"/>
          <p:cNvGrpSpPr/>
          <p:nvPr/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499" name="Google Shape;499;p9"/>
            <p:cNvSpPr/>
            <p:nvPr/>
          </p:nvSpPr>
          <p:spPr>
            <a:xfrm flipH="1" rot="10800000">
              <a:off x="237596" y="6335713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500" name="Google Shape;500;p9"/>
            <p:cNvSpPr/>
            <p:nvPr/>
          </p:nvSpPr>
          <p:spPr>
            <a:xfrm flipH="1" rot="10800000">
              <a:off x="118533" y="6221413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 flipH="1" rot="10800000">
              <a:off x="385233" y="5118101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 flipH="1" rot="10800000">
              <a:off x="464608" y="5299075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</p:grpSp>
      <p:grpSp>
        <p:nvGrpSpPr>
          <p:cNvPr id="503" name="Google Shape;503;p9"/>
          <p:cNvGrpSpPr/>
          <p:nvPr/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504" name="Google Shape;504;p9"/>
            <p:cNvSpPr/>
            <p:nvPr/>
          </p:nvSpPr>
          <p:spPr>
            <a:xfrm>
              <a:off x="11514666" y="569436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505" name="Google Shape;505;p9"/>
            <p:cNvSpPr/>
            <p:nvPr/>
          </p:nvSpPr>
          <p:spPr>
            <a:xfrm>
              <a:off x="11755966" y="5551488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1619441" y="4867275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1424178" y="5046663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</p:sp>
        <p:sp>
          <p:nvSpPr>
            <p:cNvPr id="508" name="Google Shape;508;p9"/>
            <p:cNvSpPr/>
            <p:nvPr/>
          </p:nvSpPr>
          <p:spPr>
            <a:xfrm>
              <a:off x="11832166" y="64166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lt2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61A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9"/>
          <p:cNvSpPr/>
          <p:nvPr/>
        </p:nvSpPr>
        <p:spPr>
          <a:xfrm>
            <a:off x="922867" y="766234"/>
            <a:ext cx="10346266" cy="5325532"/>
          </a:xfrm>
          <a:prstGeom prst="round2DiagRect">
            <a:avLst>
              <a:gd fmla="val 4147" name="adj1"/>
              <a:gd fmla="val 0" name="adj2"/>
            </a:avLst>
          </a:prstGeom>
          <a:solidFill>
            <a:srgbClr val="12161A">
              <a:alpha val="80000"/>
            </a:srgbClr>
          </a:solidFill>
          <a:ln cap="sq" cmpd="sng" w="19050">
            <a:solidFill>
              <a:srgbClr val="FF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2" name="Google Shape;512;p9"/>
          <p:cNvSpPr txBox="1"/>
          <p:nvPr>
            <p:ph type="title"/>
          </p:nvPr>
        </p:nvSpPr>
        <p:spPr>
          <a:xfrm>
            <a:off x="1577445" y="1168078"/>
            <a:ext cx="9048219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>
                <a:solidFill>
                  <a:schemeClr val="accent4"/>
                </a:solidFill>
              </a:rPr>
              <a:t>FIZZBUZZ </a:t>
            </a:r>
            <a:r>
              <a:rPr lang="en-US"/>
              <a:t>PROBLEM</a:t>
            </a:r>
            <a:endParaRPr/>
          </a:p>
        </p:txBody>
      </p:sp>
      <p:sp>
        <p:nvSpPr>
          <p:cNvPr id="513" name="Google Shape;513;p9"/>
          <p:cNvSpPr txBox="1"/>
          <p:nvPr>
            <p:ph idx="1" type="body"/>
          </p:nvPr>
        </p:nvSpPr>
        <p:spPr>
          <a:xfrm>
            <a:off x="1567922" y="3026512"/>
            <a:ext cx="9048218" cy="3033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25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Print the numbers 1 to 100.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Arial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If given a number divisible by three, the program should return the word “Fizz”. </a:t>
            </a:r>
            <a:r>
              <a:rPr lang="en-US" sz="1700" cap="none">
                <a:solidFill>
                  <a:srgbClr val="FFFFFF"/>
                </a:solidFill>
              </a:rPr>
              <a:t>3, 6, 9, ETC.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Arial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If given a number divisible by five, the program should return the word “Buzz” </a:t>
            </a:r>
            <a:r>
              <a:rPr lang="en-US" sz="1700" cap="none">
                <a:solidFill>
                  <a:srgbClr val="FFFFFF"/>
                </a:solidFill>
              </a:rPr>
              <a:t>5, 10, ETC.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Arial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If given a number divisible by both three and five, the program should return the word “FizzBuzz”. </a:t>
            </a:r>
            <a:r>
              <a:rPr lang="en-US" sz="1700" cap="none">
                <a:solidFill>
                  <a:srgbClr val="FFFFFF"/>
                </a:solidFill>
              </a:rPr>
              <a:t>15, 30, 45, ETC.</a:t>
            </a:r>
            <a:endParaRPr/>
          </a:p>
          <a:p>
            <a:pPr indent="-4572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125"/>
              <a:buFont typeface="Arial"/>
              <a:buAutoNum type="arabicPeriod"/>
            </a:pPr>
            <a:r>
              <a:rPr lang="en-US" sz="1700">
                <a:solidFill>
                  <a:srgbClr val="FFFFFF"/>
                </a:solidFill>
              </a:rPr>
              <a:t>Otherwise, just return the number itself. </a:t>
            </a:r>
            <a:r>
              <a:rPr lang="en-US" sz="1700" cap="none">
                <a:solidFill>
                  <a:srgbClr val="FFFFFF"/>
                </a:solidFill>
              </a:rPr>
              <a:t>1, 2, 4, 6, ETC.</a:t>
            </a:r>
            <a:endParaRPr/>
          </a:p>
          <a:p>
            <a:pPr indent="-322262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r>
              <a:t/>
            </a:r>
            <a:endParaRPr sz="1700" cap="none">
              <a:solidFill>
                <a:srgbClr val="FFFFFF"/>
              </a:solidFill>
            </a:endParaRPr>
          </a:p>
          <a:p>
            <a:pPr indent="-322262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r>
              <a:t/>
            </a:r>
            <a:endParaRPr sz="1700" cap="none">
              <a:solidFill>
                <a:srgbClr val="FFFFFF"/>
              </a:solidFill>
            </a:endParaRPr>
          </a:p>
          <a:p>
            <a:pPr indent="-322262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Font typeface="Arial"/>
              <a:buNone/>
            </a:pPr>
            <a:r>
              <a:t/>
            </a:r>
            <a:endParaRPr sz="1700" cap="none">
              <a:solidFill>
                <a:srgbClr val="FFFFFF"/>
              </a:solidFill>
            </a:endParaRPr>
          </a:p>
          <a:p>
            <a:pPr indent="-322262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93662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2021-01-13T04:23:52Z</dcterms:created>
  <dc:creator>Ben Sampica</dc:creator>
</cp:coreProperties>
</file>