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 autoCompressPictures="0">
  <p:sldMasterIdLst>
    <p:sldMasterId id="2147483661" r:id="rId1"/>
    <p:sldMasterId id="2147483688" r:id="rId2"/>
    <p:sldMasterId id="2147483674" r:id="rId3"/>
  </p:sldMasterIdLst>
  <p:notesMasterIdLst>
    <p:notesMasterId r:id="rId17"/>
  </p:notesMasterIdLst>
  <p:sldIdLst>
    <p:sldId id="256" r:id="rId4"/>
    <p:sldId id="277" r:id="rId5"/>
    <p:sldId id="275" r:id="rId6"/>
    <p:sldId id="278" r:id="rId7"/>
    <p:sldId id="270" r:id="rId8"/>
    <p:sldId id="260" r:id="rId9"/>
    <p:sldId id="271" r:id="rId10"/>
    <p:sldId id="274" r:id="rId11"/>
    <p:sldId id="279" r:id="rId12"/>
    <p:sldId id="269" r:id="rId13"/>
    <p:sldId id="262" r:id="rId14"/>
    <p:sldId id="280" r:id="rId15"/>
    <p:sldId id="263" r:id="rId16"/>
  </p:sldIdLst>
  <p:sldSz cx="12192000" cy="6858000"/>
  <p:notesSz cx="6858000" cy="9144000"/>
  <p:embeddedFontLst>
    <p:embeddedFont>
      <p:font typeface="Consolas" panose="020B0609020204030204" pitchFamily="49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5109" autoAdjust="0"/>
  </p:normalViewPr>
  <p:slideViewPr>
    <p:cSldViewPr snapToGrid="0" snapToObjects="1">
      <p:cViewPr varScale="1">
        <p:scale>
          <a:sx n="94" d="100"/>
          <a:sy n="94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dk1">
                <a:tint val="885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7B-8F44-89CF-7542D6E6FD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dk1">
                <a:tint val="5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7B-8F44-89CF-7542D6E6FD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dk1">
                <a:tint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7B-8F44-89CF-7542D6E6F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11123119"/>
        <c:axId val="1674100047"/>
      </c:barChart>
      <c:catAx>
        <c:axId val="17111231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674100047"/>
        <c:crosses val="autoZero"/>
        <c:auto val="1"/>
        <c:lblAlgn val="ctr"/>
        <c:lblOffset val="100"/>
        <c:noMultiLvlLbl val="0"/>
      </c:catAx>
      <c:valAx>
        <c:axId val="1674100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pPr>
            <a:endParaRPr lang="en-US"/>
          </a:p>
        </c:txPr>
        <c:crossAx val="17111231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17E52CC-23AA-314B-AB47-46EF7B04ECB2}" type="doc">
      <dgm:prSet loTypeId="urn:microsoft.com/office/officeart/2005/8/layout/process3" loCatId="" qsTypeId="urn:microsoft.com/office/officeart/2005/8/quickstyle/simple1" qsCatId="simple" csTypeId="urn:microsoft.com/office/officeart/2005/8/colors/accent2_1" csCatId="accent2" phldr="0"/>
      <dgm:spPr/>
      <dgm:t>
        <a:bodyPr/>
        <a:lstStyle/>
        <a:p>
          <a:endParaRPr lang="en-US"/>
        </a:p>
      </dgm:t>
    </dgm:pt>
    <dgm:pt modelId="{F2A0E9C5-A31C-564F-9028-1A142C326F37}">
      <dgm:prSet phldrT="[Text]" phldr="1"/>
      <dgm:spPr/>
      <dgm:t>
        <a:bodyPr/>
        <a:lstStyle/>
        <a:p>
          <a:endParaRPr lang="en-US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2BCF5FC-5E44-3441-AD5F-4FFCF81DDC5F}" type="par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B685E45-516E-1040-97FA-55EDC3D5F703}" type="sibTrans" cxnId="{935AB52B-EE9D-354F-BEFD-F9EC742EBAF7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EFEE24A-537A-8F4F-9313-E70D684F3920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5BD7279D-9BB5-384A-A720-08426DDAEE5B}" type="par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B7A11DF-B3B3-B748-9B0F-A2C58699F958}" type="sibTrans" cxnId="{40CA8E10-EBF6-B14C-8014-5DD36E72319A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016E273E-567B-7D48-9287-F2AD53931EFF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32F97E9B-9EF2-F043-991D-68CC30384452}" type="par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C3B879CB-1DDD-874C-988C-76A7AED5A946}" type="sibTrans" cxnId="{086DD636-CAD8-FA47-A3F2-53C70103F2E2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022F21C-42FB-9D40-8D10-89ED6BBF629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27FC4302-641A-C348-84BC-F1C2D660C0C7}" type="par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7E4CFAC-2137-8245-80D7-ECC2439288F7}" type="sibTrans" cxnId="{CC806E84-2CC5-BF4C-BF48-0A1B848F8D91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8BE37492-5279-1C4F-87DC-B50AAAEFF2A8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EA9B6A13-C372-AC44-BF86-CA4989AFCB4A}" type="par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FDA2CB9F-599D-214B-9973-BC729D721740}" type="sibTrans" cxnId="{EA51F683-FDC8-0D40-A6C7-A09D4DEA3BEF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12B024F7-CFF4-4249-93B7-724988FB9532}">
      <dgm:prSet phldrT="[Text]" phldr="1"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69C9E067-B60C-E247-826D-E11ED482D62B}" type="par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796A3AF7-2837-A54C-BE99-1A79CF46F0DC}" type="sibTrans" cxnId="{A659DD1E-EB43-8648-BA2A-BF051FDEAB3E}">
      <dgm:prSet/>
      <dgm:spPr/>
      <dgm:t>
        <a:bodyPr/>
        <a:lstStyle/>
        <a:p>
          <a:endParaRPr lang="en-US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gm:t>
    </dgm:pt>
    <dgm:pt modelId="{AFE53CE9-417E-F64C-9192-B24EC2CA8477}" type="pres">
      <dgm:prSet presAssocID="{C17E52CC-23AA-314B-AB47-46EF7B04ECB2}" presName="linearFlow" presStyleCnt="0">
        <dgm:presLayoutVars>
          <dgm:dir/>
          <dgm:animLvl val="lvl"/>
          <dgm:resizeHandles val="exact"/>
        </dgm:presLayoutVars>
      </dgm:prSet>
      <dgm:spPr/>
    </dgm:pt>
    <dgm:pt modelId="{822E66F2-DE54-F74A-8AFD-8FC50B0F483B}" type="pres">
      <dgm:prSet presAssocID="{F2A0E9C5-A31C-564F-9028-1A142C326F37}" presName="composite" presStyleCnt="0"/>
      <dgm:spPr/>
    </dgm:pt>
    <dgm:pt modelId="{00677015-1651-8642-9B6C-53AF6A159217}" type="pres">
      <dgm:prSet presAssocID="{F2A0E9C5-A31C-564F-9028-1A142C326F37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676BFB2-30AE-814D-94CB-A878072F21A1}" type="pres">
      <dgm:prSet presAssocID="{F2A0E9C5-A31C-564F-9028-1A142C326F37}" presName="parSh" presStyleLbl="node1" presStyleIdx="0" presStyleCnt="3"/>
      <dgm:spPr/>
    </dgm:pt>
    <dgm:pt modelId="{9BD2978A-4856-D348-8705-94E548350B43}" type="pres">
      <dgm:prSet presAssocID="{F2A0E9C5-A31C-564F-9028-1A142C326F37}" presName="desTx" presStyleLbl="fgAcc1" presStyleIdx="0" presStyleCnt="3">
        <dgm:presLayoutVars>
          <dgm:bulletEnabled val="1"/>
        </dgm:presLayoutVars>
      </dgm:prSet>
      <dgm:spPr/>
    </dgm:pt>
    <dgm:pt modelId="{01336F47-7A01-854B-B682-4DF1D2D387D7}" type="pres">
      <dgm:prSet presAssocID="{FB685E45-516E-1040-97FA-55EDC3D5F703}" presName="sibTrans" presStyleLbl="sibTrans2D1" presStyleIdx="0" presStyleCnt="2"/>
      <dgm:spPr/>
    </dgm:pt>
    <dgm:pt modelId="{03966749-BEAA-5D4A-88A6-2E48A86BB54A}" type="pres">
      <dgm:prSet presAssocID="{FB685E45-516E-1040-97FA-55EDC3D5F703}" presName="connTx" presStyleLbl="sibTrans2D1" presStyleIdx="0" presStyleCnt="2"/>
      <dgm:spPr/>
    </dgm:pt>
    <dgm:pt modelId="{5FCE1CD7-79B1-B143-BAB7-018D520C5E43}" type="pres">
      <dgm:prSet presAssocID="{016E273E-567B-7D48-9287-F2AD53931EFF}" presName="composite" presStyleCnt="0"/>
      <dgm:spPr/>
    </dgm:pt>
    <dgm:pt modelId="{8C424EA1-5C8B-8742-A21C-757D26178290}" type="pres">
      <dgm:prSet presAssocID="{016E273E-567B-7D48-9287-F2AD53931EF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E001AAE2-2F6F-E941-9448-9281FF4D5158}" type="pres">
      <dgm:prSet presAssocID="{016E273E-567B-7D48-9287-F2AD53931EFF}" presName="parSh" presStyleLbl="node1" presStyleIdx="1" presStyleCnt="3"/>
      <dgm:spPr/>
    </dgm:pt>
    <dgm:pt modelId="{492B1704-3054-1340-B8F1-AC29D1106B72}" type="pres">
      <dgm:prSet presAssocID="{016E273E-567B-7D48-9287-F2AD53931EFF}" presName="desTx" presStyleLbl="fgAcc1" presStyleIdx="1" presStyleCnt="3">
        <dgm:presLayoutVars>
          <dgm:bulletEnabled val="1"/>
        </dgm:presLayoutVars>
      </dgm:prSet>
      <dgm:spPr/>
    </dgm:pt>
    <dgm:pt modelId="{C20A7731-0B40-AB48-8A4D-1301AD3C2796}" type="pres">
      <dgm:prSet presAssocID="{C3B879CB-1DDD-874C-988C-76A7AED5A946}" presName="sibTrans" presStyleLbl="sibTrans2D1" presStyleIdx="1" presStyleCnt="2"/>
      <dgm:spPr/>
    </dgm:pt>
    <dgm:pt modelId="{9652737A-9D88-414F-B6F6-B2935583BD50}" type="pres">
      <dgm:prSet presAssocID="{C3B879CB-1DDD-874C-988C-76A7AED5A946}" presName="connTx" presStyleLbl="sibTrans2D1" presStyleIdx="1" presStyleCnt="2"/>
      <dgm:spPr/>
    </dgm:pt>
    <dgm:pt modelId="{13DED5BC-63B9-2843-89E8-465E8894EE51}" type="pres">
      <dgm:prSet presAssocID="{8BE37492-5279-1C4F-87DC-B50AAAEFF2A8}" presName="composite" presStyleCnt="0"/>
      <dgm:spPr/>
    </dgm:pt>
    <dgm:pt modelId="{C8DE3C12-F9D8-8B4B-8DC3-ADB866024E2A}" type="pres">
      <dgm:prSet presAssocID="{8BE37492-5279-1C4F-87DC-B50AAAEFF2A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D19BA441-39B0-B343-B752-120EFF3B3112}" type="pres">
      <dgm:prSet presAssocID="{8BE37492-5279-1C4F-87DC-B50AAAEFF2A8}" presName="parSh" presStyleLbl="node1" presStyleIdx="2" presStyleCnt="3"/>
      <dgm:spPr/>
    </dgm:pt>
    <dgm:pt modelId="{B034060D-911A-6C4A-B882-60AC7B34A118}" type="pres">
      <dgm:prSet presAssocID="{8BE37492-5279-1C4F-87DC-B50AAAEFF2A8}" presName="desTx" presStyleLbl="fgAcc1" presStyleIdx="2" presStyleCnt="3">
        <dgm:presLayoutVars>
          <dgm:bulletEnabled val="1"/>
        </dgm:presLayoutVars>
      </dgm:prSet>
      <dgm:spPr/>
    </dgm:pt>
  </dgm:ptLst>
  <dgm:cxnLst>
    <dgm:cxn modelId="{7CF7C000-885B-3740-991B-DAF1A261135F}" type="presOf" srcId="{FB685E45-516E-1040-97FA-55EDC3D5F703}" destId="{03966749-BEAA-5D4A-88A6-2E48A86BB54A}" srcOrd="1" destOrd="0" presId="urn:microsoft.com/office/officeart/2005/8/layout/process3"/>
    <dgm:cxn modelId="{40CA8E10-EBF6-B14C-8014-5DD36E72319A}" srcId="{F2A0E9C5-A31C-564F-9028-1A142C326F37}" destId="{FEFEE24A-537A-8F4F-9313-E70D684F3920}" srcOrd="0" destOrd="0" parTransId="{5BD7279D-9BB5-384A-A720-08426DDAEE5B}" sibTransId="{EB7A11DF-B3B3-B748-9B0F-A2C58699F958}"/>
    <dgm:cxn modelId="{A659DD1E-EB43-8648-BA2A-BF051FDEAB3E}" srcId="{8BE37492-5279-1C4F-87DC-B50AAAEFF2A8}" destId="{12B024F7-CFF4-4249-93B7-724988FB9532}" srcOrd="0" destOrd="0" parTransId="{69C9E067-B60C-E247-826D-E11ED482D62B}" sibTransId="{796A3AF7-2837-A54C-BE99-1A79CF46F0DC}"/>
    <dgm:cxn modelId="{A24E1321-28B7-B040-B8FC-A89B7F0186A2}" type="presOf" srcId="{8BE37492-5279-1C4F-87DC-B50AAAEFF2A8}" destId="{C8DE3C12-F9D8-8B4B-8DC3-ADB866024E2A}" srcOrd="0" destOrd="0" presId="urn:microsoft.com/office/officeart/2005/8/layout/process3"/>
    <dgm:cxn modelId="{67024924-2604-9647-9E5A-BCDA0C9BB8CB}" type="presOf" srcId="{C3B879CB-1DDD-874C-988C-76A7AED5A946}" destId="{C20A7731-0B40-AB48-8A4D-1301AD3C2796}" srcOrd="0" destOrd="0" presId="urn:microsoft.com/office/officeart/2005/8/layout/process3"/>
    <dgm:cxn modelId="{935AB52B-EE9D-354F-BEFD-F9EC742EBAF7}" srcId="{C17E52CC-23AA-314B-AB47-46EF7B04ECB2}" destId="{F2A0E9C5-A31C-564F-9028-1A142C326F37}" srcOrd="0" destOrd="0" parTransId="{F2BCF5FC-5E44-3441-AD5F-4FFCF81DDC5F}" sibTransId="{FB685E45-516E-1040-97FA-55EDC3D5F703}"/>
    <dgm:cxn modelId="{B8AADE34-9A8F-AF4E-9266-386497F6F6B4}" type="presOf" srcId="{E022F21C-42FB-9D40-8D10-89ED6BBF6292}" destId="{492B1704-3054-1340-B8F1-AC29D1106B72}" srcOrd="0" destOrd="0" presId="urn:microsoft.com/office/officeart/2005/8/layout/process3"/>
    <dgm:cxn modelId="{086DD636-CAD8-FA47-A3F2-53C70103F2E2}" srcId="{C17E52CC-23AA-314B-AB47-46EF7B04ECB2}" destId="{016E273E-567B-7D48-9287-F2AD53931EFF}" srcOrd="1" destOrd="0" parTransId="{32F97E9B-9EF2-F043-991D-68CC30384452}" sibTransId="{C3B879CB-1DDD-874C-988C-76A7AED5A946}"/>
    <dgm:cxn modelId="{21C4516C-55D2-5344-9957-52855338343E}" type="presOf" srcId="{016E273E-567B-7D48-9287-F2AD53931EFF}" destId="{E001AAE2-2F6F-E941-9448-9281FF4D5158}" srcOrd="1" destOrd="0" presId="urn:microsoft.com/office/officeart/2005/8/layout/process3"/>
    <dgm:cxn modelId="{94CAA94E-3F4D-F943-BD84-7E11DEBC8E01}" type="presOf" srcId="{FB685E45-516E-1040-97FA-55EDC3D5F703}" destId="{01336F47-7A01-854B-B682-4DF1D2D387D7}" srcOrd="0" destOrd="0" presId="urn:microsoft.com/office/officeart/2005/8/layout/process3"/>
    <dgm:cxn modelId="{5BF7A380-DD73-544B-AF09-17C03C18C7E1}" type="presOf" srcId="{F2A0E9C5-A31C-564F-9028-1A142C326F37}" destId="{D676BFB2-30AE-814D-94CB-A878072F21A1}" srcOrd="1" destOrd="0" presId="urn:microsoft.com/office/officeart/2005/8/layout/process3"/>
    <dgm:cxn modelId="{EA51F683-FDC8-0D40-A6C7-A09D4DEA3BEF}" srcId="{C17E52CC-23AA-314B-AB47-46EF7B04ECB2}" destId="{8BE37492-5279-1C4F-87DC-B50AAAEFF2A8}" srcOrd="2" destOrd="0" parTransId="{EA9B6A13-C372-AC44-BF86-CA4989AFCB4A}" sibTransId="{FDA2CB9F-599D-214B-9973-BC729D721740}"/>
    <dgm:cxn modelId="{C6842D84-4765-3D45-9DA7-3A4A7E096BC1}" type="presOf" srcId="{FEFEE24A-537A-8F4F-9313-E70D684F3920}" destId="{9BD2978A-4856-D348-8705-94E548350B43}" srcOrd="0" destOrd="0" presId="urn:microsoft.com/office/officeart/2005/8/layout/process3"/>
    <dgm:cxn modelId="{CC806E84-2CC5-BF4C-BF48-0A1B848F8D91}" srcId="{016E273E-567B-7D48-9287-F2AD53931EFF}" destId="{E022F21C-42FB-9D40-8D10-89ED6BBF6292}" srcOrd="0" destOrd="0" parTransId="{27FC4302-641A-C348-84BC-F1C2D660C0C7}" sibTransId="{17E4CFAC-2137-8245-80D7-ECC2439288F7}"/>
    <dgm:cxn modelId="{66E8CA97-020F-D647-B6DC-9BF440536281}" type="presOf" srcId="{016E273E-567B-7D48-9287-F2AD53931EFF}" destId="{8C424EA1-5C8B-8742-A21C-757D26178290}" srcOrd="0" destOrd="0" presId="urn:microsoft.com/office/officeart/2005/8/layout/process3"/>
    <dgm:cxn modelId="{2D2A799D-A498-5744-8046-4C9EE7CB44D3}" type="presOf" srcId="{8BE37492-5279-1C4F-87DC-B50AAAEFF2A8}" destId="{D19BA441-39B0-B343-B752-120EFF3B3112}" srcOrd="1" destOrd="0" presId="urn:microsoft.com/office/officeart/2005/8/layout/process3"/>
    <dgm:cxn modelId="{FC5DDCAA-BB84-0D45-AEE7-2EDAD286ADD8}" type="presOf" srcId="{12B024F7-CFF4-4249-93B7-724988FB9532}" destId="{B034060D-911A-6C4A-B882-60AC7B34A118}" srcOrd="0" destOrd="0" presId="urn:microsoft.com/office/officeart/2005/8/layout/process3"/>
    <dgm:cxn modelId="{448BE7B9-6A9A-7540-99E0-F6704DF8CEEC}" type="presOf" srcId="{C17E52CC-23AA-314B-AB47-46EF7B04ECB2}" destId="{AFE53CE9-417E-F64C-9192-B24EC2CA8477}" srcOrd="0" destOrd="0" presId="urn:microsoft.com/office/officeart/2005/8/layout/process3"/>
    <dgm:cxn modelId="{2E2FE9CA-7F34-AD4C-8949-75495A61ED10}" type="presOf" srcId="{F2A0E9C5-A31C-564F-9028-1A142C326F37}" destId="{00677015-1651-8642-9B6C-53AF6A159217}" srcOrd="0" destOrd="0" presId="urn:microsoft.com/office/officeart/2005/8/layout/process3"/>
    <dgm:cxn modelId="{7F3547EF-94F6-F642-89F4-63F16120D786}" type="presOf" srcId="{C3B879CB-1DDD-874C-988C-76A7AED5A946}" destId="{9652737A-9D88-414F-B6F6-B2935583BD50}" srcOrd="1" destOrd="0" presId="urn:microsoft.com/office/officeart/2005/8/layout/process3"/>
    <dgm:cxn modelId="{BB18E8E0-F035-B14B-831A-93D5953901D7}" type="presParOf" srcId="{AFE53CE9-417E-F64C-9192-B24EC2CA8477}" destId="{822E66F2-DE54-F74A-8AFD-8FC50B0F483B}" srcOrd="0" destOrd="0" presId="urn:microsoft.com/office/officeart/2005/8/layout/process3"/>
    <dgm:cxn modelId="{8D3C0D67-1457-D244-951B-5B816ABDF2DE}" type="presParOf" srcId="{822E66F2-DE54-F74A-8AFD-8FC50B0F483B}" destId="{00677015-1651-8642-9B6C-53AF6A159217}" srcOrd="0" destOrd="0" presId="urn:microsoft.com/office/officeart/2005/8/layout/process3"/>
    <dgm:cxn modelId="{807768D1-551A-6648-896A-580A76C64F6A}" type="presParOf" srcId="{822E66F2-DE54-F74A-8AFD-8FC50B0F483B}" destId="{D676BFB2-30AE-814D-94CB-A878072F21A1}" srcOrd="1" destOrd="0" presId="urn:microsoft.com/office/officeart/2005/8/layout/process3"/>
    <dgm:cxn modelId="{2B2E8949-76BF-F942-AE8C-561A0D41F459}" type="presParOf" srcId="{822E66F2-DE54-F74A-8AFD-8FC50B0F483B}" destId="{9BD2978A-4856-D348-8705-94E548350B43}" srcOrd="2" destOrd="0" presId="urn:microsoft.com/office/officeart/2005/8/layout/process3"/>
    <dgm:cxn modelId="{07C616C2-A7B6-964A-866C-040B8D0022EA}" type="presParOf" srcId="{AFE53CE9-417E-F64C-9192-B24EC2CA8477}" destId="{01336F47-7A01-854B-B682-4DF1D2D387D7}" srcOrd="1" destOrd="0" presId="urn:microsoft.com/office/officeart/2005/8/layout/process3"/>
    <dgm:cxn modelId="{935156F4-E737-AF40-9833-8545351C0A55}" type="presParOf" srcId="{01336F47-7A01-854B-B682-4DF1D2D387D7}" destId="{03966749-BEAA-5D4A-88A6-2E48A86BB54A}" srcOrd="0" destOrd="0" presId="urn:microsoft.com/office/officeart/2005/8/layout/process3"/>
    <dgm:cxn modelId="{37D8B439-AAED-2844-99A7-67BD0C0637A2}" type="presParOf" srcId="{AFE53CE9-417E-F64C-9192-B24EC2CA8477}" destId="{5FCE1CD7-79B1-B143-BAB7-018D520C5E43}" srcOrd="2" destOrd="0" presId="urn:microsoft.com/office/officeart/2005/8/layout/process3"/>
    <dgm:cxn modelId="{20C68F5F-E3F3-634E-9E8C-4286D9F2C84F}" type="presParOf" srcId="{5FCE1CD7-79B1-B143-BAB7-018D520C5E43}" destId="{8C424EA1-5C8B-8742-A21C-757D26178290}" srcOrd="0" destOrd="0" presId="urn:microsoft.com/office/officeart/2005/8/layout/process3"/>
    <dgm:cxn modelId="{9869AC8E-C451-0043-A965-EFC937673EF5}" type="presParOf" srcId="{5FCE1CD7-79B1-B143-BAB7-018D520C5E43}" destId="{E001AAE2-2F6F-E941-9448-9281FF4D5158}" srcOrd="1" destOrd="0" presId="urn:microsoft.com/office/officeart/2005/8/layout/process3"/>
    <dgm:cxn modelId="{4475442B-42CA-EC4F-8BE2-48C61F6F0C4A}" type="presParOf" srcId="{5FCE1CD7-79B1-B143-BAB7-018D520C5E43}" destId="{492B1704-3054-1340-B8F1-AC29D1106B72}" srcOrd="2" destOrd="0" presId="urn:microsoft.com/office/officeart/2005/8/layout/process3"/>
    <dgm:cxn modelId="{B1890022-6444-6942-B85F-9EF1074D9E14}" type="presParOf" srcId="{AFE53CE9-417E-F64C-9192-B24EC2CA8477}" destId="{C20A7731-0B40-AB48-8A4D-1301AD3C2796}" srcOrd="3" destOrd="0" presId="urn:microsoft.com/office/officeart/2005/8/layout/process3"/>
    <dgm:cxn modelId="{77519406-C585-ED46-8A84-5BDCFF47B343}" type="presParOf" srcId="{C20A7731-0B40-AB48-8A4D-1301AD3C2796}" destId="{9652737A-9D88-414F-B6F6-B2935583BD50}" srcOrd="0" destOrd="0" presId="urn:microsoft.com/office/officeart/2005/8/layout/process3"/>
    <dgm:cxn modelId="{8AF3B7CA-24F7-B34D-A964-F8FEAD92ABFF}" type="presParOf" srcId="{AFE53CE9-417E-F64C-9192-B24EC2CA8477}" destId="{13DED5BC-63B9-2843-89E8-465E8894EE51}" srcOrd="4" destOrd="0" presId="urn:microsoft.com/office/officeart/2005/8/layout/process3"/>
    <dgm:cxn modelId="{553A36CE-B4E5-6549-8B9B-1FD25D09192E}" type="presParOf" srcId="{13DED5BC-63B9-2843-89E8-465E8894EE51}" destId="{C8DE3C12-F9D8-8B4B-8DC3-ADB866024E2A}" srcOrd="0" destOrd="0" presId="urn:microsoft.com/office/officeart/2005/8/layout/process3"/>
    <dgm:cxn modelId="{622B7313-DFE6-BB4E-B4FF-0654D98CEBA0}" type="presParOf" srcId="{13DED5BC-63B9-2843-89E8-465E8894EE51}" destId="{D19BA441-39B0-B343-B752-120EFF3B3112}" srcOrd="1" destOrd="0" presId="urn:microsoft.com/office/officeart/2005/8/layout/process3"/>
    <dgm:cxn modelId="{A9D6AB97-6F62-324C-BDC0-CD2F10454157}" type="presParOf" srcId="{13DED5BC-63B9-2843-89E8-465E8894EE51}" destId="{B034060D-911A-6C4A-B882-60AC7B34A118}" srcOrd="2" destOrd="0" presId="urn:microsoft.com/office/officeart/2005/8/layout/process3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76BFB2-30AE-814D-94CB-A878072F21A1}">
      <dsp:nvSpPr>
        <dsp:cNvPr id="0" name=""/>
        <dsp:cNvSpPr/>
      </dsp:nvSpPr>
      <dsp:spPr>
        <a:xfrm>
          <a:off x="4042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042" y="1564116"/>
        <a:ext cx="1838086" cy="735234"/>
      </dsp:txXfrm>
    </dsp:sp>
    <dsp:sp modelId="{9BD2978A-4856-D348-8705-94E548350B43}">
      <dsp:nvSpPr>
        <dsp:cNvPr id="0" name=""/>
        <dsp:cNvSpPr/>
      </dsp:nvSpPr>
      <dsp:spPr>
        <a:xfrm>
          <a:off x="380518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426068" y="2344900"/>
        <a:ext cx="1746986" cy="1464100"/>
      </dsp:txXfrm>
    </dsp:sp>
    <dsp:sp modelId="{01336F47-7A01-854B-B682-4DF1D2D387D7}">
      <dsp:nvSpPr>
        <dsp:cNvPr id="0" name=""/>
        <dsp:cNvSpPr/>
      </dsp:nvSpPr>
      <dsp:spPr>
        <a:xfrm>
          <a:off x="2120776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120776" y="1794444"/>
        <a:ext cx="453443" cy="274578"/>
      </dsp:txXfrm>
    </dsp:sp>
    <dsp:sp modelId="{E001AAE2-2F6F-E941-9448-9281FF4D5158}">
      <dsp:nvSpPr>
        <dsp:cNvPr id="0" name=""/>
        <dsp:cNvSpPr/>
      </dsp:nvSpPr>
      <dsp:spPr>
        <a:xfrm>
          <a:off x="2956718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2956718" y="1564116"/>
        <a:ext cx="1838086" cy="735234"/>
      </dsp:txXfrm>
    </dsp:sp>
    <dsp:sp modelId="{492B1704-3054-1340-B8F1-AC29D1106B72}">
      <dsp:nvSpPr>
        <dsp:cNvPr id="0" name=""/>
        <dsp:cNvSpPr/>
      </dsp:nvSpPr>
      <dsp:spPr>
        <a:xfrm>
          <a:off x="3333194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3378744" y="2344900"/>
        <a:ext cx="1746986" cy="1464100"/>
      </dsp:txXfrm>
    </dsp:sp>
    <dsp:sp modelId="{C20A7731-0B40-AB48-8A4D-1301AD3C2796}">
      <dsp:nvSpPr>
        <dsp:cNvPr id="0" name=""/>
        <dsp:cNvSpPr/>
      </dsp:nvSpPr>
      <dsp:spPr>
        <a:xfrm>
          <a:off x="5073452" y="1702918"/>
          <a:ext cx="590732" cy="457630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073452" y="1794444"/>
        <a:ext cx="453443" cy="274578"/>
      </dsp:txXfrm>
    </dsp:sp>
    <dsp:sp modelId="{D19BA441-39B0-B343-B752-120EFF3B3112}">
      <dsp:nvSpPr>
        <dsp:cNvPr id="0" name=""/>
        <dsp:cNvSpPr/>
      </dsp:nvSpPr>
      <dsp:spPr>
        <a:xfrm>
          <a:off x="5909394" y="1564116"/>
          <a:ext cx="1838086" cy="116640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92024" rIns="192024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5909394" y="1564116"/>
        <a:ext cx="1838086" cy="735234"/>
      </dsp:txXfrm>
    </dsp:sp>
    <dsp:sp modelId="{B034060D-911A-6C4A-B882-60AC7B34A118}">
      <dsp:nvSpPr>
        <dsp:cNvPr id="0" name=""/>
        <dsp:cNvSpPr/>
      </dsp:nvSpPr>
      <dsp:spPr>
        <a:xfrm>
          <a:off x="6285870" y="2299350"/>
          <a:ext cx="1838086" cy="1555200"/>
        </a:xfrm>
        <a:prstGeom prst="roundRect">
          <a:avLst>
            <a:gd name="adj" fmla="val 10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024" tIns="192024" rIns="192024" bIns="192024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2700" kern="120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endParaRPr>
        </a:p>
      </dsp:txBody>
      <dsp:txXfrm>
        <a:off x="6331420" y="2344900"/>
        <a:ext cx="1746986" cy="14641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5617F5-B8A8-4920-A027-58AC05A68123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09B41D-FDCA-43B1-933F-D9917097D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39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9B41D-FDCA-43B1-933F-D9917097DF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0084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Need to learn a new DSL, versus using a GPL you’re </a:t>
            </a:r>
            <a:r>
              <a:rPr lang="en-US"/>
              <a:t>already familiar with.</a:t>
            </a:r>
            <a:endParaRPr lang="en-US" dirty="0"/>
          </a:p>
          <a:p>
            <a:r>
              <a:rPr lang="en-US" dirty="0"/>
              <a:t>- Additional complexity with private feeds</a:t>
            </a:r>
          </a:p>
          <a:p>
            <a:r>
              <a:rPr lang="en-US" dirty="0"/>
              <a:t>- Casey’s self-signed certificate</a:t>
            </a:r>
          </a:p>
          <a:p>
            <a:pPr marL="0" indent="0">
              <a:buFontTx/>
              <a:buNone/>
            </a:pPr>
            <a:r>
              <a:rPr lang="en-US" dirty="0"/>
              <a:t>- Command does some optional but nice things at the docker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9B41D-FDCA-43B1-933F-D9917097DF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39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Whenever you push an image it </a:t>
            </a:r>
            <a:r>
              <a:rPr lang="en-US"/>
              <a:t>also updates :latest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9B41D-FDCA-43B1-933F-D9917097DF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66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09B41D-FDCA-43B1-933F-D9917097DF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784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Master" Target="../slideMasters/slideMaster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Master" Target="../slideMasters/slideMaster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55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7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350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9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0622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72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3917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94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44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404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33378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139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84978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144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noun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21">
            <a:extLst>
              <a:ext uri="{FF2B5EF4-FFF2-40B4-BE49-F238E27FC236}">
                <a16:creationId xmlns:a16="http://schemas.microsoft.com/office/drawing/2014/main" id="{358A6850-D9C4-3746-B59F-1EB779D13A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: Rounded Corners 4">
            <a:extLst>
              <a:ext uri="{FF2B5EF4-FFF2-40B4-BE49-F238E27FC236}">
                <a16:creationId xmlns:a16="http://schemas.microsoft.com/office/drawing/2014/main" id="{E3D2D5C4-B844-114B-9697-42D21689D269}"/>
              </a:ext>
            </a:extLst>
          </p:cNvPr>
          <p:cNvSpPr/>
          <p:nvPr userDrawn="1"/>
        </p:nvSpPr>
        <p:spPr bwMode="auto">
          <a:xfrm>
            <a:off x="838200" y="1021680"/>
            <a:ext cx="1846092" cy="384048"/>
          </a:xfrm>
          <a:prstGeom prst="roundRect">
            <a:avLst>
              <a:gd name="adj" fmla="val 26320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0" rIns="9144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32472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500" b="0" i="0" u="none" strike="noStrike" kern="1200" cap="none" spc="200" normalizeH="0" baseline="0" noProof="0" dirty="0">
                <a:ln>
                  <a:noFill/>
                </a:ln>
                <a:gradFill>
                  <a:gsLst>
                    <a:gs pos="0">
                      <a:srgbClr val="002050"/>
                    </a:gs>
                    <a:gs pos="100000">
                      <a:srgbClr val="002050"/>
                    </a:gs>
                  </a:gsLst>
                  <a:lin ang="5400000" scaled="0"/>
                </a:gradFill>
                <a:effectLst/>
                <a:uLnTx/>
                <a:uFillTx/>
                <a:latin typeface="Open Sans" panose="020B0606030504020204" pitchFamily="34" charset="0"/>
                <a:ea typeface="+mn-ea"/>
                <a:cs typeface="Open Sans" panose="020B0606030504020204" pitchFamily="34" charset="0"/>
              </a:rPr>
              <a:t>RELEASED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9CF02AA-2166-2947-AE4F-C1E42119F0B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734126" y="3328313"/>
            <a:ext cx="3291797" cy="301283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BA29FA64-87F9-C143-8ECF-2FD642B19C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575065"/>
            <a:ext cx="10515600" cy="669008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Announcement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1EA77C7-A181-484D-8707-4D5A9B4D5A9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476901"/>
            <a:ext cx="10515600" cy="2636966"/>
          </a:xfrm>
        </p:spPr>
        <p:txBody>
          <a:bodyPr/>
          <a:lstStyle/>
          <a:p>
            <a:pPr lvl="0"/>
            <a:r>
              <a:rPr lang="en-US" dirty="0"/>
              <a:t>Value prop 1</a:t>
            </a:r>
          </a:p>
          <a:p>
            <a:pPr lvl="0"/>
            <a:r>
              <a:rPr lang="en-US" dirty="0"/>
              <a:t>Value prop 2</a:t>
            </a:r>
          </a:p>
          <a:p>
            <a:pPr lvl="0"/>
            <a:r>
              <a:rPr lang="en-US" dirty="0"/>
              <a:t>Value prop 3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3DC6DD8-55E4-3D49-A0B9-F5DE3D4BD16D}"/>
              </a:ext>
            </a:extLst>
          </p:cNvPr>
          <p:cNvSpPr txBox="1">
            <a:spLocks/>
          </p:cNvSpPr>
          <p:nvPr userDrawn="1"/>
        </p:nvSpPr>
        <p:spPr>
          <a:xfrm>
            <a:off x="838200" y="5266532"/>
            <a:ext cx="10515600" cy="4569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sz="2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Link</a:t>
            </a:r>
          </a:p>
        </p:txBody>
      </p:sp>
    </p:spTree>
    <p:extLst>
      <p:ext uri="{BB962C8B-B14F-4D97-AF65-F5344CB8AC3E}">
        <p14:creationId xmlns:p14="http://schemas.microsoft.com/office/powerpoint/2010/main" val="3208961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2.96296E-6 L 2.08333E-6 0.03842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09267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6476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36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0A11C-A8D4-6C4D-9BC8-64E48AD30D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331764-D0FD-C041-9C7E-0E4A43C884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DC7AB4-98BC-AF48-AFE6-8627194A5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E2CE4-748E-A04B-BB23-47BF9CF92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14B8D-DB37-EC43-BCFA-555B02164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5069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6918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981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363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57EB-4E89-E242-A168-D4330029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5685AA-91AE-C64E-93AC-A496F2A7B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2AC60-9D74-8B41-930D-BB628CAAB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321E3F-34DB-7B4D-9244-CCADF2A14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B0466-2D9D-1140-B7F5-7E5C97FF6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6589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1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4395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20237717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21394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78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D0FB5-8750-2E43-A44E-E58883020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DB610F-7B19-C746-9E0B-2E5B1ECA5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F611-C530-CE49-B2FA-F7DB8E10B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1299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3F4C8-ACE5-AA41-9EBC-6F219CC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6919D-151A-7C4C-8A71-C4ABA1A22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BA6F2-5020-7242-9E57-E0675E0B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336613-A664-FA43-A06B-0B7D89B88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30207-37C8-244F-BB68-9F805235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E8AD2-D0EA-8F4D-87DC-04542465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431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D9E6-2CA3-2544-A192-D985D823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E2FEFA-8567-2C47-85B7-8DDFFB5845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CA7B-86B2-1443-A763-E8CF8795D2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5604EC-890E-114F-B30A-63738A82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EA932-181E-D243-8AEB-86E683A0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7439FE-C77A-E345-AB8F-0CF0003F5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42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60501-FEE8-4A43-A887-C778D57CC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E4D5F-58EF-5047-BAEF-694F619DB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B60468-267F-1F45-AAA2-30AF13763E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138E6A-F55F-9B41-BB5F-C47771404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92FE18-73E8-D64A-AB50-97C717CC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D3D61-E3AB-0747-BB3D-CFD3451A5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372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00A6E-DE0E-2047-9B57-B6C41644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F9A373-AE7E-BE47-8F90-0C128D8C98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1BE476-02D3-DB4A-8088-2F395814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882436-7D37-7042-86BD-45DF3540E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A76ED-D4BC-F841-81E1-15917572AD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B39283-87BD-9944-A83A-B75EA042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D46DFF-F0FE-C544-BB34-8F3B5EFEA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2BAA5F-1E1E-0842-A6CF-0544FADA7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7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d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99F2-9FD3-8B4E-8048-995480BDB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54250-677E-6B4A-9CDF-D7632551AA79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1pPr>
            <a:lvl2pPr marL="4572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2pPr>
            <a:lvl3pPr marL="9144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3pPr>
            <a:lvl4pPr marL="13716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4pPr>
            <a:lvl5pPr marL="1828800" indent="0">
              <a:buNone/>
              <a:defRPr>
                <a:latin typeface="Consolas" panose="020B0609020204030204" pitchFamily="49" charset="0"/>
                <a:cs typeface="Consolas" panose="020B0609020204030204" pitchFamily="49" charset="0"/>
              </a:defRPr>
            </a:lvl5pPr>
          </a:lstStyle>
          <a:p>
            <a:pPr lvl="0"/>
            <a:r>
              <a:rPr lang="en-US" dirty="0"/>
              <a:t>Code sample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CBBF-D6D0-BC4D-AB0A-B11358ED6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DE89-536E-3147-B351-C6AFED60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BF063-6C5B-EA48-8839-3A445E637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16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56624A-E4D8-624A-AF52-D5C15E20B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1B6B7-52EB-3046-BF6F-023178C75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AA532-BC67-8A4F-B223-0004D108E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DCD4FA8-3C28-E842-9AA7-6143A425B8AB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142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es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2AABD-0390-5149-AC89-BDB4D2619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7FEAFF-80BF-634D-9E1A-5557D42C4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pPr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4FEAE8-62E8-DF40-B793-395FF00D7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06F6DF-02D9-A943-950B-0BE4E7CCC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1B645DB-1556-2F4A-B659-25BAB30ADD11}"/>
              </a:ext>
            </a:extLst>
          </p:cNvPr>
          <p:cNvGraphicFramePr/>
          <p:nvPr userDrawn="1"/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3562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10EC-A5E8-2E46-AB03-8D03FBCC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B57726-BA5E-6945-BEE4-78CB60358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27400-D089-7447-864B-77479EBD4214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396361-B795-A142-932A-70BF9F3A5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45BF7-0A08-3040-A6B3-9DE010871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CE531-2FE7-1449-9EEA-A97280669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59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.NET Conf 2020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044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>
              <a:lumMod val="50000"/>
            </a:schemeClr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6777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  <p:sldLayoutId id="2147483700" r:id="rId12"/>
    <p:sldLayoutId id="214748370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04CE51-D28B-B840-8D63-9996ADF37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4CEE8-8D92-394C-8F53-0459CF763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87B45-BF49-1748-9353-271AEFB1E6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0A627400-D089-7447-864B-77479EBD4214}" type="datetimeFigureOut">
              <a:rPr lang="en-US" smtClean="0"/>
              <a:pPr/>
              <a:t>10/31/2024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36106-03A4-5447-A2D8-4F4318C0F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/>
              <a:t>.NET </a:t>
            </a:r>
            <a:r>
              <a:rPr lang="en-US"/>
              <a:t>Conf 2020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82CC-4D76-4748-8816-DB7AD4BA38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fld id="{CDACE531-2FE7-1449-9EEA-A97280669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738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9F71826-9462-834F-A8AB-8EB367EED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051019"/>
            <a:ext cx="4472369" cy="1883120"/>
          </a:xfrm>
        </p:spPr>
        <p:txBody>
          <a:bodyPr anchor="b">
            <a:normAutofit lnSpcReduction="10000"/>
          </a:bodyPr>
          <a:lstStyle/>
          <a:p>
            <a:pPr algn="l">
              <a:spcAft>
                <a:spcPts val="600"/>
              </a:spcAft>
            </a:pPr>
            <a:r>
              <a:rPr lang="en-US" sz="4000" dirty="0"/>
              <a:t>.NET Containers </a:t>
            </a:r>
          </a:p>
          <a:p>
            <a:pPr algn="l">
              <a:spcAft>
                <a:spcPts val="600"/>
              </a:spcAft>
            </a:pPr>
            <a:r>
              <a:rPr lang="en-US" sz="2000" dirty="0"/>
              <a:t>without a </a:t>
            </a:r>
            <a:r>
              <a:rPr lang="en-US" sz="2000" dirty="0" err="1"/>
              <a:t>Dockerfile</a:t>
            </a:r>
            <a:endParaRPr lang="en-US" sz="2000" dirty="0"/>
          </a:p>
          <a:p>
            <a:pPr algn="l">
              <a:spcAft>
                <a:spcPts val="600"/>
              </a:spcAft>
            </a:pPr>
            <a:r>
              <a:rPr lang="en-US" sz="4300" dirty="0"/>
              <a:t>@ Caseys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163813E7-136E-2268-FF03-E9647935C6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823" y="1697277"/>
            <a:ext cx="3609053" cy="4377846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6896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umbrella&#10;&#10;Description automatically generated">
            <a:extLst>
              <a:ext uri="{FF2B5EF4-FFF2-40B4-BE49-F238E27FC236}">
                <a16:creationId xmlns:a16="http://schemas.microsoft.com/office/drawing/2014/main" id="{93685E5E-2B14-9849-BEF0-1E753B7EF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C7BA30-8255-ECC6-E983-8E5AA8F11804}"/>
              </a:ext>
            </a:extLst>
          </p:cNvPr>
          <p:cNvSpPr txBox="1"/>
          <p:nvPr/>
        </p:nvSpPr>
        <p:spPr>
          <a:xfrm>
            <a:off x="4496742" y="2644170"/>
            <a:ext cx="3198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767973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0C0B0-ED21-4048-B32A-4023722F3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75064"/>
            <a:ext cx="10515600" cy="2580375"/>
          </a:xfrm>
        </p:spPr>
        <p:txBody>
          <a:bodyPr>
            <a:noAutofit/>
          </a:bodyPr>
          <a:lstStyle/>
          <a:p>
            <a:r>
              <a:rPr lang="en-US" sz="8000" dirty="0"/>
              <a:t>You can use this today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C2CFD1-A4EA-2626-3816-F842E11DE5C2}"/>
              </a:ext>
            </a:extLst>
          </p:cNvPr>
          <p:cNvSpPr txBox="1">
            <a:spLocks/>
          </p:cNvSpPr>
          <p:nvPr/>
        </p:nvSpPr>
        <p:spPr>
          <a:xfrm>
            <a:off x="838200" y="4155174"/>
            <a:ext cx="2799080" cy="5791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US" dirty="0">
                <a:solidFill>
                  <a:schemeClr val="accent4"/>
                </a:solidFill>
              </a:rPr>
              <a:t>We will help</a:t>
            </a:r>
          </a:p>
        </p:txBody>
      </p:sp>
      <p:pic>
        <p:nvPicPr>
          <p:cNvPr id="8" name="Picture 7" descr="A blue square with white dots&#10;&#10;Description automatically generated">
            <a:extLst>
              <a:ext uri="{FF2B5EF4-FFF2-40B4-BE49-F238E27FC236}">
                <a16:creationId xmlns:a16="http://schemas.microsoft.com/office/drawing/2014/main" id="{67317411-09D9-03DC-B022-4B1594065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82936"/>
            <a:ext cx="1495634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657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0320"/>
          </a:xfrm>
        </p:spPr>
        <p:txBody>
          <a:bodyPr>
            <a:normAutofit/>
          </a:bodyPr>
          <a:lstStyle/>
          <a:p>
            <a:r>
              <a:rPr lang="en-US" dirty="0"/>
              <a:t>DevOps project has a repo called DevOps-</a:t>
            </a:r>
            <a:r>
              <a:rPr lang="en-US" dirty="0" err="1"/>
              <a:t>IACTemplates</a:t>
            </a:r>
            <a:r>
              <a:rPr lang="en-US" dirty="0"/>
              <a:t> with examples</a:t>
            </a:r>
          </a:p>
          <a:p>
            <a:r>
              <a:rPr lang="en-US" dirty="0"/>
              <a:t>Microsoft documentation is great</a:t>
            </a:r>
          </a:p>
          <a:p>
            <a:r>
              <a:rPr lang="en-US" dirty="0"/>
              <a:t>TestContainers.NET – use C# </a:t>
            </a:r>
            <a:r>
              <a:rPr lang="en-US"/>
              <a:t>to build and use </a:t>
            </a:r>
            <a:r>
              <a:rPr lang="en-US" dirty="0"/>
              <a:t>your images</a:t>
            </a:r>
          </a:p>
        </p:txBody>
      </p:sp>
    </p:spTree>
    <p:extLst>
      <p:ext uri="{BB962C8B-B14F-4D97-AF65-F5344CB8AC3E}">
        <p14:creationId xmlns:p14="http://schemas.microsoft.com/office/powerpoint/2010/main" val="4212999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E3FC-D1E2-764E-8278-BB377802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2F3B251-7903-A84E-ADBD-87B131AF9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8950" y="3803650"/>
            <a:ext cx="2120900" cy="228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17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Containers?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0320"/>
          </a:xfrm>
        </p:spPr>
        <p:txBody>
          <a:bodyPr>
            <a:normAutofit/>
          </a:bodyPr>
          <a:lstStyle/>
          <a:p>
            <a:r>
              <a:rPr lang="en-US" dirty="0"/>
              <a:t>Pull dependencies for dev &amp; testing</a:t>
            </a:r>
          </a:p>
          <a:p>
            <a:pPr lvl="1"/>
            <a:r>
              <a:rPr lang="en-US" dirty="0"/>
              <a:t>SQL Server</a:t>
            </a:r>
          </a:p>
          <a:p>
            <a:pPr lvl="1"/>
            <a:r>
              <a:rPr lang="en-US" dirty="0"/>
              <a:t>Your own APIs</a:t>
            </a:r>
          </a:p>
          <a:p>
            <a:pPr lvl="1"/>
            <a:r>
              <a:rPr lang="en-US" dirty="0"/>
              <a:t>Utilities / Shared Infrastructure</a:t>
            </a:r>
          </a:p>
          <a:p>
            <a:r>
              <a:rPr lang="en-US" dirty="0"/>
              <a:t>Common deployment targets allow simpler pipelines</a:t>
            </a:r>
          </a:p>
          <a:p>
            <a:r>
              <a:rPr lang="en-US" dirty="0"/>
              <a:t>Hide complexity of 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227850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Container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30320"/>
          </a:xfrm>
        </p:spPr>
        <p:txBody>
          <a:bodyPr>
            <a:normAutofit/>
          </a:bodyPr>
          <a:lstStyle/>
          <a:p>
            <a:r>
              <a:rPr lang="en-US" dirty="0"/>
              <a:t>No on-premise usage (right now)</a:t>
            </a:r>
          </a:p>
          <a:p>
            <a:pPr lvl="1"/>
            <a:r>
              <a:rPr lang="en-US" dirty="0"/>
              <a:t>If you have a use-case let us know</a:t>
            </a:r>
          </a:p>
          <a:p>
            <a:pPr lvl="1"/>
            <a:endParaRPr lang="en-US" dirty="0"/>
          </a:p>
          <a:p>
            <a:r>
              <a:rPr lang="en-US" dirty="0"/>
              <a:t>Single container registry (“The container registry”)</a:t>
            </a:r>
          </a:p>
          <a:p>
            <a:pPr lvl="1"/>
            <a:r>
              <a:rPr lang="en-US" dirty="0"/>
              <a:t>We’ve done the security &amp; cleanup work for you</a:t>
            </a:r>
          </a:p>
          <a:p>
            <a:pPr lvl="1"/>
            <a:r>
              <a:rPr lang="en-US" dirty="0"/>
              <a:t>Devs can pull – cannot push</a:t>
            </a:r>
          </a:p>
          <a:p>
            <a:pPr lvl="1"/>
            <a:r>
              <a:rPr lang="en-US" dirty="0"/>
              <a:t>Image vulnerability scanning</a:t>
            </a:r>
          </a:p>
          <a:p>
            <a:pPr lvl="1"/>
            <a:r>
              <a:rPr lang="en-US" dirty="0"/>
              <a:t>Locking production releases</a:t>
            </a:r>
          </a:p>
          <a:p>
            <a:pPr lvl="1"/>
            <a:r>
              <a:rPr lang="en-US" dirty="0"/>
              <a:t>Pruning old images (15 months, last 3 locked images)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F9C4FAF-CD30-8DAA-F9DB-471D109CE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7300" y="365125"/>
            <a:ext cx="24765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2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Container Strategy –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21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Playground container registry</a:t>
            </a:r>
          </a:p>
          <a:p>
            <a:pPr lvl="1"/>
            <a:r>
              <a:rPr lang="en-US" dirty="0"/>
              <a:t>Full-access for </a:t>
            </a:r>
            <a:r>
              <a:rPr lang="en-US" dirty="0" err="1"/>
              <a:t>devs</a:t>
            </a:r>
            <a:endParaRPr lang="en-US" dirty="0"/>
          </a:p>
          <a:p>
            <a:pPr lvl="1"/>
            <a:r>
              <a:rPr lang="en-US" dirty="0"/>
              <a:t>No access for service connections</a:t>
            </a:r>
          </a:p>
          <a:p>
            <a:pPr lvl="1"/>
            <a:r>
              <a:rPr lang="en-US" dirty="0"/>
              <a:t>Wiped often ($)</a:t>
            </a:r>
          </a:p>
          <a:p>
            <a:pPr lvl="1"/>
            <a:r>
              <a:rPr lang="en-US" dirty="0"/>
              <a:t>Put useful dev tools/utils in “the container registry”</a:t>
            </a:r>
          </a:p>
          <a:p>
            <a:r>
              <a:rPr lang="en-US" dirty="0"/>
              <a:t>Each workload will have an identity to connect to the registry</a:t>
            </a:r>
          </a:p>
          <a:p>
            <a:pPr lvl="1"/>
            <a:r>
              <a:rPr lang="en-US" dirty="0"/>
              <a:t>Special resource group provided by IAM</a:t>
            </a:r>
          </a:p>
          <a:p>
            <a:pPr lvl="1"/>
            <a:r>
              <a:rPr lang="en-US" dirty="0"/>
              <a:t>User-managed identity can push/pull to registry</a:t>
            </a:r>
          </a:p>
          <a:p>
            <a:pPr lvl="1"/>
            <a:r>
              <a:rPr lang="en-US" dirty="0"/>
              <a:t>Service connection with that UMI in </a:t>
            </a:r>
            <a:r>
              <a:rPr lang="en-US" dirty="0" err="1"/>
              <a:t>AzDo</a:t>
            </a:r>
            <a:r>
              <a:rPr lang="en-US" dirty="0"/>
              <a:t> which you can use in your pipeline</a:t>
            </a:r>
          </a:p>
          <a:p>
            <a:r>
              <a:rPr lang="en-US" dirty="0"/>
              <a:t>Choose your own tagging strategy</a:t>
            </a:r>
          </a:p>
          <a:p>
            <a:pPr lvl="1"/>
            <a:r>
              <a:rPr lang="en-US" dirty="0"/>
              <a:t>Except :latest in production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514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water, person, flying, blue&#10;&#10;Description automatically generated">
            <a:extLst>
              <a:ext uri="{FF2B5EF4-FFF2-40B4-BE49-F238E27FC236}">
                <a16:creationId xmlns:a16="http://schemas.microsoft.com/office/drawing/2014/main" id="{D0597831-665E-634E-B7D9-A6175A4C3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034FEA-69FA-D7F4-1752-1539B80FC818}"/>
              </a:ext>
            </a:extLst>
          </p:cNvPr>
          <p:cNvSpPr txBox="1"/>
          <p:nvPr/>
        </p:nvSpPr>
        <p:spPr>
          <a:xfrm>
            <a:off x="1054100" y="2644170"/>
            <a:ext cx="10083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Why no </a:t>
            </a:r>
            <a:r>
              <a:rPr lang="en-US" sz="9600" dirty="0" err="1">
                <a:solidFill>
                  <a:schemeClr val="bg1"/>
                </a:solidFill>
              </a:rPr>
              <a:t>Dockerfile</a:t>
            </a:r>
            <a:r>
              <a:rPr lang="en-US" sz="96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9516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.NET 8</a:t>
            </a:r>
          </a:p>
          <a:p>
            <a:pPr lvl="1"/>
            <a:r>
              <a:rPr lang="en-US" dirty="0"/>
              <a:t>.NET 7 requires </a:t>
            </a:r>
            <a:r>
              <a:rPr lang="en-US" dirty="0" err="1"/>
              <a:t>Microsoft.NET.Build.Containers</a:t>
            </a:r>
            <a:endParaRPr lang="en-US" dirty="0"/>
          </a:p>
          <a:p>
            <a:r>
              <a:rPr lang="en-US" dirty="0"/>
              <a:t>No </a:t>
            </a:r>
            <a:r>
              <a:rPr lang="en-US" dirty="0" err="1"/>
              <a:t>Dockerfile</a:t>
            </a:r>
            <a:endParaRPr lang="en-US" dirty="0"/>
          </a:p>
          <a:p>
            <a:pPr lvl="1"/>
            <a:r>
              <a:rPr lang="en-US" dirty="0"/>
              <a:t>Do not need to import self-signed certificate</a:t>
            </a:r>
          </a:p>
          <a:p>
            <a:pPr lvl="1"/>
            <a:r>
              <a:rPr lang="en-US" dirty="0"/>
              <a:t>Do not need to import a </a:t>
            </a:r>
            <a:r>
              <a:rPr lang="en-US" dirty="0" err="1"/>
              <a:t>AzDo</a:t>
            </a:r>
            <a:r>
              <a:rPr lang="en-US" dirty="0"/>
              <a:t> token for NuGet restores to our private feed</a:t>
            </a:r>
          </a:p>
          <a:p>
            <a:r>
              <a:rPr lang="en-US" dirty="0"/>
              <a:t>Configured through properties in .</a:t>
            </a:r>
            <a:r>
              <a:rPr lang="en-US" dirty="0" err="1"/>
              <a:t>csproj</a:t>
            </a:r>
            <a:endParaRPr lang="en-US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B3A8A75-D34F-E579-7F2F-F510C09B2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58394" y="4001294"/>
            <a:ext cx="2295406" cy="2285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877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 up of a logo&#10;&#10;Description automatically generated">
            <a:extLst>
              <a:ext uri="{FF2B5EF4-FFF2-40B4-BE49-F238E27FC236}">
                <a16:creationId xmlns:a16="http://schemas.microsoft.com/office/drawing/2014/main" id="{9BE95372-693E-8145-BCAE-0E594E6A3E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AC7BA30-8255-ECC6-E983-8E5AA8F11804}"/>
              </a:ext>
            </a:extLst>
          </p:cNvPr>
          <p:cNvSpPr txBox="1"/>
          <p:nvPr/>
        </p:nvSpPr>
        <p:spPr>
          <a:xfrm>
            <a:off x="4496742" y="2644170"/>
            <a:ext cx="31985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833007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In A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93640"/>
          </a:xfrm>
        </p:spPr>
        <p:txBody>
          <a:bodyPr/>
          <a:lstStyle/>
          <a:p>
            <a:r>
              <a:rPr lang="en-US" dirty="0"/>
              <a:t>Everything is the same except the publish process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81F7CB-A72F-7FC2-BD36-4D3D0260F41F}"/>
              </a:ext>
            </a:extLst>
          </p:cNvPr>
          <p:cNvSpPr txBox="1"/>
          <p:nvPr/>
        </p:nvSpPr>
        <p:spPr>
          <a:xfrm>
            <a:off x="1299927" y="3198167"/>
            <a:ext cx="82876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dotnet publish 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t:PublishContainer</a:t>
            </a:r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ascadia Code" panose="020B06090200000200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33284-C431-0810-DC22-FFCBB3CA705C}"/>
              </a:ext>
            </a:extLst>
          </p:cNvPr>
          <p:cNvSpPr txBox="1"/>
          <p:nvPr/>
        </p:nvSpPr>
        <p:spPr>
          <a:xfrm>
            <a:off x="1299926" y="4339519"/>
            <a:ext cx="100538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dotnet publish 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t:PublishContainer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ContainerImageTags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=‘”$(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Build.BuildId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)”’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10E3B03-4AEA-208D-ECB4-ABCAF1DEDA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14059" y="323026"/>
            <a:ext cx="22860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517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BB90-B9FF-ED4A-9587-76C518C2B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Tagging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C549-1EA2-8B4A-ADC1-C00428D8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64536"/>
          </a:xfrm>
        </p:spPr>
        <p:txBody>
          <a:bodyPr>
            <a:normAutofit/>
          </a:bodyPr>
          <a:lstStyle/>
          <a:p>
            <a:r>
              <a:rPr lang="en-US" dirty="0"/>
              <a:t>You can build the image on PR </a:t>
            </a:r>
            <a:r>
              <a:rPr lang="en-US" b="1" dirty="0"/>
              <a:t>and</a:t>
            </a:r>
            <a:r>
              <a:rPr lang="en-US" dirty="0"/>
              <a:t> on merge to main</a:t>
            </a:r>
          </a:p>
          <a:p>
            <a:pPr lvl="1"/>
            <a:r>
              <a:rPr lang="en-US" dirty="0"/>
              <a:t>Every new build creates a new tag</a:t>
            </a:r>
          </a:p>
          <a:p>
            <a:r>
              <a:rPr lang="en-US" dirty="0"/>
              <a:t>We build a custom </a:t>
            </a:r>
            <a:r>
              <a:rPr lang="en-US" dirty="0" err="1"/>
              <a:t>AzDo</a:t>
            </a:r>
            <a:r>
              <a:rPr lang="en-US" dirty="0"/>
              <a:t> task that can be used which correlates the merge into main with the originating pull request id</a:t>
            </a:r>
          </a:p>
          <a:p>
            <a:pPr lvl="1"/>
            <a:r>
              <a:rPr lang="en-US" dirty="0"/>
              <a:t>Build on PR, use tag on main</a:t>
            </a:r>
          </a:p>
          <a:p>
            <a:pPr lvl="1"/>
            <a:r>
              <a:rPr lang="en-US" dirty="0"/>
              <a:t>Requires expiring builds immediately on merge or checking commits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4522D-126E-D59C-B869-82B1533ABF94}"/>
              </a:ext>
            </a:extLst>
          </p:cNvPr>
          <p:cNvSpPr txBox="1"/>
          <p:nvPr/>
        </p:nvSpPr>
        <p:spPr>
          <a:xfrm>
            <a:off x="916663" y="5130938"/>
            <a:ext cx="1005387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- task: AddMergePullRequestId@1</a:t>
            </a:r>
          </a:p>
          <a:p>
            <a:endParaRPr lang="en-US" sz="2400" dirty="0">
              <a:solidFill>
                <a:schemeClr val="tx2"/>
              </a:solidFill>
              <a:latin typeface="Consolas" panose="020B0609020204030204" pitchFamily="49" charset="0"/>
              <a:cs typeface="Cascadia Code" panose="020B0609020000020004" pitchFamily="49" charset="0"/>
            </a:endParaRPr>
          </a:p>
          <a:p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dotnet publish /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t:PublishContainer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ContainerImageTags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=‘”$(</a:t>
            </a:r>
            <a:r>
              <a:rPr lang="en-US" sz="2400" dirty="0" err="1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Caseys.MergePullRequestId</a:t>
            </a:r>
            <a:r>
              <a:rPr lang="en-US" sz="2400" dirty="0">
                <a:solidFill>
                  <a:schemeClr val="tx2"/>
                </a:solidFill>
                <a:latin typeface="Consolas" panose="020B0609020204030204" pitchFamily="49" charset="0"/>
                <a:cs typeface="Cascadia Code" panose="020B0609020000020004" pitchFamily="49" charset="0"/>
              </a:rPr>
              <a:t>);latest”’</a:t>
            </a:r>
          </a:p>
        </p:txBody>
      </p:sp>
    </p:spTree>
    <p:extLst>
      <p:ext uri="{BB962C8B-B14F-4D97-AF65-F5344CB8AC3E}">
        <p14:creationId xmlns:p14="http://schemas.microsoft.com/office/powerpoint/2010/main" val="3691077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1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Custom 2">
      <a:dk1>
        <a:srgbClr val="3A20A0"/>
      </a:dk1>
      <a:lt1>
        <a:srgbClr val="FFFFFF"/>
      </a:lt1>
      <a:dk2>
        <a:srgbClr val="333333"/>
      </a:dk2>
      <a:lt2>
        <a:srgbClr val="FFFFFF"/>
      </a:lt2>
      <a:accent1>
        <a:srgbClr val="4424B5"/>
      </a:accent1>
      <a:accent2>
        <a:srgbClr val="DED7F7"/>
      </a:accent2>
      <a:accent3>
        <a:srgbClr val="2B0A98"/>
      </a:accent3>
      <a:accent4>
        <a:srgbClr val="F7B548"/>
      </a:accent4>
      <a:accent5>
        <a:srgbClr val="28C2D1"/>
      </a:accent5>
      <a:accent6>
        <a:srgbClr val="3E8EED"/>
      </a:accent6>
      <a:hlink>
        <a:srgbClr val="502BD3"/>
      </a:hlink>
      <a:folHlink>
        <a:srgbClr val="5F21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432</Words>
  <Application>Microsoft Office PowerPoint</Application>
  <PresentationFormat>Widescreen</PresentationFormat>
  <Paragraphs>72</Paragraphs>
  <Slides>13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Consolas</vt:lpstr>
      <vt:lpstr>Arial</vt:lpstr>
      <vt:lpstr>Open Sans</vt:lpstr>
      <vt:lpstr>Aptos</vt:lpstr>
      <vt:lpstr>1_Office Theme</vt:lpstr>
      <vt:lpstr>3_Office Theme</vt:lpstr>
      <vt:lpstr>2_Office Theme</vt:lpstr>
      <vt:lpstr>PowerPoint Presentation</vt:lpstr>
      <vt:lpstr>Why Containers?</vt:lpstr>
      <vt:lpstr>Overview of Container Strategy</vt:lpstr>
      <vt:lpstr>Overview of Container Strategy – Cont.</vt:lpstr>
      <vt:lpstr>PowerPoint Presentation</vt:lpstr>
      <vt:lpstr>Building Locally</vt:lpstr>
      <vt:lpstr>PowerPoint Presentation</vt:lpstr>
      <vt:lpstr>Building In A Pipeline</vt:lpstr>
      <vt:lpstr>Tagging Options</vt:lpstr>
      <vt:lpstr>PowerPoint Presentation</vt:lpstr>
      <vt:lpstr>You can use this today</vt:lpstr>
      <vt:lpstr>Additional Resources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2022-10-17T20:50:34Z</dcterms:created>
  <dcterms:modified xsi:type="dcterms:W3CDTF">2024-10-31T18:17:14Z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deee994-f6f6-412e-b7a3-5b8b501ec84f_Enabled">
    <vt:lpwstr>true</vt:lpwstr>
  </property>
  <property fmtid="{D5CDD505-2E9C-101B-9397-08002B2CF9AE}" pid="3" name="MSIP_Label_6deee994-f6f6-412e-b7a3-5b8b501ec84f_SetDate">
    <vt:lpwstr>2024-10-28T15:22:57Z</vt:lpwstr>
  </property>
  <property fmtid="{D5CDD505-2E9C-101B-9397-08002B2CF9AE}" pid="4" name="MSIP_Label_6deee994-f6f6-412e-b7a3-5b8b501ec84f_Method">
    <vt:lpwstr>Standard</vt:lpwstr>
  </property>
  <property fmtid="{D5CDD505-2E9C-101B-9397-08002B2CF9AE}" pid="5" name="MSIP_Label_6deee994-f6f6-412e-b7a3-5b8b501ec84f_Name">
    <vt:lpwstr>Private</vt:lpwstr>
  </property>
  <property fmtid="{D5CDD505-2E9C-101B-9397-08002B2CF9AE}" pid="6" name="MSIP_Label_6deee994-f6f6-412e-b7a3-5b8b501ec84f_SiteId">
    <vt:lpwstr>ce5358ea-a9a4-4d20-849b-b57ea77e5cf0</vt:lpwstr>
  </property>
  <property fmtid="{D5CDD505-2E9C-101B-9397-08002B2CF9AE}" pid="7" name="MSIP_Label_6deee994-f6f6-412e-b7a3-5b8b501ec84f_ActionId">
    <vt:lpwstr>2fcb214e-d2a9-4d9d-9ca3-f9b89317345a</vt:lpwstr>
  </property>
  <property fmtid="{D5CDD505-2E9C-101B-9397-08002B2CF9AE}" pid="8" name="MSIP_Label_6deee994-f6f6-412e-b7a3-5b8b501ec84f_ContentBits">
    <vt:lpwstr>0</vt:lpwstr>
  </property>
</Properties>
</file>