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6"/>
  </p:notesMasterIdLst>
  <p:sldIdLst>
    <p:sldId id="256" r:id="rId4"/>
    <p:sldId id="277" r:id="rId5"/>
    <p:sldId id="275" r:id="rId6"/>
    <p:sldId id="278" r:id="rId7"/>
    <p:sldId id="270" r:id="rId8"/>
    <p:sldId id="260" r:id="rId9"/>
    <p:sldId id="271" r:id="rId10"/>
    <p:sldId id="274" r:id="rId11"/>
    <p:sldId id="279" r:id="rId12"/>
    <p:sldId id="269" r:id="rId13"/>
    <p:sldId id="262" r:id="rId14"/>
    <p:sldId id="263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09" autoAdjust="0"/>
  </p:normalViewPr>
  <p:slideViewPr>
    <p:cSldViewPr snapToGrid="0" snapToObjects="1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17F5-B8A8-4920-A027-58AC05A6812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B41D-FDCA-43B1-933F-D9917097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Need to learn a new DSL, versus using a GPL.</a:t>
            </a:r>
          </a:p>
          <a:p>
            <a:r>
              <a:rPr lang="en-US" dirty="0"/>
              <a:t>- Additional complexity with private feeds</a:t>
            </a:r>
          </a:p>
          <a:p>
            <a:r>
              <a:rPr lang="en-US" dirty="0"/>
              <a:t>- Casey’s self-signed certificate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 dirty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DC6DD8-55E4-3D49-A0B9-F5DE3D4BD16D}"/>
              </a:ext>
            </a:extLst>
          </p:cNvPr>
          <p:cNvSpPr txBox="1">
            <a:spLocks/>
          </p:cNvSpPr>
          <p:nvPr userDrawn="1"/>
        </p:nvSpPr>
        <p:spPr>
          <a:xfrm>
            <a:off x="838200" y="5266532"/>
            <a:ext cx="10515600" cy="45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</a:t>
            </a:r>
            <a:r>
              <a:rPr lang="en-US"/>
              <a:t>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F71826-9462-834F-A8AB-8EB367EE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051019"/>
            <a:ext cx="4472369" cy="1883120"/>
          </a:xfrm>
        </p:spPr>
        <p:txBody>
          <a:bodyPr anchor="b"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.NET Containers 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without a </a:t>
            </a:r>
            <a:r>
              <a:rPr lang="en-US" sz="2000" dirty="0" err="1"/>
              <a:t>Dockerfile</a:t>
            </a: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4300" dirty="0"/>
              <a:t>@ Caseys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63813E7-136E-2268-FF03-E9647935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23" y="1697277"/>
            <a:ext cx="3609053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9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3685E5E-2B14-9849-BEF0-1E753B7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97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064"/>
            <a:ext cx="10515600" cy="2580375"/>
          </a:xfrm>
        </p:spPr>
        <p:txBody>
          <a:bodyPr>
            <a:noAutofit/>
          </a:bodyPr>
          <a:lstStyle/>
          <a:p>
            <a:r>
              <a:rPr lang="en-US" sz="8000" dirty="0"/>
              <a:t>You can use this today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C2CFD1-A4EA-2626-3816-F842E11DE5C2}"/>
              </a:ext>
            </a:extLst>
          </p:cNvPr>
          <p:cNvSpPr txBox="1">
            <a:spLocks/>
          </p:cNvSpPr>
          <p:nvPr/>
        </p:nvSpPr>
        <p:spPr>
          <a:xfrm>
            <a:off x="838200" y="4155174"/>
            <a:ext cx="2799080" cy="579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We will help</a:t>
            </a:r>
          </a:p>
        </p:txBody>
      </p:sp>
      <p:pic>
        <p:nvPicPr>
          <p:cNvPr id="8" name="Picture 7" descr="A blue square with white dots&#10;&#10;Description automatically generated">
            <a:extLst>
              <a:ext uri="{FF2B5EF4-FFF2-40B4-BE49-F238E27FC236}">
                <a16:creationId xmlns:a16="http://schemas.microsoft.com/office/drawing/2014/main" id="{67317411-09D9-03DC-B022-4B159406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2936"/>
            <a:ext cx="149563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Pull dependencies for dev &amp; testing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Your own APIs</a:t>
            </a:r>
          </a:p>
          <a:p>
            <a:pPr lvl="1"/>
            <a:r>
              <a:rPr lang="en-US" dirty="0"/>
              <a:t>Utilities / Shared Infrastructure</a:t>
            </a:r>
          </a:p>
          <a:p>
            <a:r>
              <a:rPr lang="en-US" dirty="0"/>
              <a:t>Common deployment targets allow simpler pipelines</a:t>
            </a:r>
          </a:p>
          <a:p>
            <a:r>
              <a:rPr lang="en-US" dirty="0"/>
              <a:t>Hide complexity of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278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No on-premise usage (right now)</a:t>
            </a:r>
          </a:p>
          <a:p>
            <a:pPr lvl="1"/>
            <a:r>
              <a:rPr lang="en-US" dirty="0"/>
              <a:t>If you have a use-case let us know</a:t>
            </a:r>
          </a:p>
          <a:p>
            <a:pPr lvl="1"/>
            <a:endParaRPr lang="en-US" dirty="0"/>
          </a:p>
          <a:p>
            <a:r>
              <a:rPr lang="en-US" dirty="0"/>
              <a:t>Single container registry (“The container registry”)</a:t>
            </a:r>
          </a:p>
          <a:p>
            <a:pPr lvl="1"/>
            <a:r>
              <a:rPr lang="en-US" dirty="0"/>
              <a:t>We’ve done the security &amp; cleanup work for you</a:t>
            </a:r>
          </a:p>
          <a:p>
            <a:pPr lvl="1"/>
            <a:r>
              <a:rPr lang="en-US" dirty="0"/>
              <a:t>Devs can pull – cannot push</a:t>
            </a:r>
          </a:p>
          <a:p>
            <a:pPr lvl="1"/>
            <a:r>
              <a:rPr lang="en-US" dirty="0"/>
              <a:t>Image vulnerability scanning</a:t>
            </a:r>
          </a:p>
          <a:p>
            <a:pPr lvl="1"/>
            <a:r>
              <a:rPr lang="en-US" dirty="0"/>
              <a:t>Locking production releases</a:t>
            </a:r>
          </a:p>
          <a:p>
            <a:pPr lvl="1"/>
            <a:r>
              <a:rPr lang="en-US" dirty="0"/>
              <a:t>Pruning old images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9C4FAF-CD30-8DAA-F9DB-471D109C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7300" y="365125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Playground container registry</a:t>
            </a:r>
          </a:p>
          <a:p>
            <a:pPr lvl="1"/>
            <a:r>
              <a:rPr lang="en-US" dirty="0"/>
              <a:t>Full-access for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No access for service connections</a:t>
            </a:r>
          </a:p>
          <a:p>
            <a:pPr lvl="1"/>
            <a:r>
              <a:rPr lang="en-US" dirty="0"/>
              <a:t>Wiped often ($)</a:t>
            </a:r>
          </a:p>
          <a:p>
            <a:pPr lvl="1"/>
            <a:r>
              <a:rPr lang="en-US" dirty="0"/>
              <a:t>Put useful dev tools/utils in “the container registry”</a:t>
            </a:r>
          </a:p>
          <a:p>
            <a:r>
              <a:rPr lang="en-US" dirty="0"/>
              <a:t>Each workload will have an identity to connect to the registry</a:t>
            </a:r>
          </a:p>
          <a:p>
            <a:pPr lvl="1"/>
            <a:r>
              <a:rPr lang="en-US" dirty="0"/>
              <a:t>Special resource group provided by IAM</a:t>
            </a:r>
          </a:p>
          <a:p>
            <a:pPr lvl="1"/>
            <a:r>
              <a:rPr lang="en-US" dirty="0"/>
              <a:t>User-managed identity can push/pull to registry</a:t>
            </a:r>
          </a:p>
          <a:p>
            <a:pPr lvl="1"/>
            <a:r>
              <a:rPr lang="en-US" dirty="0"/>
              <a:t>Service connection with that UMI in </a:t>
            </a:r>
            <a:r>
              <a:rPr lang="en-US" dirty="0" err="1"/>
              <a:t>AzDo</a:t>
            </a:r>
            <a:r>
              <a:rPr lang="en-US" dirty="0"/>
              <a:t> which you can use in your pipeline</a:t>
            </a:r>
          </a:p>
          <a:p>
            <a:r>
              <a:rPr lang="en-US" dirty="0"/>
              <a:t>Choose your own tagging strategy</a:t>
            </a:r>
          </a:p>
          <a:p>
            <a:pPr lvl="1"/>
            <a:r>
              <a:rPr lang="en-US" dirty="0"/>
              <a:t>Except :latest in production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ter, person, flying, blue&#10;&#10;Description automatically generated">
            <a:extLst>
              <a:ext uri="{FF2B5EF4-FFF2-40B4-BE49-F238E27FC236}">
                <a16:creationId xmlns:a16="http://schemas.microsoft.com/office/drawing/2014/main" id="{D0597831-665E-634E-B7D9-A6175A4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34FEA-69FA-D7F4-1752-1539B80FC818}"/>
              </a:ext>
            </a:extLst>
          </p:cNvPr>
          <p:cNvSpPr txBox="1"/>
          <p:nvPr/>
        </p:nvSpPr>
        <p:spPr>
          <a:xfrm>
            <a:off x="1054100" y="2644170"/>
            <a:ext cx="1008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Why no </a:t>
            </a:r>
            <a:r>
              <a:rPr lang="en-US" sz="9600" dirty="0" err="1">
                <a:solidFill>
                  <a:schemeClr val="bg1"/>
                </a:solidFill>
              </a:rPr>
              <a:t>Dockerfile</a:t>
            </a:r>
            <a:r>
              <a:rPr lang="en-US" sz="9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51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8</a:t>
            </a:r>
          </a:p>
          <a:p>
            <a:pPr lvl="1"/>
            <a:r>
              <a:rPr lang="en-US" dirty="0"/>
              <a:t>.NET 7 requires </a:t>
            </a:r>
            <a:r>
              <a:rPr lang="en-US" dirty="0" err="1"/>
              <a:t>Microsoft.NET.Build.Containers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Do not need to import self-signed certificate</a:t>
            </a:r>
          </a:p>
          <a:p>
            <a:pPr lvl="1"/>
            <a:r>
              <a:rPr lang="en-US" dirty="0"/>
              <a:t>Do not need to import a </a:t>
            </a:r>
            <a:r>
              <a:rPr lang="en-US" dirty="0" err="1"/>
              <a:t>AzDo</a:t>
            </a:r>
            <a:r>
              <a:rPr lang="en-US" dirty="0"/>
              <a:t> token for NuGet restores to our private feed</a:t>
            </a:r>
          </a:p>
          <a:p>
            <a:r>
              <a:rPr lang="en-US" dirty="0"/>
              <a:t>Configured through properties in .</a:t>
            </a:r>
            <a:r>
              <a:rPr lang="en-US" dirty="0" err="1"/>
              <a:t>csproj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3A8A75-D34F-E579-7F2F-F510C09B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394" y="4001294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BE95372-693E-8145-BCAE-0E594E6A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30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3640"/>
          </a:xfrm>
        </p:spPr>
        <p:txBody>
          <a:bodyPr/>
          <a:lstStyle/>
          <a:p>
            <a:r>
              <a:rPr lang="en-US" dirty="0"/>
              <a:t>Everything is the same except the publish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1F7CB-A72F-7FC2-BD36-4D3D0260F41F}"/>
              </a:ext>
            </a:extLst>
          </p:cNvPr>
          <p:cNvSpPr txBox="1"/>
          <p:nvPr/>
        </p:nvSpPr>
        <p:spPr>
          <a:xfrm>
            <a:off x="1299927" y="3198167"/>
            <a:ext cx="8287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t:PublishAsContainer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33284-C431-0810-DC22-FFCBB3CA705C}"/>
              </a:ext>
            </a:extLst>
          </p:cNvPr>
          <p:cNvSpPr txBox="1"/>
          <p:nvPr/>
        </p:nvSpPr>
        <p:spPr>
          <a:xfrm>
            <a:off x="1299926" y="4339519"/>
            <a:ext cx="10053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t:PublishAsContainer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Build.BuildId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);latest”’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0E3B03-4AEA-208D-ECB4-ABCAF1DE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059" y="323026"/>
            <a:ext cx="2286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4536"/>
          </a:xfrm>
        </p:spPr>
        <p:txBody>
          <a:bodyPr>
            <a:normAutofit/>
          </a:bodyPr>
          <a:lstStyle/>
          <a:p>
            <a:r>
              <a:rPr lang="en-US" dirty="0"/>
              <a:t>You can build the image on PR </a:t>
            </a:r>
            <a:r>
              <a:rPr lang="en-US" b="1" dirty="0"/>
              <a:t>and</a:t>
            </a:r>
            <a:r>
              <a:rPr lang="en-US" dirty="0"/>
              <a:t> on merge to main</a:t>
            </a:r>
          </a:p>
          <a:p>
            <a:pPr lvl="1"/>
            <a:r>
              <a:rPr lang="en-US" dirty="0"/>
              <a:t>Every new build creates a new tag</a:t>
            </a:r>
          </a:p>
          <a:p>
            <a:r>
              <a:rPr lang="en-US" dirty="0"/>
              <a:t>We build a custom </a:t>
            </a:r>
            <a:r>
              <a:rPr lang="en-US" dirty="0" err="1"/>
              <a:t>AzDo</a:t>
            </a:r>
            <a:r>
              <a:rPr lang="en-US" dirty="0"/>
              <a:t> task that can be used which correlates the merge into main with the originating pull request id</a:t>
            </a:r>
          </a:p>
          <a:p>
            <a:pPr lvl="1"/>
            <a:r>
              <a:rPr lang="en-US" dirty="0"/>
              <a:t>Build on PR, use tag on main</a:t>
            </a:r>
          </a:p>
          <a:p>
            <a:pPr lvl="1"/>
            <a:r>
              <a:rPr lang="en-US" dirty="0"/>
              <a:t>Requires expiring builds immediately on merge or checking commits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4522D-126E-D59C-B869-82B1533ABF94}"/>
              </a:ext>
            </a:extLst>
          </p:cNvPr>
          <p:cNvSpPr txBox="1"/>
          <p:nvPr/>
        </p:nvSpPr>
        <p:spPr>
          <a:xfrm>
            <a:off x="916663" y="5130938"/>
            <a:ext cx="100538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- task: AddMergePullRequestId@1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t:PublishAsContainer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Caseys.MergePullRequestId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);latest”’</a:t>
            </a:r>
          </a:p>
        </p:txBody>
      </p:sp>
    </p:spTree>
    <p:extLst>
      <p:ext uri="{BB962C8B-B14F-4D97-AF65-F5344CB8AC3E}">
        <p14:creationId xmlns:p14="http://schemas.microsoft.com/office/powerpoint/2010/main" val="36910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Consolas</vt:lpstr>
      <vt:lpstr>Arial</vt:lpstr>
      <vt:lpstr>Open Sans</vt:lpstr>
      <vt:lpstr>Aptos</vt:lpstr>
      <vt:lpstr>1_Office Theme</vt:lpstr>
      <vt:lpstr>3_Office Theme</vt:lpstr>
      <vt:lpstr>2_Office Theme</vt:lpstr>
      <vt:lpstr>PowerPoint Presentation</vt:lpstr>
      <vt:lpstr>Why Containers?</vt:lpstr>
      <vt:lpstr>Overview of Container Strategy</vt:lpstr>
      <vt:lpstr>Overview of Container Strategy – Cont.</vt:lpstr>
      <vt:lpstr>PowerPoint Presentation</vt:lpstr>
      <vt:lpstr>Building Locally</vt:lpstr>
      <vt:lpstr>PowerPoint Presentation</vt:lpstr>
      <vt:lpstr>Building In A Pipeline</vt:lpstr>
      <vt:lpstr>Tagging Options</vt:lpstr>
      <vt:lpstr>PowerPoint Presentation</vt:lpstr>
      <vt:lpstr>You can use this today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2022-10-17T20:50:34Z</dcterms:created>
  <dcterms:modified xsi:type="dcterms:W3CDTF">2024-10-28T15:29:12Z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eee994-f6f6-412e-b7a3-5b8b501ec84f_Enabled">
    <vt:lpwstr>true</vt:lpwstr>
  </property>
  <property fmtid="{D5CDD505-2E9C-101B-9397-08002B2CF9AE}" pid="3" name="MSIP_Label_6deee994-f6f6-412e-b7a3-5b8b501ec84f_SetDate">
    <vt:lpwstr>2024-10-28T15:22:57Z</vt:lpwstr>
  </property>
  <property fmtid="{D5CDD505-2E9C-101B-9397-08002B2CF9AE}" pid="4" name="MSIP_Label_6deee994-f6f6-412e-b7a3-5b8b501ec84f_Method">
    <vt:lpwstr>Standard</vt:lpwstr>
  </property>
  <property fmtid="{D5CDD505-2E9C-101B-9397-08002B2CF9AE}" pid="5" name="MSIP_Label_6deee994-f6f6-412e-b7a3-5b8b501ec84f_Name">
    <vt:lpwstr>Private</vt:lpwstr>
  </property>
  <property fmtid="{D5CDD505-2E9C-101B-9397-08002B2CF9AE}" pid="6" name="MSIP_Label_6deee994-f6f6-412e-b7a3-5b8b501ec84f_SiteId">
    <vt:lpwstr>ce5358ea-a9a4-4d20-849b-b57ea77e5cf0</vt:lpwstr>
  </property>
  <property fmtid="{D5CDD505-2E9C-101B-9397-08002B2CF9AE}" pid="7" name="MSIP_Label_6deee994-f6f6-412e-b7a3-5b8b501ec84f_ActionId">
    <vt:lpwstr>2fcb214e-d2a9-4d9d-9ca3-f9b89317345a</vt:lpwstr>
  </property>
  <property fmtid="{D5CDD505-2E9C-101B-9397-08002B2CF9AE}" pid="8" name="MSIP_Label_6deee994-f6f6-412e-b7a3-5b8b501ec84f_ContentBits">
    <vt:lpwstr>0</vt:lpwstr>
  </property>
</Properties>
</file>