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1A9"/>
    <a:srgbClr val="C2B1CB"/>
    <a:srgbClr val="9D9D9D"/>
    <a:srgbClr val="CBCBCB"/>
    <a:srgbClr val="F4F4F6"/>
    <a:srgbClr val="FFFFFF"/>
    <a:srgbClr val="E8E0EC"/>
    <a:srgbClr val="D9D9D9"/>
    <a:srgbClr val="D6D6D6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6" autoAdjust="0"/>
    <p:restoredTop sz="96340" autoAdjust="0"/>
  </p:normalViewPr>
  <p:slideViewPr>
    <p:cSldViewPr snapToGrid="0">
      <p:cViewPr>
        <p:scale>
          <a:sx n="33" d="100"/>
          <a:sy n="33" d="100"/>
        </p:scale>
        <p:origin x="3108" y="2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E4FCCA-1C9F-94DB-8E2E-D8E36742D7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28164-B957-CE68-E14A-27D3B32EE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AE9C3-955B-49AA-8EF8-2A16572224F1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31495-30EA-8A3E-680D-20BE92824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DFABE-FA96-D52A-5649-F0D12122B4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77F58-3628-4F0A-A69F-3DC694C4B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19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58BED-966A-4E9E-82C8-AF7C6D66FC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C248-B798-4C22-9784-B56821277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C11A0A4-CA82-CE48-ACC6-03CE909FD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67226" y="7686789"/>
            <a:ext cx="6840000" cy="6840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CE6C7F-5FE4-8836-0DD3-6CB836BF01DE}"/>
              </a:ext>
            </a:extLst>
          </p:cNvPr>
          <p:cNvSpPr/>
          <p:nvPr userDrawn="1"/>
        </p:nvSpPr>
        <p:spPr>
          <a:xfrm>
            <a:off x="16487226" y="3916664"/>
            <a:ext cx="13056204" cy="7190125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833C7D-F1C1-BE0D-C1D7-C4DE00AC97D9}"/>
              </a:ext>
            </a:extLst>
          </p:cNvPr>
          <p:cNvSpPr/>
          <p:nvPr userDrawn="1"/>
        </p:nvSpPr>
        <p:spPr>
          <a:xfrm>
            <a:off x="731782" y="3916664"/>
            <a:ext cx="15407226" cy="2691050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0AC148-8B52-86A6-EC12-ABDBCD3AE52F}"/>
              </a:ext>
            </a:extLst>
          </p:cNvPr>
          <p:cNvSpPr/>
          <p:nvPr userDrawn="1"/>
        </p:nvSpPr>
        <p:spPr>
          <a:xfrm>
            <a:off x="11442035" y="11466789"/>
            <a:ext cx="6930145" cy="7908429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EA7F263-BAE9-432D-DE50-A469DA87E920}"/>
              </a:ext>
            </a:extLst>
          </p:cNvPr>
          <p:cNvSpPr/>
          <p:nvPr userDrawn="1"/>
        </p:nvSpPr>
        <p:spPr>
          <a:xfrm>
            <a:off x="25848177" y="11466789"/>
            <a:ext cx="3695254" cy="7908429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9FA948C-ED6E-F9B5-888B-62213927DA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2" y="7034450"/>
            <a:ext cx="10294445" cy="12273118"/>
          </a:xfrm>
          <a:prstGeom prst="rect">
            <a:avLst/>
          </a:prstGeom>
          <a:ln w="44450" cap="sq" cmpd="sng">
            <a:gradFill flip="none" rotWithShape="1">
              <a:gsLst>
                <a:gs pos="70000">
                  <a:srgbClr val="CBCBCB"/>
                </a:gs>
                <a:gs pos="100000">
                  <a:srgbClr val="9D9D9D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</a:ln>
          <a:effectLst/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CACF2F1-A36B-DA61-8034-3031BC1426CB}"/>
              </a:ext>
            </a:extLst>
          </p:cNvPr>
          <p:cNvSpPr/>
          <p:nvPr userDrawn="1"/>
        </p:nvSpPr>
        <p:spPr>
          <a:xfrm>
            <a:off x="-5579869" y="4097429"/>
            <a:ext cx="720000" cy="72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EF099A-53F9-B97D-A2D1-40FC075038D6}"/>
              </a:ext>
            </a:extLst>
          </p:cNvPr>
          <p:cNvSpPr/>
          <p:nvPr userDrawn="1"/>
        </p:nvSpPr>
        <p:spPr>
          <a:xfrm>
            <a:off x="-5399869" y="3216202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4923DF-7F5D-AB8D-9FD5-343B8A959CD7}"/>
              </a:ext>
            </a:extLst>
          </p:cNvPr>
          <p:cNvSpPr/>
          <p:nvPr userDrawn="1"/>
        </p:nvSpPr>
        <p:spPr>
          <a:xfrm>
            <a:off x="-7552091" y="327946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17E945-3887-7046-7DB7-123EBE55CF94}"/>
              </a:ext>
            </a:extLst>
          </p:cNvPr>
          <p:cNvSpPr/>
          <p:nvPr userDrawn="1"/>
        </p:nvSpPr>
        <p:spPr>
          <a:xfrm>
            <a:off x="-7780691" y="43311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19FAC7-6255-B316-1244-2C13ECF958B4}"/>
              </a:ext>
            </a:extLst>
          </p:cNvPr>
          <p:cNvSpPr/>
          <p:nvPr userDrawn="1"/>
        </p:nvSpPr>
        <p:spPr>
          <a:xfrm>
            <a:off x="18750097" y="11466789"/>
            <a:ext cx="6720163" cy="7908429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CACF2F1-A36B-DA61-8034-3031BC1426CB}"/>
              </a:ext>
            </a:extLst>
          </p:cNvPr>
          <p:cNvSpPr/>
          <p:nvPr userDrawn="1"/>
        </p:nvSpPr>
        <p:spPr>
          <a:xfrm>
            <a:off x="-5579869" y="4097429"/>
            <a:ext cx="720000" cy="72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EF099A-53F9-B97D-A2D1-40FC075038D6}"/>
              </a:ext>
            </a:extLst>
          </p:cNvPr>
          <p:cNvSpPr/>
          <p:nvPr userDrawn="1"/>
        </p:nvSpPr>
        <p:spPr>
          <a:xfrm>
            <a:off x="-5399869" y="3216202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4923DF-7F5D-AB8D-9FD5-343B8A959CD7}"/>
              </a:ext>
            </a:extLst>
          </p:cNvPr>
          <p:cNvSpPr/>
          <p:nvPr userDrawn="1"/>
        </p:nvSpPr>
        <p:spPr>
          <a:xfrm>
            <a:off x="-7552091" y="327946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17E945-3887-7046-7DB7-123EBE55CF94}"/>
              </a:ext>
            </a:extLst>
          </p:cNvPr>
          <p:cNvSpPr/>
          <p:nvPr userDrawn="1"/>
        </p:nvSpPr>
        <p:spPr>
          <a:xfrm>
            <a:off x="-7780691" y="43311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F56866F-6029-4784-8152-7E2234D8A4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3445" y="7089452"/>
            <a:ext cx="6840000" cy="6840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182D36-5691-46DD-A83F-8660D20FCA94}"/>
              </a:ext>
            </a:extLst>
          </p:cNvPr>
          <p:cNvSpPr/>
          <p:nvPr userDrawn="1"/>
        </p:nvSpPr>
        <p:spPr>
          <a:xfrm>
            <a:off x="16809408" y="3871647"/>
            <a:ext cx="12734023" cy="6987805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46BAA5-556B-40C8-8C98-6A06D6319AFA}"/>
              </a:ext>
            </a:extLst>
          </p:cNvPr>
          <p:cNvSpPr/>
          <p:nvPr userDrawn="1"/>
        </p:nvSpPr>
        <p:spPr>
          <a:xfrm>
            <a:off x="720001" y="3922259"/>
            <a:ext cx="9918454" cy="3310645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CA0C59-1C53-46CC-B2E1-7EA69F633BEE}"/>
              </a:ext>
            </a:extLst>
          </p:cNvPr>
          <p:cNvSpPr/>
          <p:nvPr userDrawn="1"/>
        </p:nvSpPr>
        <p:spPr>
          <a:xfrm>
            <a:off x="19320345" y="11224487"/>
            <a:ext cx="10223086" cy="3977413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CBE6A-5539-4AC2-8EB0-3D5681F55B34}"/>
              </a:ext>
            </a:extLst>
          </p:cNvPr>
          <p:cNvSpPr/>
          <p:nvPr userDrawn="1"/>
        </p:nvSpPr>
        <p:spPr>
          <a:xfrm>
            <a:off x="-5579869" y="4097429"/>
            <a:ext cx="720000" cy="72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8174C-CAA5-404C-B075-8BC827F68478}"/>
              </a:ext>
            </a:extLst>
          </p:cNvPr>
          <p:cNvSpPr/>
          <p:nvPr userDrawn="1"/>
        </p:nvSpPr>
        <p:spPr>
          <a:xfrm>
            <a:off x="-5399869" y="3216202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6A7636-7433-4AEF-ABF4-C4BDAE9650EA}"/>
              </a:ext>
            </a:extLst>
          </p:cNvPr>
          <p:cNvSpPr/>
          <p:nvPr userDrawn="1"/>
        </p:nvSpPr>
        <p:spPr>
          <a:xfrm>
            <a:off x="-7552091" y="327946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31AC-1397-4255-97FB-70DC8B724A5E}"/>
              </a:ext>
            </a:extLst>
          </p:cNvPr>
          <p:cNvSpPr/>
          <p:nvPr userDrawn="1"/>
        </p:nvSpPr>
        <p:spPr>
          <a:xfrm>
            <a:off x="-7780691" y="43311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886733-EE71-4310-A271-71B81684B7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4" y="7619853"/>
            <a:ext cx="9922980" cy="11830255"/>
          </a:xfrm>
          <a:prstGeom prst="rect">
            <a:avLst/>
          </a:prstGeom>
          <a:ln w="44450" cap="sq" cmpd="sng">
            <a:gradFill flip="none" rotWithShape="1">
              <a:gsLst>
                <a:gs pos="70000">
                  <a:srgbClr val="CBCBCB"/>
                </a:gs>
                <a:gs pos="100000">
                  <a:srgbClr val="9D9D9D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</a:ln>
          <a:effectLst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386AC72-C53D-4672-B631-0A58B9445D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5"/>
          <a:stretch/>
        </p:blipFill>
        <p:spPr>
          <a:xfrm>
            <a:off x="11033090" y="11212554"/>
            <a:ext cx="7927255" cy="8237554"/>
          </a:xfrm>
          <a:prstGeom prst="rect">
            <a:avLst/>
          </a:prstGeom>
          <a:ln w="44450" cap="sq">
            <a:gradFill flip="none" rotWithShape="1">
              <a:gsLst>
                <a:gs pos="70000">
                  <a:srgbClr val="CBCBCB"/>
                </a:gs>
                <a:gs pos="100000">
                  <a:srgbClr val="9D9D9D"/>
                </a:gs>
              </a:gsLst>
              <a:path path="circle">
                <a:fillToRect l="100000" t="100000"/>
              </a:path>
              <a:tileRect r="-100000" b="-100000"/>
            </a:gradFill>
            <a:miter lim="800000"/>
          </a:ln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5F534E8-01DD-4798-BA74-E8C0D7B6ED5E}"/>
              </a:ext>
            </a:extLst>
          </p:cNvPr>
          <p:cNvSpPr/>
          <p:nvPr userDrawn="1"/>
        </p:nvSpPr>
        <p:spPr>
          <a:xfrm>
            <a:off x="19320345" y="15561901"/>
            <a:ext cx="10223086" cy="3888208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12F5FD1-B316-4644-A636-E292272F0F10}"/>
              </a:ext>
            </a:extLst>
          </p:cNvPr>
          <p:cNvSpPr/>
          <p:nvPr userDrawn="1"/>
        </p:nvSpPr>
        <p:spPr>
          <a:xfrm>
            <a:off x="11033090" y="3922258"/>
            <a:ext cx="5416318" cy="6987805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7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svg"/><Relationship Id="rId3" Type="http://schemas.openxmlformats.org/officeDocument/2006/relationships/theme" Target="../theme/theme1.xml"/><Relationship Id="rId21" Type="http://schemas.openxmlformats.org/officeDocument/2006/relationships/image" Target="../media/image18.png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sv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otsDiag">
            <a:extLst>
              <a:ext uri="{FF2B5EF4-FFF2-40B4-BE49-F238E27FC236}">
                <a16:creationId xmlns:a16="http://schemas.microsoft.com/office/drawing/2014/main" id="{B3DB1C7C-0714-FDEE-F75E-ABD121312E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25497722" y="-1012768"/>
            <a:ext cx="9554982" cy="95549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64F0398-479B-957C-24C9-20B35C56ABA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420008" y="12590559"/>
            <a:ext cx="6840000" cy="6840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3F7189D-278A-822A-0172-39FFA0C3492B}"/>
              </a:ext>
            </a:extLst>
          </p:cNvPr>
          <p:cNvGrpSpPr/>
          <p:nvPr userDrawn="1"/>
        </p:nvGrpSpPr>
        <p:grpSpPr>
          <a:xfrm>
            <a:off x="2" y="-4406"/>
            <a:ext cx="30275211" cy="3546526"/>
            <a:chOff x="-17068804" y="-15193328"/>
            <a:chExt cx="30275211" cy="3546526"/>
          </a:xfrm>
        </p:grpSpPr>
        <p:sp>
          <p:nvSpPr>
            <p:cNvPr id="22" name="Header">
              <a:extLst>
                <a:ext uri="{FF2B5EF4-FFF2-40B4-BE49-F238E27FC236}">
                  <a16:creationId xmlns:a16="http://schemas.microsoft.com/office/drawing/2014/main" id="{7A367E25-1489-1FCE-6E43-767349DC727E}"/>
                </a:ext>
              </a:extLst>
            </p:cNvPr>
            <p:cNvSpPr/>
            <p:nvPr/>
          </p:nvSpPr>
          <p:spPr>
            <a:xfrm>
              <a:off x="-17068804" y="-15193328"/>
              <a:ext cx="30275211" cy="3546526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9A8E61-37B8-40A0-5969-5613F0B093BC}"/>
                </a:ext>
              </a:extLst>
            </p:cNvPr>
            <p:cNvSpPr txBox="1"/>
            <p:nvPr/>
          </p:nvSpPr>
          <p:spPr>
            <a:xfrm>
              <a:off x="-6937531" y="-14484323"/>
              <a:ext cx="1001267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Janus Version Control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7D87FC3-800A-F138-7A25-06A37FBB61A4}"/>
                </a:ext>
              </a:extLst>
            </p:cNvPr>
            <p:cNvGrpSpPr/>
            <p:nvPr/>
          </p:nvGrpSpPr>
          <p:grpSpPr>
            <a:xfrm>
              <a:off x="7165115" y="-14436903"/>
              <a:ext cx="5601919" cy="2027042"/>
              <a:chOff x="16631938" y="6871140"/>
              <a:chExt cx="5601919" cy="202704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222FC2-2652-2E10-3DC6-21F47C5AA98E}"/>
                  </a:ext>
                </a:extLst>
              </p:cNvPr>
              <p:cNvSpPr txBox="1"/>
              <p:nvPr/>
            </p:nvSpPr>
            <p:spPr>
              <a:xfrm>
                <a:off x="16631938" y="7513187"/>
                <a:ext cx="560191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dirty="0">
                    <a:latin typeface="+mj-lt"/>
                  </a:rPr>
                  <a:t>Benjamin Sanders-Wyatt</a:t>
                </a:r>
              </a:p>
              <a:p>
                <a:pPr algn="ctr"/>
                <a:r>
                  <a:rPr lang="en-GB" sz="2800" dirty="0">
                    <a:latin typeface="+mj-lt"/>
                  </a:rPr>
                  <a:t>Student </a:t>
                </a:r>
                <a:r>
                  <a:rPr lang="en-GB" sz="2800" dirty="0">
                    <a:latin typeface="+mj-lt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en-GB" sz="2800" dirty="0">
                    <a:latin typeface="+mj-lt"/>
                  </a:rPr>
                  <a:t>: 10808929</a:t>
                </a:r>
              </a:p>
              <a:p>
                <a:pPr algn="ctr"/>
                <a:r>
                  <a:rPr lang="en-GB" sz="2800" dirty="0">
                    <a:latin typeface="+mj-lt"/>
                  </a:rPr>
                  <a:t>Course: BSc (Hons) Computer Science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31EC1A-FC49-0C08-31DF-A694917F75A6}"/>
                  </a:ext>
                </a:extLst>
              </p:cNvPr>
              <p:cNvSpPr txBox="1"/>
              <p:nvPr/>
            </p:nvSpPr>
            <p:spPr>
              <a:xfrm>
                <a:off x="18584491" y="6871140"/>
                <a:ext cx="169681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600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Student</a:t>
                </a:r>
                <a:endParaRPr lang="en-GB" sz="8800" u="sng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3C732D4-A108-EAC8-61F5-77517F313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6348559" y="-14921935"/>
              <a:ext cx="2383920" cy="300373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C6070E-9E18-FFC9-2F07-8A15686AC712}"/>
                </a:ext>
              </a:extLst>
            </p:cNvPr>
            <p:cNvSpPr txBox="1"/>
            <p:nvPr/>
          </p:nvSpPr>
          <p:spPr>
            <a:xfrm>
              <a:off x="-8944370" y="-13271851"/>
              <a:ext cx="140263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5400" dirty="0">
                  <a:latin typeface="+mj-lt"/>
                  <a:ea typeface="Calibri" panose="020F0502020204030204" pitchFamily="34" charset="0"/>
                  <a:cs typeface="Calibri" panose="020F0502020204030204" pitchFamily="34" charset="0"/>
                </a:rPr>
                <a:t>A Self Hosted Distributed Version Control System</a:t>
              </a:r>
            </a:p>
          </p:txBody>
        </p:sp>
      </p:grpSp>
      <p:cxnSp>
        <p:nvCxnSpPr>
          <p:cNvPr id="31" name="FooterBoarder">
            <a:extLst>
              <a:ext uri="{FF2B5EF4-FFF2-40B4-BE49-F238E27FC236}">
                <a16:creationId xmlns:a16="http://schemas.microsoft.com/office/drawing/2014/main" id="{B7D349FB-5B9B-5CF6-12B5-589959834F08}"/>
              </a:ext>
            </a:extLst>
          </p:cNvPr>
          <p:cNvCxnSpPr>
            <a:cxnSpLocks/>
          </p:cNvCxnSpPr>
          <p:nvPr userDrawn="1"/>
        </p:nvCxnSpPr>
        <p:spPr>
          <a:xfrm>
            <a:off x="-4763" y="3544336"/>
            <a:ext cx="30327600" cy="0"/>
          </a:xfrm>
          <a:prstGeom prst="line">
            <a:avLst/>
          </a:prstGeom>
          <a:ln w="698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ECC5185-0ED0-129B-3E00-D71D02B36381}"/>
              </a:ext>
            </a:extLst>
          </p:cNvPr>
          <p:cNvSpPr/>
          <p:nvPr userDrawn="1"/>
        </p:nvSpPr>
        <p:spPr>
          <a:xfrm>
            <a:off x="-56184800" y="-32308800"/>
            <a:ext cx="345440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6C9B8-C121-235B-1059-5214C081E896}"/>
              </a:ext>
            </a:extLst>
          </p:cNvPr>
          <p:cNvSpPr/>
          <p:nvPr userDrawn="1"/>
        </p:nvSpPr>
        <p:spPr>
          <a:xfrm>
            <a:off x="82346800" y="46482000"/>
            <a:ext cx="345440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24C4D9-F0BB-B104-9706-60929D4AFC5D}"/>
              </a:ext>
            </a:extLst>
          </p:cNvPr>
          <p:cNvGrpSpPr/>
          <p:nvPr userDrawn="1"/>
        </p:nvGrpSpPr>
        <p:grpSpPr>
          <a:xfrm>
            <a:off x="-4763" y="18619264"/>
            <a:ext cx="30327600" cy="4044099"/>
            <a:chOff x="-38982167" y="985394"/>
            <a:chExt cx="30327600" cy="4044099"/>
          </a:xfrm>
        </p:grpSpPr>
        <p:pic>
          <p:nvPicPr>
            <p:cNvPr id="131" name="Footer">
              <a:extLst>
                <a:ext uri="{FF2B5EF4-FFF2-40B4-BE49-F238E27FC236}">
                  <a16:creationId xmlns:a16="http://schemas.microsoft.com/office/drawing/2014/main" id="{6C8106FB-909F-5E21-BC1E-43BD17824E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65" b="46129"/>
            <a:stretch/>
          </p:blipFill>
          <p:spPr>
            <a:xfrm>
              <a:off x="-38975817" y="2151149"/>
              <a:ext cx="30275213" cy="1598642"/>
            </a:xfrm>
            <a:prstGeom prst="rect">
              <a:avLst/>
            </a:prstGeom>
          </p:spPr>
        </p:pic>
        <p:cxnSp>
          <p:nvCxnSpPr>
            <p:cNvPr id="132" name="FooterBoarder">
              <a:extLst>
                <a:ext uri="{FF2B5EF4-FFF2-40B4-BE49-F238E27FC236}">
                  <a16:creationId xmlns:a16="http://schemas.microsoft.com/office/drawing/2014/main" id="{AA0170B7-4736-CABA-9995-A1FCFAEF02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8982167" y="2134765"/>
              <a:ext cx="30327600" cy="0"/>
            </a:xfrm>
            <a:prstGeom prst="line">
              <a:avLst/>
            </a:prstGeom>
            <a:ln w="698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407AA29E-0615-31B8-4ED2-5384BDD7CD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38811015" y="985394"/>
              <a:ext cx="6470560" cy="4044099"/>
            </a:xfrm>
            <a:prstGeom prst="rect">
              <a:avLst/>
            </a:prstGeom>
          </p:spPr>
        </p:pic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A57F895D-681A-00C6-8846-AC5A00ABD8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10158820" y="2300086"/>
              <a:ext cx="1219200" cy="1219200"/>
            </a:xfrm>
            <a:prstGeom prst="rect">
              <a:avLst/>
            </a:prstGeom>
          </p:spPr>
        </p:pic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113EF4FC-1B45-0713-7A7E-B4ED29CCF6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11590975" y="2339121"/>
              <a:ext cx="1219200" cy="1219200"/>
            </a:xfrm>
            <a:prstGeom prst="rect">
              <a:avLst/>
            </a:prstGeom>
          </p:spPr>
        </p:pic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5C37B2A-468D-3BD3-37BC-391575F960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474012" y="2434668"/>
              <a:ext cx="0" cy="1079226"/>
            </a:xfrm>
            <a:prstGeom prst="line">
              <a:avLst/>
            </a:prstGeom>
            <a:ln w="50800">
              <a:solidFill>
                <a:srgbClr val="D9D9D9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EFF76648-C3AA-D8BD-6795-ACC82C582F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8795340" y="2363729"/>
              <a:ext cx="1219200" cy="1219200"/>
            </a:xfrm>
            <a:prstGeom prst="rect">
              <a:avLst/>
            </a:prstGeom>
          </p:spPr>
        </p:pic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31C5BD51-7755-A7C4-F372-84580C2215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-20612783" y="2151149"/>
              <a:ext cx="1598645" cy="1598645"/>
            </a:xfrm>
            <a:prstGeom prst="rect">
              <a:avLst/>
            </a:prstGeom>
          </p:spPr>
        </p:pic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778C2B99-9325-3523-D1D9-A314727618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-14481346" y="2340872"/>
              <a:ext cx="1219200" cy="1219200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B29B2CDC-EBDD-9DB7-1D70-CD66FF910C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17357342" y="2363729"/>
              <a:ext cx="1219200" cy="1219200"/>
            </a:xfrm>
            <a:prstGeom prst="rect">
              <a:avLst/>
            </a:prstGeom>
          </p:spPr>
        </p:pic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FA16B3BA-947C-9151-CD58-44865BED94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-15919344" y="2363729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500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AED4-76DB-F262-544A-568231B7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E6A947A-BC3D-524F-C6DC-21890E248CDD}"/>
              </a:ext>
            </a:extLst>
          </p:cNvPr>
          <p:cNvSpPr/>
          <p:nvPr/>
        </p:nvSpPr>
        <p:spPr>
          <a:xfrm rot="20599798">
            <a:off x="11636921" y="3566931"/>
            <a:ext cx="2420317" cy="1907311"/>
          </a:xfrm>
          <a:custGeom>
            <a:avLst/>
            <a:gdLst>
              <a:gd name="connsiteX0" fmla="*/ 80833 w 2420317"/>
              <a:gd name="connsiteY0" fmla="*/ 0 h 1907311"/>
              <a:gd name="connsiteX1" fmla="*/ 2420317 w 2420317"/>
              <a:gd name="connsiteY1" fmla="*/ 700545 h 1907311"/>
              <a:gd name="connsiteX2" fmla="*/ 2420317 w 2420317"/>
              <a:gd name="connsiteY2" fmla="*/ 1031205 h 1907311"/>
              <a:gd name="connsiteX3" fmla="*/ 1544211 w 2420317"/>
              <a:gd name="connsiteY3" fmla="*/ 1907311 h 1907311"/>
              <a:gd name="connsiteX4" fmla="*/ 876106 w 2420317"/>
              <a:gd name="connsiteY4" fmla="*/ 1907311 h 1907311"/>
              <a:gd name="connsiteX5" fmla="*/ 0 w 2420317"/>
              <a:gd name="connsiteY5" fmla="*/ 1031205 h 1907311"/>
              <a:gd name="connsiteX6" fmla="*/ 0 w 2420317"/>
              <a:gd name="connsiteY6" fmla="*/ 363100 h 1907311"/>
              <a:gd name="connsiteX7" fmla="*/ 68849 w 2420317"/>
              <a:gd name="connsiteY7" fmla="*/ 22080 h 190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0317" h="1907311">
                <a:moveTo>
                  <a:pt x="80833" y="0"/>
                </a:moveTo>
                <a:lnTo>
                  <a:pt x="2420317" y="700545"/>
                </a:lnTo>
                <a:lnTo>
                  <a:pt x="2420317" y="1031205"/>
                </a:lnTo>
                <a:cubicBezTo>
                  <a:pt x="2420317" y="1515065"/>
                  <a:pt x="2028071" y="1907311"/>
                  <a:pt x="1544211" y="1907311"/>
                </a:cubicBezTo>
                <a:lnTo>
                  <a:pt x="876106" y="1907311"/>
                </a:lnTo>
                <a:cubicBezTo>
                  <a:pt x="392246" y="1907311"/>
                  <a:pt x="0" y="1515065"/>
                  <a:pt x="0" y="1031205"/>
                </a:cubicBezTo>
                <a:lnTo>
                  <a:pt x="0" y="363100"/>
                </a:lnTo>
                <a:cubicBezTo>
                  <a:pt x="0" y="242135"/>
                  <a:pt x="24516" y="126896"/>
                  <a:pt x="68849" y="22080"/>
                </a:cubicBezTo>
                <a:close/>
              </a:path>
            </a:pathLst>
          </a:custGeom>
          <a:solidFill>
            <a:srgbClr val="C2B1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50447708-C311-5159-DE07-1A60C8E2A63E}"/>
              </a:ext>
            </a:extLst>
          </p:cNvPr>
          <p:cNvSpPr/>
          <p:nvPr/>
        </p:nvSpPr>
        <p:spPr>
          <a:xfrm rot="17573613">
            <a:off x="817237" y="3561946"/>
            <a:ext cx="2448006" cy="2467951"/>
          </a:xfrm>
          <a:custGeom>
            <a:avLst/>
            <a:gdLst>
              <a:gd name="connsiteX0" fmla="*/ 2448006 w 2448006"/>
              <a:gd name="connsiteY0" fmla="*/ 1908287 h 2467951"/>
              <a:gd name="connsiteX1" fmla="*/ 2411197 w 2448006"/>
              <a:gd name="connsiteY1" fmla="*/ 2026866 h 2467951"/>
              <a:gd name="connsiteX2" fmla="*/ 1745754 w 2448006"/>
              <a:gd name="connsiteY2" fmla="*/ 2467951 h 2467951"/>
              <a:gd name="connsiteX3" fmla="*/ 722197 w 2448006"/>
              <a:gd name="connsiteY3" fmla="*/ 2467951 h 2467951"/>
              <a:gd name="connsiteX4" fmla="*/ 0 w 2448006"/>
              <a:gd name="connsiteY4" fmla="*/ 1745754 h 2467951"/>
              <a:gd name="connsiteX5" fmla="*/ 0 w 2448006"/>
              <a:gd name="connsiteY5" fmla="*/ 722197 h 2467951"/>
              <a:gd name="connsiteX6" fmla="*/ 123340 w 2448006"/>
              <a:gd name="connsiteY6" fmla="*/ 318410 h 2467951"/>
              <a:gd name="connsiteX7" fmla="*/ 179630 w 2448006"/>
              <a:gd name="connsiteY7" fmla="*/ 250186 h 2467951"/>
              <a:gd name="connsiteX8" fmla="*/ 772089 w 2448006"/>
              <a:gd name="connsiteY8" fmla="*/ 0 h 2467951"/>
              <a:gd name="connsiteX9" fmla="*/ 1642167 w 2448006"/>
              <a:gd name="connsiteY9" fmla="*/ 0 h 24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8006" h="2467951">
                <a:moveTo>
                  <a:pt x="2448006" y="1908287"/>
                </a:moveTo>
                <a:lnTo>
                  <a:pt x="2411197" y="2026866"/>
                </a:lnTo>
                <a:cubicBezTo>
                  <a:pt x="2301562" y="2286073"/>
                  <a:pt x="2044897" y="2467951"/>
                  <a:pt x="1745754" y="2467951"/>
                </a:cubicBezTo>
                <a:lnTo>
                  <a:pt x="722197" y="2467951"/>
                </a:lnTo>
                <a:cubicBezTo>
                  <a:pt x="323339" y="2467951"/>
                  <a:pt x="0" y="2144612"/>
                  <a:pt x="0" y="1745754"/>
                </a:cubicBezTo>
                <a:lnTo>
                  <a:pt x="0" y="722197"/>
                </a:lnTo>
                <a:cubicBezTo>
                  <a:pt x="0" y="572625"/>
                  <a:pt x="45469" y="433673"/>
                  <a:pt x="123340" y="318410"/>
                </a:cubicBezTo>
                <a:lnTo>
                  <a:pt x="179630" y="250186"/>
                </a:lnTo>
                <a:lnTo>
                  <a:pt x="772089" y="0"/>
                </a:lnTo>
                <a:lnTo>
                  <a:pt x="1642167" y="0"/>
                </a:lnTo>
                <a:close/>
              </a:path>
            </a:pathLst>
          </a:custGeom>
          <a:solidFill>
            <a:srgbClr val="6971A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86AF52F-BE0B-86AD-E132-8854227E2D05}"/>
              </a:ext>
            </a:extLst>
          </p:cNvPr>
          <p:cNvGrpSpPr/>
          <p:nvPr/>
        </p:nvGrpSpPr>
        <p:grpSpPr>
          <a:xfrm>
            <a:off x="673777" y="4351154"/>
            <a:ext cx="2742684" cy="584775"/>
            <a:chOff x="17777878" y="-2708236"/>
            <a:chExt cx="2742684" cy="584775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5D5A3DD-CE66-B442-8F94-F50F8083F667}"/>
                </a:ext>
              </a:extLst>
            </p:cNvPr>
            <p:cNvSpPr txBox="1"/>
            <p:nvPr/>
          </p:nvSpPr>
          <p:spPr>
            <a:xfrm>
              <a:off x="18055128" y="-2708236"/>
              <a:ext cx="218818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Objective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374C010E-6E1F-3C8A-851D-83E5210F0561}"/>
                </a:ext>
              </a:extLst>
            </p:cNvPr>
            <p:cNvSpPr txBox="1"/>
            <p:nvPr/>
          </p:nvSpPr>
          <p:spPr>
            <a:xfrm>
              <a:off x="17777878" y="-2708236"/>
              <a:ext cx="274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-                   -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EC6692-6EC4-BB98-E03C-C741FCCE0819}"/>
              </a:ext>
            </a:extLst>
          </p:cNvPr>
          <p:cNvSpPr txBox="1"/>
          <p:nvPr/>
        </p:nvSpPr>
        <p:spPr>
          <a:xfrm>
            <a:off x="1082620" y="5194370"/>
            <a:ext cx="9533440" cy="14773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GB" sz="2400" dirty="0"/>
              <a:t>Janus is a secure distributed version control system (DVCS) tailored for enterprises to manage their codebases internally. It eliminates reliance on external cloud services, ensuring that sensitive data remains under strict organisational control.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02A25D2-9086-FD08-EFB5-6A9A4F697F0D}"/>
              </a:ext>
            </a:extLst>
          </p:cNvPr>
          <p:cNvSpPr/>
          <p:nvPr/>
        </p:nvSpPr>
        <p:spPr>
          <a:xfrm rot="4468489">
            <a:off x="26636099" y="10797064"/>
            <a:ext cx="1790469" cy="2076904"/>
          </a:xfrm>
          <a:custGeom>
            <a:avLst/>
            <a:gdLst>
              <a:gd name="connsiteX0" fmla="*/ 0 w 1790469"/>
              <a:gd name="connsiteY0" fmla="*/ 2011516 h 2076904"/>
              <a:gd name="connsiteX1" fmla="*/ 558795 w 1790469"/>
              <a:gd name="connsiteY1" fmla="*/ 1 h 2076904"/>
              <a:gd name="connsiteX2" fmla="*/ 1251908 w 1790469"/>
              <a:gd name="connsiteY2" fmla="*/ 0 h 2076904"/>
              <a:gd name="connsiteX3" fmla="*/ 1790469 w 1790469"/>
              <a:gd name="connsiteY3" fmla="*/ 538563 h 2076904"/>
              <a:gd name="connsiteX4" fmla="*/ 1790469 w 1790469"/>
              <a:gd name="connsiteY4" fmla="*/ 1538342 h 2076904"/>
              <a:gd name="connsiteX5" fmla="*/ 1251907 w 1790469"/>
              <a:gd name="connsiteY5" fmla="*/ 2076904 h 2076904"/>
              <a:gd name="connsiteX6" fmla="*/ 252128 w 1790469"/>
              <a:gd name="connsiteY6" fmla="*/ 2076904 h 2076904"/>
              <a:gd name="connsiteX7" fmla="*/ 42495 w 1790469"/>
              <a:gd name="connsiteY7" fmla="*/ 2034581 h 207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0469" h="2076904">
                <a:moveTo>
                  <a:pt x="0" y="2011516"/>
                </a:moveTo>
                <a:lnTo>
                  <a:pt x="558795" y="1"/>
                </a:lnTo>
                <a:lnTo>
                  <a:pt x="1251908" y="0"/>
                </a:lnTo>
                <a:cubicBezTo>
                  <a:pt x="1549347" y="2"/>
                  <a:pt x="1790469" y="241123"/>
                  <a:pt x="1790469" y="538563"/>
                </a:cubicBezTo>
                <a:lnTo>
                  <a:pt x="1790469" y="1538342"/>
                </a:lnTo>
                <a:cubicBezTo>
                  <a:pt x="1790469" y="1835782"/>
                  <a:pt x="1549347" y="2076904"/>
                  <a:pt x="1251907" y="2076904"/>
                </a:cubicBezTo>
                <a:lnTo>
                  <a:pt x="252128" y="2076904"/>
                </a:lnTo>
                <a:cubicBezTo>
                  <a:pt x="177768" y="2076903"/>
                  <a:pt x="106927" y="2061834"/>
                  <a:pt x="42495" y="2034581"/>
                </a:cubicBezTo>
                <a:close/>
              </a:path>
            </a:pathLst>
          </a:custGeom>
          <a:solidFill>
            <a:srgbClr val="6971A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686495-3A85-0D77-AB14-A65E90DB6257}"/>
              </a:ext>
            </a:extLst>
          </p:cNvPr>
          <p:cNvGrpSpPr/>
          <p:nvPr/>
        </p:nvGrpSpPr>
        <p:grpSpPr>
          <a:xfrm>
            <a:off x="17043114" y="4035250"/>
            <a:ext cx="12313251" cy="6601254"/>
            <a:chOff x="32605634" y="24816174"/>
            <a:chExt cx="14346064" cy="7691065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D01795-3C30-BC61-9941-3694950DB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605634" y="24838833"/>
              <a:ext cx="14346064" cy="7668406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7590131-3194-2B47-1EC6-762E1EEEB3CE}"/>
                </a:ext>
              </a:extLst>
            </p:cNvPr>
            <p:cNvSpPr txBox="1"/>
            <p:nvPr/>
          </p:nvSpPr>
          <p:spPr>
            <a:xfrm>
              <a:off x="40144898" y="29143825"/>
              <a:ext cx="3095212" cy="51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00" dirty="0"/>
                <a:t>Backend (.NET 8, C#)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CC4481E-4FC3-D100-B965-514FEA2C4331}"/>
                </a:ext>
              </a:extLst>
            </p:cNvPr>
            <p:cNvSpPr txBox="1"/>
            <p:nvPr/>
          </p:nvSpPr>
          <p:spPr>
            <a:xfrm>
              <a:off x="44011936" y="29143826"/>
              <a:ext cx="2785108" cy="51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00" dirty="0"/>
                <a:t>Database (MySQL)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6846BF-2007-0E8B-05D2-46A92032B54D}"/>
                </a:ext>
              </a:extLst>
            </p:cNvPr>
            <p:cNvSpPr txBox="1"/>
            <p:nvPr/>
          </p:nvSpPr>
          <p:spPr>
            <a:xfrm>
              <a:off x="40243606" y="25522023"/>
              <a:ext cx="2992567" cy="51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00" dirty="0"/>
                <a:t>Frontend (React, JS)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6B8824-334A-B573-AC67-E7EA8B6A1B43}"/>
                </a:ext>
              </a:extLst>
            </p:cNvPr>
            <p:cNvSpPr txBox="1"/>
            <p:nvPr/>
          </p:nvSpPr>
          <p:spPr>
            <a:xfrm>
              <a:off x="37174769" y="25366458"/>
              <a:ext cx="1365099" cy="51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00" dirty="0"/>
                <a:t>Browser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862E31-BC1E-2020-3300-B2A856C6C575}"/>
                </a:ext>
              </a:extLst>
            </p:cNvPr>
            <p:cNvSpPr txBox="1"/>
            <p:nvPr/>
          </p:nvSpPr>
          <p:spPr>
            <a:xfrm>
              <a:off x="36691719" y="29319972"/>
              <a:ext cx="2331195" cy="51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00" dirty="0"/>
                <a:t>CLI (.NET 8, C#)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F8F260-4BF6-F56F-537A-808A07401C1E}"/>
                </a:ext>
              </a:extLst>
            </p:cNvPr>
            <p:cNvSpPr txBox="1"/>
            <p:nvPr/>
          </p:nvSpPr>
          <p:spPr>
            <a:xfrm>
              <a:off x="32993592" y="29319972"/>
              <a:ext cx="2501747" cy="519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00" dirty="0"/>
                <a:t>Local Repository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2CD56B-E1B8-3215-7A20-AC3BBC2388C8}"/>
                </a:ext>
              </a:extLst>
            </p:cNvPr>
            <p:cNvSpPr txBox="1"/>
            <p:nvPr/>
          </p:nvSpPr>
          <p:spPr>
            <a:xfrm>
              <a:off x="43022598" y="24942893"/>
              <a:ext cx="1075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dirty="0"/>
                <a:t>Docker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F04A91C-25AB-6827-F9E1-5ACB5D75EDFC}"/>
                </a:ext>
              </a:extLst>
            </p:cNvPr>
            <p:cNvSpPr txBox="1"/>
            <p:nvPr/>
          </p:nvSpPr>
          <p:spPr>
            <a:xfrm>
              <a:off x="36706699" y="24816174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dirty="0"/>
                <a:t>User 1s Machine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9E5A85B-A79E-5BE2-6F1F-922D69A209BB}"/>
                </a:ext>
              </a:extLst>
            </p:cNvPr>
            <p:cNvSpPr txBox="1"/>
            <p:nvPr/>
          </p:nvSpPr>
          <p:spPr>
            <a:xfrm>
              <a:off x="34991010" y="28788738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dirty="0"/>
                <a:t>User 2s Machine</a:t>
              </a:r>
            </a:p>
          </p:txBody>
        </p: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0B0949-6C83-27CB-8785-312B6C6F5691}"/>
              </a:ext>
            </a:extLst>
          </p:cNvPr>
          <p:cNvSpPr/>
          <p:nvPr/>
        </p:nvSpPr>
        <p:spPr>
          <a:xfrm rot="4808546">
            <a:off x="17239159" y="4148243"/>
            <a:ext cx="2635204" cy="2635204"/>
          </a:xfrm>
          <a:prstGeom prst="roundRect">
            <a:avLst>
              <a:gd name="adj" fmla="val 40310"/>
            </a:avLst>
          </a:prstGeom>
          <a:solidFill>
            <a:srgbClr val="C2B1C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B89CAE2-3ECF-5BDC-ED09-61268644B5AA}"/>
              </a:ext>
            </a:extLst>
          </p:cNvPr>
          <p:cNvGrpSpPr/>
          <p:nvPr/>
        </p:nvGrpSpPr>
        <p:grpSpPr>
          <a:xfrm>
            <a:off x="17220749" y="4855816"/>
            <a:ext cx="2742684" cy="1077218"/>
            <a:chOff x="17777878" y="-2954457"/>
            <a:chExt cx="2742684" cy="107721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9ACDCC8-88AF-A08F-FA74-16BF351A9DF8}"/>
                </a:ext>
              </a:extLst>
            </p:cNvPr>
            <p:cNvSpPr txBox="1"/>
            <p:nvPr/>
          </p:nvSpPr>
          <p:spPr>
            <a:xfrm>
              <a:off x="18055128" y="-2954457"/>
              <a:ext cx="218818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System Architecture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2475F2-5CCA-0E4B-77D4-0DC2B29F4001}"/>
                </a:ext>
              </a:extLst>
            </p:cNvPr>
            <p:cNvSpPr txBox="1"/>
            <p:nvPr/>
          </p:nvSpPr>
          <p:spPr>
            <a:xfrm>
              <a:off x="17777878" y="-2708236"/>
              <a:ext cx="274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-                        -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B0963B1C-4E4C-689B-5F17-34C5FECA09F5}"/>
              </a:ext>
            </a:extLst>
          </p:cNvPr>
          <p:cNvSpPr txBox="1"/>
          <p:nvPr/>
        </p:nvSpPr>
        <p:spPr>
          <a:xfrm>
            <a:off x="25844592" y="11375956"/>
            <a:ext cx="331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+mj-lt"/>
              </a:rPr>
              <a:t>- Features -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53B7270-ED27-E456-39D1-7BAFEAD1C5F1}"/>
              </a:ext>
            </a:extLst>
          </p:cNvPr>
          <p:cNvGrpSpPr/>
          <p:nvPr/>
        </p:nvGrpSpPr>
        <p:grpSpPr>
          <a:xfrm>
            <a:off x="11426510" y="4139110"/>
            <a:ext cx="2742684" cy="584775"/>
            <a:chOff x="17777878" y="-2708236"/>
            <a:chExt cx="2742684" cy="58477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BDFE17-4E20-3A22-4BFA-3B938D7F4CCF}"/>
                </a:ext>
              </a:extLst>
            </p:cNvPr>
            <p:cNvSpPr txBox="1"/>
            <p:nvPr/>
          </p:nvSpPr>
          <p:spPr>
            <a:xfrm>
              <a:off x="17777878" y="-2708236"/>
              <a:ext cx="274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-                       -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7057C51-A818-7064-9A21-2A444F85D224}"/>
                </a:ext>
              </a:extLst>
            </p:cNvPr>
            <p:cNvSpPr txBox="1"/>
            <p:nvPr/>
          </p:nvSpPr>
          <p:spPr>
            <a:xfrm>
              <a:off x="18055128" y="-2708236"/>
              <a:ext cx="218818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Background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A46832C-1F11-E7C7-DF62-549200C145C3}"/>
              </a:ext>
            </a:extLst>
          </p:cNvPr>
          <p:cNvSpPr/>
          <p:nvPr/>
        </p:nvSpPr>
        <p:spPr>
          <a:xfrm>
            <a:off x="19327704" y="15567216"/>
            <a:ext cx="2032561" cy="1634564"/>
          </a:xfrm>
          <a:custGeom>
            <a:avLst/>
            <a:gdLst>
              <a:gd name="connsiteX0" fmla="*/ 324312 w 2032561"/>
              <a:gd name="connsiteY0" fmla="*/ 0 h 1634564"/>
              <a:gd name="connsiteX1" fmla="*/ 1935032 w 2032561"/>
              <a:gd name="connsiteY1" fmla="*/ 0 h 1634564"/>
              <a:gd name="connsiteX2" fmla="*/ 1972224 w 2032561"/>
              <a:gd name="connsiteY2" fmla="*/ 47524 h 1634564"/>
              <a:gd name="connsiteX3" fmla="*/ 1963456 w 2032561"/>
              <a:gd name="connsiteY3" fmla="*/ 476516 h 1634564"/>
              <a:gd name="connsiteX4" fmla="*/ 1277108 w 2032561"/>
              <a:gd name="connsiteY4" fmla="*/ 1467396 h 1634564"/>
              <a:gd name="connsiteX5" fmla="*/ 737012 w 2032561"/>
              <a:gd name="connsiteY5" fmla="*/ 1565460 h 1634564"/>
              <a:gd name="connsiteX6" fmla="*/ 0 w 2032561"/>
              <a:gd name="connsiteY6" fmla="*/ 1054958 h 1634564"/>
              <a:gd name="connsiteX7" fmla="*/ 0 w 2032561"/>
              <a:gd name="connsiteY7" fmla="*/ 324316 h 1634564"/>
              <a:gd name="connsiteX8" fmla="*/ 324312 w 2032561"/>
              <a:gd name="connsiteY8" fmla="*/ 0 h 163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2561" h="1634564">
                <a:moveTo>
                  <a:pt x="324312" y="0"/>
                </a:moveTo>
                <a:lnTo>
                  <a:pt x="1935032" y="0"/>
                </a:lnTo>
                <a:lnTo>
                  <a:pt x="1972224" y="47524"/>
                </a:lnTo>
                <a:cubicBezTo>
                  <a:pt x="2053196" y="175290"/>
                  <a:pt x="2055004" y="344350"/>
                  <a:pt x="1963456" y="476516"/>
                </a:cubicBezTo>
                <a:lnTo>
                  <a:pt x="1277108" y="1467396"/>
                </a:lnTo>
                <a:cubicBezTo>
                  <a:pt x="1155044" y="1643620"/>
                  <a:pt x="913232" y="1687524"/>
                  <a:pt x="737012" y="1565460"/>
                </a:cubicBezTo>
                <a:lnTo>
                  <a:pt x="0" y="1054958"/>
                </a:lnTo>
                <a:lnTo>
                  <a:pt x="0" y="324316"/>
                </a:lnTo>
                <a:cubicBezTo>
                  <a:pt x="0" y="145202"/>
                  <a:pt x="145200" y="0"/>
                  <a:pt x="324312" y="0"/>
                </a:cubicBezTo>
                <a:close/>
              </a:path>
            </a:pathLst>
          </a:custGeom>
          <a:solidFill>
            <a:srgbClr val="C2B1CB">
              <a:alpha val="20000"/>
            </a:srgbClr>
          </a:solidFill>
          <a:ln w="19050">
            <a:noFill/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7D06FCA-9D71-CB88-59A7-8D9DBF055619}"/>
              </a:ext>
            </a:extLst>
          </p:cNvPr>
          <p:cNvGrpSpPr/>
          <p:nvPr/>
        </p:nvGrpSpPr>
        <p:grpSpPr>
          <a:xfrm>
            <a:off x="18871970" y="15791982"/>
            <a:ext cx="2742684" cy="584775"/>
            <a:chOff x="17777878" y="-2708236"/>
            <a:chExt cx="2742684" cy="58477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FF1190-4AB1-385D-8E3C-AD5F6D341C0A}"/>
                </a:ext>
              </a:extLst>
            </p:cNvPr>
            <p:cNvSpPr txBox="1"/>
            <p:nvPr/>
          </p:nvSpPr>
          <p:spPr>
            <a:xfrm>
              <a:off x="17777878" y="-2708236"/>
              <a:ext cx="2742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-               -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1482EBB-2A2F-E298-0974-D1CDB2B72E4D}"/>
                </a:ext>
              </a:extLst>
            </p:cNvPr>
            <p:cNvSpPr txBox="1"/>
            <p:nvPr/>
          </p:nvSpPr>
          <p:spPr>
            <a:xfrm>
              <a:off x="18055128" y="-2708236"/>
              <a:ext cx="218818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3200" b="1" dirty="0">
                  <a:latin typeface="+mj-lt"/>
                </a:rPr>
                <a:t>Future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1D942A-1A3D-3A5B-3A26-1B1B4499C39B}"/>
              </a:ext>
            </a:extLst>
          </p:cNvPr>
          <p:cNvSpPr txBox="1"/>
          <p:nvPr/>
        </p:nvSpPr>
        <p:spPr>
          <a:xfrm>
            <a:off x="19523353" y="16600715"/>
            <a:ext cx="9833012" cy="23467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Plugin Marketplace: </a:t>
            </a:r>
            <a:r>
              <a:rPr lang="en-GB" sz="2200" i="1" dirty="0"/>
              <a:t>Create space for plugins to be shared within the community</a:t>
            </a:r>
          </a:p>
          <a:p>
            <a:pPr marL="342900" indent="-3429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Advanced Encryption: </a:t>
            </a:r>
            <a:r>
              <a:rPr lang="en-GB" sz="2200" i="1" dirty="0"/>
              <a:t>Integrate encryption protocols for data in transit and at rest</a:t>
            </a:r>
          </a:p>
          <a:p>
            <a:pPr marL="342900" indent="-3429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Pilot Testing: </a:t>
            </a:r>
            <a:r>
              <a:rPr lang="en-GB" sz="2200" i="1" dirty="0"/>
              <a:t>Collaborate with DevOps teams to collect real world usage data for improvements to the system</a:t>
            </a:r>
          </a:p>
          <a:p>
            <a:pPr marL="342900" indent="-3429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Scalability: </a:t>
            </a:r>
            <a:r>
              <a:rPr lang="en-GB" sz="2200" i="1" dirty="0"/>
              <a:t>Incorporate Kubernetes for scaling and load balancing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4EC874-8514-8E64-744D-DFF27B2B44D2}"/>
              </a:ext>
            </a:extLst>
          </p:cNvPr>
          <p:cNvSpPr txBox="1"/>
          <p:nvPr/>
        </p:nvSpPr>
        <p:spPr>
          <a:xfrm>
            <a:off x="19327704" y="11484208"/>
            <a:ext cx="10210888" cy="3693700"/>
          </a:xfrm>
          <a:prstGeom prst="rect">
            <a:avLst/>
          </a:prstGeom>
          <a:noFill/>
        </p:spPr>
        <p:txBody>
          <a:bodyPr wrap="square" lIns="108000" tIns="0" rIns="108000" bIns="180000" anchor="b" anchorCtr="0">
            <a:noAutofit/>
          </a:bodyPr>
          <a:lstStyle/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Local Version Control: </a:t>
            </a:r>
            <a:r>
              <a:rPr lang="en-GB" sz="2200" i="1" dirty="0">
                <a:solidFill>
                  <a:schemeClr val="tx1"/>
                </a:solidFill>
              </a:rPr>
              <a:t>With binary file support</a:t>
            </a:r>
          </a:p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Standalone Command Line Interface (CLI) </a:t>
            </a:r>
          </a:p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Cross Platform Compatibility: </a:t>
            </a:r>
            <a:r>
              <a:rPr lang="en-GB" sz="2200" i="1" dirty="0"/>
              <a:t>Operates seamlessly on MacOS, Linux &amp; Windows</a:t>
            </a:r>
            <a:endParaRPr lang="en-GB" sz="2200" i="1" dirty="0">
              <a:solidFill>
                <a:schemeClr val="tx1"/>
              </a:solidFill>
            </a:endParaRPr>
          </a:p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Plugin Architecture: </a:t>
            </a:r>
            <a:r>
              <a:rPr lang="en-GB" sz="2200" i="1" dirty="0"/>
              <a:t>Extendable CLI functionality through custom plugins</a:t>
            </a:r>
            <a:endParaRPr lang="en-GB" sz="2400" dirty="0"/>
          </a:p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Web Interface: </a:t>
            </a:r>
            <a:r>
              <a:rPr lang="en-GB" sz="2200" i="1" dirty="0"/>
              <a:t>A React web app for remote repository management</a:t>
            </a:r>
            <a:endParaRPr lang="en-GB" sz="2400" b="1" dirty="0"/>
          </a:p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Granular Access Control: </a:t>
            </a:r>
            <a:r>
              <a:rPr lang="en-GB" sz="2200" i="1" dirty="0"/>
              <a:t>Per repository permissions for collaborative projects</a:t>
            </a:r>
          </a:p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Data Fortress: </a:t>
            </a:r>
            <a:r>
              <a:rPr lang="en-GB" sz="2200" i="1" dirty="0"/>
              <a:t>Operates entirely within internal networks, with no external exposure</a:t>
            </a:r>
          </a:p>
          <a:p>
            <a:pPr marL="342900" indent="-288000">
              <a:spcBef>
                <a:spcPts val="500"/>
              </a:spcBef>
              <a:buClr>
                <a:srgbClr val="C2B1CB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400" dirty="0"/>
              <a:t>Activity Logging: </a:t>
            </a:r>
            <a:r>
              <a:rPr lang="en-GB" sz="2200" i="1" dirty="0"/>
              <a:t>Track all operations to the remote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7F98B7-4547-14EA-BFED-42F753CC9278}"/>
              </a:ext>
            </a:extLst>
          </p:cNvPr>
          <p:cNvSpPr txBox="1"/>
          <p:nvPr/>
        </p:nvSpPr>
        <p:spPr>
          <a:xfrm>
            <a:off x="11216629" y="5114768"/>
            <a:ext cx="5084247" cy="54527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/>
              <a:t>Version control systems are crucial in managing code and facilitating effective collaboration. 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Early centralised systems offered a simple solution but required constant network access and were inflexible. In contrast, public distributed systems cater to general use. </a:t>
            </a:r>
          </a:p>
          <a:p>
            <a:r>
              <a:rPr lang="en-GB" sz="2400" dirty="0"/>
              <a:t>However, this one-size-fits-all approach frequently falls short of addressing modern organisations' stringent requirements regarding data sovereignty, internal compliance, and legal obligations.</a:t>
            </a:r>
          </a:p>
        </p:txBody>
      </p:sp>
    </p:spTree>
    <p:extLst>
      <p:ext uri="{BB962C8B-B14F-4D97-AF65-F5344CB8AC3E}">
        <p14:creationId xmlns:p14="http://schemas.microsoft.com/office/powerpoint/2010/main" val="3878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1649</TotalTime>
  <Words>287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Sanders-Wyatt</dc:creator>
  <cp:lastModifiedBy>Ben Sanders-Wyatt</cp:lastModifiedBy>
  <cp:revision>74</cp:revision>
  <dcterms:created xsi:type="dcterms:W3CDTF">2025-03-03T15:23:57Z</dcterms:created>
  <dcterms:modified xsi:type="dcterms:W3CDTF">2025-03-12T16:46:23Z</dcterms:modified>
</cp:coreProperties>
</file>