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8"/>
  </p:notesMasterIdLst>
  <p:handoutMasterIdLst>
    <p:handoutMasterId r:id="rId9"/>
  </p:handoutMasterIdLst>
  <p:sldIdLst>
    <p:sldId id="256" r:id="rId2"/>
    <p:sldId id="267" r:id="rId3"/>
    <p:sldId id="262" r:id="rId4"/>
    <p:sldId id="263" r:id="rId5"/>
    <p:sldId id="264"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11" d="100"/>
          <a:sy n="111" d="100"/>
        </p:scale>
        <p:origin x="420" y="9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ja\OneDrive\Desktop\SYRACUSE%20MASTERS\FINAL_PROJECT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After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Sheet3!$H$9</c:f>
              <c:strCache>
                <c:ptCount val="1"/>
                <c:pt idx="0">
                  <c:v>Cups (Day)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Sheet3!$F$10:$G$30</c:f>
              <c:numCache>
                <c:formatCode>m/d/yyyy</c:formatCode>
                <c:ptCount val="21"/>
                <c:pt idx="0">
                  <c:v>45432</c:v>
                </c:pt>
                <c:pt idx="1">
                  <c:v>45433</c:v>
                </c:pt>
                <c:pt idx="2">
                  <c:v>45434</c:v>
                </c:pt>
                <c:pt idx="3">
                  <c:v>45435</c:v>
                </c:pt>
                <c:pt idx="4">
                  <c:v>45436</c:v>
                </c:pt>
                <c:pt idx="5">
                  <c:v>45437</c:v>
                </c:pt>
                <c:pt idx="6">
                  <c:v>45438</c:v>
                </c:pt>
                <c:pt idx="7">
                  <c:v>45439</c:v>
                </c:pt>
                <c:pt idx="8">
                  <c:v>45440</c:v>
                </c:pt>
                <c:pt idx="9">
                  <c:v>45441</c:v>
                </c:pt>
                <c:pt idx="10">
                  <c:v>45442</c:v>
                </c:pt>
                <c:pt idx="11">
                  <c:v>45443</c:v>
                </c:pt>
                <c:pt idx="12">
                  <c:v>45444</c:v>
                </c:pt>
                <c:pt idx="13">
                  <c:v>45445</c:v>
                </c:pt>
                <c:pt idx="14">
                  <c:v>45446</c:v>
                </c:pt>
                <c:pt idx="15">
                  <c:v>45447</c:v>
                </c:pt>
                <c:pt idx="16">
                  <c:v>45448</c:v>
                </c:pt>
                <c:pt idx="17">
                  <c:v>45449</c:v>
                </c:pt>
                <c:pt idx="18">
                  <c:v>45450</c:v>
                </c:pt>
                <c:pt idx="19">
                  <c:v>45451</c:v>
                </c:pt>
                <c:pt idx="20">
                  <c:v>45452</c:v>
                </c:pt>
              </c:numCache>
            </c:numRef>
          </c:cat>
          <c:val>
            <c:numRef>
              <c:f>Sheet3!$H$10:$H$30</c:f>
              <c:numCache>
                <c:formatCode>General</c:formatCode>
                <c:ptCount val="21"/>
                <c:pt idx="0">
                  <c:v>10.25</c:v>
                </c:pt>
                <c:pt idx="1">
                  <c:v>9.5</c:v>
                </c:pt>
                <c:pt idx="2">
                  <c:v>8.5</c:v>
                </c:pt>
                <c:pt idx="3">
                  <c:v>10</c:v>
                </c:pt>
                <c:pt idx="4">
                  <c:v>9.5</c:v>
                </c:pt>
                <c:pt idx="5">
                  <c:v>10</c:v>
                </c:pt>
                <c:pt idx="6">
                  <c:v>7.5</c:v>
                </c:pt>
                <c:pt idx="7">
                  <c:v>8.5</c:v>
                </c:pt>
                <c:pt idx="8">
                  <c:v>10</c:v>
                </c:pt>
                <c:pt idx="9">
                  <c:v>8.5</c:v>
                </c:pt>
                <c:pt idx="10">
                  <c:v>10.5</c:v>
                </c:pt>
                <c:pt idx="11">
                  <c:v>11</c:v>
                </c:pt>
                <c:pt idx="12">
                  <c:v>11.5</c:v>
                </c:pt>
                <c:pt idx="13">
                  <c:v>10</c:v>
                </c:pt>
                <c:pt idx="14">
                  <c:v>9.5</c:v>
                </c:pt>
                <c:pt idx="15">
                  <c:v>8.5</c:v>
                </c:pt>
                <c:pt idx="16">
                  <c:v>10</c:v>
                </c:pt>
                <c:pt idx="17">
                  <c:v>9</c:v>
                </c:pt>
                <c:pt idx="18">
                  <c:v>9.5</c:v>
                </c:pt>
                <c:pt idx="19">
                  <c:v>10</c:v>
                </c:pt>
                <c:pt idx="20">
                  <c:v>10.5</c:v>
                </c:pt>
              </c:numCache>
            </c:numRef>
          </c:val>
          <c:smooth val="0"/>
          <c:extLst>
            <c:ext xmlns:c16="http://schemas.microsoft.com/office/drawing/2014/chart" uri="{C3380CC4-5D6E-409C-BE32-E72D297353CC}">
              <c16:uniqueId val="{00000000-CE48-4ED4-ACD5-AA2E255E44F1}"/>
            </c:ext>
          </c:extLst>
        </c:ser>
        <c:ser>
          <c:idx val="1"/>
          <c:order val="1"/>
          <c:tx>
            <c:strRef>
              <c:f>Sheet3!$I$9</c:f>
              <c:strCache>
                <c:ptCount val="1"/>
                <c:pt idx="0">
                  <c:v>My Goal</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Sheet3!$F$10:$G$30</c:f>
              <c:numCache>
                <c:formatCode>m/d/yyyy</c:formatCode>
                <c:ptCount val="21"/>
                <c:pt idx="0">
                  <c:v>45432</c:v>
                </c:pt>
                <c:pt idx="1">
                  <c:v>45433</c:v>
                </c:pt>
                <c:pt idx="2">
                  <c:v>45434</c:v>
                </c:pt>
                <c:pt idx="3">
                  <c:v>45435</c:v>
                </c:pt>
                <c:pt idx="4">
                  <c:v>45436</c:v>
                </c:pt>
                <c:pt idx="5">
                  <c:v>45437</c:v>
                </c:pt>
                <c:pt idx="6">
                  <c:v>45438</c:v>
                </c:pt>
                <c:pt idx="7">
                  <c:v>45439</c:v>
                </c:pt>
                <c:pt idx="8">
                  <c:v>45440</c:v>
                </c:pt>
                <c:pt idx="9">
                  <c:v>45441</c:v>
                </c:pt>
                <c:pt idx="10">
                  <c:v>45442</c:v>
                </c:pt>
                <c:pt idx="11">
                  <c:v>45443</c:v>
                </c:pt>
                <c:pt idx="12">
                  <c:v>45444</c:v>
                </c:pt>
                <c:pt idx="13">
                  <c:v>45445</c:v>
                </c:pt>
                <c:pt idx="14">
                  <c:v>45446</c:v>
                </c:pt>
                <c:pt idx="15">
                  <c:v>45447</c:v>
                </c:pt>
                <c:pt idx="16">
                  <c:v>45448</c:v>
                </c:pt>
                <c:pt idx="17">
                  <c:v>45449</c:v>
                </c:pt>
                <c:pt idx="18">
                  <c:v>45450</c:v>
                </c:pt>
                <c:pt idx="19">
                  <c:v>45451</c:v>
                </c:pt>
                <c:pt idx="20">
                  <c:v>45452</c:v>
                </c:pt>
              </c:numCache>
            </c:numRef>
          </c:cat>
          <c:val>
            <c:numRef>
              <c:f>Sheet3!$I$10:$I$30</c:f>
              <c:numCache>
                <c:formatCode>General</c:formatCode>
                <c:ptCount val="21"/>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numCache>
            </c:numRef>
          </c:val>
          <c:smooth val="0"/>
          <c:extLst>
            <c:ext xmlns:c16="http://schemas.microsoft.com/office/drawing/2014/chart" uri="{C3380CC4-5D6E-409C-BE32-E72D297353CC}">
              <c16:uniqueId val="{00000001-CE48-4ED4-ACD5-AA2E255E44F1}"/>
            </c:ext>
          </c:extLst>
        </c:ser>
        <c:ser>
          <c:idx val="2"/>
          <c:order val="2"/>
          <c:tx>
            <c:strRef>
              <c:f>Sheet3!$J$9</c:f>
              <c:strCache>
                <c:ptCount val="1"/>
                <c:pt idx="0">
                  <c:v>Doctor Reccommended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Sheet3!$F$10:$G$30</c:f>
              <c:numCache>
                <c:formatCode>m/d/yyyy</c:formatCode>
                <c:ptCount val="21"/>
                <c:pt idx="0">
                  <c:v>45432</c:v>
                </c:pt>
                <c:pt idx="1">
                  <c:v>45433</c:v>
                </c:pt>
                <c:pt idx="2">
                  <c:v>45434</c:v>
                </c:pt>
                <c:pt idx="3">
                  <c:v>45435</c:v>
                </c:pt>
                <c:pt idx="4">
                  <c:v>45436</c:v>
                </c:pt>
                <c:pt idx="5">
                  <c:v>45437</c:v>
                </c:pt>
                <c:pt idx="6">
                  <c:v>45438</c:v>
                </c:pt>
                <c:pt idx="7">
                  <c:v>45439</c:v>
                </c:pt>
                <c:pt idx="8">
                  <c:v>45440</c:v>
                </c:pt>
                <c:pt idx="9">
                  <c:v>45441</c:v>
                </c:pt>
                <c:pt idx="10">
                  <c:v>45442</c:v>
                </c:pt>
                <c:pt idx="11">
                  <c:v>45443</c:v>
                </c:pt>
                <c:pt idx="12">
                  <c:v>45444</c:v>
                </c:pt>
                <c:pt idx="13">
                  <c:v>45445</c:v>
                </c:pt>
                <c:pt idx="14">
                  <c:v>45446</c:v>
                </c:pt>
                <c:pt idx="15">
                  <c:v>45447</c:v>
                </c:pt>
                <c:pt idx="16">
                  <c:v>45448</c:v>
                </c:pt>
                <c:pt idx="17">
                  <c:v>45449</c:v>
                </c:pt>
                <c:pt idx="18">
                  <c:v>45450</c:v>
                </c:pt>
                <c:pt idx="19">
                  <c:v>45451</c:v>
                </c:pt>
                <c:pt idx="20">
                  <c:v>45452</c:v>
                </c:pt>
              </c:numCache>
            </c:numRef>
          </c:cat>
          <c:val>
            <c:numRef>
              <c:f>Sheet3!$J$10:$J$30</c:f>
              <c:numCache>
                <c:formatCode>General</c:formatCode>
                <c:ptCount val="21"/>
                <c:pt idx="0">
                  <c:v>15</c:v>
                </c:pt>
                <c:pt idx="1">
                  <c:v>15</c:v>
                </c:pt>
                <c:pt idx="2">
                  <c:v>15</c:v>
                </c:pt>
                <c:pt idx="3">
                  <c:v>15</c:v>
                </c:pt>
                <c:pt idx="4">
                  <c:v>15</c:v>
                </c:pt>
                <c:pt idx="5">
                  <c:v>15</c:v>
                </c:pt>
                <c:pt idx="6">
                  <c:v>15</c:v>
                </c:pt>
                <c:pt idx="7">
                  <c:v>15</c:v>
                </c:pt>
                <c:pt idx="8">
                  <c:v>15</c:v>
                </c:pt>
                <c:pt idx="9">
                  <c:v>15</c:v>
                </c:pt>
                <c:pt idx="10">
                  <c:v>15</c:v>
                </c:pt>
                <c:pt idx="11">
                  <c:v>15</c:v>
                </c:pt>
                <c:pt idx="12">
                  <c:v>15</c:v>
                </c:pt>
                <c:pt idx="13">
                  <c:v>15</c:v>
                </c:pt>
                <c:pt idx="14">
                  <c:v>15</c:v>
                </c:pt>
                <c:pt idx="15">
                  <c:v>15</c:v>
                </c:pt>
                <c:pt idx="16">
                  <c:v>15</c:v>
                </c:pt>
                <c:pt idx="17">
                  <c:v>15</c:v>
                </c:pt>
                <c:pt idx="18">
                  <c:v>15</c:v>
                </c:pt>
                <c:pt idx="19">
                  <c:v>15</c:v>
                </c:pt>
                <c:pt idx="20">
                  <c:v>15</c:v>
                </c:pt>
              </c:numCache>
            </c:numRef>
          </c:val>
          <c:smooth val="0"/>
          <c:extLst>
            <c:ext xmlns:c16="http://schemas.microsoft.com/office/drawing/2014/chart" uri="{C3380CC4-5D6E-409C-BE32-E72D297353CC}">
              <c16:uniqueId val="{00000002-CE48-4ED4-ACD5-AA2E255E44F1}"/>
            </c:ext>
          </c:extLst>
        </c:ser>
        <c:dLbls>
          <c:showLegendKey val="0"/>
          <c:showVal val="0"/>
          <c:showCatName val="0"/>
          <c:showSerName val="0"/>
          <c:showPercent val="0"/>
          <c:showBubbleSize val="0"/>
        </c:dLbls>
        <c:smooth val="0"/>
        <c:axId val="1020308415"/>
        <c:axId val="1020331455"/>
      </c:lineChart>
      <c:dateAx>
        <c:axId val="1020308415"/>
        <c:scaling>
          <c:orientation val="minMax"/>
        </c:scaling>
        <c:delete val="0"/>
        <c:axPos val="b"/>
        <c:numFmt formatCode="m/d/yy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0331455"/>
        <c:crosses val="autoZero"/>
        <c:auto val="1"/>
        <c:lblOffset val="100"/>
        <c:baseTimeUnit val="days"/>
      </c:dateAx>
      <c:valAx>
        <c:axId val="10203314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030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6/15/2024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6/15/2024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6/15/2024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6/15/2024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6/15/2024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6/15/2024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6/15/2024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6/15/2024</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6/15/2024</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6/15/2024</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6/15/2024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6/15/2024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6/15/2024</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hyperlink" Target="http://www.healthguide911.com/2017/04/healthy-ways-to-sanitize-drinking-water.html" TargetMode="Externa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3.jp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08880" y="1263763"/>
            <a:ext cx="9602789" cy="1510353"/>
          </a:xfrm>
        </p:spPr>
        <p:txBody>
          <a:bodyPr/>
          <a:lstStyle/>
          <a:p>
            <a:r>
              <a:rPr lang="en-US" sz="3200" dirty="0"/>
              <a:t>Benjamin Tisinger</a:t>
            </a:r>
            <a:br>
              <a:rPr lang="en-US" sz="3200" dirty="0"/>
            </a:br>
            <a:br>
              <a:rPr lang="en-US" sz="3200" dirty="0"/>
            </a:br>
            <a:r>
              <a:rPr lang="en-US" sz="1800" dirty="0"/>
              <a:t>Process Improvement Final Project</a:t>
            </a:r>
          </a:p>
        </p:txBody>
      </p:sp>
      <p:sp>
        <p:nvSpPr>
          <p:cNvPr id="3" name="Subtitle 2"/>
          <p:cNvSpPr>
            <a:spLocks noGrp="1"/>
          </p:cNvSpPr>
          <p:nvPr>
            <p:ph type="subTitle" idx="1"/>
          </p:nvPr>
        </p:nvSpPr>
        <p:spPr>
          <a:xfrm>
            <a:off x="1208880" y="3588225"/>
            <a:ext cx="9601200" cy="990600"/>
          </a:xfrm>
        </p:spPr>
        <p:txBody>
          <a:bodyPr/>
          <a:lstStyle/>
          <a:p>
            <a:r>
              <a:rPr lang="en-US" dirty="0"/>
              <a:t>MBC 638 </a:t>
            </a:r>
          </a:p>
          <a:p>
            <a:endParaRPr lang="en-US" dirty="0"/>
          </a:p>
        </p:txBody>
      </p:sp>
    </p:spTree>
    <p:extLst>
      <p:ext uri="{BB962C8B-B14F-4D97-AF65-F5344CB8AC3E}">
        <p14:creationId xmlns:p14="http://schemas.microsoft.com/office/powerpoint/2010/main" val="1503902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3F7767-F444-22E7-D857-F449584B2D49}"/>
              </a:ext>
            </a:extLst>
          </p:cNvPr>
          <p:cNvSpPr/>
          <p:nvPr/>
        </p:nvSpPr>
        <p:spPr>
          <a:xfrm>
            <a:off x="0" y="396815"/>
            <a:ext cx="12192000" cy="7763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52D230E-F75C-B674-BDC3-07FC766424A0}"/>
              </a:ext>
            </a:extLst>
          </p:cNvPr>
          <p:cNvSpPr/>
          <p:nvPr/>
        </p:nvSpPr>
        <p:spPr>
          <a:xfrm>
            <a:off x="213491" y="34358"/>
            <a:ext cx="1401346" cy="2769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rPr>
              <a:t>Key Indicators:</a:t>
            </a:r>
          </a:p>
        </p:txBody>
      </p:sp>
      <p:sp>
        <p:nvSpPr>
          <p:cNvPr id="4" name="Rectangle 3">
            <a:extLst>
              <a:ext uri="{FF2B5EF4-FFF2-40B4-BE49-F238E27FC236}">
                <a16:creationId xmlns:a16="http://schemas.microsoft.com/office/drawing/2014/main" id="{71B66EF6-CDE9-3E8B-C0B3-75451F25C81B}"/>
              </a:ext>
            </a:extLst>
          </p:cNvPr>
          <p:cNvSpPr/>
          <p:nvPr/>
        </p:nvSpPr>
        <p:spPr>
          <a:xfrm rot="5400000" flipV="1">
            <a:off x="1690707" y="158470"/>
            <a:ext cx="396815" cy="7987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7DEF644-D63F-95D9-1879-9D0E743C1773}"/>
              </a:ext>
            </a:extLst>
          </p:cNvPr>
          <p:cNvSpPr/>
          <p:nvPr/>
        </p:nvSpPr>
        <p:spPr>
          <a:xfrm rot="5400000" flipV="1">
            <a:off x="2952472" y="153319"/>
            <a:ext cx="396815" cy="9016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358A90-71DB-D2F7-C778-90E66586CF9A}"/>
              </a:ext>
            </a:extLst>
          </p:cNvPr>
          <p:cNvSpPr/>
          <p:nvPr/>
        </p:nvSpPr>
        <p:spPr>
          <a:xfrm rot="5400000" flipV="1">
            <a:off x="4343021" y="158951"/>
            <a:ext cx="396815" cy="7890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F6E2F2-99E6-5506-F4A4-64F59099369D}"/>
              </a:ext>
            </a:extLst>
          </p:cNvPr>
          <p:cNvSpPr/>
          <p:nvPr/>
        </p:nvSpPr>
        <p:spPr>
          <a:xfrm rot="5400000" flipV="1">
            <a:off x="6010497" y="157428"/>
            <a:ext cx="396815" cy="81951"/>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0DC0F4-A710-0628-3171-0CF06046B1E8}"/>
              </a:ext>
            </a:extLst>
          </p:cNvPr>
          <p:cNvSpPr/>
          <p:nvPr/>
        </p:nvSpPr>
        <p:spPr>
          <a:xfrm rot="5400000" flipV="1">
            <a:off x="7673172" y="159983"/>
            <a:ext cx="396815" cy="7685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61878B-F34C-A1E2-E119-42EEDEB1CCAF}"/>
              </a:ext>
            </a:extLst>
          </p:cNvPr>
          <p:cNvSpPr/>
          <p:nvPr/>
        </p:nvSpPr>
        <p:spPr>
          <a:xfrm rot="5400000" flipV="1">
            <a:off x="9441272" y="164503"/>
            <a:ext cx="396815" cy="7396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65B9DB-FE1B-A71B-13E0-04449ABC80A2}"/>
              </a:ext>
            </a:extLst>
          </p:cNvPr>
          <p:cNvSpPr/>
          <p:nvPr/>
        </p:nvSpPr>
        <p:spPr>
          <a:xfrm>
            <a:off x="3519008" y="-48018"/>
            <a:ext cx="710451" cy="2769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solidFill>
                  <a:srgbClr val="FF0000"/>
                </a:solidFill>
              </a:rPr>
              <a:t>Define</a:t>
            </a:r>
          </a:p>
        </p:txBody>
      </p:sp>
      <p:sp>
        <p:nvSpPr>
          <p:cNvPr id="11" name="Rectangle 10">
            <a:extLst>
              <a:ext uri="{FF2B5EF4-FFF2-40B4-BE49-F238E27FC236}">
                <a16:creationId xmlns:a16="http://schemas.microsoft.com/office/drawing/2014/main" id="{76DD5A26-D202-281C-D59D-124559FA7494}"/>
              </a:ext>
            </a:extLst>
          </p:cNvPr>
          <p:cNvSpPr/>
          <p:nvPr/>
        </p:nvSpPr>
        <p:spPr>
          <a:xfrm>
            <a:off x="4980638" y="-58889"/>
            <a:ext cx="872355" cy="2769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solidFill>
                  <a:srgbClr val="FF0000"/>
                </a:solidFill>
              </a:rPr>
              <a:t>Measure</a:t>
            </a:r>
          </a:p>
        </p:txBody>
      </p:sp>
      <p:sp>
        <p:nvSpPr>
          <p:cNvPr id="12" name="Rectangle 11">
            <a:extLst>
              <a:ext uri="{FF2B5EF4-FFF2-40B4-BE49-F238E27FC236}">
                <a16:creationId xmlns:a16="http://schemas.microsoft.com/office/drawing/2014/main" id="{770F445E-7A37-7F7B-DF75-D143D8FBAB8F}"/>
              </a:ext>
            </a:extLst>
          </p:cNvPr>
          <p:cNvSpPr/>
          <p:nvPr/>
        </p:nvSpPr>
        <p:spPr>
          <a:xfrm>
            <a:off x="6604172" y="-39996"/>
            <a:ext cx="806631" cy="2769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solidFill>
                  <a:srgbClr val="FF0000"/>
                </a:solidFill>
              </a:rPr>
              <a:t>Analyze</a:t>
            </a:r>
          </a:p>
        </p:txBody>
      </p:sp>
      <p:sp>
        <p:nvSpPr>
          <p:cNvPr id="13" name="Rectangle 12">
            <a:extLst>
              <a:ext uri="{FF2B5EF4-FFF2-40B4-BE49-F238E27FC236}">
                <a16:creationId xmlns:a16="http://schemas.microsoft.com/office/drawing/2014/main" id="{33A31970-29A0-3104-5866-F1B1F25C99A3}"/>
              </a:ext>
            </a:extLst>
          </p:cNvPr>
          <p:cNvSpPr/>
          <p:nvPr/>
        </p:nvSpPr>
        <p:spPr>
          <a:xfrm>
            <a:off x="8321979" y="-48018"/>
            <a:ext cx="864340" cy="2769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solidFill>
                  <a:srgbClr val="FF0000"/>
                </a:solidFill>
              </a:rPr>
              <a:t>Improve</a:t>
            </a:r>
          </a:p>
        </p:txBody>
      </p:sp>
      <p:sp>
        <p:nvSpPr>
          <p:cNvPr id="14" name="Rectangle 13">
            <a:extLst>
              <a:ext uri="{FF2B5EF4-FFF2-40B4-BE49-F238E27FC236}">
                <a16:creationId xmlns:a16="http://schemas.microsoft.com/office/drawing/2014/main" id="{7F459FDE-F31E-A914-163A-D13A976D1992}"/>
              </a:ext>
            </a:extLst>
          </p:cNvPr>
          <p:cNvSpPr/>
          <p:nvPr/>
        </p:nvSpPr>
        <p:spPr>
          <a:xfrm>
            <a:off x="10459580" y="-39997"/>
            <a:ext cx="790601" cy="2769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solidFill>
                  <a:srgbClr val="FF0000"/>
                </a:solidFill>
              </a:rPr>
              <a:t>Control</a:t>
            </a:r>
          </a:p>
        </p:txBody>
      </p:sp>
      <p:sp>
        <p:nvSpPr>
          <p:cNvPr id="15" name="Rectangle 14">
            <a:extLst>
              <a:ext uri="{FF2B5EF4-FFF2-40B4-BE49-F238E27FC236}">
                <a16:creationId xmlns:a16="http://schemas.microsoft.com/office/drawing/2014/main" id="{B1C62971-5536-EBA5-4F0E-D9C7263FFADA}"/>
              </a:ext>
            </a:extLst>
          </p:cNvPr>
          <p:cNvSpPr/>
          <p:nvPr/>
        </p:nvSpPr>
        <p:spPr>
          <a:xfrm>
            <a:off x="2061691" y="-34076"/>
            <a:ext cx="984565" cy="43088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solidFill>
                  <a:srgbClr val="FF0000"/>
                </a:solidFill>
              </a:rPr>
              <a:t>Start Date</a:t>
            </a:r>
          </a:p>
          <a:p>
            <a:pPr algn="ctr"/>
            <a:r>
              <a:rPr lang="en-US" sz="1000" b="1" dirty="0">
                <a:ln/>
              </a:rPr>
              <a:t>04/08</a:t>
            </a:r>
          </a:p>
        </p:txBody>
      </p:sp>
      <p:sp>
        <p:nvSpPr>
          <p:cNvPr id="18" name="Rectangle 17">
            <a:extLst>
              <a:ext uri="{FF2B5EF4-FFF2-40B4-BE49-F238E27FC236}">
                <a16:creationId xmlns:a16="http://schemas.microsoft.com/office/drawing/2014/main" id="{787E8493-3BC8-36E1-49BB-1F32A607EC8B}"/>
              </a:ext>
            </a:extLst>
          </p:cNvPr>
          <p:cNvSpPr/>
          <p:nvPr/>
        </p:nvSpPr>
        <p:spPr>
          <a:xfrm>
            <a:off x="4950982" y="183411"/>
            <a:ext cx="942887" cy="24622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 b="1" dirty="0">
                <a:ln/>
              </a:rPr>
              <a:t>4/15 to 5/15</a:t>
            </a:r>
          </a:p>
        </p:txBody>
      </p:sp>
      <p:sp>
        <p:nvSpPr>
          <p:cNvPr id="20" name="Rectangle 19">
            <a:extLst>
              <a:ext uri="{FF2B5EF4-FFF2-40B4-BE49-F238E27FC236}">
                <a16:creationId xmlns:a16="http://schemas.microsoft.com/office/drawing/2014/main" id="{1F267D9B-EE5F-2F84-D1C1-6F4B6CC2FB15}"/>
              </a:ext>
            </a:extLst>
          </p:cNvPr>
          <p:cNvSpPr/>
          <p:nvPr/>
        </p:nvSpPr>
        <p:spPr>
          <a:xfrm>
            <a:off x="3615598" y="183411"/>
            <a:ext cx="481222" cy="24622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 b="1" dirty="0">
                <a:ln/>
              </a:rPr>
              <a:t>4/10</a:t>
            </a:r>
          </a:p>
        </p:txBody>
      </p:sp>
      <p:sp>
        <p:nvSpPr>
          <p:cNvPr id="21" name="Rectangle 20">
            <a:extLst>
              <a:ext uri="{FF2B5EF4-FFF2-40B4-BE49-F238E27FC236}">
                <a16:creationId xmlns:a16="http://schemas.microsoft.com/office/drawing/2014/main" id="{3268A466-8D60-ED7F-357E-1356A7A13D1A}"/>
              </a:ext>
            </a:extLst>
          </p:cNvPr>
          <p:cNvSpPr/>
          <p:nvPr/>
        </p:nvSpPr>
        <p:spPr>
          <a:xfrm>
            <a:off x="6615198" y="183411"/>
            <a:ext cx="873957" cy="24622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 b="1" dirty="0">
                <a:ln/>
              </a:rPr>
              <a:t>5/6 to 5/17</a:t>
            </a:r>
          </a:p>
        </p:txBody>
      </p:sp>
      <p:sp>
        <p:nvSpPr>
          <p:cNvPr id="22" name="Rectangle 21">
            <a:extLst>
              <a:ext uri="{FF2B5EF4-FFF2-40B4-BE49-F238E27FC236}">
                <a16:creationId xmlns:a16="http://schemas.microsoft.com/office/drawing/2014/main" id="{822BD44D-FB71-F07F-1067-1D044D3BABAE}"/>
              </a:ext>
            </a:extLst>
          </p:cNvPr>
          <p:cNvSpPr/>
          <p:nvPr/>
        </p:nvSpPr>
        <p:spPr>
          <a:xfrm>
            <a:off x="8264504" y="183411"/>
            <a:ext cx="970138" cy="24622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 b="1" dirty="0">
                <a:ln/>
              </a:rPr>
              <a:t>5/20 to 5/31</a:t>
            </a:r>
          </a:p>
        </p:txBody>
      </p:sp>
      <p:sp>
        <p:nvSpPr>
          <p:cNvPr id="23" name="Rectangle 22">
            <a:extLst>
              <a:ext uri="{FF2B5EF4-FFF2-40B4-BE49-F238E27FC236}">
                <a16:creationId xmlns:a16="http://schemas.microsoft.com/office/drawing/2014/main" id="{CD53A2D1-1FC1-F24C-1CD6-4229BA80F188}"/>
              </a:ext>
            </a:extLst>
          </p:cNvPr>
          <p:cNvSpPr/>
          <p:nvPr/>
        </p:nvSpPr>
        <p:spPr>
          <a:xfrm>
            <a:off x="10486221" y="189788"/>
            <a:ext cx="803425" cy="24622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 b="1" dirty="0">
                <a:ln/>
              </a:rPr>
              <a:t>6/1 to 6/7</a:t>
            </a:r>
          </a:p>
        </p:txBody>
      </p:sp>
      <p:cxnSp>
        <p:nvCxnSpPr>
          <p:cNvPr id="25" name="Straight Connector 24">
            <a:extLst>
              <a:ext uri="{FF2B5EF4-FFF2-40B4-BE49-F238E27FC236}">
                <a16:creationId xmlns:a16="http://schemas.microsoft.com/office/drawing/2014/main" id="{E696DC41-C4F2-54DB-2D40-CAA2FF1B05D2}"/>
              </a:ext>
            </a:extLst>
          </p:cNvPr>
          <p:cNvCxnSpPr/>
          <p:nvPr/>
        </p:nvCxnSpPr>
        <p:spPr>
          <a:xfrm>
            <a:off x="2775915" y="495765"/>
            <a:ext cx="0" cy="6383547"/>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03D8030-0559-D499-BA32-260CD0F081CA}"/>
              </a:ext>
            </a:extLst>
          </p:cNvPr>
          <p:cNvCxnSpPr/>
          <p:nvPr/>
        </p:nvCxnSpPr>
        <p:spPr>
          <a:xfrm>
            <a:off x="5495543" y="495765"/>
            <a:ext cx="0" cy="638354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30CE8BD-F80A-286F-268E-84C87FC55966}"/>
              </a:ext>
            </a:extLst>
          </p:cNvPr>
          <p:cNvCxnSpPr/>
          <p:nvPr/>
        </p:nvCxnSpPr>
        <p:spPr>
          <a:xfrm>
            <a:off x="8321979" y="484219"/>
            <a:ext cx="0" cy="6383547"/>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B1BA442-848F-C2C6-2FE5-6363BB306437}"/>
              </a:ext>
            </a:extLst>
          </p:cNvPr>
          <p:cNvCxnSpPr/>
          <p:nvPr/>
        </p:nvCxnSpPr>
        <p:spPr>
          <a:xfrm>
            <a:off x="10486221" y="491439"/>
            <a:ext cx="0" cy="6383547"/>
          </a:xfrm>
          <a:prstGeom prst="line">
            <a:avLst/>
          </a:prstGeom>
          <a:ln w="38100"/>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EBBB81C6-2438-374E-9BA2-B4B3DE856892}"/>
              </a:ext>
            </a:extLst>
          </p:cNvPr>
          <p:cNvSpPr/>
          <p:nvPr/>
        </p:nvSpPr>
        <p:spPr>
          <a:xfrm>
            <a:off x="952795" y="515748"/>
            <a:ext cx="797014" cy="30777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00" b="1" u="sng" dirty="0">
                <a:ln/>
              </a:rPr>
              <a:t>Define</a:t>
            </a:r>
          </a:p>
        </p:txBody>
      </p:sp>
      <p:sp>
        <p:nvSpPr>
          <p:cNvPr id="35" name="Rectangle 34">
            <a:extLst>
              <a:ext uri="{FF2B5EF4-FFF2-40B4-BE49-F238E27FC236}">
                <a16:creationId xmlns:a16="http://schemas.microsoft.com/office/drawing/2014/main" id="{F162AF42-7D63-667F-F242-F31C0A18E1E6}"/>
              </a:ext>
            </a:extLst>
          </p:cNvPr>
          <p:cNvSpPr/>
          <p:nvPr/>
        </p:nvSpPr>
        <p:spPr>
          <a:xfrm>
            <a:off x="3766444" y="491439"/>
            <a:ext cx="987771" cy="30777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00" b="1" u="sng" dirty="0">
                <a:ln/>
              </a:rPr>
              <a:t>Measure</a:t>
            </a:r>
          </a:p>
        </p:txBody>
      </p:sp>
      <p:sp>
        <p:nvSpPr>
          <p:cNvPr id="37" name="Rectangle 36">
            <a:extLst>
              <a:ext uri="{FF2B5EF4-FFF2-40B4-BE49-F238E27FC236}">
                <a16:creationId xmlns:a16="http://schemas.microsoft.com/office/drawing/2014/main" id="{D84F5436-5E33-D78F-A2C0-ED00AC1BC906}"/>
              </a:ext>
            </a:extLst>
          </p:cNvPr>
          <p:cNvSpPr/>
          <p:nvPr/>
        </p:nvSpPr>
        <p:spPr>
          <a:xfrm>
            <a:off x="6354202" y="501249"/>
            <a:ext cx="912430" cy="30777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00" b="1" u="sng" dirty="0">
                <a:ln/>
              </a:rPr>
              <a:t>Analyze</a:t>
            </a:r>
          </a:p>
        </p:txBody>
      </p:sp>
      <p:sp>
        <p:nvSpPr>
          <p:cNvPr id="38" name="Rectangle 37">
            <a:extLst>
              <a:ext uri="{FF2B5EF4-FFF2-40B4-BE49-F238E27FC236}">
                <a16:creationId xmlns:a16="http://schemas.microsoft.com/office/drawing/2014/main" id="{558E4C03-348A-F5E5-AB57-F8A2661408B0}"/>
              </a:ext>
            </a:extLst>
          </p:cNvPr>
          <p:cNvSpPr/>
          <p:nvPr/>
        </p:nvSpPr>
        <p:spPr>
          <a:xfrm>
            <a:off x="8911174" y="483997"/>
            <a:ext cx="976549" cy="30777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00" b="1" u="sng" dirty="0">
                <a:ln/>
              </a:rPr>
              <a:t>Improve</a:t>
            </a:r>
          </a:p>
        </p:txBody>
      </p:sp>
      <p:sp>
        <p:nvSpPr>
          <p:cNvPr id="39" name="Rectangle 38">
            <a:extLst>
              <a:ext uri="{FF2B5EF4-FFF2-40B4-BE49-F238E27FC236}">
                <a16:creationId xmlns:a16="http://schemas.microsoft.com/office/drawing/2014/main" id="{9751B469-AD19-7C78-2817-E6F94EC83AA1}"/>
              </a:ext>
            </a:extLst>
          </p:cNvPr>
          <p:cNvSpPr/>
          <p:nvPr/>
        </p:nvSpPr>
        <p:spPr>
          <a:xfrm>
            <a:off x="10901261" y="4461288"/>
            <a:ext cx="891591" cy="30777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00" b="1" u="sng" dirty="0">
                <a:ln/>
              </a:rPr>
              <a:t>Control</a:t>
            </a:r>
          </a:p>
        </p:txBody>
      </p:sp>
      <p:sp>
        <p:nvSpPr>
          <p:cNvPr id="40" name="TextBox 39">
            <a:extLst>
              <a:ext uri="{FF2B5EF4-FFF2-40B4-BE49-F238E27FC236}">
                <a16:creationId xmlns:a16="http://schemas.microsoft.com/office/drawing/2014/main" id="{3BA56163-1D5B-FAB5-9AEC-CD3571F3EE06}"/>
              </a:ext>
            </a:extLst>
          </p:cNvPr>
          <p:cNvSpPr txBox="1"/>
          <p:nvPr/>
        </p:nvSpPr>
        <p:spPr>
          <a:xfrm>
            <a:off x="75356" y="891703"/>
            <a:ext cx="2494626" cy="1908215"/>
          </a:xfrm>
          <a:prstGeom prst="rect">
            <a:avLst/>
          </a:prstGeom>
          <a:noFill/>
        </p:spPr>
        <p:txBody>
          <a:bodyPr wrap="square" rtlCol="0">
            <a:spAutoFit/>
          </a:bodyPr>
          <a:lstStyle/>
          <a:p>
            <a:r>
              <a:rPr lang="en-US" sz="1000" b="1" dirty="0"/>
              <a:t>Problem Statement:</a:t>
            </a:r>
          </a:p>
          <a:p>
            <a:endParaRPr lang="en-US" sz="900" dirty="0"/>
          </a:p>
          <a:p>
            <a:r>
              <a:rPr lang="en-US" sz="1000" dirty="0"/>
              <a:t>I am facing a daily challenge with maintaining proper fluid intake, leading to issues like lack of focus, headaches, dizziness, and general discomfort. Medical tests and doctor visits have shown that drinking more water could improve my overall health. By increasing my fluid intake, I believe I can enhance my well-being and address symptoms of dehydration , exhaustion and fatigue. </a:t>
            </a:r>
          </a:p>
        </p:txBody>
      </p:sp>
      <p:pic>
        <p:nvPicPr>
          <p:cNvPr id="44" name="Picture 43" descr="A water pouring into a glass&#10;&#10;Description automatically generated">
            <a:extLst>
              <a:ext uri="{FF2B5EF4-FFF2-40B4-BE49-F238E27FC236}">
                <a16:creationId xmlns:a16="http://schemas.microsoft.com/office/drawing/2014/main" id="{FC790DD2-916D-2A4E-E011-DC027C5B55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8230" y="5585307"/>
            <a:ext cx="1701892" cy="1131758"/>
          </a:xfrm>
          <a:prstGeom prst="rect">
            <a:avLst/>
          </a:prstGeom>
        </p:spPr>
      </p:pic>
      <p:sp>
        <p:nvSpPr>
          <p:cNvPr id="46" name="Star: 6 Points 45">
            <a:extLst>
              <a:ext uri="{FF2B5EF4-FFF2-40B4-BE49-F238E27FC236}">
                <a16:creationId xmlns:a16="http://schemas.microsoft.com/office/drawing/2014/main" id="{214BC229-9793-603B-AF40-21F93672DC57}"/>
              </a:ext>
            </a:extLst>
          </p:cNvPr>
          <p:cNvSpPr/>
          <p:nvPr/>
        </p:nvSpPr>
        <p:spPr>
          <a:xfrm>
            <a:off x="1621397" y="4246803"/>
            <a:ext cx="1136604" cy="1323007"/>
          </a:xfrm>
          <a:prstGeom prst="star6">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4B0E4BC-A25D-BDF2-F151-F017AD50AB36}"/>
              </a:ext>
            </a:extLst>
          </p:cNvPr>
          <p:cNvSpPr/>
          <p:nvPr/>
        </p:nvSpPr>
        <p:spPr>
          <a:xfrm>
            <a:off x="1829087" y="4651594"/>
            <a:ext cx="721827" cy="46387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latin typeface="+mj-lt"/>
              </a:rPr>
              <a:t>SQL </a:t>
            </a:r>
          </a:p>
          <a:p>
            <a:pPr algn="ctr"/>
            <a:r>
              <a:rPr lang="en-US" sz="1200" b="1" dirty="0">
                <a:ln/>
                <a:latin typeface="+mj-lt"/>
              </a:rPr>
              <a:t>= 2.4 </a:t>
            </a:r>
          </a:p>
        </p:txBody>
      </p:sp>
      <p:sp>
        <p:nvSpPr>
          <p:cNvPr id="49" name="Rectangle 48">
            <a:extLst>
              <a:ext uri="{FF2B5EF4-FFF2-40B4-BE49-F238E27FC236}">
                <a16:creationId xmlns:a16="http://schemas.microsoft.com/office/drawing/2014/main" id="{948F2E64-5F73-E12F-3EAC-CA937D19186E}"/>
              </a:ext>
            </a:extLst>
          </p:cNvPr>
          <p:cNvSpPr/>
          <p:nvPr/>
        </p:nvSpPr>
        <p:spPr>
          <a:xfrm>
            <a:off x="10502114" y="6581001"/>
            <a:ext cx="1689886" cy="2769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rPr>
              <a:t>Benjamin Tisinger </a:t>
            </a:r>
          </a:p>
        </p:txBody>
      </p:sp>
      <p:pic>
        <p:nvPicPr>
          <p:cNvPr id="51" name="Picture 50" descr="A diagram of a flowchart&#10;&#10;Description automatically generated">
            <a:extLst>
              <a:ext uri="{FF2B5EF4-FFF2-40B4-BE49-F238E27FC236}">
                <a16:creationId xmlns:a16="http://schemas.microsoft.com/office/drawing/2014/main" id="{865DFF6E-0452-F0D8-BA51-D77168B0855B}"/>
              </a:ext>
            </a:extLst>
          </p:cNvPr>
          <p:cNvPicPr>
            <a:picLocks noChangeAspect="1"/>
          </p:cNvPicPr>
          <p:nvPr/>
        </p:nvPicPr>
        <p:blipFill>
          <a:blip r:embed="rId4"/>
          <a:stretch>
            <a:fillRect/>
          </a:stretch>
        </p:blipFill>
        <p:spPr>
          <a:xfrm>
            <a:off x="63560" y="3013983"/>
            <a:ext cx="1539923" cy="2493682"/>
          </a:xfrm>
          <a:prstGeom prst="rect">
            <a:avLst/>
          </a:prstGeom>
        </p:spPr>
      </p:pic>
      <p:sp>
        <p:nvSpPr>
          <p:cNvPr id="52" name="TextBox 51">
            <a:extLst>
              <a:ext uri="{FF2B5EF4-FFF2-40B4-BE49-F238E27FC236}">
                <a16:creationId xmlns:a16="http://schemas.microsoft.com/office/drawing/2014/main" id="{70859883-C166-09B3-184A-4A360CE90CF4}"/>
              </a:ext>
            </a:extLst>
          </p:cNvPr>
          <p:cNvSpPr txBox="1"/>
          <p:nvPr/>
        </p:nvSpPr>
        <p:spPr>
          <a:xfrm>
            <a:off x="1562427" y="2868097"/>
            <a:ext cx="1100987" cy="1531894"/>
          </a:xfrm>
          <a:prstGeom prst="rect">
            <a:avLst/>
          </a:prstGeom>
          <a:noFill/>
        </p:spPr>
        <p:txBody>
          <a:bodyPr wrap="square" rtlCol="0">
            <a:spAutoFit/>
          </a:bodyPr>
          <a:lstStyle/>
          <a:p>
            <a:pPr>
              <a:lnSpc>
                <a:spcPct val="200000"/>
              </a:lnSpc>
            </a:pPr>
            <a:r>
              <a:rPr lang="en-US" sz="800" b="1" dirty="0"/>
              <a:t>Can we Improve our  Intake?</a:t>
            </a:r>
          </a:p>
          <a:p>
            <a:pPr>
              <a:lnSpc>
                <a:spcPct val="200000"/>
              </a:lnSpc>
            </a:pPr>
            <a:endParaRPr lang="en-US" sz="800" b="1" dirty="0"/>
          </a:p>
          <a:p>
            <a:pPr>
              <a:lnSpc>
                <a:spcPct val="200000"/>
              </a:lnSpc>
            </a:pPr>
            <a:r>
              <a:rPr lang="en-US" sz="800" b="1" dirty="0"/>
              <a:t>How do we make water more enticing?</a:t>
            </a:r>
          </a:p>
        </p:txBody>
      </p:sp>
      <p:pic>
        <p:nvPicPr>
          <p:cNvPr id="54" name="Picture 53" descr="A person with his hand on his chest&#10;&#10;Description automatically generated">
            <a:extLst>
              <a:ext uri="{FF2B5EF4-FFF2-40B4-BE49-F238E27FC236}">
                <a16:creationId xmlns:a16="http://schemas.microsoft.com/office/drawing/2014/main" id="{E76040C2-325D-52D8-A928-F688EA6BA0A8}"/>
              </a:ext>
            </a:extLst>
          </p:cNvPr>
          <p:cNvPicPr>
            <a:picLocks noChangeAspect="1"/>
          </p:cNvPicPr>
          <p:nvPr/>
        </p:nvPicPr>
        <p:blipFill>
          <a:blip r:embed="rId5"/>
          <a:stretch>
            <a:fillRect/>
          </a:stretch>
        </p:blipFill>
        <p:spPr>
          <a:xfrm>
            <a:off x="3923576" y="2466888"/>
            <a:ext cx="775332" cy="775332"/>
          </a:xfrm>
          <a:prstGeom prst="rect">
            <a:avLst/>
          </a:prstGeom>
        </p:spPr>
      </p:pic>
      <p:pic>
        <p:nvPicPr>
          <p:cNvPr id="56" name="Picture 55">
            <a:extLst>
              <a:ext uri="{FF2B5EF4-FFF2-40B4-BE49-F238E27FC236}">
                <a16:creationId xmlns:a16="http://schemas.microsoft.com/office/drawing/2014/main" id="{04545760-D159-5575-CAE3-0980316C513F}"/>
              </a:ext>
            </a:extLst>
          </p:cNvPr>
          <p:cNvPicPr>
            <a:picLocks noChangeAspect="1"/>
          </p:cNvPicPr>
          <p:nvPr/>
        </p:nvPicPr>
        <p:blipFill>
          <a:blip r:embed="rId6"/>
          <a:stretch>
            <a:fillRect/>
          </a:stretch>
        </p:blipFill>
        <p:spPr>
          <a:xfrm>
            <a:off x="3771200" y="797241"/>
            <a:ext cx="1679886" cy="775332"/>
          </a:xfrm>
          <a:prstGeom prst="rect">
            <a:avLst/>
          </a:prstGeom>
        </p:spPr>
      </p:pic>
      <p:pic>
        <p:nvPicPr>
          <p:cNvPr id="58" name="Picture 57">
            <a:extLst>
              <a:ext uri="{FF2B5EF4-FFF2-40B4-BE49-F238E27FC236}">
                <a16:creationId xmlns:a16="http://schemas.microsoft.com/office/drawing/2014/main" id="{1D1D8E5A-B191-AFE8-BA1A-D11AD03AEDF7}"/>
              </a:ext>
            </a:extLst>
          </p:cNvPr>
          <p:cNvPicPr>
            <a:picLocks noChangeAspect="1"/>
          </p:cNvPicPr>
          <p:nvPr/>
        </p:nvPicPr>
        <p:blipFill>
          <a:blip r:embed="rId7"/>
          <a:stretch>
            <a:fillRect/>
          </a:stretch>
        </p:blipFill>
        <p:spPr>
          <a:xfrm>
            <a:off x="2794104" y="515090"/>
            <a:ext cx="1022653" cy="2950309"/>
          </a:xfrm>
          <a:prstGeom prst="rect">
            <a:avLst/>
          </a:prstGeom>
        </p:spPr>
      </p:pic>
      <p:sp>
        <p:nvSpPr>
          <p:cNvPr id="60" name="Speech Bubble: Oval 59">
            <a:extLst>
              <a:ext uri="{FF2B5EF4-FFF2-40B4-BE49-F238E27FC236}">
                <a16:creationId xmlns:a16="http://schemas.microsoft.com/office/drawing/2014/main" id="{64ECE490-5218-9492-001B-B141A8F474DA}"/>
              </a:ext>
            </a:extLst>
          </p:cNvPr>
          <p:cNvSpPr/>
          <p:nvPr/>
        </p:nvSpPr>
        <p:spPr>
          <a:xfrm rot="10800000">
            <a:off x="4260329" y="1512897"/>
            <a:ext cx="1022652" cy="879895"/>
          </a:xfrm>
          <a:prstGeom prst="wedgeEllipseCallout">
            <a:avLst>
              <a:gd name="adj1" fmla="val -19146"/>
              <a:gd name="adj2" fmla="val 10269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CD6FEE79-B6A7-455D-C077-ED16AC47A6A5}"/>
              </a:ext>
            </a:extLst>
          </p:cNvPr>
          <p:cNvSpPr txBox="1"/>
          <p:nvPr/>
        </p:nvSpPr>
        <p:spPr>
          <a:xfrm>
            <a:off x="4397081" y="1594129"/>
            <a:ext cx="926140" cy="738664"/>
          </a:xfrm>
          <a:prstGeom prst="rect">
            <a:avLst/>
          </a:prstGeom>
          <a:noFill/>
        </p:spPr>
        <p:txBody>
          <a:bodyPr wrap="square" rtlCol="0">
            <a:spAutoFit/>
          </a:bodyPr>
          <a:lstStyle/>
          <a:p>
            <a:r>
              <a:rPr lang="en-US" sz="1050" dirty="0"/>
              <a:t>Mean is Close to Target Goal (7)</a:t>
            </a:r>
          </a:p>
        </p:txBody>
      </p:sp>
      <p:pic>
        <p:nvPicPr>
          <p:cNvPr id="65" name="Picture 64">
            <a:extLst>
              <a:ext uri="{FF2B5EF4-FFF2-40B4-BE49-F238E27FC236}">
                <a16:creationId xmlns:a16="http://schemas.microsoft.com/office/drawing/2014/main" id="{3C41E77A-4E0E-E0E3-2D76-DEC4F771B021}"/>
              </a:ext>
            </a:extLst>
          </p:cNvPr>
          <p:cNvPicPr>
            <a:picLocks noChangeAspect="1"/>
          </p:cNvPicPr>
          <p:nvPr/>
        </p:nvPicPr>
        <p:blipFill>
          <a:blip r:embed="rId8"/>
          <a:stretch>
            <a:fillRect/>
          </a:stretch>
        </p:blipFill>
        <p:spPr>
          <a:xfrm>
            <a:off x="2837219" y="5234655"/>
            <a:ext cx="2613560" cy="1560704"/>
          </a:xfrm>
          <a:prstGeom prst="rect">
            <a:avLst/>
          </a:prstGeom>
        </p:spPr>
      </p:pic>
      <p:pic>
        <p:nvPicPr>
          <p:cNvPr id="69" name="Picture 68">
            <a:extLst>
              <a:ext uri="{FF2B5EF4-FFF2-40B4-BE49-F238E27FC236}">
                <a16:creationId xmlns:a16="http://schemas.microsoft.com/office/drawing/2014/main" id="{4CEEDEEC-9B64-5286-FBEE-65C844CBB1E0}"/>
              </a:ext>
            </a:extLst>
          </p:cNvPr>
          <p:cNvPicPr>
            <a:picLocks noChangeAspect="1"/>
          </p:cNvPicPr>
          <p:nvPr/>
        </p:nvPicPr>
        <p:blipFill>
          <a:blip r:embed="rId9"/>
          <a:stretch>
            <a:fillRect/>
          </a:stretch>
        </p:blipFill>
        <p:spPr>
          <a:xfrm>
            <a:off x="2860964" y="3461601"/>
            <a:ext cx="2414154" cy="1727254"/>
          </a:xfrm>
          <a:prstGeom prst="rect">
            <a:avLst/>
          </a:prstGeom>
        </p:spPr>
      </p:pic>
      <p:pic>
        <p:nvPicPr>
          <p:cNvPr id="71" name="Picture 70">
            <a:extLst>
              <a:ext uri="{FF2B5EF4-FFF2-40B4-BE49-F238E27FC236}">
                <a16:creationId xmlns:a16="http://schemas.microsoft.com/office/drawing/2014/main" id="{55C5BB62-DD33-0F00-5E7F-D47F7D35DBD2}"/>
              </a:ext>
            </a:extLst>
          </p:cNvPr>
          <p:cNvPicPr>
            <a:picLocks noChangeAspect="1"/>
          </p:cNvPicPr>
          <p:nvPr/>
        </p:nvPicPr>
        <p:blipFill>
          <a:blip r:embed="rId10"/>
          <a:stretch>
            <a:fillRect/>
          </a:stretch>
        </p:blipFill>
        <p:spPr>
          <a:xfrm>
            <a:off x="5543646" y="812985"/>
            <a:ext cx="2595423" cy="1310767"/>
          </a:xfrm>
          <a:prstGeom prst="rect">
            <a:avLst/>
          </a:prstGeom>
        </p:spPr>
      </p:pic>
      <p:sp>
        <p:nvSpPr>
          <p:cNvPr id="72" name="TextBox 71">
            <a:extLst>
              <a:ext uri="{FF2B5EF4-FFF2-40B4-BE49-F238E27FC236}">
                <a16:creationId xmlns:a16="http://schemas.microsoft.com/office/drawing/2014/main" id="{1469A419-AD4A-EDD9-48EA-6FC217E04637}"/>
              </a:ext>
            </a:extLst>
          </p:cNvPr>
          <p:cNvSpPr txBox="1"/>
          <p:nvPr/>
        </p:nvSpPr>
        <p:spPr>
          <a:xfrm>
            <a:off x="5495543" y="2139218"/>
            <a:ext cx="2494626" cy="2077492"/>
          </a:xfrm>
          <a:prstGeom prst="rect">
            <a:avLst/>
          </a:prstGeom>
          <a:noFill/>
        </p:spPr>
        <p:txBody>
          <a:bodyPr wrap="square" rtlCol="0">
            <a:spAutoFit/>
          </a:bodyPr>
          <a:lstStyle/>
          <a:p>
            <a:r>
              <a:rPr lang="en-US" sz="1000" b="1" dirty="0"/>
              <a:t>Problem :</a:t>
            </a:r>
          </a:p>
          <a:p>
            <a:r>
              <a:rPr lang="en-US" sz="1000" dirty="0"/>
              <a:t>While water is being ingested, we can see that over one moth of data there were 22 days of Defects. IE…73.33% of the time I failed to reach my 7 Cups Target. </a:t>
            </a:r>
          </a:p>
          <a:p>
            <a:endParaRPr lang="en-US" sz="1000" b="1" dirty="0"/>
          </a:p>
          <a:p>
            <a:r>
              <a:rPr lang="en-US" sz="1000" b="1" dirty="0"/>
              <a:t>Solution:</a:t>
            </a:r>
          </a:p>
          <a:p>
            <a:r>
              <a:rPr lang="en-US" sz="1000" dirty="0"/>
              <a:t>Introduce ways to be more proactive about drinking fluids. Maybe use Smells or flavored water solutions. Read and study data to see which days could use most improvement. </a:t>
            </a:r>
          </a:p>
          <a:p>
            <a:endParaRPr lang="en-US" sz="900" dirty="0"/>
          </a:p>
        </p:txBody>
      </p:sp>
      <p:pic>
        <p:nvPicPr>
          <p:cNvPr id="76" name="Picture 75">
            <a:extLst>
              <a:ext uri="{FF2B5EF4-FFF2-40B4-BE49-F238E27FC236}">
                <a16:creationId xmlns:a16="http://schemas.microsoft.com/office/drawing/2014/main" id="{DE7AB8C5-103D-FF91-FE69-FA488634E82D}"/>
              </a:ext>
            </a:extLst>
          </p:cNvPr>
          <p:cNvPicPr>
            <a:picLocks noChangeAspect="1"/>
          </p:cNvPicPr>
          <p:nvPr/>
        </p:nvPicPr>
        <p:blipFill>
          <a:blip r:embed="rId11"/>
          <a:stretch>
            <a:fillRect/>
          </a:stretch>
        </p:blipFill>
        <p:spPr>
          <a:xfrm>
            <a:off x="5632808" y="4003258"/>
            <a:ext cx="2537598" cy="1231397"/>
          </a:xfrm>
          <a:prstGeom prst="rect">
            <a:avLst/>
          </a:prstGeom>
        </p:spPr>
      </p:pic>
      <p:pic>
        <p:nvPicPr>
          <p:cNvPr id="80" name="Picture 79">
            <a:extLst>
              <a:ext uri="{FF2B5EF4-FFF2-40B4-BE49-F238E27FC236}">
                <a16:creationId xmlns:a16="http://schemas.microsoft.com/office/drawing/2014/main" id="{77CDDD7F-7286-BD3F-CA47-24484EDB1AB5}"/>
              </a:ext>
            </a:extLst>
          </p:cNvPr>
          <p:cNvPicPr>
            <a:picLocks noChangeAspect="1"/>
          </p:cNvPicPr>
          <p:nvPr/>
        </p:nvPicPr>
        <p:blipFill>
          <a:blip r:embed="rId12"/>
          <a:stretch>
            <a:fillRect/>
          </a:stretch>
        </p:blipFill>
        <p:spPr>
          <a:xfrm>
            <a:off x="6031202" y="5263534"/>
            <a:ext cx="1634328" cy="1594466"/>
          </a:xfrm>
          <a:prstGeom prst="rect">
            <a:avLst/>
          </a:prstGeom>
        </p:spPr>
      </p:pic>
      <p:pic>
        <p:nvPicPr>
          <p:cNvPr id="74" name="Picture 73">
            <a:extLst>
              <a:ext uri="{FF2B5EF4-FFF2-40B4-BE49-F238E27FC236}">
                <a16:creationId xmlns:a16="http://schemas.microsoft.com/office/drawing/2014/main" id="{94665CC0-98BD-B733-774F-65E48C6AA348}"/>
              </a:ext>
            </a:extLst>
          </p:cNvPr>
          <p:cNvPicPr>
            <a:picLocks noChangeAspect="1"/>
          </p:cNvPicPr>
          <p:nvPr/>
        </p:nvPicPr>
        <p:blipFill>
          <a:blip r:embed="rId13"/>
          <a:stretch>
            <a:fillRect/>
          </a:stretch>
        </p:blipFill>
        <p:spPr>
          <a:xfrm>
            <a:off x="8435334" y="868192"/>
            <a:ext cx="1961502" cy="470391"/>
          </a:xfrm>
          <a:prstGeom prst="rect">
            <a:avLst/>
          </a:prstGeom>
        </p:spPr>
      </p:pic>
      <p:pic>
        <p:nvPicPr>
          <p:cNvPr id="82" name="Picture 81">
            <a:extLst>
              <a:ext uri="{FF2B5EF4-FFF2-40B4-BE49-F238E27FC236}">
                <a16:creationId xmlns:a16="http://schemas.microsoft.com/office/drawing/2014/main" id="{85908990-845C-BE75-32C2-9D0035C47F9D}"/>
              </a:ext>
            </a:extLst>
          </p:cNvPr>
          <p:cNvPicPr>
            <a:picLocks noChangeAspect="1"/>
          </p:cNvPicPr>
          <p:nvPr/>
        </p:nvPicPr>
        <p:blipFill>
          <a:blip r:embed="rId14"/>
          <a:stretch>
            <a:fillRect/>
          </a:stretch>
        </p:blipFill>
        <p:spPr>
          <a:xfrm>
            <a:off x="8418062" y="1366432"/>
            <a:ext cx="1855596" cy="1071642"/>
          </a:xfrm>
          <a:prstGeom prst="rect">
            <a:avLst/>
          </a:prstGeom>
        </p:spPr>
      </p:pic>
      <p:sp>
        <p:nvSpPr>
          <p:cNvPr id="83" name="TextBox 82">
            <a:extLst>
              <a:ext uri="{FF2B5EF4-FFF2-40B4-BE49-F238E27FC236}">
                <a16:creationId xmlns:a16="http://schemas.microsoft.com/office/drawing/2014/main" id="{2E424415-41D6-2C05-8AFB-75717BD27373}"/>
              </a:ext>
            </a:extLst>
          </p:cNvPr>
          <p:cNvSpPr txBox="1"/>
          <p:nvPr/>
        </p:nvSpPr>
        <p:spPr>
          <a:xfrm>
            <a:off x="8426983" y="2465923"/>
            <a:ext cx="1855595" cy="1631216"/>
          </a:xfrm>
          <a:prstGeom prst="rect">
            <a:avLst/>
          </a:prstGeom>
          <a:noFill/>
        </p:spPr>
        <p:txBody>
          <a:bodyPr wrap="square" rtlCol="0">
            <a:spAutoFit/>
          </a:bodyPr>
          <a:lstStyle/>
          <a:p>
            <a:r>
              <a:rPr lang="en-US" sz="1000" b="1" dirty="0"/>
              <a:t>Improvement:</a:t>
            </a:r>
          </a:p>
          <a:p>
            <a:r>
              <a:rPr lang="en-US" sz="1000" dirty="0"/>
              <a:t>I ran a correlation test on the correlation between which days of the week and amount of water ingested.</a:t>
            </a:r>
          </a:p>
          <a:p>
            <a:endParaRPr lang="en-US" sz="1000" dirty="0"/>
          </a:p>
          <a:p>
            <a:r>
              <a:rPr lang="en-US" sz="1000" dirty="0"/>
              <a:t>With the Value of -0.0700 we can infer that as days increase throughout the week, we drink less fluids. </a:t>
            </a:r>
          </a:p>
        </p:txBody>
      </p:sp>
      <p:pic>
        <p:nvPicPr>
          <p:cNvPr id="87" name="Picture 86">
            <a:extLst>
              <a:ext uri="{FF2B5EF4-FFF2-40B4-BE49-F238E27FC236}">
                <a16:creationId xmlns:a16="http://schemas.microsoft.com/office/drawing/2014/main" id="{FFF21414-2FBA-7380-491F-7CF356C3EF7F}"/>
              </a:ext>
            </a:extLst>
          </p:cNvPr>
          <p:cNvPicPr>
            <a:picLocks noChangeAspect="1"/>
          </p:cNvPicPr>
          <p:nvPr/>
        </p:nvPicPr>
        <p:blipFill>
          <a:blip r:embed="rId15"/>
          <a:stretch>
            <a:fillRect/>
          </a:stretch>
        </p:blipFill>
        <p:spPr>
          <a:xfrm>
            <a:off x="8418058" y="4216710"/>
            <a:ext cx="1937727" cy="1171745"/>
          </a:xfrm>
          <a:prstGeom prst="rect">
            <a:avLst/>
          </a:prstGeom>
        </p:spPr>
      </p:pic>
      <p:pic>
        <p:nvPicPr>
          <p:cNvPr id="89" name="Picture 88">
            <a:extLst>
              <a:ext uri="{FF2B5EF4-FFF2-40B4-BE49-F238E27FC236}">
                <a16:creationId xmlns:a16="http://schemas.microsoft.com/office/drawing/2014/main" id="{5D4D3423-6173-B127-ADF6-826FE22A7278}"/>
              </a:ext>
            </a:extLst>
          </p:cNvPr>
          <p:cNvPicPr>
            <a:picLocks noChangeAspect="1"/>
          </p:cNvPicPr>
          <p:nvPr/>
        </p:nvPicPr>
        <p:blipFill>
          <a:blip r:embed="rId16"/>
          <a:stretch>
            <a:fillRect/>
          </a:stretch>
        </p:blipFill>
        <p:spPr>
          <a:xfrm>
            <a:off x="8435334" y="5507665"/>
            <a:ext cx="1966049" cy="1041661"/>
          </a:xfrm>
          <a:prstGeom prst="rect">
            <a:avLst/>
          </a:prstGeom>
        </p:spPr>
      </p:pic>
      <p:sp>
        <p:nvSpPr>
          <p:cNvPr id="90" name="Star: 6 Points 89">
            <a:extLst>
              <a:ext uri="{FF2B5EF4-FFF2-40B4-BE49-F238E27FC236}">
                <a16:creationId xmlns:a16="http://schemas.microsoft.com/office/drawing/2014/main" id="{33FFAF42-DAF5-E9DD-D38E-D1B407EFBD8B}"/>
              </a:ext>
            </a:extLst>
          </p:cNvPr>
          <p:cNvSpPr/>
          <p:nvPr/>
        </p:nvSpPr>
        <p:spPr>
          <a:xfrm>
            <a:off x="10656248" y="704928"/>
            <a:ext cx="1136604" cy="1323007"/>
          </a:xfrm>
          <a:prstGeom prst="star6">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27BCF1CD-4604-484C-7F70-507156E9C2CB}"/>
              </a:ext>
            </a:extLst>
          </p:cNvPr>
          <p:cNvSpPr/>
          <p:nvPr/>
        </p:nvSpPr>
        <p:spPr>
          <a:xfrm>
            <a:off x="10872156" y="1096233"/>
            <a:ext cx="721827" cy="46387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00" b="1" dirty="0">
                <a:ln/>
                <a:latin typeface="+mj-lt"/>
              </a:rPr>
              <a:t>SQL </a:t>
            </a:r>
          </a:p>
          <a:p>
            <a:pPr algn="ctr"/>
            <a:r>
              <a:rPr lang="en-US" sz="1200" b="1" dirty="0">
                <a:ln/>
                <a:latin typeface="+mj-lt"/>
              </a:rPr>
              <a:t>= 2.7! </a:t>
            </a:r>
          </a:p>
        </p:txBody>
      </p:sp>
      <p:sp>
        <p:nvSpPr>
          <p:cNvPr id="92" name="Arrow: Up 91">
            <a:extLst>
              <a:ext uri="{FF2B5EF4-FFF2-40B4-BE49-F238E27FC236}">
                <a16:creationId xmlns:a16="http://schemas.microsoft.com/office/drawing/2014/main" id="{4DF848B1-5871-D8BF-5F89-B537AB2D8A29}"/>
              </a:ext>
            </a:extLst>
          </p:cNvPr>
          <p:cNvSpPr/>
          <p:nvPr/>
        </p:nvSpPr>
        <p:spPr>
          <a:xfrm>
            <a:off x="10535837" y="1926760"/>
            <a:ext cx="401705" cy="867735"/>
          </a:xfrm>
          <a:prstGeom prst="up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59CE805-9E89-F6E3-FD0C-CF0994FA52FB}"/>
              </a:ext>
            </a:extLst>
          </p:cNvPr>
          <p:cNvSpPr/>
          <p:nvPr/>
        </p:nvSpPr>
        <p:spPr>
          <a:xfrm>
            <a:off x="10822938" y="1963461"/>
            <a:ext cx="1469990" cy="95410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00" b="1" dirty="0">
                <a:ln/>
              </a:rPr>
              <a:t>SQL Increased from </a:t>
            </a:r>
          </a:p>
          <a:p>
            <a:pPr algn="ctr"/>
            <a:r>
              <a:rPr lang="en-US" sz="1400" b="1" dirty="0">
                <a:ln/>
              </a:rPr>
              <a:t>2.4 to 2.7!</a:t>
            </a:r>
          </a:p>
        </p:txBody>
      </p:sp>
      <p:sp>
        <p:nvSpPr>
          <p:cNvPr id="94" name="TextBox 93">
            <a:extLst>
              <a:ext uri="{FF2B5EF4-FFF2-40B4-BE49-F238E27FC236}">
                <a16:creationId xmlns:a16="http://schemas.microsoft.com/office/drawing/2014/main" id="{53399959-5724-2C72-8EF5-A7EC013EE828}"/>
              </a:ext>
            </a:extLst>
          </p:cNvPr>
          <p:cNvSpPr txBox="1"/>
          <p:nvPr/>
        </p:nvSpPr>
        <p:spPr>
          <a:xfrm>
            <a:off x="10525465" y="2892884"/>
            <a:ext cx="1613164" cy="1477328"/>
          </a:xfrm>
          <a:prstGeom prst="rect">
            <a:avLst/>
          </a:prstGeom>
          <a:noFill/>
        </p:spPr>
        <p:txBody>
          <a:bodyPr wrap="square" rtlCol="0">
            <a:spAutoFit/>
          </a:bodyPr>
          <a:lstStyle/>
          <a:p>
            <a:r>
              <a:rPr lang="en-US" sz="1000" b="1" dirty="0"/>
              <a:t>Improvement:</a:t>
            </a:r>
          </a:p>
          <a:p>
            <a:endParaRPr lang="en-US" sz="1000" b="1" dirty="0"/>
          </a:p>
          <a:p>
            <a:r>
              <a:rPr lang="en-US" sz="1000" dirty="0"/>
              <a:t>We made a huge Improvement! Decreasing our total number of Defects to 10!</a:t>
            </a:r>
          </a:p>
          <a:p>
            <a:endParaRPr lang="en-US" sz="1000" dirty="0"/>
          </a:p>
          <a:p>
            <a:r>
              <a:rPr lang="en-US" sz="1000" dirty="0"/>
              <a:t>Decreased our Errors from 73.3% to 47.61%</a:t>
            </a:r>
          </a:p>
        </p:txBody>
      </p:sp>
      <p:cxnSp>
        <p:nvCxnSpPr>
          <p:cNvPr id="95" name="Straight Connector 94">
            <a:extLst>
              <a:ext uri="{FF2B5EF4-FFF2-40B4-BE49-F238E27FC236}">
                <a16:creationId xmlns:a16="http://schemas.microsoft.com/office/drawing/2014/main" id="{6A191515-B42B-2EE9-19AB-789228D999C7}"/>
              </a:ext>
            </a:extLst>
          </p:cNvPr>
          <p:cNvCxnSpPr>
            <a:cxnSpLocks/>
          </p:cNvCxnSpPr>
          <p:nvPr/>
        </p:nvCxnSpPr>
        <p:spPr>
          <a:xfrm flipH="1">
            <a:off x="10500177" y="4463799"/>
            <a:ext cx="1691823" cy="0"/>
          </a:xfrm>
          <a:prstGeom prst="line">
            <a:avLst/>
          </a:prstGeom>
          <a:ln w="38100"/>
        </p:spPr>
        <p:style>
          <a:lnRef idx="1">
            <a:schemeClr val="dk1"/>
          </a:lnRef>
          <a:fillRef idx="0">
            <a:schemeClr val="dk1"/>
          </a:fillRef>
          <a:effectRef idx="0">
            <a:schemeClr val="dk1"/>
          </a:effectRef>
          <a:fontRef idx="minor">
            <a:schemeClr val="tx1"/>
          </a:fontRef>
        </p:style>
      </p:cxnSp>
      <p:pic>
        <p:nvPicPr>
          <p:cNvPr id="99" name="Picture 98">
            <a:extLst>
              <a:ext uri="{FF2B5EF4-FFF2-40B4-BE49-F238E27FC236}">
                <a16:creationId xmlns:a16="http://schemas.microsoft.com/office/drawing/2014/main" id="{66CFCEDD-9B93-0B02-AF85-0C3584B7C849}"/>
              </a:ext>
            </a:extLst>
          </p:cNvPr>
          <p:cNvPicPr>
            <a:picLocks noChangeAspect="1"/>
          </p:cNvPicPr>
          <p:nvPr/>
        </p:nvPicPr>
        <p:blipFill>
          <a:blip r:embed="rId17"/>
          <a:stretch>
            <a:fillRect/>
          </a:stretch>
        </p:blipFill>
        <p:spPr>
          <a:xfrm>
            <a:off x="10643843" y="4859315"/>
            <a:ext cx="1404490" cy="833729"/>
          </a:xfrm>
          <a:prstGeom prst="rect">
            <a:avLst/>
          </a:prstGeom>
        </p:spPr>
      </p:pic>
      <p:sp>
        <p:nvSpPr>
          <p:cNvPr id="100" name="TextBox 99">
            <a:extLst>
              <a:ext uri="{FF2B5EF4-FFF2-40B4-BE49-F238E27FC236}">
                <a16:creationId xmlns:a16="http://schemas.microsoft.com/office/drawing/2014/main" id="{8B6FD1A0-F2D4-B8D4-C3CE-BE696EE5CF53}"/>
              </a:ext>
            </a:extLst>
          </p:cNvPr>
          <p:cNvSpPr txBox="1"/>
          <p:nvPr/>
        </p:nvSpPr>
        <p:spPr>
          <a:xfrm>
            <a:off x="10551787" y="5693044"/>
            <a:ext cx="1613164" cy="861774"/>
          </a:xfrm>
          <a:prstGeom prst="rect">
            <a:avLst/>
          </a:prstGeom>
          <a:noFill/>
        </p:spPr>
        <p:txBody>
          <a:bodyPr wrap="square" rtlCol="0">
            <a:spAutoFit/>
          </a:bodyPr>
          <a:lstStyle/>
          <a:p>
            <a:r>
              <a:rPr lang="en-US" sz="1000" dirty="0"/>
              <a:t>Main Control and Stick to plan of Heavy Cups at the start and end of a week to Continue Improvement</a:t>
            </a:r>
          </a:p>
        </p:txBody>
      </p:sp>
    </p:spTree>
    <p:extLst>
      <p:ext uri="{BB962C8B-B14F-4D97-AF65-F5344CB8AC3E}">
        <p14:creationId xmlns:p14="http://schemas.microsoft.com/office/powerpoint/2010/main" val="416593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38D5DA-3B96-F16F-212C-D2199FB08295}"/>
              </a:ext>
            </a:extLst>
          </p:cNvPr>
          <p:cNvSpPr/>
          <p:nvPr/>
        </p:nvSpPr>
        <p:spPr>
          <a:xfrm>
            <a:off x="98631" y="110307"/>
            <a:ext cx="883576" cy="3385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u="sng" dirty="0">
                <a:ln/>
              </a:rPr>
              <a:t>Define</a:t>
            </a:r>
          </a:p>
        </p:txBody>
      </p:sp>
      <p:sp>
        <p:nvSpPr>
          <p:cNvPr id="5" name="TextBox 4">
            <a:extLst>
              <a:ext uri="{FF2B5EF4-FFF2-40B4-BE49-F238E27FC236}">
                <a16:creationId xmlns:a16="http://schemas.microsoft.com/office/drawing/2014/main" id="{B42C8353-2931-0F2E-B44A-E2C31F37D271}"/>
              </a:ext>
            </a:extLst>
          </p:cNvPr>
          <p:cNvSpPr txBox="1"/>
          <p:nvPr/>
        </p:nvSpPr>
        <p:spPr>
          <a:xfrm>
            <a:off x="98631" y="678014"/>
            <a:ext cx="5801048" cy="2554545"/>
          </a:xfrm>
          <a:prstGeom prst="rect">
            <a:avLst/>
          </a:prstGeom>
          <a:noFill/>
        </p:spPr>
        <p:txBody>
          <a:bodyPr wrap="square" rtlCol="0">
            <a:spAutoFit/>
          </a:bodyPr>
          <a:lstStyle/>
          <a:p>
            <a:r>
              <a:rPr lang="en-US" sz="1000" b="1" dirty="0"/>
              <a:t>What was our Goal?</a:t>
            </a:r>
          </a:p>
          <a:p>
            <a:endParaRPr lang="en-US" sz="1000" b="1" dirty="0"/>
          </a:p>
          <a:p>
            <a:pPr marL="171450" indent="-171450">
              <a:buFontTx/>
              <a:buChar char="-"/>
            </a:pPr>
            <a:r>
              <a:rPr lang="en-US" sz="1000" b="1" dirty="0"/>
              <a:t>Our Goal for this improvement project was to see a difference in the amount of water ingested. I think over the course of the next few slides you will be able to see an increase in the number of fluids ingested. </a:t>
            </a:r>
          </a:p>
          <a:p>
            <a:pPr marL="171450" indent="-171450">
              <a:buFontTx/>
              <a:buChar char="-"/>
            </a:pPr>
            <a:endParaRPr lang="en-US" sz="1000" b="1" dirty="0"/>
          </a:p>
          <a:p>
            <a:pPr marL="171450" indent="-171450">
              <a:buFontTx/>
              <a:buChar char="-"/>
            </a:pPr>
            <a:r>
              <a:rPr lang="en-US" sz="1000" b="1" dirty="0"/>
              <a:t>The best way to determine if we are known to have a successful experience would just to see an increase in the number of fluids ingested. During the first course of the project, I focused on reaching the goal of 7 Cups a day with earlier predictions thinking I was drinking around 5 cups a day. </a:t>
            </a:r>
          </a:p>
          <a:p>
            <a:pPr marL="171450" indent="-171450">
              <a:buFontTx/>
              <a:buChar char="-"/>
            </a:pPr>
            <a:endParaRPr lang="en-US" sz="1000" b="1" dirty="0"/>
          </a:p>
          <a:p>
            <a:pPr marL="171450" indent="-171450">
              <a:buFontTx/>
              <a:buChar char="-"/>
            </a:pPr>
            <a:endParaRPr lang="en-US" sz="1000" b="1" dirty="0"/>
          </a:p>
          <a:p>
            <a:pPr marL="171450" indent="-171450">
              <a:buFontTx/>
              <a:buChar char="-"/>
            </a:pPr>
            <a:r>
              <a:rPr lang="en-US" sz="1000" b="1" dirty="0"/>
              <a:t>Operational Definitions</a:t>
            </a:r>
          </a:p>
          <a:p>
            <a:pPr marL="171450" indent="-171450">
              <a:buFontTx/>
              <a:buChar char="-"/>
            </a:pPr>
            <a:endParaRPr lang="en-US" sz="1000" b="1" dirty="0"/>
          </a:p>
          <a:p>
            <a:pPr marL="171450" indent="-171450">
              <a:buFontTx/>
              <a:buChar char="-"/>
            </a:pPr>
            <a:endParaRPr lang="en-US" sz="1000" b="1" dirty="0"/>
          </a:p>
          <a:p>
            <a:pPr marL="171450" indent="-171450">
              <a:buFontTx/>
              <a:buChar char="-"/>
            </a:pPr>
            <a:endParaRPr lang="en-US" sz="1000" b="1" dirty="0"/>
          </a:p>
        </p:txBody>
      </p:sp>
      <p:sp>
        <p:nvSpPr>
          <p:cNvPr id="11" name="TextBox 10">
            <a:extLst>
              <a:ext uri="{FF2B5EF4-FFF2-40B4-BE49-F238E27FC236}">
                <a16:creationId xmlns:a16="http://schemas.microsoft.com/office/drawing/2014/main" id="{9DF147C4-2F3A-BA9E-E8C3-8F75C657F463}"/>
              </a:ext>
            </a:extLst>
          </p:cNvPr>
          <p:cNvSpPr txBox="1"/>
          <p:nvPr/>
        </p:nvSpPr>
        <p:spPr>
          <a:xfrm>
            <a:off x="98631" y="2838091"/>
            <a:ext cx="3360561" cy="3323987"/>
          </a:xfrm>
          <a:prstGeom prst="rect">
            <a:avLst/>
          </a:prstGeom>
          <a:noFill/>
        </p:spPr>
        <p:txBody>
          <a:bodyPr wrap="square" rtlCol="0">
            <a:spAutoFit/>
          </a:bodyPr>
          <a:lstStyle/>
          <a:p>
            <a:pPr marL="285750" indent="-285750">
              <a:buFont typeface="Arial" panose="020B0604020202020204" pitchFamily="34" charset="0"/>
              <a:buChar char="•"/>
            </a:pPr>
            <a:r>
              <a:rPr lang="en-US" sz="1000" dirty="0"/>
              <a:t>Day – 24 Hour Period of Data Record Time – 12:00am to 11:59 PM</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Quantity of Water – Total Volume of Water ingested for a particular event (My Data has Recorded multiple times a day and the overall sum of water per day) Recorded in Cups</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Water Sources – Only Recording Water – Defects would be alternatives such as Tea, Coffee, Juice and Soda. </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Ingestion Event – Recording Time of Water Ingestion during the Day</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Recording Method – Done on Excel and Excel Mobile</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Water Exclusions – Didn’t record water used for other sources like Cooking or unknown sources</a:t>
            </a:r>
          </a:p>
          <a:p>
            <a:pPr marL="285750" indent="-285750">
              <a:buFont typeface="Arial" panose="020B0604020202020204" pitchFamily="34" charset="0"/>
              <a:buChar char="•"/>
            </a:pPr>
            <a:endParaRPr lang="en-US" sz="1000" dirty="0"/>
          </a:p>
        </p:txBody>
      </p:sp>
      <p:pic>
        <p:nvPicPr>
          <p:cNvPr id="13" name="Picture 12">
            <a:extLst>
              <a:ext uri="{FF2B5EF4-FFF2-40B4-BE49-F238E27FC236}">
                <a16:creationId xmlns:a16="http://schemas.microsoft.com/office/drawing/2014/main" id="{D4513927-EA57-0170-016C-69359686501E}"/>
              </a:ext>
            </a:extLst>
          </p:cNvPr>
          <p:cNvPicPr>
            <a:picLocks noChangeAspect="1"/>
          </p:cNvPicPr>
          <p:nvPr/>
        </p:nvPicPr>
        <p:blipFill>
          <a:blip r:embed="rId2"/>
          <a:stretch>
            <a:fillRect/>
          </a:stretch>
        </p:blipFill>
        <p:spPr>
          <a:xfrm>
            <a:off x="7124512" y="69937"/>
            <a:ext cx="4968857" cy="1216154"/>
          </a:xfrm>
          <a:prstGeom prst="rect">
            <a:avLst/>
          </a:prstGeom>
        </p:spPr>
      </p:pic>
      <p:sp>
        <p:nvSpPr>
          <p:cNvPr id="14" name="TextBox 13">
            <a:extLst>
              <a:ext uri="{FF2B5EF4-FFF2-40B4-BE49-F238E27FC236}">
                <a16:creationId xmlns:a16="http://schemas.microsoft.com/office/drawing/2014/main" id="{C3847FB3-F276-D4E7-F033-A1E8E1320304}"/>
              </a:ext>
            </a:extLst>
          </p:cNvPr>
          <p:cNvSpPr txBox="1"/>
          <p:nvPr/>
        </p:nvSpPr>
        <p:spPr>
          <a:xfrm>
            <a:off x="8113213" y="1286091"/>
            <a:ext cx="3446183" cy="400110"/>
          </a:xfrm>
          <a:prstGeom prst="rect">
            <a:avLst/>
          </a:prstGeom>
          <a:noFill/>
        </p:spPr>
        <p:txBody>
          <a:bodyPr wrap="square" rtlCol="0">
            <a:spAutoFit/>
          </a:bodyPr>
          <a:lstStyle/>
          <a:p>
            <a:r>
              <a:rPr lang="en-US" sz="1000" b="1" dirty="0"/>
              <a:t>SQL Calculation for Original Data – Showing 2.4</a:t>
            </a:r>
          </a:p>
          <a:p>
            <a:pPr marL="171450" indent="-171450">
              <a:buFontTx/>
              <a:buChar char="-"/>
            </a:pPr>
            <a:endParaRPr lang="en-US" sz="1000" b="1" dirty="0"/>
          </a:p>
        </p:txBody>
      </p:sp>
      <p:pic>
        <p:nvPicPr>
          <p:cNvPr id="15" name="Picture 14" descr="A diagram of a flowchart&#10;&#10;Description automatically generated">
            <a:extLst>
              <a:ext uri="{FF2B5EF4-FFF2-40B4-BE49-F238E27FC236}">
                <a16:creationId xmlns:a16="http://schemas.microsoft.com/office/drawing/2014/main" id="{38097FE6-DD01-101D-84E3-021E26651000}"/>
              </a:ext>
            </a:extLst>
          </p:cNvPr>
          <p:cNvPicPr>
            <a:picLocks noChangeAspect="1"/>
          </p:cNvPicPr>
          <p:nvPr/>
        </p:nvPicPr>
        <p:blipFill>
          <a:blip r:embed="rId3"/>
          <a:stretch>
            <a:fillRect/>
          </a:stretch>
        </p:blipFill>
        <p:spPr>
          <a:xfrm>
            <a:off x="9698401" y="1583707"/>
            <a:ext cx="2394968" cy="3878303"/>
          </a:xfrm>
          <a:prstGeom prst="rect">
            <a:avLst/>
          </a:prstGeom>
        </p:spPr>
      </p:pic>
      <p:sp>
        <p:nvSpPr>
          <p:cNvPr id="16" name="TextBox 15">
            <a:extLst>
              <a:ext uri="{FF2B5EF4-FFF2-40B4-BE49-F238E27FC236}">
                <a16:creationId xmlns:a16="http://schemas.microsoft.com/office/drawing/2014/main" id="{2D784E87-596C-E687-C080-63F83274AAE5}"/>
              </a:ext>
            </a:extLst>
          </p:cNvPr>
          <p:cNvSpPr txBox="1"/>
          <p:nvPr/>
        </p:nvSpPr>
        <p:spPr>
          <a:xfrm>
            <a:off x="9266277" y="5448798"/>
            <a:ext cx="3121255" cy="246221"/>
          </a:xfrm>
          <a:prstGeom prst="rect">
            <a:avLst/>
          </a:prstGeom>
          <a:noFill/>
        </p:spPr>
        <p:txBody>
          <a:bodyPr wrap="square" rtlCol="0">
            <a:spAutoFit/>
          </a:bodyPr>
          <a:lstStyle/>
          <a:p>
            <a:r>
              <a:rPr lang="en-US" sz="1000" b="1" dirty="0"/>
              <a:t>Updated Process Map for Water Recording</a:t>
            </a:r>
          </a:p>
        </p:txBody>
      </p:sp>
      <p:sp>
        <p:nvSpPr>
          <p:cNvPr id="17" name="TextBox 16">
            <a:extLst>
              <a:ext uri="{FF2B5EF4-FFF2-40B4-BE49-F238E27FC236}">
                <a16:creationId xmlns:a16="http://schemas.microsoft.com/office/drawing/2014/main" id="{019BB1A0-8C37-E9BF-FD26-466A6B5E43A3}"/>
              </a:ext>
            </a:extLst>
          </p:cNvPr>
          <p:cNvSpPr txBox="1"/>
          <p:nvPr/>
        </p:nvSpPr>
        <p:spPr>
          <a:xfrm>
            <a:off x="3645885" y="2748951"/>
            <a:ext cx="3360561" cy="1323439"/>
          </a:xfrm>
          <a:prstGeom prst="rect">
            <a:avLst/>
          </a:prstGeom>
          <a:noFill/>
        </p:spPr>
        <p:txBody>
          <a:bodyPr wrap="square" rtlCol="0">
            <a:spAutoFit/>
          </a:bodyPr>
          <a:lstStyle/>
          <a:p>
            <a:pPr marL="285750" indent="-285750">
              <a:buFont typeface="Arial" panose="020B0604020202020204" pitchFamily="34" charset="0"/>
              <a:buChar char="•"/>
            </a:pPr>
            <a:r>
              <a:rPr lang="en-US" sz="1000" dirty="0"/>
              <a:t>Mean of 6.63 Cups of Water Per Day</a:t>
            </a:r>
          </a:p>
          <a:p>
            <a:pPr marL="285750" indent="-285750">
              <a:buFont typeface="Arial" panose="020B0604020202020204" pitchFamily="34" charset="0"/>
              <a:buChar char="•"/>
            </a:pPr>
            <a:r>
              <a:rPr lang="en-US" sz="1000" dirty="0"/>
              <a:t>Standard Error of 0.3042</a:t>
            </a:r>
          </a:p>
          <a:p>
            <a:pPr marL="285750" indent="-285750">
              <a:buFont typeface="Arial" panose="020B0604020202020204" pitchFamily="34" charset="0"/>
              <a:buChar char="•"/>
            </a:pPr>
            <a:r>
              <a:rPr lang="en-US" sz="1000" dirty="0"/>
              <a:t>Median of 6.5</a:t>
            </a:r>
          </a:p>
          <a:p>
            <a:pPr marL="285750" indent="-285750">
              <a:buFont typeface="Arial" panose="020B0604020202020204" pitchFamily="34" charset="0"/>
              <a:buChar char="•"/>
            </a:pPr>
            <a:r>
              <a:rPr lang="en-US" sz="1000" dirty="0"/>
              <a:t>Mode of 6.5</a:t>
            </a:r>
          </a:p>
          <a:p>
            <a:pPr marL="285750" indent="-285750">
              <a:buFont typeface="Arial" panose="020B0604020202020204" pitchFamily="34" charset="0"/>
              <a:buChar char="•"/>
            </a:pPr>
            <a:r>
              <a:rPr lang="en-US" sz="1000" dirty="0"/>
              <a:t>Standard Deviation of 1.69</a:t>
            </a:r>
          </a:p>
          <a:p>
            <a:pPr marL="285750" indent="-285750">
              <a:buFont typeface="Arial" panose="020B0604020202020204" pitchFamily="34" charset="0"/>
              <a:buChar char="•"/>
            </a:pPr>
            <a:r>
              <a:rPr lang="en-US" sz="1000" dirty="0"/>
              <a:t>Minimum of 4</a:t>
            </a:r>
          </a:p>
          <a:p>
            <a:pPr marL="285750" indent="-285750">
              <a:buFont typeface="Arial" panose="020B0604020202020204" pitchFamily="34" charset="0"/>
              <a:buChar char="•"/>
            </a:pPr>
            <a:r>
              <a:rPr lang="en-US" sz="1000" dirty="0"/>
              <a:t>Maximum of 10.5</a:t>
            </a:r>
          </a:p>
          <a:p>
            <a:pPr marL="285750" indent="-285750">
              <a:buFont typeface="Arial" panose="020B0604020202020204" pitchFamily="34" charset="0"/>
              <a:buChar char="•"/>
            </a:pPr>
            <a:r>
              <a:rPr lang="en-US" sz="1000" dirty="0"/>
              <a:t>Recorded Observations to 31</a:t>
            </a:r>
          </a:p>
        </p:txBody>
      </p:sp>
      <p:sp>
        <p:nvSpPr>
          <p:cNvPr id="18" name="TextBox 17">
            <a:extLst>
              <a:ext uri="{FF2B5EF4-FFF2-40B4-BE49-F238E27FC236}">
                <a16:creationId xmlns:a16="http://schemas.microsoft.com/office/drawing/2014/main" id="{BDCEAD68-A217-3811-0153-3707585DC970}"/>
              </a:ext>
            </a:extLst>
          </p:cNvPr>
          <p:cNvSpPr txBox="1"/>
          <p:nvPr/>
        </p:nvSpPr>
        <p:spPr>
          <a:xfrm>
            <a:off x="4003257" y="2502730"/>
            <a:ext cx="3121255" cy="246221"/>
          </a:xfrm>
          <a:prstGeom prst="rect">
            <a:avLst/>
          </a:prstGeom>
          <a:noFill/>
        </p:spPr>
        <p:txBody>
          <a:bodyPr wrap="square" rtlCol="0">
            <a:spAutoFit/>
          </a:bodyPr>
          <a:lstStyle/>
          <a:p>
            <a:r>
              <a:rPr lang="en-US" sz="1000" b="1" dirty="0"/>
              <a:t>Descriptive Statistics </a:t>
            </a:r>
          </a:p>
        </p:txBody>
      </p:sp>
      <p:sp>
        <p:nvSpPr>
          <p:cNvPr id="19" name="TextBox 18">
            <a:extLst>
              <a:ext uri="{FF2B5EF4-FFF2-40B4-BE49-F238E27FC236}">
                <a16:creationId xmlns:a16="http://schemas.microsoft.com/office/drawing/2014/main" id="{4720C0AB-4FC8-1BF3-A97A-93C29C3E729B}"/>
              </a:ext>
            </a:extLst>
          </p:cNvPr>
          <p:cNvSpPr txBox="1"/>
          <p:nvPr/>
        </p:nvSpPr>
        <p:spPr>
          <a:xfrm>
            <a:off x="6732763" y="2500213"/>
            <a:ext cx="3121255" cy="246221"/>
          </a:xfrm>
          <a:prstGeom prst="rect">
            <a:avLst/>
          </a:prstGeom>
          <a:noFill/>
        </p:spPr>
        <p:txBody>
          <a:bodyPr wrap="square" rtlCol="0">
            <a:spAutoFit/>
          </a:bodyPr>
          <a:lstStyle/>
          <a:p>
            <a:r>
              <a:rPr lang="en-US" sz="1000" b="1" dirty="0"/>
              <a:t>Confidence Level</a:t>
            </a:r>
          </a:p>
        </p:txBody>
      </p:sp>
      <p:sp>
        <p:nvSpPr>
          <p:cNvPr id="20" name="TextBox 19">
            <a:extLst>
              <a:ext uri="{FF2B5EF4-FFF2-40B4-BE49-F238E27FC236}">
                <a16:creationId xmlns:a16="http://schemas.microsoft.com/office/drawing/2014/main" id="{B256DCCB-A2B8-856E-6F94-B4FF253EB2DA}"/>
              </a:ext>
            </a:extLst>
          </p:cNvPr>
          <p:cNvSpPr txBox="1"/>
          <p:nvPr/>
        </p:nvSpPr>
        <p:spPr>
          <a:xfrm>
            <a:off x="6337840" y="2843995"/>
            <a:ext cx="3360561" cy="400110"/>
          </a:xfrm>
          <a:prstGeom prst="rect">
            <a:avLst/>
          </a:prstGeom>
          <a:noFill/>
        </p:spPr>
        <p:txBody>
          <a:bodyPr wrap="square" rtlCol="0">
            <a:spAutoFit/>
          </a:bodyPr>
          <a:lstStyle/>
          <a:p>
            <a:pPr marL="285750" indent="-285750">
              <a:buFont typeface="Arial" panose="020B0604020202020204" pitchFamily="34" charset="0"/>
              <a:buChar char="•"/>
            </a:pPr>
            <a:r>
              <a:rPr lang="en-US" sz="1000" dirty="0"/>
              <a:t>Upper Confidence Limit of 7.25</a:t>
            </a:r>
          </a:p>
          <a:p>
            <a:pPr marL="285750" indent="-285750">
              <a:buFont typeface="Arial" panose="020B0604020202020204" pitchFamily="34" charset="0"/>
              <a:buChar char="•"/>
            </a:pPr>
            <a:r>
              <a:rPr lang="en-US" sz="1000" dirty="0"/>
              <a:t>Lower Confidence Limit of 6.011</a:t>
            </a:r>
          </a:p>
        </p:txBody>
      </p:sp>
      <p:sp>
        <p:nvSpPr>
          <p:cNvPr id="21" name="TextBox 20">
            <a:extLst>
              <a:ext uri="{FF2B5EF4-FFF2-40B4-BE49-F238E27FC236}">
                <a16:creationId xmlns:a16="http://schemas.microsoft.com/office/drawing/2014/main" id="{3E54F05E-87DF-5741-A0BE-B1C4F353808C}"/>
              </a:ext>
            </a:extLst>
          </p:cNvPr>
          <p:cNvSpPr txBox="1"/>
          <p:nvPr/>
        </p:nvSpPr>
        <p:spPr>
          <a:xfrm>
            <a:off x="6715049" y="3461346"/>
            <a:ext cx="3121255" cy="246221"/>
          </a:xfrm>
          <a:prstGeom prst="rect">
            <a:avLst/>
          </a:prstGeom>
          <a:noFill/>
        </p:spPr>
        <p:txBody>
          <a:bodyPr wrap="square" rtlCol="0">
            <a:spAutoFit/>
          </a:bodyPr>
          <a:lstStyle/>
          <a:p>
            <a:r>
              <a:rPr lang="en-US" sz="1000" b="1" dirty="0"/>
              <a:t>Process Improvement</a:t>
            </a:r>
          </a:p>
        </p:txBody>
      </p:sp>
      <p:sp>
        <p:nvSpPr>
          <p:cNvPr id="22" name="TextBox 21">
            <a:extLst>
              <a:ext uri="{FF2B5EF4-FFF2-40B4-BE49-F238E27FC236}">
                <a16:creationId xmlns:a16="http://schemas.microsoft.com/office/drawing/2014/main" id="{363DDA62-D816-68D4-6340-0DFFDAF16C23}"/>
              </a:ext>
            </a:extLst>
          </p:cNvPr>
          <p:cNvSpPr txBox="1"/>
          <p:nvPr/>
        </p:nvSpPr>
        <p:spPr>
          <a:xfrm>
            <a:off x="6248379" y="3858744"/>
            <a:ext cx="3360561" cy="861774"/>
          </a:xfrm>
          <a:prstGeom prst="rect">
            <a:avLst/>
          </a:prstGeom>
          <a:noFill/>
        </p:spPr>
        <p:txBody>
          <a:bodyPr wrap="square" rtlCol="0">
            <a:spAutoFit/>
          </a:bodyPr>
          <a:lstStyle/>
          <a:p>
            <a:pPr marL="285750" indent="-285750">
              <a:buFont typeface="Arial" panose="020B0604020202020204" pitchFamily="34" charset="0"/>
              <a:buChar char="•"/>
            </a:pPr>
            <a:r>
              <a:rPr lang="en-US" sz="1000" dirty="0"/>
              <a:t>During this Improvement Project, I want to improve the most on defaulting to water instead of other drinks. I also want to really focus on following through with drinking more larger quantities of water in multiple sittings. </a:t>
            </a:r>
          </a:p>
        </p:txBody>
      </p:sp>
      <p:sp>
        <p:nvSpPr>
          <p:cNvPr id="23" name="TextBox 22">
            <a:extLst>
              <a:ext uri="{FF2B5EF4-FFF2-40B4-BE49-F238E27FC236}">
                <a16:creationId xmlns:a16="http://schemas.microsoft.com/office/drawing/2014/main" id="{0C0723DF-4BDA-AD71-C9B9-26CE5236E17F}"/>
              </a:ext>
            </a:extLst>
          </p:cNvPr>
          <p:cNvSpPr txBox="1"/>
          <p:nvPr/>
        </p:nvSpPr>
        <p:spPr>
          <a:xfrm>
            <a:off x="3791801" y="4167434"/>
            <a:ext cx="3121255" cy="1631216"/>
          </a:xfrm>
          <a:prstGeom prst="rect">
            <a:avLst/>
          </a:prstGeom>
          <a:noFill/>
        </p:spPr>
        <p:txBody>
          <a:bodyPr wrap="square" rtlCol="0">
            <a:spAutoFit/>
          </a:bodyPr>
          <a:lstStyle/>
          <a:p>
            <a:r>
              <a:rPr lang="en-US" sz="1000" b="1" dirty="0"/>
              <a:t>Current Steps of the Process:</a:t>
            </a:r>
          </a:p>
          <a:p>
            <a:endParaRPr lang="en-US" sz="1000" b="1" dirty="0"/>
          </a:p>
          <a:p>
            <a:pPr marL="171450" indent="-171450">
              <a:buFont typeface="Arial" panose="020B0604020202020204" pitchFamily="34" charset="0"/>
              <a:buChar char="•"/>
            </a:pPr>
            <a:r>
              <a:rPr lang="en-US" sz="1000" dirty="0"/>
              <a:t>Identify Goals</a:t>
            </a:r>
          </a:p>
          <a:p>
            <a:pPr marL="171450" indent="-171450">
              <a:buFont typeface="Arial" panose="020B0604020202020204" pitchFamily="34" charset="0"/>
              <a:buChar char="•"/>
            </a:pPr>
            <a:r>
              <a:rPr lang="en-US" sz="1000" dirty="0"/>
              <a:t>Track Intake</a:t>
            </a:r>
          </a:p>
          <a:p>
            <a:pPr marL="171450" indent="-171450">
              <a:buFont typeface="Arial" panose="020B0604020202020204" pitchFamily="34" charset="0"/>
              <a:buChar char="•"/>
            </a:pPr>
            <a:r>
              <a:rPr lang="en-US" sz="1000" dirty="0"/>
              <a:t>Reminders</a:t>
            </a:r>
          </a:p>
          <a:p>
            <a:pPr marL="171450" indent="-171450">
              <a:buFont typeface="Arial" panose="020B0604020202020204" pitchFamily="34" charset="0"/>
              <a:buChar char="•"/>
            </a:pPr>
            <a:r>
              <a:rPr lang="en-US" sz="1000" dirty="0"/>
              <a:t>Appeal more to Drinking</a:t>
            </a:r>
          </a:p>
          <a:p>
            <a:pPr marL="171450" indent="-171450">
              <a:buFont typeface="Arial" panose="020B0604020202020204" pitchFamily="34" charset="0"/>
              <a:buChar char="•"/>
            </a:pPr>
            <a:r>
              <a:rPr lang="en-US" sz="1000" dirty="0"/>
              <a:t>Monitor Data</a:t>
            </a:r>
          </a:p>
          <a:p>
            <a:pPr marL="171450" indent="-171450">
              <a:buFont typeface="Arial" panose="020B0604020202020204" pitchFamily="34" charset="0"/>
              <a:buChar char="•"/>
            </a:pPr>
            <a:r>
              <a:rPr lang="en-US" sz="1000" dirty="0"/>
              <a:t>Record and Analyze</a:t>
            </a:r>
          </a:p>
          <a:p>
            <a:pPr marL="171450" indent="-171450">
              <a:buFont typeface="Arial" panose="020B0604020202020204" pitchFamily="34" charset="0"/>
              <a:buChar char="•"/>
            </a:pPr>
            <a:r>
              <a:rPr lang="en-US" sz="1000" dirty="0"/>
              <a:t>Adjust</a:t>
            </a:r>
          </a:p>
          <a:p>
            <a:pPr marL="171450" indent="-171450">
              <a:buFont typeface="Arial" panose="020B0604020202020204" pitchFamily="34" charset="0"/>
              <a:buChar char="•"/>
            </a:pPr>
            <a:r>
              <a:rPr lang="en-US" sz="1000" dirty="0"/>
              <a:t>Make Final Changes and Lifestyle Improvements</a:t>
            </a:r>
          </a:p>
        </p:txBody>
      </p:sp>
    </p:spTree>
    <p:extLst>
      <p:ext uri="{BB962C8B-B14F-4D97-AF65-F5344CB8AC3E}">
        <p14:creationId xmlns:p14="http://schemas.microsoft.com/office/powerpoint/2010/main" val="2127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E79A9C-4D4B-358F-C1B9-074529AF9EED}"/>
              </a:ext>
            </a:extLst>
          </p:cNvPr>
          <p:cNvSpPr/>
          <p:nvPr/>
        </p:nvSpPr>
        <p:spPr>
          <a:xfrm>
            <a:off x="-11172" y="110307"/>
            <a:ext cx="1103187" cy="3385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u="sng" dirty="0">
                <a:ln/>
              </a:rPr>
              <a:t>Measure</a:t>
            </a:r>
          </a:p>
        </p:txBody>
      </p:sp>
      <p:pic>
        <p:nvPicPr>
          <p:cNvPr id="6" name="Picture 5">
            <a:extLst>
              <a:ext uri="{FF2B5EF4-FFF2-40B4-BE49-F238E27FC236}">
                <a16:creationId xmlns:a16="http://schemas.microsoft.com/office/drawing/2014/main" id="{42F8C827-B921-DACF-1258-02044F895E30}"/>
              </a:ext>
            </a:extLst>
          </p:cNvPr>
          <p:cNvPicPr>
            <a:picLocks noChangeAspect="1"/>
          </p:cNvPicPr>
          <p:nvPr/>
        </p:nvPicPr>
        <p:blipFill>
          <a:blip r:embed="rId2"/>
          <a:stretch>
            <a:fillRect/>
          </a:stretch>
        </p:blipFill>
        <p:spPr>
          <a:xfrm>
            <a:off x="107257" y="545874"/>
            <a:ext cx="5128977" cy="3669627"/>
          </a:xfrm>
          <a:prstGeom prst="rect">
            <a:avLst/>
          </a:prstGeom>
        </p:spPr>
      </p:pic>
      <p:sp>
        <p:nvSpPr>
          <p:cNvPr id="8" name="TextBox 7">
            <a:extLst>
              <a:ext uri="{FF2B5EF4-FFF2-40B4-BE49-F238E27FC236}">
                <a16:creationId xmlns:a16="http://schemas.microsoft.com/office/drawing/2014/main" id="{37E97576-EDE8-635B-FD13-3FE16EC0F2CB}"/>
              </a:ext>
            </a:extLst>
          </p:cNvPr>
          <p:cNvSpPr txBox="1"/>
          <p:nvPr/>
        </p:nvSpPr>
        <p:spPr>
          <a:xfrm>
            <a:off x="2014113" y="145764"/>
            <a:ext cx="3121255" cy="400110"/>
          </a:xfrm>
          <a:prstGeom prst="rect">
            <a:avLst/>
          </a:prstGeom>
          <a:noFill/>
        </p:spPr>
        <p:txBody>
          <a:bodyPr wrap="square" rtlCol="0">
            <a:spAutoFit/>
          </a:bodyPr>
          <a:lstStyle/>
          <a:p>
            <a:r>
              <a:rPr lang="en-US" sz="1000" b="1" dirty="0"/>
              <a:t>Larger View of my Original Data Stratification Tree</a:t>
            </a:r>
          </a:p>
        </p:txBody>
      </p:sp>
      <p:sp>
        <p:nvSpPr>
          <p:cNvPr id="9" name="TextBox 8">
            <a:extLst>
              <a:ext uri="{FF2B5EF4-FFF2-40B4-BE49-F238E27FC236}">
                <a16:creationId xmlns:a16="http://schemas.microsoft.com/office/drawing/2014/main" id="{A2BEDB5B-7BB9-CBBC-30A8-A2469DDE3555}"/>
              </a:ext>
            </a:extLst>
          </p:cNvPr>
          <p:cNvSpPr txBox="1"/>
          <p:nvPr/>
        </p:nvSpPr>
        <p:spPr>
          <a:xfrm>
            <a:off x="5395140" y="145764"/>
            <a:ext cx="3121255" cy="1938992"/>
          </a:xfrm>
          <a:prstGeom prst="rect">
            <a:avLst/>
          </a:prstGeom>
          <a:noFill/>
        </p:spPr>
        <p:txBody>
          <a:bodyPr wrap="square" rtlCol="0">
            <a:spAutoFit/>
          </a:bodyPr>
          <a:lstStyle/>
          <a:p>
            <a:r>
              <a:rPr lang="en-US" sz="1000" b="1" dirty="0"/>
              <a:t>Types of Data Recorded:</a:t>
            </a:r>
          </a:p>
          <a:p>
            <a:endParaRPr lang="en-US" sz="1000" b="1" dirty="0"/>
          </a:p>
          <a:p>
            <a:pPr marL="171450" indent="-171450">
              <a:buFont typeface="Arial" panose="020B0604020202020204" pitchFamily="34" charset="0"/>
              <a:buChar char="•"/>
            </a:pPr>
            <a:r>
              <a:rPr lang="en-US" sz="1000" dirty="0"/>
              <a:t>Date – Date of Event (Day) </a:t>
            </a:r>
          </a:p>
          <a:p>
            <a:pPr marL="171450" indent="-171450">
              <a:buFont typeface="Arial" panose="020B0604020202020204" pitchFamily="34" charset="0"/>
              <a:buChar char="•"/>
            </a:pPr>
            <a:r>
              <a:rPr lang="en-US" sz="1000" dirty="0"/>
              <a:t>Time of Day – Recorded Each Time</a:t>
            </a:r>
          </a:p>
          <a:p>
            <a:pPr marL="171450" indent="-171450">
              <a:buFont typeface="Arial" panose="020B0604020202020204" pitchFamily="34" charset="0"/>
              <a:buChar char="•"/>
            </a:pPr>
            <a:r>
              <a:rPr lang="en-US" sz="1000" dirty="0"/>
              <a:t>Cups of Water – Quantity</a:t>
            </a:r>
          </a:p>
          <a:p>
            <a:pPr marL="171450" indent="-171450">
              <a:buFont typeface="Arial" panose="020B0604020202020204" pitchFamily="34" charset="0"/>
              <a:buChar char="•"/>
            </a:pPr>
            <a:r>
              <a:rPr lang="en-US" sz="1000" dirty="0"/>
              <a:t>Day Number (1-7) Coordinating for Regressions and Correlation </a:t>
            </a:r>
          </a:p>
          <a:p>
            <a:pPr marL="171450" indent="-171450">
              <a:buFont typeface="Arial" panose="020B0604020202020204" pitchFamily="34" charset="0"/>
              <a:buChar char="•"/>
            </a:pPr>
            <a:r>
              <a:rPr lang="en-US" sz="1000" dirty="0"/>
              <a:t>Pivot Tables to Show Table options relating to Filtering on Type of Day, Time and Count</a:t>
            </a:r>
          </a:p>
          <a:p>
            <a:pPr marL="171450" indent="-171450">
              <a:buFont typeface="Arial" panose="020B0604020202020204" pitchFamily="34" charset="0"/>
              <a:buChar char="•"/>
            </a:pPr>
            <a:r>
              <a:rPr lang="en-US" sz="1000" dirty="0"/>
              <a:t>Types of Water such as Bottled/Tap or Just ETC… Like a Gatorade or Body Armor Infusion Drinks based on Water</a:t>
            </a:r>
          </a:p>
        </p:txBody>
      </p:sp>
      <p:sp>
        <p:nvSpPr>
          <p:cNvPr id="10" name="TextBox 9">
            <a:extLst>
              <a:ext uri="{FF2B5EF4-FFF2-40B4-BE49-F238E27FC236}">
                <a16:creationId xmlns:a16="http://schemas.microsoft.com/office/drawing/2014/main" id="{46813FDE-1046-3F1B-90D0-8F98D0344919}"/>
              </a:ext>
            </a:extLst>
          </p:cNvPr>
          <p:cNvSpPr txBox="1"/>
          <p:nvPr/>
        </p:nvSpPr>
        <p:spPr>
          <a:xfrm>
            <a:off x="5395139" y="2084756"/>
            <a:ext cx="3121255" cy="1477328"/>
          </a:xfrm>
          <a:prstGeom prst="rect">
            <a:avLst/>
          </a:prstGeom>
          <a:noFill/>
        </p:spPr>
        <p:txBody>
          <a:bodyPr wrap="square" rtlCol="0">
            <a:spAutoFit/>
          </a:bodyPr>
          <a:lstStyle/>
          <a:p>
            <a:r>
              <a:rPr lang="en-US" sz="1000" b="1" dirty="0"/>
              <a:t>Data Continuous or Discrete?:</a:t>
            </a:r>
          </a:p>
          <a:p>
            <a:endParaRPr lang="en-US" sz="1000" b="1" dirty="0"/>
          </a:p>
          <a:p>
            <a:pPr marL="171450" indent="-171450">
              <a:buFont typeface="Arial" panose="020B0604020202020204" pitchFamily="34" charset="0"/>
              <a:buChar char="•"/>
            </a:pPr>
            <a:r>
              <a:rPr lang="en-US" sz="1000" dirty="0"/>
              <a:t>I believe that my data is on the Continuous Side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quantity of data could be measured</a:t>
            </a:r>
          </a:p>
          <a:p>
            <a:pPr marL="171450" indent="-171450">
              <a:buFont typeface="Arial" panose="020B0604020202020204" pitchFamily="34" charset="0"/>
              <a:buChar char="•"/>
            </a:pPr>
            <a:r>
              <a:rPr lang="en-US" sz="1000" dirty="0"/>
              <a:t>There is no Fixed Limit on how much could’ve been recorded </a:t>
            </a:r>
          </a:p>
          <a:p>
            <a:pPr marL="171450" indent="-171450">
              <a:buFont typeface="Arial" panose="020B0604020202020204" pitchFamily="34" charset="0"/>
              <a:buChar char="•"/>
            </a:pPr>
            <a:r>
              <a:rPr lang="en-US" sz="1000" dirty="0"/>
              <a:t>The data can be sliced and diced and measured properly </a:t>
            </a:r>
          </a:p>
        </p:txBody>
      </p:sp>
      <p:sp>
        <p:nvSpPr>
          <p:cNvPr id="11" name="TextBox 10">
            <a:extLst>
              <a:ext uri="{FF2B5EF4-FFF2-40B4-BE49-F238E27FC236}">
                <a16:creationId xmlns:a16="http://schemas.microsoft.com/office/drawing/2014/main" id="{9FEACAAA-EEF5-0F42-1F29-7F88E8CED244}"/>
              </a:ext>
            </a:extLst>
          </p:cNvPr>
          <p:cNvSpPr txBox="1"/>
          <p:nvPr/>
        </p:nvSpPr>
        <p:spPr>
          <a:xfrm>
            <a:off x="8776167" y="110307"/>
            <a:ext cx="3121255" cy="4862870"/>
          </a:xfrm>
          <a:prstGeom prst="rect">
            <a:avLst/>
          </a:prstGeom>
          <a:noFill/>
        </p:spPr>
        <p:txBody>
          <a:bodyPr wrap="square" rtlCol="0">
            <a:spAutoFit/>
          </a:bodyPr>
          <a:lstStyle/>
          <a:p>
            <a:r>
              <a:rPr lang="en-US" sz="1000" b="1" dirty="0"/>
              <a:t>Data Collection:</a:t>
            </a:r>
          </a:p>
          <a:p>
            <a:endParaRPr lang="en-US" sz="1000" b="1" dirty="0"/>
          </a:p>
          <a:p>
            <a:pPr marL="171450" indent="-171450">
              <a:buFont typeface="Arial" panose="020B0604020202020204" pitchFamily="34" charset="0"/>
              <a:buChar char="•"/>
            </a:pPr>
            <a:r>
              <a:rPr lang="en-US" sz="1000" dirty="0"/>
              <a:t>I collected all my Data on my own throughout multiple days, hours and weeks from April 15</a:t>
            </a:r>
            <a:r>
              <a:rPr lang="en-US" sz="1000" baseline="30000" dirty="0"/>
              <a:t>th</a:t>
            </a:r>
            <a:r>
              <a:rPr lang="en-US" sz="1000" dirty="0"/>
              <a:t>, 2024, to May 15</a:t>
            </a:r>
            <a:r>
              <a:rPr lang="en-US" sz="1000" baseline="30000" dirty="0"/>
              <a:t>th</a:t>
            </a:r>
            <a:r>
              <a:rPr lang="en-US" sz="1000" dirty="0"/>
              <a:t>, 2024</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overall Collected 172 different occurrences of water being drank during that timeline from April to May</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Most of my regressions, calculations and other models were ran using shortened data focusing on the daily Totals drank</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believe it was an ideal sample size because I got to look at the daily data stretched out over time and look at the specific data focused on daily sums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believe collecting fewer samples would not have given me the insight needed to see how a lot of water was being ingested at the start of the weeks but progressively slowed down towards the end of the week.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Measurement Error could have been recorded during the phase of checking on times. There may have been a couple of occurrences where you drink water and quickly write down how much you drank but may have not focused on the exact time of day. </a:t>
            </a:r>
          </a:p>
        </p:txBody>
      </p:sp>
      <p:pic>
        <p:nvPicPr>
          <p:cNvPr id="13" name="Picture 12">
            <a:extLst>
              <a:ext uri="{FF2B5EF4-FFF2-40B4-BE49-F238E27FC236}">
                <a16:creationId xmlns:a16="http://schemas.microsoft.com/office/drawing/2014/main" id="{6DD31C39-B3DC-4E3E-9805-D205F2B53250}"/>
              </a:ext>
            </a:extLst>
          </p:cNvPr>
          <p:cNvPicPr>
            <a:picLocks noChangeAspect="1"/>
          </p:cNvPicPr>
          <p:nvPr/>
        </p:nvPicPr>
        <p:blipFill>
          <a:blip r:embed="rId3"/>
          <a:stretch>
            <a:fillRect/>
          </a:stretch>
        </p:blipFill>
        <p:spPr>
          <a:xfrm>
            <a:off x="3772512" y="4273594"/>
            <a:ext cx="4281014" cy="1342408"/>
          </a:xfrm>
          <a:prstGeom prst="rect">
            <a:avLst/>
          </a:prstGeom>
        </p:spPr>
      </p:pic>
      <p:sp>
        <p:nvSpPr>
          <p:cNvPr id="14" name="TextBox 13">
            <a:extLst>
              <a:ext uri="{FF2B5EF4-FFF2-40B4-BE49-F238E27FC236}">
                <a16:creationId xmlns:a16="http://schemas.microsoft.com/office/drawing/2014/main" id="{17F1CC7D-7951-123D-C65D-951141DA799D}"/>
              </a:ext>
            </a:extLst>
          </p:cNvPr>
          <p:cNvSpPr txBox="1"/>
          <p:nvPr/>
        </p:nvSpPr>
        <p:spPr>
          <a:xfrm>
            <a:off x="4704013" y="5627811"/>
            <a:ext cx="3121255" cy="246221"/>
          </a:xfrm>
          <a:prstGeom prst="rect">
            <a:avLst/>
          </a:prstGeom>
          <a:noFill/>
        </p:spPr>
        <p:txBody>
          <a:bodyPr wrap="square" rtlCol="0">
            <a:spAutoFit/>
          </a:bodyPr>
          <a:lstStyle/>
          <a:p>
            <a:r>
              <a:rPr lang="en-US" sz="1000" b="1" dirty="0"/>
              <a:t>Quick Screenshot of Data Records</a:t>
            </a:r>
          </a:p>
        </p:txBody>
      </p:sp>
      <p:pic>
        <p:nvPicPr>
          <p:cNvPr id="16" name="Picture 15">
            <a:extLst>
              <a:ext uri="{FF2B5EF4-FFF2-40B4-BE49-F238E27FC236}">
                <a16:creationId xmlns:a16="http://schemas.microsoft.com/office/drawing/2014/main" id="{04F5DBDF-818D-3F43-226F-DD7EBFFAB7A1}"/>
              </a:ext>
            </a:extLst>
          </p:cNvPr>
          <p:cNvPicPr>
            <a:picLocks noChangeAspect="1"/>
          </p:cNvPicPr>
          <p:nvPr/>
        </p:nvPicPr>
        <p:blipFill>
          <a:blip r:embed="rId4"/>
          <a:stretch>
            <a:fillRect/>
          </a:stretch>
        </p:blipFill>
        <p:spPr>
          <a:xfrm>
            <a:off x="10758669" y="4821688"/>
            <a:ext cx="1263115" cy="1938993"/>
          </a:xfrm>
          <a:prstGeom prst="rect">
            <a:avLst/>
          </a:prstGeom>
        </p:spPr>
      </p:pic>
      <p:sp>
        <p:nvSpPr>
          <p:cNvPr id="17" name="TextBox 16">
            <a:extLst>
              <a:ext uri="{FF2B5EF4-FFF2-40B4-BE49-F238E27FC236}">
                <a16:creationId xmlns:a16="http://schemas.microsoft.com/office/drawing/2014/main" id="{4E483DE9-978B-DEDA-1C70-489317CFA20C}"/>
              </a:ext>
            </a:extLst>
          </p:cNvPr>
          <p:cNvSpPr txBox="1"/>
          <p:nvPr/>
        </p:nvSpPr>
        <p:spPr>
          <a:xfrm>
            <a:off x="9629396" y="6501472"/>
            <a:ext cx="1129273" cy="246221"/>
          </a:xfrm>
          <a:prstGeom prst="rect">
            <a:avLst/>
          </a:prstGeom>
          <a:noFill/>
        </p:spPr>
        <p:txBody>
          <a:bodyPr wrap="square" rtlCol="0">
            <a:spAutoFit/>
          </a:bodyPr>
          <a:lstStyle/>
          <a:p>
            <a:r>
              <a:rPr lang="en-US" sz="1000" b="1" dirty="0"/>
              <a:t>Pivot Chart</a:t>
            </a:r>
          </a:p>
        </p:txBody>
      </p:sp>
      <p:pic>
        <p:nvPicPr>
          <p:cNvPr id="19" name="Picture 18">
            <a:extLst>
              <a:ext uri="{FF2B5EF4-FFF2-40B4-BE49-F238E27FC236}">
                <a16:creationId xmlns:a16="http://schemas.microsoft.com/office/drawing/2014/main" id="{B1424A00-5275-D1CE-5088-B923DA79647C}"/>
              </a:ext>
            </a:extLst>
          </p:cNvPr>
          <p:cNvPicPr>
            <a:picLocks noChangeAspect="1"/>
          </p:cNvPicPr>
          <p:nvPr/>
        </p:nvPicPr>
        <p:blipFill>
          <a:blip r:embed="rId5"/>
          <a:stretch>
            <a:fillRect/>
          </a:stretch>
        </p:blipFill>
        <p:spPr>
          <a:xfrm>
            <a:off x="171947" y="4240892"/>
            <a:ext cx="3402793" cy="2471344"/>
          </a:xfrm>
          <a:prstGeom prst="rect">
            <a:avLst/>
          </a:prstGeom>
        </p:spPr>
      </p:pic>
    </p:spTree>
    <p:extLst>
      <p:ext uri="{BB962C8B-B14F-4D97-AF65-F5344CB8AC3E}">
        <p14:creationId xmlns:p14="http://schemas.microsoft.com/office/powerpoint/2010/main" val="168935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2DFD61-7585-782E-3498-51BD20EDF212}"/>
              </a:ext>
            </a:extLst>
          </p:cNvPr>
          <p:cNvSpPr/>
          <p:nvPr/>
        </p:nvSpPr>
        <p:spPr>
          <a:xfrm>
            <a:off x="171735" y="110307"/>
            <a:ext cx="1013419" cy="3385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u="sng" dirty="0">
                <a:ln/>
              </a:rPr>
              <a:t>Analyze</a:t>
            </a:r>
          </a:p>
        </p:txBody>
      </p:sp>
      <p:sp>
        <p:nvSpPr>
          <p:cNvPr id="3" name="TextBox 2">
            <a:extLst>
              <a:ext uri="{FF2B5EF4-FFF2-40B4-BE49-F238E27FC236}">
                <a16:creationId xmlns:a16="http://schemas.microsoft.com/office/drawing/2014/main" id="{E4658FFB-ABE0-9866-F8E8-E9641D2C8A1D}"/>
              </a:ext>
            </a:extLst>
          </p:cNvPr>
          <p:cNvSpPr txBox="1"/>
          <p:nvPr/>
        </p:nvSpPr>
        <p:spPr>
          <a:xfrm>
            <a:off x="126668" y="496047"/>
            <a:ext cx="3121255" cy="6093976"/>
          </a:xfrm>
          <a:prstGeom prst="rect">
            <a:avLst/>
          </a:prstGeom>
          <a:noFill/>
        </p:spPr>
        <p:txBody>
          <a:bodyPr wrap="square" rtlCol="0">
            <a:spAutoFit/>
          </a:bodyPr>
          <a:lstStyle/>
          <a:p>
            <a:r>
              <a:rPr lang="en-US" sz="1000" b="1" dirty="0"/>
              <a:t>The Tools and Items I used to Analyze the Data Where:</a:t>
            </a:r>
          </a:p>
          <a:p>
            <a:endParaRPr lang="en-US" sz="1000" b="1" dirty="0"/>
          </a:p>
          <a:p>
            <a:pPr marL="171450" indent="-171450">
              <a:buFont typeface="Arial" panose="020B0604020202020204" pitchFamily="34" charset="0"/>
              <a:buChar char="•"/>
            </a:pPr>
            <a:r>
              <a:rPr lang="en-US" sz="1000" dirty="0"/>
              <a:t>Process Map</a:t>
            </a:r>
          </a:p>
          <a:p>
            <a:endParaRPr lang="en-US" sz="1000" dirty="0"/>
          </a:p>
          <a:p>
            <a:pPr marL="171450" indent="-171450">
              <a:buFont typeface="Arial" panose="020B0604020202020204" pitchFamily="34" charset="0"/>
              <a:buChar char="•"/>
            </a:pPr>
            <a:r>
              <a:rPr lang="en-US" sz="1000" dirty="0"/>
              <a:t>Descriptive Statistics</a:t>
            </a:r>
          </a:p>
          <a:p>
            <a:endParaRPr lang="en-US" sz="1000" dirty="0"/>
          </a:p>
          <a:p>
            <a:pPr marL="171450" indent="-171450">
              <a:buFont typeface="Arial" panose="020B0604020202020204" pitchFamily="34" charset="0"/>
              <a:buChar char="•"/>
            </a:pPr>
            <a:r>
              <a:rPr lang="en-US" sz="1000" dirty="0"/>
              <a:t>SQL (Sigma Quality Level)</a:t>
            </a:r>
          </a:p>
          <a:p>
            <a:endParaRPr lang="en-US" sz="1000" dirty="0"/>
          </a:p>
          <a:p>
            <a:pPr marL="171450" indent="-171450">
              <a:buFont typeface="Arial" panose="020B0604020202020204" pitchFamily="34" charset="0"/>
              <a:buChar char="•"/>
            </a:pPr>
            <a:r>
              <a:rPr lang="en-US" sz="1000" dirty="0"/>
              <a:t>Operational Definitions – Slide 3</a:t>
            </a:r>
          </a:p>
          <a:p>
            <a:endParaRPr lang="en-US" sz="1000" dirty="0"/>
          </a:p>
          <a:p>
            <a:pPr marL="171450" indent="-171450">
              <a:buFont typeface="Arial" panose="020B0604020202020204" pitchFamily="34" charset="0"/>
              <a:buChar char="•"/>
            </a:pPr>
            <a:r>
              <a:rPr lang="en-US" sz="1000" dirty="0"/>
              <a:t>Data Stratification Tree – Slide 3</a:t>
            </a:r>
          </a:p>
          <a:p>
            <a:endParaRPr lang="en-US" sz="1000" dirty="0"/>
          </a:p>
          <a:p>
            <a:pPr marL="171450" indent="-171450">
              <a:buFont typeface="Arial" panose="020B0604020202020204" pitchFamily="34" charset="0"/>
              <a:buChar char="•"/>
            </a:pPr>
            <a:r>
              <a:rPr lang="en-US" sz="1000" dirty="0"/>
              <a:t>Line Chart – Slide 3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Confidence Intervals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Correlation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Simple Linear Regression</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Control Charts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SQL (Sigma Quality Level)</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found the linear regression and the correlation to be some of the most important tests done this experience. The correlation, SQL Levels and control chart showed me how to exactly to pin-point where I could improve my processes specifically in the later portions of my weeks to boost my water intake.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UCL are also important to show me in the future to make a stark difference in my quality I need to push myself beyond the 7 or 10 cups and instead get to about 12 cups of water per day.</a:t>
            </a:r>
          </a:p>
        </p:txBody>
      </p:sp>
      <p:pic>
        <p:nvPicPr>
          <p:cNvPr id="4" name="Picture 3" descr="A diagram of a flowchart&#10;&#10;Description automatically generated">
            <a:extLst>
              <a:ext uri="{FF2B5EF4-FFF2-40B4-BE49-F238E27FC236}">
                <a16:creationId xmlns:a16="http://schemas.microsoft.com/office/drawing/2014/main" id="{5F687B97-BD47-DCEC-80FF-D2DBD646A0DB}"/>
              </a:ext>
            </a:extLst>
          </p:cNvPr>
          <p:cNvPicPr>
            <a:picLocks noChangeAspect="1"/>
          </p:cNvPicPr>
          <p:nvPr/>
        </p:nvPicPr>
        <p:blipFill>
          <a:blip r:embed="rId2"/>
          <a:stretch>
            <a:fillRect/>
          </a:stretch>
        </p:blipFill>
        <p:spPr>
          <a:xfrm>
            <a:off x="3384730" y="110307"/>
            <a:ext cx="1539923" cy="2493682"/>
          </a:xfrm>
          <a:prstGeom prst="rect">
            <a:avLst/>
          </a:prstGeom>
        </p:spPr>
      </p:pic>
      <p:sp>
        <p:nvSpPr>
          <p:cNvPr id="5" name="TextBox 4">
            <a:extLst>
              <a:ext uri="{FF2B5EF4-FFF2-40B4-BE49-F238E27FC236}">
                <a16:creationId xmlns:a16="http://schemas.microsoft.com/office/drawing/2014/main" id="{3B2CEECF-BCC4-C3DD-3E3A-6D1ABE44FDEA}"/>
              </a:ext>
            </a:extLst>
          </p:cNvPr>
          <p:cNvSpPr txBox="1"/>
          <p:nvPr/>
        </p:nvSpPr>
        <p:spPr>
          <a:xfrm>
            <a:off x="3559834" y="2603989"/>
            <a:ext cx="1667774"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Process Map</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p:txBody>
      </p:sp>
      <p:pic>
        <p:nvPicPr>
          <p:cNvPr id="7" name="Picture 6">
            <a:extLst>
              <a:ext uri="{FF2B5EF4-FFF2-40B4-BE49-F238E27FC236}">
                <a16:creationId xmlns:a16="http://schemas.microsoft.com/office/drawing/2014/main" id="{B476C580-B369-FE96-F301-41A1DF107DB7}"/>
              </a:ext>
            </a:extLst>
          </p:cNvPr>
          <p:cNvPicPr>
            <a:picLocks noChangeAspect="1"/>
          </p:cNvPicPr>
          <p:nvPr/>
        </p:nvPicPr>
        <p:blipFill>
          <a:blip r:embed="rId3"/>
          <a:stretch>
            <a:fillRect/>
          </a:stretch>
        </p:blipFill>
        <p:spPr>
          <a:xfrm>
            <a:off x="5016393" y="279584"/>
            <a:ext cx="2049048" cy="1719316"/>
          </a:xfrm>
          <a:prstGeom prst="rect">
            <a:avLst/>
          </a:prstGeom>
        </p:spPr>
      </p:pic>
      <p:sp>
        <p:nvSpPr>
          <p:cNvPr id="8" name="TextBox 7">
            <a:extLst>
              <a:ext uri="{FF2B5EF4-FFF2-40B4-BE49-F238E27FC236}">
                <a16:creationId xmlns:a16="http://schemas.microsoft.com/office/drawing/2014/main" id="{29FFF8DF-8E1E-D7A2-A806-9A2FABE2E31C}"/>
              </a:ext>
            </a:extLst>
          </p:cNvPr>
          <p:cNvSpPr txBox="1"/>
          <p:nvPr/>
        </p:nvSpPr>
        <p:spPr>
          <a:xfrm>
            <a:off x="5135293" y="1998900"/>
            <a:ext cx="1539923"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t>Descriptive Statistics </a:t>
            </a:r>
          </a:p>
        </p:txBody>
      </p:sp>
      <p:pic>
        <p:nvPicPr>
          <p:cNvPr id="10" name="Picture 9">
            <a:extLst>
              <a:ext uri="{FF2B5EF4-FFF2-40B4-BE49-F238E27FC236}">
                <a16:creationId xmlns:a16="http://schemas.microsoft.com/office/drawing/2014/main" id="{DCCABE63-CBE8-8531-42B9-D727C3F64EF7}"/>
              </a:ext>
            </a:extLst>
          </p:cNvPr>
          <p:cNvPicPr>
            <a:picLocks noChangeAspect="1"/>
          </p:cNvPicPr>
          <p:nvPr/>
        </p:nvPicPr>
        <p:blipFill>
          <a:blip r:embed="rId4"/>
          <a:stretch>
            <a:fillRect/>
          </a:stretch>
        </p:blipFill>
        <p:spPr>
          <a:xfrm>
            <a:off x="7157181" y="71094"/>
            <a:ext cx="1693521" cy="869297"/>
          </a:xfrm>
          <a:prstGeom prst="rect">
            <a:avLst/>
          </a:prstGeom>
        </p:spPr>
      </p:pic>
      <p:pic>
        <p:nvPicPr>
          <p:cNvPr id="12" name="Picture 11">
            <a:extLst>
              <a:ext uri="{FF2B5EF4-FFF2-40B4-BE49-F238E27FC236}">
                <a16:creationId xmlns:a16="http://schemas.microsoft.com/office/drawing/2014/main" id="{3F646249-31A2-4D35-5AD4-777CD41E48C5}"/>
              </a:ext>
            </a:extLst>
          </p:cNvPr>
          <p:cNvPicPr>
            <a:picLocks noChangeAspect="1"/>
          </p:cNvPicPr>
          <p:nvPr/>
        </p:nvPicPr>
        <p:blipFill>
          <a:blip r:embed="rId5"/>
          <a:stretch>
            <a:fillRect/>
          </a:stretch>
        </p:blipFill>
        <p:spPr>
          <a:xfrm>
            <a:off x="7157181" y="940391"/>
            <a:ext cx="1984880" cy="648328"/>
          </a:xfrm>
          <a:prstGeom prst="rect">
            <a:avLst/>
          </a:prstGeom>
        </p:spPr>
      </p:pic>
      <p:sp>
        <p:nvSpPr>
          <p:cNvPr id="13" name="TextBox 12">
            <a:extLst>
              <a:ext uri="{FF2B5EF4-FFF2-40B4-BE49-F238E27FC236}">
                <a16:creationId xmlns:a16="http://schemas.microsoft.com/office/drawing/2014/main" id="{C0508CB4-06C7-9A30-872D-88DB2C3CE573}"/>
              </a:ext>
            </a:extLst>
          </p:cNvPr>
          <p:cNvSpPr txBox="1"/>
          <p:nvPr/>
        </p:nvSpPr>
        <p:spPr>
          <a:xfrm>
            <a:off x="7379659" y="1686577"/>
            <a:ext cx="1539923"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t>SQL Levels</a:t>
            </a:r>
          </a:p>
        </p:txBody>
      </p:sp>
      <p:pic>
        <p:nvPicPr>
          <p:cNvPr id="14" name="Picture 13">
            <a:extLst>
              <a:ext uri="{FF2B5EF4-FFF2-40B4-BE49-F238E27FC236}">
                <a16:creationId xmlns:a16="http://schemas.microsoft.com/office/drawing/2014/main" id="{72F35868-0A9A-7615-3963-EEF7EABAB66B}"/>
              </a:ext>
            </a:extLst>
          </p:cNvPr>
          <p:cNvPicPr>
            <a:picLocks noChangeAspect="1"/>
          </p:cNvPicPr>
          <p:nvPr/>
        </p:nvPicPr>
        <p:blipFill>
          <a:blip r:embed="rId6"/>
          <a:stretch>
            <a:fillRect/>
          </a:stretch>
        </p:blipFill>
        <p:spPr>
          <a:xfrm>
            <a:off x="10091527" y="71094"/>
            <a:ext cx="1928738" cy="1400783"/>
          </a:xfrm>
          <a:prstGeom prst="rect">
            <a:avLst/>
          </a:prstGeom>
        </p:spPr>
      </p:pic>
      <p:pic>
        <p:nvPicPr>
          <p:cNvPr id="15" name="Picture 14">
            <a:extLst>
              <a:ext uri="{FF2B5EF4-FFF2-40B4-BE49-F238E27FC236}">
                <a16:creationId xmlns:a16="http://schemas.microsoft.com/office/drawing/2014/main" id="{F6BEE5F5-F4FB-08C8-22F0-4E6FCA2A70DC}"/>
              </a:ext>
            </a:extLst>
          </p:cNvPr>
          <p:cNvPicPr>
            <a:picLocks noChangeAspect="1"/>
          </p:cNvPicPr>
          <p:nvPr/>
        </p:nvPicPr>
        <p:blipFill>
          <a:blip r:embed="rId7"/>
          <a:stretch>
            <a:fillRect/>
          </a:stretch>
        </p:blipFill>
        <p:spPr>
          <a:xfrm>
            <a:off x="9995349" y="1545395"/>
            <a:ext cx="2121093" cy="1266624"/>
          </a:xfrm>
          <a:prstGeom prst="rect">
            <a:avLst/>
          </a:prstGeom>
        </p:spPr>
      </p:pic>
      <p:pic>
        <p:nvPicPr>
          <p:cNvPr id="16" name="Picture 15">
            <a:extLst>
              <a:ext uri="{FF2B5EF4-FFF2-40B4-BE49-F238E27FC236}">
                <a16:creationId xmlns:a16="http://schemas.microsoft.com/office/drawing/2014/main" id="{A6B09A7B-43AF-C7B8-6629-210494F3750E}"/>
              </a:ext>
            </a:extLst>
          </p:cNvPr>
          <p:cNvPicPr>
            <a:picLocks noChangeAspect="1"/>
          </p:cNvPicPr>
          <p:nvPr/>
        </p:nvPicPr>
        <p:blipFill>
          <a:blip r:embed="rId8"/>
          <a:stretch>
            <a:fillRect/>
          </a:stretch>
        </p:blipFill>
        <p:spPr>
          <a:xfrm>
            <a:off x="9995349" y="2957932"/>
            <a:ext cx="2121093" cy="1282627"/>
          </a:xfrm>
          <a:prstGeom prst="rect">
            <a:avLst/>
          </a:prstGeom>
        </p:spPr>
      </p:pic>
      <p:pic>
        <p:nvPicPr>
          <p:cNvPr id="18" name="Picture 17">
            <a:extLst>
              <a:ext uri="{FF2B5EF4-FFF2-40B4-BE49-F238E27FC236}">
                <a16:creationId xmlns:a16="http://schemas.microsoft.com/office/drawing/2014/main" id="{2AAA767E-95F9-3CA6-7552-5DE1CABD5DBF}"/>
              </a:ext>
            </a:extLst>
          </p:cNvPr>
          <p:cNvPicPr>
            <a:picLocks noChangeAspect="1"/>
          </p:cNvPicPr>
          <p:nvPr/>
        </p:nvPicPr>
        <p:blipFill>
          <a:blip r:embed="rId9"/>
          <a:stretch>
            <a:fillRect/>
          </a:stretch>
        </p:blipFill>
        <p:spPr>
          <a:xfrm>
            <a:off x="6327707" y="2304318"/>
            <a:ext cx="3429479" cy="523948"/>
          </a:xfrm>
          <a:prstGeom prst="rect">
            <a:avLst/>
          </a:prstGeom>
        </p:spPr>
      </p:pic>
      <p:pic>
        <p:nvPicPr>
          <p:cNvPr id="20" name="Picture 19">
            <a:extLst>
              <a:ext uri="{FF2B5EF4-FFF2-40B4-BE49-F238E27FC236}">
                <a16:creationId xmlns:a16="http://schemas.microsoft.com/office/drawing/2014/main" id="{DC203C1B-56A2-739E-CC77-D3AD15447E2C}"/>
              </a:ext>
            </a:extLst>
          </p:cNvPr>
          <p:cNvPicPr>
            <a:picLocks noChangeAspect="1"/>
          </p:cNvPicPr>
          <p:nvPr/>
        </p:nvPicPr>
        <p:blipFill>
          <a:blip r:embed="rId10"/>
          <a:stretch>
            <a:fillRect/>
          </a:stretch>
        </p:blipFill>
        <p:spPr>
          <a:xfrm>
            <a:off x="7219813" y="2897792"/>
            <a:ext cx="2600055" cy="566349"/>
          </a:xfrm>
          <a:prstGeom prst="rect">
            <a:avLst/>
          </a:prstGeom>
        </p:spPr>
      </p:pic>
      <p:sp>
        <p:nvSpPr>
          <p:cNvPr id="21" name="TextBox 20">
            <a:extLst>
              <a:ext uri="{FF2B5EF4-FFF2-40B4-BE49-F238E27FC236}">
                <a16:creationId xmlns:a16="http://schemas.microsoft.com/office/drawing/2014/main" id="{F843A97B-8F8E-7838-0BA3-DD25F8C892B8}"/>
              </a:ext>
            </a:extLst>
          </p:cNvPr>
          <p:cNvSpPr txBox="1"/>
          <p:nvPr/>
        </p:nvSpPr>
        <p:spPr>
          <a:xfrm>
            <a:off x="5740439" y="2828266"/>
            <a:ext cx="1539923" cy="553998"/>
          </a:xfrm>
          <a:prstGeom prst="rect">
            <a:avLst/>
          </a:prstGeom>
          <a:noFill/>
        </p:spPr>
        <p:txBody>
          <a:bodyPr wrap="square" rtlCol="0">
            <a:spAutoFit/>
          </a:bodyPr>
          <a:lstStyle/>
          <a:p>
            <a:pPr marL="171450" indent="-171450">
              <a:buFont typeface="Arial" panose="020B0604020202020204" pitchFamily="34" charset="0"/>
              <a:buChar char="•"/>
            </a:pPr>
            <a:r>
              <a:rPr lang="en-US" sz="1000" dirty="0"/>
              <a:t>Confidence Intervals for Before and After Analyze</a:t>
            </a:r>
          </a:p>
        </p:txBody>
      </p:sp>
      <p:pic>
        <p:nvPicPr>
          <p:cNvPr id="23" name="Picture 22">
            <a:extLst>
              <a:ext uri="{FF2B5EF4-FFF2-40B4-BE49-F238E27FC236}">
                <a16:creationId xmlns:a16="http://schemas.microsoft.com/office/drawing/2014/main" id="{AAD25600-344B-205D-44ED-5C34B6DD7E23}"/>
              </a:ext>
            </a:extLst>
          </p:cNvPr>
          <p:cNvPicPr>
            <a:picLocks noChangeAspect="1"/>
          </p:cNvPicPr>
          <p:nvPr/>
        </p:nvPicPr>
        <p:blipFill>
          <a:blip r:embed="rId11"/>
          <a:stretch>
            <a:fillRect/>
          </a:stretch>
        </p:blipFill>
        <p:spPr>
          <a:xfrm>
            <a:off x="7794097" y="3533666"/>
            <a:ext cx="1814041" cy="950590"/>
          </a:xfrm>
          <a:prstGeom prst="rect">
            <a:avLst/>
          </a:prstGeom>
        </p:spPr>
      </p:pic>
      <p:sp>
        <p:nvSpPr>
          <p:cNvPr id="24" name="TextBox 23">
            <a:extLst>
              <a:ext uri="{FF2B5EF4-FFF2-40B4-BE49-F238E27FC236}">
                <a16:creationId xmlns:a16="http://schemas.microsoft.com/office/drawing/2014/main" id="{4D683562-9F74-9419-EE71-925CF28C3704}"/>
              </a:ext>
            </a:extLst>
          </p:cNvPr>
          <p:cNvSpPr txBox="1"/>
          <p:nvPr/>
        </p:nvSpPr>
        <p:spPr>
          <a:xfrm>
            <a:off x="6166433" y="3731962"/>
            <a:ext cx="1539923" cy="553998"/>
          </a:xfrm>
          <a:prstGeom prst="rect">
            <a:avLst/>
          </a:prstGeom>
          <a:noFill/>
        </p:spPr>
        <p:txBody>
          <a:bodyPr wrap="square" rtlCol="0">
            <a:spAutoFit/>
          </a:bodyPr>
          <a:lstStyle/>
          <a:p>
            <a:pPr marL="171450" indent="-171450">
              <a:buFont typeface="Arial" panose="020B0604020202020204" pitchFamily="34" charset="0"/>
              <a:buChar char="•"/>
            </a:pPr>
            <a:r>
              <a:rPr lang="en-US" sz="1000" dirty="0"/>
              <a:t>Correlation Between (1-7) Days and Quantity of Water</a:t>
            </a:r>
          </a:p>
        </p:txBody>
      </p:sp>
      <p:pic>
        <p:nvPicPr>
          <p:cNvPr id="26" name="Picture 25">
            <a:extLst>
              <a:ext uri="{FF2B5EF4-FFF2-40B4-BE49-F238E27FC236}">
                <a16:creationId xmlns:a16="http://schemas.microsoft.com/office/drawing/2014/main" id="{EEDE4C87-1150-68F6-4F78-5D55AAD19987}"/>
              </a:ext>
            </a:extLst>
          </p:cNvPr>
          <p:cNvPicPr>
            <a:picLocks noChangeAspect="1"/>
          </p:cNvPicPr>
          <p:nvPr/>
        </p:nvPicPr>
        <p:blipFill>
          <a:blip r:embed="rId12"/>
          <a:stretch>
            <a:fillRect/>
          </a:stretch>
        </p:blipFill>
        <p:spPr>
          <a:xfrm>
            <a:off x="3492096" y="2863226"/>
            <a:ext cx="2287126" cy="2500591"/>
          </a:xfrm>
          <a:prstGeom prst="rect">
            <a:avLst/>
          </a:prstGeom>
        </p:spPr>
      </p:pic>
      <p:sp>
        <p:nvSpPr>
          <p:cNvPr id="27" name="TextBox 26">
            <a:extLst>
              <a:ext uri="{FF2B5EF4-FFF2-40B4-BE49-F238E27FC236}">
                <a16:creationId xmlns:a16="http://schemas.microsoft.com/office/drawing/2014/main" id="{A9B6E723-8700-B621-4B3D-8276E67825F0}"/>
              </a:ext>
            </a:extLst>
          </p:cNvPr>
          <p:cNvSpPr txBox="1"/>
          <p:nvPr/>
        </p:nvSpPr>
        <p:spPr>
          <a:xfrm>
            <a:off x="4239299" y="5422999"/>
            <a:ext cx="1539923"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Simple Linear Regressions </a:t>
            </a:r>
          </a:p>
        </p:txBody>
      </p:sp>
      <p:pic>
        <p:nvPicPr>
          <p:cNvPr id="29" name="Picture 28">
            <a:extLst>
              <a:ext uri="{FF2B5EF4-FFF2-40B4-BE49-F238E27FC236}">
                <a16:creationId xmlns:a16="http://schemas.microsoft.com/office/drawing/2014/main" id="{25A22A73-A320-B39F-DFD9-30BE49FAE416}"/>
              </a:ext>
            </a:extLst>
          </p:cNvPr>
          <p:cNvPicPr>
            <a:picLocks noChangeAspect="1"/>
          </p:cNvPicPr>
          <p:nvPr/>
        </p:nvPicPr>
        <p:blipFill>
          <a:blip r:embed="rId13"/>
          <a:stretch>
            <a:fillRect/>
          </a:stretch>
        </p:blipFill>
        <p:spPr>
          <a:xfrm>
            <a:off x="7831238" y="4553782"/>
            <a:ext cx="4328221" cy="1904259"/>
          </a:xfrm>
          <a:prstGeom prst="rect">
            <a:avLst/>
          </a:prstGeom>
        </p:spPr>
      </p:pic>
      <p:sp>
        <p:nvSpPr>
          <p:cNvPr id="30" name="TextBox 29">
            <a:extLst>
              <a:ext uri="{FF2B5EF4-FFF2-40B4-BE49-F238E27FC236}">
                <a16:creationId xmlns:a16="http://schemas.microsoft.com/office/drawing/2014/main" id="{379802D6-DBC2-7A6B-B81F-FF0E121FD434}"/>
              </a:ext>
            </a:extLst>
          </p:cNvPr>
          <p:cNvSpPr txBox="1"/>
          <p:nvPr/>
        </p:nvSpPr>
        <p:spPr>
          <a:xfrm>
            <a:off x="6464018" y="5241691"/>
            <a:ext cx="1539923"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Control Chart Calculations for Upper and Lower after Analyze </a:t>
            </a:r>
          </a:p>
        </p:txBody>
      </p:sp>
      <p:pic>
        <p:nvPicPr>
          <p:cNvPr id="31" name="Picture 2">
            <a:extLst>
              <a:ext uri="{FF2B5EF4-FFF2-40B4-BE49-F238E27FC236}">
                <a16:creationId xmlns:a16="http://schemas.microsoft.com/office/drawing/2014/main" id="{79530D1F-7660-8F72-B159-BC22C0BE2786}"/>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603840" y="5882291"/>
            <a:ext cx="8350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4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18EAE8-5770-CE42-553C-850BA52907EC}"/>
              </a:ext>
            </a:extLst>
          </p:cNvPr>
          <p:cNvSpPr/>
          <p:nvPr/>
        </p:nvSpPr>
        <p:spPr>
          <a:xfrm>
            <a:off x="171735" y="110307"/>
            <a:ext cx="1013419" cy="3385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u="sng" dirty="0">
                <a:ln/>
              </a:rPr>
              <a:t>Analyze</a:t>
            </a:r>
          </a:p>
        </p:txBody>
      </p:sp>
      <p:sp>
        <p:nvSpPr>
          <p:cNvPr id="3" name="TextBox 2">
            <a:extLst>
              <a:ext uri="{FF2B5EF4-FFF2-40B4-BE49-F238E27FC236}">
                <a16:creationId xmlns:a16="http://schemas.microsoft.com/office/drawing/2014/main" id="{E8EB6A03-EE46-B792-C492-6A55473C715B}"/>
              </a:ext>
            </a:extLst>
          </p:cNvPr>
          <p:cNvSpPr txBox="1"/>
          <p:nvPr/>
        </p:nvSpPr>
        <p:spPr>
          <a:xfrm>
            <a:off x="171735" y="423269"/>
            <a:ext cx="3121255" cy="2092881"/>
          </a:xfrm>
          <a:prstGeom prst="rect">
            <a:avLst/>
          </a:prstGeom>
          <a:noFill/>
        </p:spPr>
        <p:txBody>
          <a:bodyPr wrap="square" rtlCol="0">
            <a:spAutoFit/>
          </a:bodyPr>
          <a:lstStyle/>
          <a:p>
            <a:r>
              <a:rPr lang="en-US" sz="1000" b="1" dirty="0"/>
              <a:t>What is the Data Telling You?</a:t>
            </a:r>
          </a:p>
          <a:p>
            <a:endParaRPr lang="en-US" sz="1000" b="1" dirty="0"/>
          </a:p>
          <a:p>
            <a:endParaRPr lang="en-US" sz="1000" b="1" dirty="0"/>
          </a:p>
          <a:p>
            <a:pPr marL="171450" indent="-171450">
              <a:buFont typeface="Arial" panose="020B0604020202020204" pitchFamily="34" charset="0"/>
              <a:buChar char="•"/>
            </a:pPr>
            <a:r>
              <a:rPr lang="en-US" sz="1000" dirty="0"/>
              <a:t>When Analyzing the data we see during the first recorded month that I fail to reach my goal of 7 cups of water 22 times out of the 30 days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also discovered that most of my heavy consumption days are occurring during the start of the week on Monday, Tuesday and Wednesday</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SQL Before the Changes were 2.4 and the SQL After Changes were 2.7 </a:t>
            </a:r>
          </a:p>
        </p:txBody>
      </p:sp>
      <p:sp>
        <p:nvSpPr>
          <p:cNvPr id="4" name="Rectangle 3">
            <a:extLst>
              <a:ext uri="{FF2B5EF4-FFF2-40B4-BE49-F238E27FC236}">
                <a16:creationId xmlns:a16="http://schemas.microsoft.com/office/drawing/2014/main" id="{A2C5916C-056A-EF28-4F15-128708DFE436}"/>
              </a:ext>
            </a:extLst>
          </p:cNvPr>
          <p:cNvSpPr/>
          <p:nvPr/>
        </p:nvSpPr>
        <p:spPr>
          <a:xfrm>
            <a:off x="171735" y="2829112"/>
            <a:ext cx="1638590" cy="3385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u="sng" dirty="0">
                <a:ln/>
              </a:rPr>
              <a:t>Improvement</a:t>
            </a:r>
          </a:p>
        </p:txBody>
      </p:sp>
      <p:sp>
        <p:nvSpPr>
          <p:cNvPr id="5" name="TextBox 4">
            <a:extLst>
              <a:ext uri="{FF2B5EF4-FFF2-40B4-BE49-F238E27FC236}">
                <a16:creationId xmlns:a16="http://schemas.microsoft.com/office/drawing/2014/main" id="{011677C0-4493-7730-5679-1A52BDB52D1D}"/>
              </a:ext>
            </a:extLst>
          </p:cNvPr>
          <p:cNvSpPr txBox="1"/>
          <p:nvPr/>
        </p:nvSpPr>
        <p:spPr>
          <a:xfrm>
            <a:off x="171734" y="3226237"/>
            <a:ext cx="3121255" cy="3631763"/>
          </a:xfrm>
          <a:prstGeom prst="rect">
            <a:avLst/>
          </a:prstGeom>
          <a:noFill/>
        </p:spPr>
        <p:txBody>
          <a:bodyPr wrap="square" rtlCol="0">
            <a:spAutoFit/>
          </a:bodyPr>
          <a:lstStyle/>
          <a:p>
            <a:r>
              <a:rPr lang="en-US" sz="1000" b="1" dirty="0"/>
              <a:t>How Did we Improve?</a:t>
            </a:r>
          </a:p>
          <a:p>
            <a:endParaRPr lang="en-US" sz="1000" dirty="0"/>
          </a:p>
          <a:p>
            <a:pPr marL="171450" indent="-171450">
              <a:buFont typeface="Arial" panose="020B0604020202020204" pitchFamily="34" charset="0"/>
              <a:buChar char="•"/>
            </a:pPr>
            <a:r>
              <a:rPr lang="en-US" sz="1000" dirty="0"/>
              <a:t>I took Immediate action after reviewing the data from the previous collected month.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doubled down on the belief of needing more encouragement in regards to trying flavored water or flavor packets.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also doubled down on the philosophy of trying to stretch out my time of drinking water focusing particularly on the end of the week. I heavily pushed myself to consume more water on days such as Thursday, Friday, Saturday and Sunday.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You can see as evidence on the graphs, tests, correlation and control charts that I was able to greatly increase the amount of water consumed.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 was also able to set my goal to 10 Cups of water and reached that target almost over 50% of the time</a:t>
            </a:r>
          </a:p>
          <a:p>
            <a:pPr marL="171450" indent="-171450">
              <a:buFont typeface="Arial" panose="020B0604020202020204" pitchFamily="34" charset="0"/>
              <a:buChar char="•"/>
            </a:pPr>
            <a:endParaRPr lang="en-US" sz="1000" dirty="0"/>
          </a:p>
        </p:txBody>
      </p:sp>
      <p:graphicFrame>
        <p:nvGraphicFramePr>
          <p:cNvPr id="6" name="Chart 5">
            <a:extLst>
              <a:ext uri="{FF2B5EF4-FFF2-40B4-BE49-F238E27FC236}">
                <a16:creationId xmlns:a16="http://schemas.microsoft.com/office/drawing/2014/main" id="{802DA80A-2809-687D-1C73-FB7A5178BA28}"/>
              </a:ext>
            </a:extLst>
          </p:cNvPr>
          <p:cNvGraphicFramePr>
            <a:graphicFrameLocks/>
          </p:cNvGraphicFramePr>
          <p:nvPr>
            <p:extLst>
              <p:ext uri="{D42A27DB-BD31-4B8C-83A1-F6EECF244321}">
                <p14:modId xmlns:p14="http://schemas.microsoft.com/office/powerpoint/2010/main" val="703241024"/>
              </p:ext>
            </p:extLst>
          </p:nvPr>
        </p:nvGraphicFramePr>
        <p:xfrm>
          <a:off x="3705764" y="3630324"/>
          <a:ext cx="3474288" cy="2768832"/>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3699002C-B979-22D0-C708-CBDA138C2623}"/>
              </a:ext>
            </a:extLst>
          </p:cNvPr>
          <p:cNvPicPr>
            <a:picLocks noChangeAspect="1"/>
          </p:cNvPicPr>
          <p:nvPr/>
        </p:nvPicPr>
        <p:blipFill>
          <a:blip r:embed="rId3"/>
          <a:stretch>
            <a:fillRect/>
          </a:stretch>
        </p:blipFill>
        <p:spPr>
          <a:xfrm>
            <a:off x="3705764" y="494197"/>
            <a:ext cx="3474288" cy="2092881"/>
          </a:xfrm>
          <a:prstGeom prst="rect">
            <a:avLst/>
          </a:prstGeom>
        </p:spPr>
      </p:pic>
      <p:sp>
        <p:nvSpPr>
          <p:cNvPr id="8" name="TextBox 7">
            <a:extLst>
              <a:ext uri="{FF2B5EF4-FFF2-40B4-BE49-F238E27FC236}">
                <a16:creationId xmlns:a16="http://schemas.microsoft.com/office/drawing/2014/main" id="{D1000BE9-64EB-97F1-D401-1833C58C8E4B}"/>
              </a:ext>
            </a:extLst>
          </p:cNvPr>
          <p:cNvSpPr txBox="1"/>
          <p:nvPr/>
        </p:nvSpPr>
        <p:spPr>
          <a:xfrm>
            <a:off x="4781610" y="156473"/>
            <a:ext cx="1539923"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t>Before</a:t>
            </a:r>
          </a:p>
        </p:txBody>
      </p:sp>
      <p:sp>
        <p:nvSpPr>
          <p:cNvPr id="9" name="TextBox 8">
            <a:extLst>
              <a:ext uri="{FF2B5EF4-FFF2-40B4-BE49-F238E27FC236}">
                <a16:creationId xmlns:a16="http://schemas.microsoft.com/office/drawing/2014/main" id="{DAEDABC0-DBFF-F6DA-7837-26EF85B97467}"/>
              </a:ext>
            </a:extLst>
          </p:cNvPr>
          <p:cNvSpPr txBox="1"/>
          <p:nvPr/>
        </p:nvSpPr>
        <p:spPr>
          <a:xfrm>
            <a:off x="4579081" y="3326209"/>
            <a:ext cx="1539923"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t>After</a:t>
            </a:r>
          </a:p>
        </p:txBody>
      </p:sp>
      <p:sp>
        <p:nvSpPr>
          <p:cNvPr id="10" name="Rectangle 9">
            <a:extLst>
              <a:ext uri="{FF2B5EF4-FFF2-40B4-BE49-F238E27FC236}">
                <a16:creationId xmlns:a16="http://schemas.microsoft.com/office/drawing/2014/main" id="{B61DD440-8459-9FD3-DF67-45B96367978F}"/>
              </a:ext>
            </a:extLst>
          </p:cNvPr>
          <p:cNvSpPr/>
          <p:nvPr/>
        </p:nvSpPr>
        <p:spPr>
          <a:xfrm>
            <a:off x="9085270" y="617741"/>
            <a:ext cx="992580" cy="3385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u="sng" dirty="0">
                <a:ln/>
              </a:rPr>
              <a:t>Control</a:t>
            </a:r>
          </a:p>
        </p:txBody>
      </p:sp>
      <p:sp>
        <p:nvSpPr>
          <p:cNvPr id="11" name="TextBox 10">
            <a:extLst>
              <a:ext uri="{FF2B5EF4-FFF2-40B4-BE49-F238E27FC236}">
                <a16:creationId xmlns:a16="http://schemas.microsoft.com/office/drawing/2014/main" id="{53201CFE-4BB9-744F-1E24-FBCD139FDA4C}"/>
              </a:ext>
            </a:extLst>
          </p:cNvPr>
          <p:cNvSpPr txBox="1"/>
          <p:nvPr/>
        </p:nvSpPr>
        <p:spPr>
          <a:xfrm>
            <a:off x="8579613" y="1333411"/>
            <a:ext cx="3121255" cy="3785652"/>
          </a:xfrm>
          <a:prstGeom prst="rect">
            <a:avLst/>
          </a:prstGeom>
          <a:noFill/>
        </p:spPr>
        <p:txBody>
          <a:bodyPr wrap="square" rtlCol="0">
            <a:spAutoFit/>
          </a:bodyPr>
          <a:lstStyle/>
          <a:p>
            <a:r>
              <a:rPr lang="en-US" sz="1000" b="1" dirty="0"/>
              <a:t>How Did we Hold Gains?</a:t>
            </a:r>
          </a:p>
          <a:p>
            <a:endParaRPr lang="en-US" sz="1000" dirty="0"/>
          </a:p>
          <a:p>
            <a:pPr marL="171450" indent="-171450">
              <a:buFont typeface="Arial" panose="020B0604020202020204" pitchFamily="34" charset="0"/>
              <a:buChar char="•"/>
            </a:pPr>
            <a:r>
              <a:rPr lang="en-US" sz="1000" dirty="0"/>
              <a:t>The best way to Hold the gains of this experiment are to know how it made you feel.</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Reported in my earlier documentation, I felt a lot of body aches, headaches and sometimes anger due to lack of proper hydration.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Because of these problems, the increased focused amount of water being taken in has made me feel so much better in terms of mental and physical performance. Those gains are enough to make you want to keep increasing and or hold the current line for water quality and ingestion.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This study I was able to set my original goal at 7 Cups of water per day. The 2</a:t>
            </a:r>
            <a:r>
              <a:rPr lang="en-US" sz="1000" baseline="30000" dirty="0"/>
              <a:t>nd</a:t>
            </a:r>
            <a:r>
              <a:rPr lang="en-US" sz="1000" dirty="0"/>
              <a:t> round data tracking I was able to boost my goal to 10 cups of water and reached that goal over half of the time. I would push myself to continue this experience by bumping 2 more round of tracking at the 12 cups and then doctor recommend 15 cups of water per day. </a:t>
            </a:r>
          </a:p>
        </p:txBody>
      </p:sp>
    </p:spTree>
    <p:extLst>
      <p:ext uri="{BB962C8B-B14F-4D97-AF65-F5344CB8AC3E}">
        <p14:creationId xmlns:p14="http://schemas.microsoft.com/office/powerpoint/2010/main" val="234536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1411</TotalTime>
  <Words>1552</Words>
  <Application>Microsoft Office PowerPoint</Application>
  <PresentationFormat>Widescreen</PresentationFormat>
  <Paragraphs>200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Georgia</vt:lpstr>
      <vt:lpstr>Ocean 16x9</vt:lpstr>
      <vt:lpstr>Benjamin Tisinger  Process Improvement Final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dc:creator>
  <cp:lastModifiedBy>Ben</cp:lastModifiedBy>
  <cp:revision>2</cp:revision>
  <dcterms:created xsi:type="dcterms:W3CDTF">2024-06-14T22:04:16Z</dcterms:created>
  <dcterms:modified xsi:type="dcterms:W3CDTF">2024-06-15T21:37:14Z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