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C562B-6F58-497C-8B17-6B276C6239D9}" v="7" dt="2021-10-22T09:15:17.494"/>
    <p1510:client id="{E5F1DE87-2816-4822-B453-B95F5968B0FD}" v="7" dt="2021-10-22T09:06:46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 Jun Tan" userId="4aa77b56-bd5a-49b5-b99b-c0ce9531d6db" providerId="ADAL" clId="{456C562B-6F58-497C-8B17-6B276C6239D9}"/>
    <pc:docChg chg="undo custSel modSld">
      <pc:chgData name="Ming Jun Tan" userId="4aa77b56-bd5a-49b5-b99b-c0ce9531d6db" providerId="ADAL" clId="{456C562B-6F58-497C-8B17-6B276C6239D9}" dt="2021-10-22T09:15:42.945" v="167" actId="1076"/>
      <pc:docMkLst>
        <pc:docMk/>
      </pc:docMkLst>
      <pc:sldChg chg="addSp delSp modSp mod">
        <pc:chgData name="Ming Jun Tan" userId="4aa77b56-bd5a-49b5-b99b-c0ce9531d6db" providerId="ADAL" clId="{456C562B-6F58-497C-8B17-6B276C6239D9}" dt="2021-10-22T09:15:42.945" v="167" actId="1076"/>
        <pc:sldMkLst>
          <pc:docMk/>
          <pc:sldMk cId="43445600" sldId="258"/>
        </pc:sldMkLst>
        <pc:spChg chg="add mod">
          <ac:chgData name="Ming Jun Tan" userId="4aa77b56-bd5a-49b5-b99b-c0ce9531d6db" providerId="ADAL" clId="{456C562B-6F58-497C-8B17-6B276C6239D9}" dt="2021-10-22T09:15:42.945" v="167" actId="1076"/>
          <ac:spMkLst>
            <pc:docMk/>
            <pc:sldMk cId="43445600" sldId="258"/>
            <ac:spMk id="10" creationId="{15D6DA26-922C-43D3-B590-41C5C8ABB200}"/>
          </ac:spMkLst>
        </pc:spChg>
        <pc:graphicFrameChg chg="del mod modGraphic">
          <ac:chgData name="Ming Jun Tan" userId="4aa77b56-bd5a-49b5-b99b-c0ce9531d6db" providerId="ADAL" clId="{456C562B-6F58-497C-8B17-6B276C6239D9}" dt="2021-10-22T09:12:20.683" v="145" actId="478"/>
          <ac:graphicFrameMkLst>
            <pc:docMk/>
            <pc:sldMk cId="43445600" sldId="258"/>
            <ac:graphicFrameMk id="2" creationId="{EB4D5D0E-66AB-4D13-9CDF-52A42EB950A8}"/>
          </ac:graphicFrameMkLst>
        </pc:graphicFrameChg>
        <pc:graphicFrameChg chg="add del">
          <ac:chgData name="Ming Jun Tan" userId="4aa77b56-bd5a-49b5-b99b-c0ce9531d6db" providerId="ADAL" clId="{456C562B-6F58-497C-8B17-6B276C6239D9}" dt="2021-10-22T09:15:15.582" v="154"/>
          <ac:graphicFrameMkLst>
            <pc:docMk/>
            <pc:sldMk cId="43445600" sldId="258"/>
            <ac:graphicFrameMk id="3" creationId="{A36E0949-D196-48CE-A9DE-FEC320216579}"/>
          </ac:graphicFrameMkLst>
        </pc:graphicFrameChg>
        <pc:graphicFrameChg chg="add del mod">
          <ac:chgData name="Ming Jun Tan" userId="4aa77b56-bd5a-49b5-b99b-c0ce9531d6db" providerId="ADAL" clId="{456C562B-6F58-497C-8B17-6B276C6239D9}" dt="2021-10-22T09:15:15.062" v="153"/>
          <ac:graphicFrameMkLst>
            <pc:docMk/>
            <pc:sldMk cId="43445600" sldId="258"/>
            <ac:graphicFrameMk id="8" creationId="{ADF6BFEF-CD49-43C4-8449-5798FCB53687}"/>
          </ac:graphicFrameMkLst>
        </pc:graphicFrameChg>
        <pc:graphicFrameChg chg="mod">
          <ac:chgData name="Ming Jun Tan" userId="4aa77b56-bd5a-49b5-b99b-c0ce9531d6db" providerId="ADAL" clId="{456C562B-6F58-497C-8B17-6B276C6239D9}" dt="2021-10-22T09:12:25.160" v="146" actId="14100"/>
          <ac:graphicFrameMkLst>
            <pc:docMk/>
            <pc:sldMk cId="43445600" sldId="258"/>
            <ac:graphicFrameMk id="9" creationId="{78EE52CB-8A4D-41FC-A727-EEA2F8261CD0}"/>
          </ac:graphicFrameMkLst>
        </pc:graphicFrameChg>
      </pc:sldChg>
    </pc:docChg>
  </pc:docChgLst>
  <pc:docChgLst>
    <pc:chgData name="Ming Jun Tan" userId="S::mingjun.tan@simplifynext.com::4aa77b56-bd5a-49b5-b99b-c0ce9531d6db" providerId="AD" clId="Web-{E5F1DE87-2816-4822-B453-B95F5968B0FD}"/>
    <pc:docChg chg="modSld">
      <pc:chgData name="Ming Jun Tan" userId="S::mingjun.tan@simplifynext.com::4aa77b56-bd5a-49b5-b99b-c0ce9531d6db" providerId="AD" clId="Web-{E5F1DE87-2816-4822-B453-B95F5968B0FD}" dt="2021-10-22T09:06:46.905" v="7"/>
      <pc:docMkLst>
        <pc:docMk/>
      </pc:docMkLst>
      <pc:sldChg chg="addSp modSp">
        <pc:chgData name="Ming Jun Tan" userId="S::mingjun.tan@simplifynext.com::4aa77b56-bd5a-49b5-b99b-c0ce9531d6db" providerId="AD" clId="Web-{E5F1DE87-2816-4822-B453-B95F5968B0FD}" dt="2021-10-22T09:06:46.905" v="7"/>
        <pc:sldMkLst>
          <pc:docMk/>
          <pc:sldMk cId="43445600" sldId="258"/>
        </pc:sldMkLst>
        <pc:graphicFrameChg chg="add mod modGraphic">
          <ac:chgData name="Ming Jun Tan" userId="S::mingjun.tan@simplifynext.com::4aa77b56-bd5a-49b5-b99b-c0ce9531d6db" providerId="AD" clId="Web-{E5F1DE87-2816-4822-B453-B95F5968B0FD}" dt="2021-10-22T09:06:46.905" v="7"/>
          <ac:graphicFrameMkLst>
            <pc:docMk/>
            <pc:sldMk cId="43445600" sldId="258"/>
            <ac:graphicFrameMk id="2" creationId="{EB4D5D0E-66AB-4D13-9CDF-52A42EB950A8}"/>
          </ac:graphicFrameMkLst>
        </pc:graphicFrameChg>
        <pc:graphicFrameChg chg="mod">
          <ac:chgData name="Ming Jun Tan" userId="S::mingjun.tan@simplifynext.com::4aa77b56-bd5a-49b5-b99b-c0ce9531d6db" providerId="AD" clId="Web-{E5F1DE87-2816-4822-B453-B95F5968B0FD}" dt="2021-10-22T09:05:55.168" v="0" actId="1076"/>
          <ac:graphicFrameMkLst>
            <pc:docMk/>
            <pc:sldMk cId="43445600" sldId="258"/>
            <ac:graphicFrameMk id="9" creationId="{78EE52CB-8A4D-41FC-A727-EEA2F8261CD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800" b="0" i="0" baseline="0" dirty="0">
                <a:effectLst/>
              </a:rPr>
              <a:t>(# of Success, BRE, SE) across time period across Processes selected </a:t>
            </a:r>
            <a:endParaRPr lang="en-SG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Process A</c:v>
                </c:pt>
                <c:pt idx="1">
                  <c:v>Process B</c:v>
                </c:pt>
                <c:pt idx="2">
                  <c:v>Process C</c:v>
                </c:pt>
                <c:pt idx="3">
                  <c:v>Process D</c:v>
                </c:pt>
                <c:pt idx="4">
                  <c:v>Process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3-43DA-BC5F-A6148BB448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Business Exception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Process A</c:v>
                </c:pt>
                <c:pt idx="1">
                  <c:v>Process B</c:v>
                </c:pt>
                <c:pt idx="2">
                  <c:v>Process C</c:v>
                </c:pt>
                <c:pt idx="3">
                  <c:v>Process D</c:v>
                </c:pt>
                <c:pt idx="4">
                  <c:v>Process 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53-43DA-BC5F-A6148BB448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System Exception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Process A</c:v>
                </c:pt>
                <c:pt idx="1">
                  <c:v>Process B</c:v>
                </c:pt>
                <c:pt idx="2">
                  <c:v>Process C</c:v>
                </c:pt>
                <c:pt idx="3">
                  <c:v>Process D</c:v>
                </c:pt>
                <c:pt idx="4">
                  <c:v>Process 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53-43DA-BC5F-A6148BB44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2545632"/>
        <c:axId val="322546288"/>
      </c:barChart>
      <c:catAx>
        <c:axId val="32254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46288"/>
        <c:crosses val="autoZero"/>
        <c:auto val="1"/>
        <c:lblAlgn val="ctr"/>
        <c:lblOffset val="100"/>
        <c:noMultiLvlLbl val="0"/>
      </c:catAx>
      <c:valAx>
        <c:axId val="32254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4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(#</a:t>
            </a:r>
            <a:r>
              <a:rPr lang="en-SG" baseline="0" dirty="0"/>
              <a:t> of </a:t>
            </a:r>
            <a:r>
              <a:rPr lang="en-SG" dirty="0"/>
              <a:t>Success</a:t>
            </a:r>
            <a:r>
              <a:rPr lang="en-SG" baseline="0" dirty="0"/>
              <a:t> vs BRE vs SE) across time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Sept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88-41E0-9D07-8ABE3B29AF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Business Exception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Sept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88-41E0-9D07-8ABE3B29AF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System Exception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Sept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88-41E0-9D07-8ABE3B29A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549896"/>
        <c:axId val="322548256"/>
      </c:lineChart>
      <c:catAx>
        <c:axId val="322549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48256"/>
        <c:crosses val="autoZero"/>
        <c:auto val="1"/>
        <c:lblAlgn val="ctr"/>
        <c:lblOffset val="100"/>
        <c:noMultiLvlLbl val="0"/>
      </c:catAx>
      <c:valAx>
        <c:axId val="3225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49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760AB-4306-4B94-8CC5-ABD7FCB563DC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D36A-BD19-4383-B452-1D5BDD3927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41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5D36A-BD19-4383-B452-1D5BDD3927A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04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1979-BF44-4ECB-AAD6-9540BFDA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0871-6639-405C-96D5-612B3601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6578-85A5-4088-827F-2CD98FFA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641E-6A69-40C6-94C9-1A75E8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1049-8337-458F-BBF5-9A2D0705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0B34-9D1D-45B5-90B8-D5B3C744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1F8C-635F-4CDD-8497-A87158979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FB18-2C3D-4D84-B02E-C7EDD92C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9FA2-9CF5-4849-8860-49E878B2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BAAF-333D-4F57-B8F0-7D1C45AB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38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435DA-0B16-4E1D-97EE-34EAE8AFC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2A72F-F4DF-4B63-8F35-4E8961C08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D132-0D4C-4AEF-8273-C50327A6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4B8B-2E49-4A34-B687-A267AAC8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FFA4-0E66-413C-A41E-F57E41A9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2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E06A-D669-4861-A2C4-4B139977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61C0-B871-441B-BA06-D942273C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E103-80C7-4246-86C9-ABDB5C6F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890C-9EE5-43D0-8E15-D851D786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CAC8-8A23-4C60-A5A9-A93183F3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16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3D29-9DEB-4251-833C-492BA70B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F728-5B70-438A-863E-5D64C6B5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35787-22F2-4958-979E-39C0427E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78CF-D875-422C-AA4F-0DDB3DD7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049B-D218-43B4-B2BE-CEB94663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54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9AAF-EAF4-42A8-B428-CC5F0C68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3324-9593-4E09-A68B-B4665B223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C421-76FE-4878-83BD-6A0F95933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F2C7-EEDE-4824-B89C-E93AB225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3B1D9-E80B-42F6-84F9-B26736E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4DE9-1DD4-4116-A1E5-BA82BE2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30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B476-38A6-4F48-A6E4-29A857D5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DCE2-4DB0-4E3B-AA19-177DA251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F015A-8CB7-434D-B9A4-0F1D65CE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24CAD-026D-4239-AAE9-87171CEA2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D218B-7157-45A9-9D99-1F914FE59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028F0-71EF-4BE2-AC56-F375CCF1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02EA7-BFF1-49A4-A729-FBDDB17F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0A2C1-0A0C-4C8E-A680-206D3C8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1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2AD2-CB97-421F-ACFE-CE1CA38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FB278-1AE3-48BD-9835-90F31ADD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BC29E-7656-40A1-9D1C-0BED573A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61B2B-9CE7-4D52-A239-89C90BD6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0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055C2-C3D0-450C-B50F-646A1551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1F818-9FF2-404A-8E21-4B88F952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7E539-F7C1-489D-8063-F52F0673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91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D350-2278-4E93-8D0E-CC7B39D8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EFFB-CD2A-4D91-A8E0-0932EC09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6C812-0EAA-4DF8-9867-E0B0FEB5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9DFE-1342-46DB-B1BD-32EDF471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EE2B4-8F3F-40FE-A69A-5EC1C08F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7F653-1F37-4E1E-AA7B-BBD4CC74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83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2296-CC89-47CD-8D1C-DA04855A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401E1-1086-48BA-9C3E-C3702EFF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3A4AD-347A-42C8-8D5F-F4909486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3775B-10CD-4F90-B790-BD891A12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B2828-AEAD-4CEF-857D-6B407BCF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CEA1-5528-4181-B9DF-4B034D5A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35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9B300-FC88-471B-A570-E47680AE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7EDA4-A87E-44B5-B811-14F0A4A3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6B2F-3EDE-42D1-993D-74A49160F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3DBF-30E7-4851-8947-00EE6158647A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708B-449D-4F0C-9333-0074262A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4C4C-BD3A-432B-BEE0-B397913A1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FCDE-B0A0-4F97-A8E0-8058E977B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6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8AB6E-D45D-4CEF-80AA-ED2809B5A75E}"/>
              </a:ext>
            </a:extLst>
          </p:cNvPr>
          <p:cNvSpPr txBox="1"/>
          <p:nvPr/>
        </p:nvSpPr>
        <p:spPr>
          <a:xfrm>
            <a:off x="716280" y="0"/>
            <a:ext cx="1075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/>
              <a:t>RPA Operational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6B038-FB20-4F1B-B2C6-D8ED28EE11C7}"/>
              </a:ext>
            </a:extLst>
          </p:cNvPr>
          <p:cNvSpPr txBox="1"/>
          <p:nvPr/>
        </p:nvSpPr>
        <p:spPr>
          <a:xfrm>
            <a:off x="2510466" y="1637527"/>
            <a:ext cx="139636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Total No. of Processes</a:t>
            </a:r>
          </a:p>
          <a:p>
            <a:pPr algn="ctr"/>
            <a:r>
              <a:rPr lang="en-SG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19C19-C684-4AA8-AB90-96D685440E69}"/>
              </a:ext>
            </a:extLst>
          </p:cNvPr>
          <p:cNvSpPr txBox="1"/>
          <p:nvPr/>
        </p:nvSpPr>
        <p:spPr>
          <a:xfrm>
            <a:off x="4955536" y="1627376"/>
            <a:ext cx="18535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Total Recorded Run Time (Hours)</a:t>
            </a:r>
          </a:p>
          <a:p>
            <a:pPr algn="ctr"/>
            <a:r>
              <a:rPr lang="en-SG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698FD-9FC5-4617-B0F8-C270F4F90F0A}"/>
              </a:ext>
            </a:extLst>
          </p:cNvPr>
          <p:cNvSpPr txBox="1"/>
          <p:nvPr/>
        </p:nvSpPr>
        <p:spPr>
          <a:xfrm>
            <a:off x="0" y="6488668"/>
            <a:ext cx="12001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Overview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112AC-274B-4B14-9069-6CD2D37CCAEE}"/>
              </a:ext>
            </a:extLst>
          </p:cNvPr>
          <p:cNvSpPr txBox="1"/>
          <p:nvPr/>
        </p:nvSpPr>
        <p:spPr>
          <a:xfrm>
            <a:off x="7743506" y="1658481"/>
            <a:ext cx="18535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Total Number of Robot Runs</a:t>
            </a:r>
          </a:p>
          <a:p>
            <a:pPr algn="ctr"/>
            <a:r>
              <a:rPr lang="en-SG" dirty="0"/>
              <a:t>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0CAE3-0E90-47D3-A8CF-B64401110774}"/>
              </a:ext>
            </a:extLst>
          </p:cNvPr>
          <p:cNvSpPr txBox="1"/>
          <p:nvPr/>
        </p:nvSpPr>
        <p:spPr>
          <a:xfrm>
            <a:off x="10315574" y="1099317"/>
            <a:ext cx="170847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Department Filter</a:t>
            </a:r>
          </a:p>
          <a:p>
            <a:pPr algn="ctr"/>
            <a:r>
              <a:rPr lang="en-SG" sz="1600" dirty="0"/>
              <a:t>Multi Select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3695FB-ABF9-45F1-9F69-A16CA986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1951"/>
              </p:ext>
            </p:extLst>
          </p:nvPr>
        </p:nvGraphicFramePr>
        <p:xfrm>
          <a:off x="276225" y="4511904"/>
          <a:ext cx="11639550" cy="132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17">
                  <a:extLst>
                    <a:ext uri="{9D8B030D-6E8A-4147-A177-3AD203B41FA5}">
                      <a16:colId xmlns:a16="http://schemas.microsoft.com/office/drawing/2014/main" val="4213097927"/>
                    </a:ext>
                  </a:extLst>
                </a:gridCol>
                <a:gridCol w="1860145">
                  <a:extLst>
                    <a:ext uri="{9D8B030D-6E8A-4147-A177-3AD203B41FA5}">
                      <a16:colId xmlns:a16="http://schemas.microsoft.com/office/drawing/2014/main" val="1707887837"/>
                    </a:ext>
                  </a:extLst>
                </a:gridCol>
                <a:gridCol w="2129347">
                  <a:extLst>
                    <a:ext uri="{9D8B030D-6E8A-4147-A177-3AD203B41FA5}">
                      <a16:colId xmlns:a16="http://schemas.microsoft.com/office/drawing/2014/main" val="2479056717"/>
                    </a:ext>
                  </a:extLst>
                </a:gridCol>
                <a:gridCol w="2129347">
                  <a:extLst>
                    <a:ext uri="{9D8B030D-6E8A-4147-A177-3AD203B41FA5}">
                      <a16:colId xmlns:a16="http://schemas.microsoft.com/office/drawing/2014/main" val="3835205968"/>
                    </a:ext>
                  </a:extLst>
                </a:gridCol>
                <a:gridCol w="2129347">
                  <a:extLst>
                    <a:ext uri="{9D8B030D-6E8A-4147-A177-3AD203B41FA5}">
                      <a16:colId xmlns:a16="http://schemas.microsoft.com/office/drawing/2014/main" val="2306069805"/>
                    </a:ext>
                  </a:extLst>
                </a:gridCol>
                <a:gridCol w="2129347">
                  <a:extLst>
                    <a:ext uri="{9D8B030D-6E8A-4147-A177-3AD203B41FA5}">
                      <a16:colId xmlns:a16="http://schemas.microsoft.com/office/drawing/2014/main" val="2420002793"/>
                    </a:ext>
                  </a:extLst>
                </a:gridCol>
              </a:tblGrid>
              <a:tr h="504918">
                <a:tc>
                  <a:txBody>
                    <a:bodyPr/>
                    <a:lstStyle/>
                    <a:p>
                      <a:r>
                        <a:rPr lang="en-SG" sz="1200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Total Recorded Run Time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Total # of Robot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Total #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Total # of 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Total # of 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47968"/>
                  </a:ext>
                </a:extLst>
              </a:tr>
              <a:tr h="409545">
                <a:tc>
                  <a:txBody>
                    <a:bodyPr/>
                    <a:lstStyle/>
                    <a:p>
                      <a:r>
                        <a:rPr lang="en-SG" sz="1200" dirty="0"/>
                        <a:t>HR Process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63861"/>
                  </a:ext>
                </a:extLst>
              </a:tr>
              <a:tr h="409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HR Process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3625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C06D3F6-619C-46BE-8646-D1D09602C7FA}"/>
              </a:ext>
            </a:extLst>
          </p:cNvPr>
          <p:cNvSpPr txBox="1"/>
          <p:nvPr/>
        </p:nvSpPr>
        <p:spPr>
          <a:xfrm>
            <a:off x="2280272" y="2842989"/>
            <a:ext cx="20026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 with Highest % of Success Cases</a:t>
            </a:r>
          </a:p>
          <a:p>
            <a:pPr algn="ctr">
              <a:defRPr/>
            </a:pPr>
            <a:r>
              <a:rPr lang="en-SG" sz="1800" dirty="0"/>
              <a:t>HR Process 2 (95%)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340C8-90E6-4266-99D5-E6B2F151934D}"/>
              </a:ext>
            </a:extLst>
          </p:cNvPr>
          <p:cNvSpPr txBox="1"/>
          <p:nvPr/>
        </p:nvSpPr>
        <p:spPr>
          <a:xfrm>
            <a:off x="4911240" y="2865864"/>
            <a:ext cx="22039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 with Highest % of BRE Cases </a:t>
            </a:r>
            <a:endParaRPr lang="en-SG" sz="1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800" dirty="0"/>
              <a:t>HR Process 2 (10%)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A4F67-0B89-4F75-933D-194EA95C9327}"/>
              </a:ext>
            </a:extLst>
          </p:cNvPr>
          <p:cNvSpPr txBox="1"/>
          <p:nvPr/>
        </p:nvSpPr>
        <p:spPr>
          <a:xfrm>
            <a:off x="7743506" y="2828835"/>
            <a:ext cx="20026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 with Highest % of SE Cases</a:t>
            </a:r>
            <a:endParaRPr lang="en-SG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800" dirty="0"/>
              <a:t>HR Process (10%)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A333CB-2B43-4941-9665-2B48849A55E1}"/>
              </a:ext>
            </a:extLst>
          </p:cNvPr>
          <p:cNvSpPr txBox="1"/>
          <p:nvPr/>
        </p:nvSpPr>
        <p:spPr>
          <a:xfrm>
            <a:off x="10315573" y="1761321"/>
            <a:ext cx="17084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Time Slicer**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44177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8AB6E-D45D-4CEF-80AA-ED2809B5A75E}"/>
              </a:ext>
            </a:extLst>
          </p:cNvPr>
          <p:cNvSpPr txBox="1"/>
          <p:nvPr/>
        </p:nvSpPr>
        <p:spPr>
          <a:xfrm>
            <a:off x="716280" y="0"/>
            <a:ext cx="1075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/>
              <a:t>RPA Operational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6B038-FB20-4F1B-B2C6-D8ED28EE11C7}"/>
              </a:ext>
            </a:extLst>
          </p:cNvPr>
          <p:cNvSpPr txBox="1"/>
          <p:nvPr/>
        </p:nvSpPr>
        <p:spPr>
          <a:xfrm>
            <a:off x="2510466" y="1637527"/>
            <a:ext cx="139636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Total No. of Processes</a:t>
            </a:r>
          </a:p>
          <a:p>
            <a:pPr algn="ctr"/>
            <a:r>
              <a:rPr lang="en-SG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19C19-C684-4AA8-AB90-96D685440E69}"/>
              </a:ext>
            </a:extLst>
          </p:cNvPr>
          <p:cNvSpPr txBox="1"/>
          <p:nvPr/>
        </p:nvSpPr>
        <p:spPr>
          <a:xfrm>
            <a:off x="4955536" y="1627376"/>
            <a:ext cx="18535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Total Recorded Run Time (Hours)</a:t>
            </a:r>
          </a:p>
          <a:p>
            <a:pPr algn="ctr"/>
            <a:r>
              <a:rPr lang="en-SG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698FD-9FC5-4617-B0F8-C270F4F90F0A}"/>
              </a:ext>
            </a:extLst>
          </p:cNvPr>
          <p:cNvSpPr txBox="1"/>
          <p:nvPr/>
        </p:nvSpPr>
        <p:spPr>
          <a:xfrm>
            <a:off x="0" y="6488668"/>
            <a:ext cx="12001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Overview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112AC-274B-4B14-9069-6CD2D37CCAEE}"/>
              </a:ext>
            </a:extLst>
          </p:cNvPr>
          <p:cNvSpPr txBox="1"/>
          <p:nvPr/>
        </p:nvSpPr>
        <p:spPr>
          <a:xfrm>
            <a:off x="7743506" y="1658481"/>
            <a:ext cx="18535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Total Number of Robot Runs</a:t>
            </a:r>
          </a:p>
          <a:p>
            <a:pPr algn="ctr"/>
            <a:r>
              <a:rPr lang="en-SG" dirty="0"/>
              <a:t>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0CAE3-0E90-47D3-A8CF-B64401110774}"/>
              </a:ext>
            </a:extLst>
          </p:cNvPr>
          <p:cNvSpPr txBox="1"/>
          <p:nvPr/>
        </p:nvSpPr>
        <p:spPr>
          <a:xfrm>
            <a:off x="10315574" y="1099317"/>
            <a:ext cx="170847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Department Filter</a:t>
            </a:r>
          </a:p>
          <a:p>
            <a:pPr algn="ctr"/>
            <a:r>
              <a:rPr lang="en-SG" sz="1600" dirty="0"/>
              <a:t>Multi Select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3695FB-ABF9-45F1-9F69-A16CA986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0591"/>
              </p:ext>
            </p:extLst>
          </p:nvPr>
        </p:nvGraphicFramePr>
        <p:xfrm>
          <a:off x="1100768" y="4434675"/>
          <a:ext cx="9563099" cy="132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157">
                  <a:extLst>
                    <a:ext uri="{9D8B030D-6E8A-4147-A177-3AD203B41FA5}">
                      <a16:colId xmlns:a16="http://schemas.microsoft.com/office/drawing/2014/main" val="4213097927"/>
                    </a:ext>
                  </a:extLst>
                </a:gridCol>
                <a:gridCol w="3387360">
                  <a:extLst>
                    <a:ext uri="{9D8B030D-6E8A-4147-A177-3AD203B41FA5}">
                      <a16:colId xmlns:a16="http://schemas.microsoft.com/office/drawing/2014/main" val="1707887837"/>
                    </a:ext>
                  </a:extLst>
                </a:gridCol>
                <a:gridCol w="3877582">
                  <a:extLst>
                    <a:ext uri="{9D8B030D-6E8A-4147-A177-3AD203B41FA5}">
                      <a16:colId xmlns:a16="http://schemas.microsoft.com/office/drawing/2014/main" val="2479056717"/>
                    </a:ext>
                  </a:extLst>
                </a:gridCol>
              </a:tblGrid>
              <a:tr h="504918">
                <a:tc>
                  <a:txBody>
                    <a:bodyPr/>
                    <a:lstStyle/>
                    <a:p>
                      <a:r>
                        <a:rPr lang="en-SG" sz="1200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Total Recorded Run Time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Total # of Robot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47968"/>
                  </a:ext>
                </a:extLst>
              </a:tr>
              <a:tr h="409545">
                <a:tc>
                  <a:txBody>
                    <a:bodyPr/>
                    <a:lstStyle/>
                    <a:p>
                      <a:r>
                        <a:rPr lang="en-SG" sz="1200" dirty="0"/>
                        <a:t>HR Process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63861"/>
                  </a:ext>
                </a:extLst>
              </a:tr>
              <a:tr h="409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HR Process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3625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C06D3F6-619C-46BE-8646-D1D09602C7FA}"/>
              </a:ext>
            </a:extLst>
          </p:cNvPr>
          <p:cNvSpPr txBox="1"/>
          <p:nvPr/>
        </p:nvSpPr>
        <p:spPr>
          <a:xfrm>
            <a:off x="2280272" y="2842989"/>
            <a:ext cx="20026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 with Highest % of Success Cases</a:t>
            </a:r>
          </a:p>
          <a:p>
            <a:pPr algn="ctr">
              <a:defRPr/>
            </a:pPr>
            <a:r>
              <a:rPr lang="en-SG" sz="1800" dirty="0"/>
              <a:t>HR Process 2 (95%)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340C8-90E6-4266-99D5-E6B2F151934D}"/>
              </a:ext>
            </a:extLst>
          </p:cNvPr>
          <p:cNvSpPr txBox="1"/>
          <p:nvPr/>
        </p:nvSpPr>
        <p:spPr>
          <a:xfrm>
            <a:off x="4911240" y="2865864"/>
            <a:ext cx="22039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 with Highest % of BRE Cases </a:t>
            </a:r>
            <a:endParaRPr lang="en-SG" sz="1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800" dirty="0"/>
              <a:t>HR Process 2 (10%)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A4F67-0B89-4F75-933D-194EA95C9327}"/>
              </a:ext>
            </a:extLst>
          </p:cNvPr>
          <p:cNvSpPr txBox="1"/>
          <p:nvPr/>
        </p:nvSpPr>
        <p:spPr>
          <a:xfrm>
            <a:off x="7743506" y="2828835"/>
            <a:ext cx="20026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 with Highest % of SE Cases</a:t>
            </a:r>
            <a:endParaRPr lang="en-SG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800" dirty="0"/>
              <a:t>HR Process (10%)</a:t>
            </a:r>
          </a:p>
        </p:txBody>
      </p:sp>
    </p:spTree>
    <p:extLst>
      <p:ext uri="{BB962C8B-B14F-4D97-AF65-F5344CB8AC3E}">
        <p14:creationId xmlns:p14="http://schemas.microsoft.com/office/powerpoint/2010/main" val="308525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0FB49-E0C7-497A-A8B5-AF118F7D33C0}"/>
              </a:ext>
            </a:extLst>
          </p:cNvPr>
          <p:cNvSpPr txBox="1"/>
          <p:nvPr/>
        </p:nvSpPr>
        <p:spPr>
          <a:xfrm>
            <a:off x="3589499" y="137223"/>
            <a:ext cx="2057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Time Period Filter</a:t>
            </a:r>
          </a:p>
          <a:p>
            <a:pPr algn="ctr"/>
            <a:r>
              <a:rPr lang="en-SG" b="1" dirty="0"/>
              <a:t>(time range)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7E58-52F4-4CE5-8B8F-363F54936CF2}"/>
              </a:ext>
            </a:extLst>
          </p:cNvPr>
          <p:cNvSpPr txBox="1"/>
          <p:nvPr/>
        </p:nvSpPr>
        <p:spPr>
          <a:xfrm>
            <a:off x="-1" y="6488668"/>
            <a:ext cx="17430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Multi Process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84DB1-85C4-489C-AF52-B857801BDD25}"/>
              </a:ext>
            </a:extLst>
          </p:cNvPr>
          <p:cNvSpPr txBox="1"/>
          <p:nvPr/>
        </p:nvSpPr>
        <p:spPr>
          <a:xfrm>
            <a:off x="6096000" y="159028"/>
            <a:ext cx="2057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 Filter</a:t>
            </a:r>
          </a:p>
          <a:p>
            <a:pPr algn="ctr"/>
            <a:r>
              <a:rPr lang="en-SG" b="1" dirty="0"/>
              <a:t>(multi select)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9CA2655-EE75-4CD1-AEF3-FA28A6677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541617"/>
              </p:ext>
            </p:extLst>
          </p:nvPr>
        </p:nvGraphicFramePr>
        <p:xfrm>
          <a:off x="257174" y="986497"/>
          <a:ext cx="10306049" cy="5502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DCF014-0580-47F5-8AD5-940300ACDAA5}"/>
              </a:ext>
            </a:extLst>
          </p:cNvPr>
          <p:cNvSpPr txBox="1"/>
          <p:nvPr/>
        </p:nvSpPr>
        <p:spPr>
          <a:xfrm>
            <a:off x="10668000" y="1337624"/>
            <a:ext cx="1524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Processes with &lt; 50% Success Cases</a:t>
            </a:r>
          </a:p>
          <a:p>
            <a:pPr algn="ctr"/>
            <a:r>
              <a:rPr lang="en-SG" b="1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164513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0FB49-E0C7-497A-A8B5-AF118F7D33C0}"/>
              </a:ext>
            </a:extLst>
          </p:cNvPr>
          <p:cNvSpPr txBox="1"/>
          <p:nvPr/>
        </p:nvSpPr>
        <p:spPr>
          <a:xfrm>
            <a:off x="9999824" y="238358"/>
            <a:ext cx="2057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Time Period Filter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7E58-52F4-4CE5-8B8F-363F54936CF2}"/>
              </a:ext>
            </a:extLst>
          </p:cNvPr>
          <p:cNvSpPr txBox="1"/>
          <p:nvPr/>
        </p:nvSpPr>
        <p:spPr>
          <a:xfrm>
            <a:off x="-1" y="6488668"/>
            <a:ext cx="1914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Single Process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84DB1-85C4-489C-AF52-B857801BDD25}"/>
              </a:ext>
            </a:extLst>
          </p:cNvPr>
          <p:cNvSpPr txBox="1"/>
          <p:nvPr/>
        </p:nvSpPr>
        <p:spPr>
          <a:xfrm>
            <a:off x="9999824" y="607690"/>
            <a:ext cx="2057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Process Filter</a:t>
            </a:r>
          </a:p>
          <a:p>
            <a:pPr algn="ctr"/>
            <a:r>
              <a:rPr lang="en-SG" b="1" dirty="0"/>
              <a:t>(single select)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EE52CB-8A4D-41FC-A727-EEA2F8261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709655"/>
              </p:ext>
            </p:extLst>
          </p:nvPr>
        </p:nvGraphicFramePr>
        <p:xfrm>
          <a:off x="325486" y="1120783"/>
          <a:ext cx="9548356" cy="4884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D6DA26-922C-43D3-B590-41C5C8ABB200}"/>
              </a:ext>
            </a:extLst>
          </p:cNvPr>
          <p:cNvSpPr txBox="1"/>
          <p:nvPr/>
        </p:nvSpPr>
        <p:spPr>
          <a:xfrm>
            <a:off x="9999824" y="1257704"/>
            <a:ext cx="2057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REF State Filter</a:t>
            </a:r>
          </a:p>
          <a:p>
            <a:pPr algn="ctr"/>
            <a:r>
              <a:rPr lang="en-SG" b="1" dirty="0"/>
              <a:t>(single select)</a:t>
            </a:r>
          </a:p>
        </p:txBody>
      </p:sp>
    </p:spTree>
    <p:extLst>
      <p:ext uri="{BB962C8B-B14F-4D97-AF65-F5344CB8AC3E}">
        <p14:creationId xmlns:p14="http://schemas.microsoft.com/office/powerpoint/2010/main" val="4344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0FB49-E0C7-497A-A8B5-AF118F7D33C0}"/>
              </a:ext>
            </a:extLst>
          </p:cNvPr>
          <p:cNvSpPr txBox="1"/>
          <p:nvPr/>
        </p:nvSpPr>
        <p:spPr>
          <a:xfrm>
            <a:off x="9999824" y="238358"/>
            <a:ext cx="2057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Time Period Filter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7E58-52F4-4CE5-8B8F-363F54936CF2}"/>
              </a:ext>
            </a:extLst>
          </p:cNvPr>
          <p:cNvSpPr txBox="1"/>
          <p:nvPr/>
        </p:nvSpPr>
        <p:spPr>
          <a:xfrm>
            <a:off x="-1" y="6488668"/>
            <a:ext cx="12001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Machines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84DB1-85C4-489C-AF52-B857801BDD25}"/>
              </a:ext>
            </a:extLst>
          </p:cNvPr>
          <p:cNvSpPr txBox="1"/>
          <p:nvPr/>
        </p:nvSpPr>
        <p:spPr>
          <a:xfrm>
            <a:off x="9999824" y="607690"/>
            <a:ext cx="2057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Machine Filter</a:t>
            </a:r>
          </a:p>
        </p:txBody>
      </p:sp>
    </p:spTree>
    <p:extLst>
      <p:ext uri="{BB962C8B-B14F-4D97-AF65-F5344CB8AC3E}">
        <p14:creationId xmlns:p14="http://schemas.microsoft.com/office/powerpoint/2010/main" val="109010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08663BBCCC494188467B6009BF7C01" ma:contentTypeVersion="2" ma:contentTypeDescription="Create a new document." ma:contentTypeScope="" ma:versionID="89e0fd991a5f8f24856930ae4e24bdc1">
  <xsd:schema xmlns:xsd="http://www.w3.org/2001/XMLSchema" xmlns:xs="http://www.w3.org/2001/XMLSchema" xmlns:p="http://schemas.microsoft.com/office/2006/metadata/properties" xmlns:ns2="2ab51127-b93a-4d7d-8fbc-a59eae6dbd6e" targetNamespace="http://schemas.microsoft.com/office/2006/metadata/properties" ma:root="true" ma:fieldsID="bce297db8abf860a0303b9911ee23819" ns2:_="">
    <xsd:import namespace="2ab51127-b93a-4d7d-8fbc-a59eae6dbd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51127-b93a-4d7d-8fbc-a59eae6dbd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55673-7E2D-4666-9270-97138C576DF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2ab51127-b93a-4d7d-8fbc-a59eae6dbd6e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33D919-118E-4182-83D5-CC65C65A71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51127-b93a-4d7d-8fbc-a59eae6dbd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4A9908-1F88-4361-85FC-4F6E7D6578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269</Words>
  <Application>Microsoft Office PowerPoint</Application>
  <PresentationFormat>Widescreen</PresentationFormat>
  <Paragraphs>73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Ming Jun Tan</cp:lastModifiedBy>
  <cp:revision>27</cp:revision>
  <dcterms:created xsi:type="dcterms:W3CDTF">2021-10-22T08:11:45Z</dcterms:created>
  <dcterms:modified xsi:type="dcterms:W3CDTF">2021-10-22T09:18:14Z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0x010100C008663BBCCC494188467B6009BF7C01</vt:lpwstr>
  </property>
</Properties>
</file>