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Inter"/>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Inter-bold.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6a03ba881_4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Speaker: Sadia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400"/>
              <a:t>Meme stocks = </a:t>
            </a:r>
            <a:r>
              <a:rPr lang="en-US" sz="1400">
                <a:latin typeface="Inter"/>
                <a:ea typeface="Inter"/>
                <a:cs typeface="Inter"/>
                <a:sym typeface="Inter"/>
              </a:rPr>
              <a:t>we witness very sharp volatility which started towards the end of 2020 and continued towards the end of june 2021 with peaks in GME, AMC and Bitcoin throughout that phase. </a:t>
            </a:r>
            <a:endParaRPr sz="1400">
              <a:latin typeface="Inter"/>
              <a:ea typeface="Inter"/>
              <a:cs typeface="Inter"/>
              <a:sym typeface="Inter"/>
            </a:endParaRPr>
          </a:p>
          <a:p>
            <a:pPr indent="0" lvl="0" marL="0" rtl="0" algn="l">
              <a:spcBef>
                <a:spcPts val="0"/>
              </a:spcBef>
              <a:spcAft>
                <a:spcPts val="0"/>
              </a:spcAft>
              <a:buNone/>
            </a:pPr>
            <a:r>
              <a:rPr lang="en-US" sz="1400">
                <a:latin typeface="Inter"/>
                <a:ea typeface="Inter"/>
                <a:cs typeface="Inter"/>
                <a:sym typeface="Inter"/>
              </a:rPr>
              <a:t>Gold = behaviour of the cryptocurrencies significantly changed in the latter half of 2020, when the pandemic continued to settle globally, with the cryptocurrencies significantly performing better surpassing gold in term of returns.</a:t>
            </a:r>
            <a:endParaRPr sz="1400">
              <a:latin typeface="Inter"/>
              <a:ea typeface="Inter"/>
              <a:cs typeface="Inter"/>
              <a:sym typeface="Inter"/>
            </a:endParaRPr>
          </a:p>
          <a:p>
            <a:pPr indent="0" lvl="0" marL="0" rtl="0" algn="l">
              <a:spcBef>
                <a:spcPts val="0"/>
              </a:spcBef>
              <a:spcAft>
                <a:spcPts val="0"/>
              </a:spcAft>
              <a:buNone/>
            </a:pPr>
            <a:r>
              <a:rPr lang="en-US" sz="1400">
                <a:latin typeface="Inter"/>
                <a:ea typeface="Inter"/>
                <a:cs typeface="Inter"/>
                <a:sym typeface="Inter"/>
              </a:rPr>
              <a:t>SEMI = was shown that the semiconductor market actually fared well over the covid pandemic. While semiconductors were not the biggest in terms of returns, it was less volatile than the three cryptocurrencies under analysis. </a:t>
            </a:r>
            <a:endParaRPr sz="1400">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t/>
            </a:r>
            <a:endParaRPr/>
          </a:p>
        </p:txBody>
      </p:sp>
      <p:sp>
        <p:nvSpPr>
          <p:cNvPr id="203" name="Google Shape;203;gf6a03ba881_4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6a03ba881_4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f6a03ba881_4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6a03ba881_4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f6a03ba881_4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Speaker: Ben</a:t>
            </a:r>
            <a:endParaRPr/>
          </a:p>
        </p:txBody>
      </p:sp>
      <p:sp>
        <p:nvSpPr>
          <p:cNvPr id="101" name="Google Shape;1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6a03ba881_4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Speaker: Ben</a:t>
            </a:r>
            <a:endParaRPr/>
          </a:p>
        </p:txBody>
      </p:sp>
      <p:sp>
        <p:nvSpPr>
          <p:cNvPr id="118" name="Google Shape;118;gf6a03ba881_4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Speaker: Mo </a:t>
            </a:r>
            <a:br>
              <a:rPr b="1" lang="en-US"/>
            </a:br>
            <a:br>
              <a:rPr b="1" lang="en-US"/>
            </a:br>
            <a:r>
              <a:rPr b="1" lang="en-US"/>
              <a:t>We sliced our periods based on 3 factors, we pulled data 2 years before March 2020 or the start of Covid and March 2020 to June 2021 when Covid cases number dropped globally.</a:t>
            </a:r>
            <a:endParaRPr b="1"/>
          </a:p>
        </p:txBody>
      </p:sp>
      <p:sp>
        <p:nvSpPr>
          <p:cNvPr id="135" name="Google Shape;1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6a03ba881_4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Speaker: Sadia </a:t>
            </a:r>
            <a:endParaRPr b="1"/>
          </a:p>
        </p:txBody>
      </p:sp>
      <p:sp>
        <p:nvSpPr>
          <p:cNvPr id="156" name="Google Shape;156;gf6a03ba881_4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6a03ba881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Speaker: Sadia </a:t>
            </a:r>
            <a:endParaRPr b="1"/>
          </a:p>
          <a:p>
            <a:pPr indent="0" lvl="0" marL="0" rtl="0" algn="just">
              <a:lnSpc>
                <a:spcPct val="115000"/>
              </a:lnSpc>
              <a:spcBef>
                <a:spcPts val="0"/>
              </a:spcBef>
              <a:spcAft>
                <a:spcPts val="1100"/>
              </a:spcAft>
              <a:buClr>
                <a:schemeClr val="dk1"/>
              </a:buClr>
              <a:buSzPts val="1100"/>
              <a:buFont typeface="Arial"/>
              <a:buNone/>
            </a:pPr>
            <a:r>
              <a:rPr b="1" lang="en-US" sz="1050">
                <a:highlight>
                  <a:srgbClr val="FFFFFF"/>
                </a:highlight>
                <a:latin typeface="Arial"/>
                <a:ea typeface="Arial"/>
                <a:cs typeface="Arial"/>
                <a:sym typeface="Arial"/>
              </a:rPr>
              <a:t>During our analysis, we noticed</a:t>
            </a:r>
            <a:r>
              <a:rPr lang="en-US" sz="1050">
                <a:highlight>
                  <a:srgbClr val="FFFFFF"/>
                </a:highlight>
                <a:latin typeface="Arial"/>
                <a:ea typeface="Arial"/>
                <a:cs typeface="Arial"/>
                <a:sym typeface="Arial"/>
              </a:rPr>
              <a:t> </a:t>
            </a:r>
            <a:r>
              <a:rPr b="1" lang="en-US" sz="1050">
                <a:highlight>
                  <a:srgbClr val="FFFFFF"/>
                </a:highlight>
                <a:latin typeface="Arial"/>
                <a:ea typeface="Arial"/>
                <a:cs typeface="Arial"/>
                <a:sym typeface="Arial"/>
              </a:rPr>
              <a:t>the parameters changing drastically as each of the cryptocurrencies outperformed Gold in terms of positive cumulative returns, considering which we would assume, there would have been some changes or disturbances in the correlation between crypto and gold, however, as we can see through the graphs presented there is no visible difference between the correlation before and after Covid of the cryptocurrencies and gold. </a:t>
            </a:r>
            <a:endParaRPr b="1"/>
          </a:p>
        </p:txBody>
      </p:sp>
      <p:sp>
        <p:nvSpPr>
          <p:cNvPr id="173" name="Google Shape;173;gf6a03ba881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17026a0f5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Speaker : Mo The peak of GME as a one in market history </a:t>
            </a:r>
            <a:r>
              <a:rPr lang="en-US"/>
              <a:t>occurrence</a:t>
            </a:r>
            <a:endParaRPr/>
          </a:p>
        </p:txBody>
      </p:sp>
      <p:sp>
        <p:nvSpPr>
          <p:cNvPr id="183" name="Google Shape;183;gf17026a0f5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6a03ba881_2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highlight>
                  <a:srgbClr val="FFFFFF"/>
                </a:highlight>
                <a:latin typeface="Arial"/>
                <a:ea typeface="Arial"/>
                <a:cs typeface="Arial"/>
                <a:sym typeface="Arial"/>
              </a:rPr>
              <a:t>Hypothesis: While these two industries are disparately different, they are </a:t>
            </a:r>
            <a:r>
              <a:rPr lang="en-US" sz="1050">
                <a:highlight>
                  <a:srgbClr val="FFFFFF"/>
                </a:highlight>
                <a:latin typeface="Arial"/>
                <a:ea typeface="Arial"/>
                <a:cs typeface="Arial"/>
                <a:sym typeface="Arial"/>
              </a:rPr>
              <a:t>intricately</a:t>
            </a:r>
            <a:r>
              <a:rPr lang="en-US" sz="1050">
                <a:highlight>
                  <a:srgbClr val="FFFFFF"/>
                </a:highlight>
                <a:latin typeface="Arial"/>
                <a:ea typeface="Arial"/>
                <a:cs typeface="Arial"/>
                <a:sym typeface="Arial"/>
              </a:rPr>
              <a:t> linked. If the semiconductor ETF goes up due to scarcity in the covid era, then it may be that the cryptocurrency prices will rise accordingly. Before: we see a high correlation between semiconductors and cryptocurrencies. After- shortage in chips lead to decline where market efficiency had been </a:t>
            </a:r>
            <a:r>
              <a:rPr lang="en-US" sz="1050">
                <a:highlight>
                  <a:srgbClr val="FFFFFF"/>
                </a:highlight>
                <a:latin typeface="Arial"/>
                <a:ea typeface="Arial"/>
                <a:cs typeface="Arial"/>
                <a:sym typeface="Arial"/>
              </a:rPr>
              <a:t>achieved</a:t>
            </a:r>
            <a:r>
              <a:rPr lang="en-US" sz="1050">
                <a:highlight>
                  <a:srgbClr val="FFFFFF"/>
                </a:highlight>
                <a:latin typeface="Arial"/>
                <a:ea typeface="Arial"/>
                <a:cs typeface="Arial"/>
                <a:sym typeface="Arial"/>
              </a:rPr>
              <a:t> by crypto. No longer an emerging market. </a:t>
            </a:r>
            <a:endParaRPr/>
          </a:p>
        </p:txBody>
      </p:sp>
      <p:sp>
        <p:nvSpPr>
          <p:cNvPr id="190" name="Google Shape;190;gf6a03ba881_2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171ab21b4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f171ab21b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3268674" y="7707433"/>
            <a:ext cx="1550867" cy="1550867"/>
          </a:xfrm>
          <a:prstGeom prst="rect">
            <a:avLst/>
          </a:prstGeom>
          <a:noFill/>
          <a:ln>
            <a:noFill/>
          </a:ln>
        </p:spPr>
      </p:pic>
      <p:pic>
        <p:nvPicPr>
          <p:cNvPr id="89" name="Google Shape;89;p13"/>
          <p:cNvPicPr preferRelativeResize="0"/>
          <p:nvPr/>
        </p:nvPicPr>
        <p:blipFill rotWithShape="1">
          <a:blip r:embed="rId4">
            <a:alphaModFix/>
          </a:blip>
          <a:srcRect b="0" l="0" r="0" t="0"/>
          <a:stretch/>
        </p:blipFill>
        <p:spPr>
          <a:xfrm>
            <a:off x="5540393" y="7707433"/>
            <a:ext cx="986739" cy="1550867"/>
          </a:xfrm>
          <a:prstGeom prst="rect">
            <a:avLst/>
          </a:prstGeom>
          <a:noFill/>
          <a:ln>
            <a:noFill/>
          </a:ln>
        </p:spPr>
      </p:pic>
      <p:pic>
        <p:nvPicPr>
          <p:cNvPr id="90" name="Google Shape;90;p13"/>
          <p:cNvPicPr preferRelativeResize="0"/>
          <p:nvPr/>
        </p:nvPicPr>
        <p:blipFill rotWithShape="1">
          <a:blip r:embed="rId5">
            <a:alphaModFix/>
          </a:blip>
          <a:srcRect b="0" l="0" r="0" t="0"/>
          <a:stretch/>
        </p:blipFill>
        <p:spPr>
          <a:xfrm>
            <a:off x="11477371" y="7707433"/>
            <a:ext cx="1106931" cy="1550867"/>
          </a:xfrm>
          <a:prstGeom prst="rect">
            <a:avLst/>
          </a:prstGeom>
          <a:noFill/>
          <a:ln>
            <a:noFill/>
          </a:ln>
        </p:spPr>
      </p:pic>
      <p:pic>
        <p:nvPicPr>
          <p:cNvPr id="91" name="Google Shape;91;p13"/>
          <p:cNvPicPr preferRelativeResize="0"/>
          <p:nvPr/>
        </p:nvPicPr>
        <p:blipFill rotWithShape="1">
          <a:blip r:embed="rId6">
            <a:alphaModFix/>
          </a:blip>
          <a:srcRect b="0" l="0" r="0" t="0"/>
          <a:stretch/>
        </p:blipFill>
        <p:spPr>
          <a:xfrm>
            <a:off x="7138965" y="7707433"/>
            <a:ext cx="1550867" cy="1550867"/>
          </a:xfrm>
          <a:prstGeom prst="rect">
            <a:avLst/>
          </a:prstGeom>
          <a:noFill/>
          <a:ln>
            <a:noFill/>
          </a:ln>
        </p:spPr>
      </p:pic>
      <p:pic>
        <p:nvPicPr>
          <p:cNvPr id="92" name="Google Shape;92;p13"/>
          <p:cNvPicPr preferRelativeResize="0"/>
          <p:nvPr/>
        </p:nvPicPr>
        <p:blipFill rotWithShape="1">
          <a:blip r:embed="rId7">
            <a:alphaModFix/>
          </a:blip>
          <a:srcRect b="0" l="21447" r="17547" t="0"/>
          <a:stretch/>
        </p:blipFill>
        <p:spPr>
          <a:xfrm>
            <a:off x="9367141" y="7707433"/>
            <a:ext cx="1549939" cy="1550867"/>
          </a:xfrm>
          <a:prstGeom prst="rect">
            <a:avLst/>
          </a:prstGeom>
          <a:noFill/>
          <a:ln>
            <a:noFill/>
          </a:ln>
        </p:spPr>
      </p:pic>
      <p:pic>
        <p:nvPicPr>
          <p:cNvPr id="93" name="Google Shape;93;p13"/>
          <p:cNvPicPr preferRelativeResize="0"/>
          <p:nvPr/>
        </p:nvPicPr>
        <p:blipFill rotWithShape="1">
          <a:blip r:embed="rId8">
            <a:alphaModFix/>
          </a:blip>
          <a:srcRect b="0" l="10936" r="22295" t="0"/>
          <a:stretch/>
        </p:blipFill>
        <p:spPr>
          <a:xfrm>
            <a:off x="13466600" y="7707433"/>
            <a:ext cx="1552726" cy="1550867"/>
          </a:xfrm>
          <a:prstGeom prst="rect">
            <a:avLst/>
          </a:prstGeom>
          <a:noFill/>
          <a:ln>
            <a:noFill/>
          </a:ln>
        </p:spPr>
      </p:pic>
      <p:sp>
        <p:nvSpPr>
          <p:cNvPr id="94" name="Google Shape;94;p13"/>
          <p:cNvSpPr txBox="1"/>
          <p:nvPr/>
        </p:nvSpPr>
        <p:spPr>
          <a:xfrm>
            <a:off x="1951028" y="3064471"/>
            <a:ext cx="14385943" cy="1259086"/>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b="1" i="0" lang="en-US" sz="8199" u="none" cap="none" strike="noStrike">
                <a:solidFill>
                  <a:srgbClr val="000000"/>
                </a:solidFill>
                <a:latin typeface="Inter"/>
                <a:ea typeface="Inter"/>
                <a:cs typeface="Inter"/>
                <a:sym typeface="Inter"/>
              </a:rPr>
              <a:t>COVID Market Trends</a:t>
            </a:r>
            <a:endParaRPr/>
          </a:p>
        </p:txBody>
      </p:sp>
      <p:sp>
        <p:nvSpPr>
          <p:cNvPr id="95" name="Google Shape;95;p13"/>
          <p:cNvSpPr txBox="1"/>
          <p:nvPr/>
        </p:nvSpPr>
        <p:spPr>
          <a:xfrm>
            <a:off x="1951028" y="2019951"/>
            <a:ext cx="14385943" cy="413355"/>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000000"/>
                </a:solidFill>
                <a:latin typeface="Inter"/>
                <a:ea typeface="Inter"/>
                <a:cs typeface="Inter"/>
                <a:sym typeface="Inter"/>
              </a:rPr>
              <a:t>UNIVERSITY OF TORONTO FINTECH BOOTCAMP</a:t>
            </a:r>
            <a:endParaRPr/>
          </a:p>
        </p:txBody>
      </p:sp>
      <p:sp>
        <p:nvSpPr>
          <p:cNvPr id="96" name="Google Shape;96;p13"/>
          <p:cNvSpPr txBox="1"/>
          <p:nvPr/>
        </p:nvSpPr>
        <p:spPr>
          <a:xfrm>
            <a:off x="1951028" y="4714974"/>
            <a:ext cx="14385900" cy="14619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2499" u="none" cap="none" strike="noStrike">
                <a:solidFill>
                  <a:srgbClr val="000000"/>
                </a:solidFill>
                <a:latin typeface="Inter"/>
                <a:ea typeface="Inter"/>
                <a:cs typeface="Inter"/>
                <a:sym typeface="Inter"/>
              </a:rPr>
              <a:t>Comparative analysis of major market trends Vs. Cryptocurrency</a:t>
            </a:r>
            <a:endParaRPr b="0" i="0" sz="2499" u="none" cap="none" strike="noStrike">
              <a:solidFill>
                <a:srgbClr val="000000"/>
              </a:solidFill>
              <a:latin typeface="Inter"/>
              <a:ea typeface="Inter"/>
              <a:cs typeface="Inter"/>
              <a:sym typeface="Inter"/>
            </a:endParaRPr>
          </a:p>
          <a:p>
            <a:pPr indent="0" lvl="0" marL="0" marR="0" rtl="0" algn="ctr">
              <a:lnSpc>
                <a:spcPct val="140016"/>
              </a:lnSpc>
              <a:spcBef>
                <a:spcPts val="0"/>
              </a:spcBef>
              <a:spcAft>
                <a:spcPts val="0"/>
              </a:spcAft>
              <a:buNone/>
            </a:pPr>
            <a:r>
              <a:t/>
            </a:r>
            <a:endParaRPr sz="2499">
              <a:latin typeface="Inter"/>
              <a:ea typeface="Inter"/>
              <a:cs typeface="Inter"/>
              <a:sym typeface="Inter"/>
            </a:endParaRPr>
          </a:p>
          <a:p>
            <a:pPr indent="0" lvl="0" marL="0" marR="0" rtl="0" algn="ctr">
              <a:lnSpc>
                <a:spcPct val="140016"/>
              </a:lnSpc>
              <a:spcBef>
                <a:spcPts val="0"/>
              </a:spcBef>
              <a:spcAft>
                <a:spcPts val="0"/>
              </a:spcAft>
              <a:buNone/>
            </a:pPr>
            <a:r>
              <a:rPr lang="en-US" sz="2499">
                <a:latin typeface="Inter"/>
                <a:ea typeface="Inter"/>
                <a:cs typeface="Inter"/>
                <a:sym typeface="Inter"/>
              </a:rPr>
              <a:t> </a:t>
            </a:r>
            <a:endParaRPr sz="2499">
              <a:latin typeface="Inter"/>
              <a:ea typeface="Inter"/>
              <a:cs typeface="Inter"/>
              <a:sym typeface="Inter"/>
            </a:endParaRPr>
          </a:p>
        </p:txBody>
      </p:sp>
      <p:sp>
        <p:nvSpPr>
          <p:cNvPr id="97" name="Google Shape;97;p13"/>
          <p:cNvSpPr txBox="1"/>
          <p:nvPr/>
        </p:nvSpPr>
        <p:spPr>
          <a:xfrm>
            <a:off x="2071175" y="5562725"/>
            <a:ext cx="2814300" cy="21327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lang="en-US" sz="2099">
                <a:latin typeface="Inter"/>
                <a:ea typeface="Inter"/>
                <a:cs typeface="Inter"/>
                <a:sym typeface="Inter"/>
              </a:rPr>
              <a:t>Sadia Akbar</a:t>
            </a:r>
            <a:endParaRPr sz="2099">
              <a:latin typeface="Inter"/>
              <a:ea typeface="Inter"/>
              <a:cs typeface="Inter"/>
              <a:sym typeface="Inter"/>
            </a:endParaRPr>
          </a:p>
          <a:p>
            <a:pPr indent="0" lvl="0" marL="0" marR="0" rtl="0" algn="l">
              <a:lnSpc>
                <a:spcPct val="140016"/>
              </a:lnSpc>
              <a:spcBef>
                <a:spcPts val="0"/>
              </a:spcBef>
              <a:spcAft>
                <a:spcPts val="0"/>
              </a:spcAft>
              <a:buNone/>
            </a:pPr>
            <a:r>
              <a:rPr lang="en-US" sz="2099">
                <a:latin typeface="Inter"/>
                <a:ea typeface="Inter"/>
                <a:cs typeface="Inter"/>
                <a:sym typeface="Inter"/>
              </a:rPr>
              <a:t>Benjamin Weymouth </a:t>
            </a:r>
            <a:br>
              <a:rPr lang="en-US" sz="2099">
                <a:latin typeface="Inter"/>
                <a:ea typeface="Inter"/>
                <a:cs typeface="Inter"/>
                <a:sym typeface="Inter"/>
              </a:rPr>
            </a:br>
            <a:r>
              <a:rPr lang="en-US" sz="2099">
                <a:latin typeface="Inter"/>
                <a:ea typeface="Inter"/>
                <a:cs typeface="Inter"/>
                <a:sym typeface="Inter"/>
              </a:rPr>
              <a:t>Mohamed Berrachdi</a:t>
            </a:r>
            <a:endParaRPr sz="2099">
              <a:latin typeface="Inter"/>
              <a:ea typeface="Inter"/>
              <a:cs typeface="Inter"/>
              <a:sym typeface="Inter"/>
            </a:endParaRPr>
          </a:p>
          <a:p>
            <a:pPr indent="0" lvl="0" marL="0" marR="0" rtl="0" algn="ctr">
              <a:lnSpc>
                <a:spcPct val="140016"/>
              </a:lnSpc>
              <a:spcBef>
                <a:spcPts val="0"/>
              </a:spcBef>
              <a:spcAft>
                <a:spcPts val="0"/>
              </a:spcAft>
              <a:buNone/>
            </a:pPr>
            <a:r>
              <a:t/>
            </a:r>
            <a:endParaRPr sz="2099">
              <a:latin typeface="Inter"/>
              <a:ea typeface="Inter"/>
              <a:cs typeface="Inter"/>
              <a:sym typeface="Inter"/>
            </a:endParaRPr>
          </a:p>
          <a:p>
            <a:pPr indent="0" lvl="0" marL="0" marR="0" rtl="0" algn="ctr">
              <a:lnSpc>
                <a:spcPct val="140016"/>
              </a:lnSpc>
              <a:spcBef>
                <a:spcPts val="0"/>
              </a:spcBef>
              <a:spcAft>
                <a:spcPts val="0"/>
              </a:spcAft>
              <a:buNone/>
            </a:pPr>
            <a:r>
              <a:rPr lang="en-US" sz="2099">
                <a:latin typeface="Inter"/>
                <a:ea typeface="Inter"/>
                <a:cs typeface="Inter"/>
                <a:sym typeface="Inter"/>
              </a:rPr>
              <a:t> </a:t>
            </a:r>
            <a:endParaRPr sz="2099">
              <a:latin typeface="Inter"/>
              <a:ea typeface="Inter"/>
              <a:cs typeface="Inter"/>
              <a:sym typeface="Inter"/>
            </a:endParaRPr>
          </a:p>
        </p:txBody>
      </p:sp>
      <p:sp>
        <p:nvSpPr>
          <p:cNvPr id="98" name="Google Shape;98;p13"/>
          <p:cNvSpPr txBox="1"/>
          <p:nvPr/>
        </p:nvSpPr>
        <p:spPr>
          <a:xfrm>
            <a:off x="249178" y="285851"/>
            <a:ext cx="14385900" cy="3693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lang="en-US" sz="2400">
                <a:latin typeface="Inter"/>
                <a:ea typeface="Inter"/>
                <a:cs typeface="Inter"/>
                <a:sym typeface="Inter"/>
              </a:rPr>
              <a:t>October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nvSpPr>
        <p:spPr>
          <a:xfrm>
            <a:off x="2160325" y="1349350"/>
            <a:ext cx="13129200" cy="9852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US" sz="6400">
                <a:latin typeface="Inter"/>
                <a:ea typeface="Inter"/>
                <a:cs typeface="Inter"/>
                <a:sym typeface="Inter"/>
              </a:rPr>
              <a:t>Data Analysis: Answers </a:t>
            </a:r>
            <a:endParaRPr b="1" sz="6899">
              <a:latin typeface="Inter"/>
              <a:ea typeface="Inter"/>
              <a:cs typeface="Inter"/>
              <a:sym typeface="Inter"/>
            </a:endParaRPr>
          </a:p>
        </p:txBody>
      </p:sp>
      <p:sp>
        <p:nvSpPr>
          <p:cNvPr id="206" name="Google Shape;206;p22"/>
          <p:cNvSpPr/>
          <p:nvPr/>
        </p:nvSpPr>
        <p:spPr>
          <a:xfrm>
            <a:off x="608613" y="3209122"/>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99">
              <a:latin typeface="Inter"/>
              <a:ea typeface="Inter"/>
              <a:cs typeface="Inter"/>
              <a:sym typeface="Inter"/>
            </a:endParaRPr>
          </a:p>
        </p:txBody>
      </p:sp>
      <p:sp>
        <p:nvSpPr>
          <p:cNvPr id="207" name="Google Shape;207;p22"/>
          <p:cNvSpPr/>
          <p:nvPr/>
        </p:nvSpPr>
        <p:spPr>
          <a:xfrm>
            <a:off x="6703925" y="3209122"/>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99">
              <a:latin typeface="Inter"/>
              <a:ea typeface="Inter"/>
              <a:cs typeface="Inter"/>
              <a:sym typeface="Inter"/>
            </a:endParaRPr>
          </a:p>
        </p:txBody>
      </p:sp>
      <p:sp>
        <p:nvSpPr>
          <p:cNvPr id="208" name="Google Shape;208;p22"/>
          <p:cNvSpPr/>
          <p:nvPr/>
        </p:nvSpPr>
        <p:spPr>
          <a:xfrm>
            <a:off x="12380225" y="3210297"/>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22"/>
          <p:cNvGrpSpPr/>
          <p:nvPr/>
        </p:nvGrpSpPr>
        <p:grpSpPr>
          <a:xfrm>
            <a:off x="6703925" y="3357425"/>
            <a:ext cx="4863020" cy="4979075"/>
            <a:chOff x="443493" y="102542"/>
            <a:chExt cx="5365795" cy="6638767"/>
          </a:xfrm>
        </p:grpSpPr>
        <p:sp>
          <p:nvSpPr>
            <p:cNvPr id="210" name="Google Shape;210;p22"/>
            <p:cNvSpPr txBox="1"/>
            <p:nvPr/>
          </p:nvSpPr>
          <p:spPr>
            <a:xfrm>
              <a:off x="462388" y="102542"/>
              <a:ext cx="53469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latin typeface="Inter"/>
                  <a:ea typeface="Inter"/>
                  <a:cs typeface="Inter"/>
                  <a:sym typeface="Inter"/>
                </a:rPr>
                <a:t>Gold </a:t>
              </a:r>
              <a:endParaRPr/>
            </a:p>
          </p:txBody>
        </p:sp>
        <p:sp>
          <p:nvSpPr>
            <p:cNvPr id="211" name="Google Shape;211;p22"/>
            <p:cNvSpPr txBox="1"/>
            <p:nvPr/>
          </p:nvSpPr>
          <p:spPr>
            <a:xfrm>
              <a:off x="443493" y="1234508"/>
              <a:ext cx="5295300" cy="5506800"/>
            </a:xfrm>
            <a:prstGeom prst="rect">
              <a:avLst/>
            </a:prstGeom>
            <a:noFill/>
            <a:ln>
              <a:noFill/>
            </a:ln>
          </p:spPr>
          <p:txBody>
            <a:bodyPr anchorCtr="0" anchor="t" bIns="0" lIns="0" spcFirstLastPara="1" rIns="0" wrap="square" tIns="0">
              <a:spAutoFit/>
            </a:bodyPr>
            <a:lstStyle/>
            <a:p>
              <a:pPr indent="0" lvl="0" marL="0" marR="0" rtl="0" algn="just">
                <a:lnSpc>
                  <a:spcPct val="139958"/>
                </a:lnSpc>
                <a:spcBef>
                  <a:spcPts val="0"/>
                </a:spcBef>
                <a:spcAft>
                  <a:spcPts val="0"/>
                </a:spcAft>
                <a:buSzPts val="1100"/>
                <a:buNone/>
              </a:pPr>
              <a:r>
                <a:rPr lang="en-US" sz="2200">
                  <a:latin typeface="Inter"/>
                  <a:ea typeface="Inter"/>
                  <a:cs typeface="Inter"/>
                  <a:sym typeface="Inter"/>
                </a:rPr>
                <a:t>Our analysis of the pre and post covid era showed us that the behaviour of the cryptocurrencies significantly changed in the latter half of 2020, when the pandemic continued to settle globally, with the cryptocurrencies significantly performing better surpassing gold in term of returns.</a:t>
              </a:r>
              <a:endParaRPr sz="2400">
                <a:latin typeface="Inter"/>
                <a:ea typeface="Inter"/>
                <a:cs typeface="Inter"/>
                <a:sym typeface="Inter"/>
              </a:endParaRPr>
            </a:p>
          </p:txBody>
        </p:sp>
      </p:grpSp>
      <p:grpSp>
        <p:nvGrpSpPr>
          <p:cNvPr id="212" name="Google Shape;212;p22"/>
          <p:cNvGrpSpPr/>
          <p:nvPr/>
        </p:nvGrpSpPr>
        <p:grpSpPr>
          <a:xfrm>
            <a:off x="12380224" y="3355962"/>
            <a:ext cx="4880148" cy="4980537"/>
            <a:chOff x="0" y="-47625"/>
            <a:chExt cx="5349867" cy="6640715"/>
          </a:xfrm>
        </p:grpSpPr>
        <p:sp>
          <p:nvSpPr>
            <p:cNvPr id="213" name="Google Shape;213;p22"/>
            <p:cNvSpPr txBox="1"/>
            <p:nvPr/>
          </p:nvSpPr>
          <p:spPr>
            <a:xfrm>
              <a:off x="0" y="-47625"/>
              <a:ext cx="53469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solidFill>
                    <a:schemeClr val="dk1"/>
                  </a:solidFill>
                  <a:latin typeface="Inter"/>
                  <a:ea typeface="Inter"/>
                  <a:cs typeface="Inter"/>
                  <a:sym typeface="Inter"/>
                </a:rPr>
                <a:t>Semiconductors</a:t>
              </a:r>
              <a:endParaRPr b="1" sz="2499">
                <a:solidFill>
                  <a:schemeClr val="dk1"/>
                </a:solidFill>
                <a:latin typeface="Inter"/>
                <a:ea typeface="Inter"/>
                <a:cs typeface="Inter"/>
                <a:sym typeface="Inter"/>
              </a:endParaRPr>
            </a:p>
          </p:txBody>
        </p:sp>
        <p:sp>
          <p:nvSpPr>
            <p:cNvPr id="214" name="Google Shape;214;p22"/>
            <p:cNvSpPr txBox="1"/>
            <p:nvPr/>
          </p:nvSpPr>
          <p:spPr>
            <a:xfrm>
              <a:off x="2967" y="1086290"/>
              <a:ext cx="5346900" cy="5506800"/>
            </a:xfrm>
            <a:prstGeom prst="rect">
              <a:avLst/>
            </a:prstGeom>
            <a:noFill/>
            <a:ln>
              <a:noFill/>
            </a:ln>
          </p:spPr>
          <p:txBody>
            <a:bodyPr anchorCtr="0" anchor="t" bIns="0" lIns="0" spcFirstLastPara="1" rIns="0" wrap="square" tIns="0">
              <a:spAutoFit/>
            </a:bodyPr>
            <a:lstStyle/>
            <a:p>
              <a:pPr indent="0" lvl="0" marL="0" marR="0" rtl="0" algn="just">
                <a:lnSpc>
                  <a:spcPct val="139958"/>
                </a:lnSpc>
                <a:spcBef>
                  <a:spcPts val="0"/>
                </a:spcBef>
                <a:spcAft>
                  <a:spcPts val="0"/>
                </a:spcAft>
                <a:buNone/>
              </a:pPr>
              <a:r>
                <a:rPr lang="en-US" sz="2200">
                  <a:latin typeface="Inter"/>
                  <a:ea typeface="Inter"/>
                  <a:cs typeface="Inter"/>
                  <a:sym typeface="Inter"/>
                </a:rPr>
                <a:t>My question was which one fared better. A detailed analysis was executed, and it was shown that the semiconductor market actually fared well over the covid pandemic. While semiconductors were not the biggest in terms of returns, it was less volatile than the three cryptocurrencies under analysis. </a:t>
              </a:r>
              <a:endParaRPr sz="2200">
                <a:latin typeface="Inter"/>
                <a:ea typeface="Inter"/>
                <a:cs typeface="Inter"/>
                <a:sym typeface="Inter"/>
              </a:endParaRPr>
            </a:p>
          </p:txBody>
        </p:sp>
      </p:grpSp>
      <p:grpSp>
        <p:nvGrpSpPr>
          <p:cNvPr id="215" name="Google Shape;215;p22"/>
          <p:cNvGrpSpPr/>
          <p:nvPr/>
        </p:nvGrpSpPr>
        <p:grpSpPr>
          <a:xfrm>
            <a:off x="642925" y="3357425"/>
            <a:ext cx="4845825" cy="5355475"/>
            <a:chOff x="-1091431" y="102544"/>
            <a:chExt cx="6461101" cy="7140633"/>
          </a:xfrm>
        </p:grpSpPr>
        <p:sp>
          <p:nvSpPr>
            <p:cNvPr id="216" name="Google Shape;216;p22"/>
            <p:cNvSpPr txBox="1"/>
            <p:nvPr/>
          </p:nvSpPr>
          <p:spPr>
            <a:xfrm>
              <a:off x="-1091430" y="102544"/>
              <a:ext cx="64611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latin typeface="Inter"/>
                  <a:ea typeface="Inter"/>
                  <a:cs typeface="Inter"/>
                  <a:sym typeface="Inter"/>
                </a:rPr>
                <a:t>Meme Stocks </a:t>
              </a:r>
              <a:endParaRPr/>
            </a:p>
          </p:txBody>
        </p:sp>
        <p:sp>
          <p:nvSpPr>
            <p:cNvPr id="217" name="Google Shape;217;p22"/>
            <p:cNvSpPr txBox="1"/>
            <p:nvPr/>
          </p:nvSpPr>
          <p:spPr>
            <a:xfrm>
              <a:off x="-1091431" y="1104277"/>
              <a:ext cx="6461100" cy="6138900"/>
            </a:xfrm>
            <a:prstGeom prst="rect">
              <a:avLst/>
            </a:prstGeom>
            <a:noFill/>
            <a:ln>
              <a:noFill/>
            </a:ln>
          </p:spPr>
          <p:txBody>
            <a:bodyPr anchorCtr="0" anchor="t" bIns="0" lIns="0" spcFirstLastPara="1" rIns="0" wrap="square" tIns="0">
              <a:spAutoFit/>
            </a:bodyPr>
            <a:lstStyle/>
            <a:p>
              <a:pPr indent="0" lvl="0" marL="0" rtl="0" algn="just">
                <a:lnSpc>
                  <a:spcPct val="139958"/>
                </a:lnSpc>
                <a:spcBef>
                  <a:spcPts val="0"/>
                </a:spcBef>
                <a:spcAft>
                  <a:spcPts val="0"/>
                </a:spcAft>
                <a:buClr>
                  <a:schemeClr val="dk1"/>
                </a:buClr>
                <a:buSzPts val="1100"/>
                <a:buFont typeface="Arial"/>
                <a:buNone/>
              </a:pPr>
              <a:r>
                <a:rPr lang="en-US" sz="2200">
                  <a:solidFill>
                    <a:schemeClr val="dk1"/>
                  </a:solidFill>
                  <a:latin typeface="Inter"/>
                  <a:ea typeface="Inter"/>
                  <a:cs typeface="Inter"/>
                  <a:sym typeface="Inter"/>
                </a:rPr>
                <a:t>Crypto in General and Bitcoin in particular are known in the market as the most volatile assets; during Covid and the rise of the Meme Stocks frenzy, we witness very sharp volatility which started towards the end of 2020 and continued towards the end of june 2021 with peaks in GME, AMC and Bitcoin throughout that phase. </a:t>
              </a:r>
              <a:endParaRPr sz="2200">
                <a:solidFill>
                  <a:schemeClr val="dk1"/>
                </a:solidFill>
                <a:latin typeface="Inter"/>
                <a:ea typeface="Inter"/>
                <a:cs typeface="Inter"/>
                <a:sym typeface="Inte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nvSpPr>
        <p:spPr>
          <a:xfrm>
            <a:off x="2160325" y="1349350"/>
            <a:ext cx="13129200" cy="9852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US" sz="6400">
                <a:latin typeface="Inter"/>
                <a:ea typeface="Inter"/>
                <a:cs typeface="Inter"/>
                <a:sym typeface="Inter"/>
              </a:rPr>
              <a:t>Conclusions</a:t>
            </a:r>
            <a:endParaRPr b="1" sz="6899">
              <a:latin typeface="Inter"/>
              <a:ea typeface="Inter"/>
              <a:cs typeface="Inter"/>
              <a:sym typeface="Inter"/>
            </a:endParaRPr>
          </a:p>
        </p:txBody>
      </p:sp>
      <p:sp>
        <p:nvSpPr>
          <p:cNvPr id="223" name="Google Shape;223;p23"/>
          <p:cNvSpPr/>
          <p:nvPr/>
        </p:nvSpPr>
        <p:spPr>
          <a:xfrm>
            <a:off x="558188" y="3215247"/>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99">
              <a:latin typeface="Inter"/>
              <a:ea typeface="Inter"/>
              <a:cs typeface="Inter"/>
              <a:sym typeface="Inter"/>
            </a:endParaRPr>
          </a:p>
        </p:txBody>
      </p:sp>
      <p:sp>
        <p:nvSpPr>
          <p:cNvPr id="224" name="Google Shape;224;p23"/>
          <p:cNvSpPr/>
          <p:nvPr/>
        </p:nvSpPr>
        <p:spPr>
          <a:xfrm>
            <a:off x="6354313" y="3215247"/>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200">
              <a:latin typeface="Inter"/>
              <a:ea typeface="Inter"/>
              <a:cs typeface="Inter"/>
              <a:sym typeface="Inter"/>
            </a:endParaRPr>
          </a:p>
        </p:txBody>
      </p:sp>
      <p:sp>
        <p:nvSpPr>
          <p:cNvPr id="225" name="Google Shape;225;p23"/>
          <p:cNvSpPr/>
          <p:nvPr/>
        </p:nvSpPr>
        <p:spPr>
          <a:xfrm>
            <a:off x="12149100" y="3215247"/>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23"/>
          <p:cNvGrpSpPr/>
          <p:nvPr/>
        </p:nvGrpSpPr>
        <p:grpSpPr>
          <a:xfrm>
            <a:off x="6371450" y="3363562"/>
            <a:ext cx="4848058" cy="5126225"/>
            <a:chOff x="-30536" y="-813708"/>
            <a:chExt cx="5349286" cy="6834967"/>
          </a:xfrm>
        </p:grpSpPr>
        <p:sp>
          <p:nvSpPr>
            <p:cNvPr id="227" name="Google Shape;227;p23"/>
            <p:cNvSpPr txBox="1"/>
            <p:nvPr/>
          </p:nvSpPr>
          <p:spPr>
            <a:xfrm>
              <a:off x="-30536" y="-813708"/>
              <a:ext cx="53469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latin typeface="Inter"/>
                  <a:ea typeface="Inter"/>
                  <a:cs typeface="Inter"/>
                  <a:sym typeface="Inter"/>
                </a:rPr>
                <a:t>Gold </a:t>
              </a:r>
              <a:endParaRPr/>
            </a:p>
          </p:txBody>
        </p:sp>
        <p:sp>
          <p:nvSpPr>
            <p:cNvPr id="228" name="Google Shape;228;p23"/>
            <p:cNvSpPr txBox="1"/>
            <p:nvPr/>
          </p:nvSpPr>
          <p:spPr>
            <a:xfrm>
              <a:off x="-28150" y="514458"/>
              <a:ext cx="5346900" cy="5506800"/>
            </a:xfrm>
            <a:prstGeom prst="rect">
              <a:avLst/>
            </a:prstGeom>
            <a:noFill/>
            <a:ln>
              <a:noFill/>
            </a:ln>
          </p:spPr>
          <p:txBody>
            <a:bodyPr anchorCtr="0" anchor="t" bIns="0" lIns="0" spcFirstLastPara="1" rIns="0" wrap="square" tIns="0">
              <a:spAutoFit/>
            </a:bodyPr>
            <a:lstStyle/>
            <a:p>
              <a:pPr indent="0" lvl="0" marL="0" marR="0" rtl="0" algn="just">
                <a:lnSpc>
                  <a:spcPct val="139958"/>
                </a:lnSpc>
                <a:spcBef>
                  <a:spcPts val="0"/>
                </a:spcBef>
                <a:spcAft>
                  <a:spcPts val="0"/>
                </a:spcAft>
                <a:buNone/>
              </a:pPr>
              <a:r>
                <a:rPr lang="en-US" sz="2200">
                  <a:latin typeface="Inter"/>
                  <a:ea typeface="Inter"/>
                  <a:cs typeface="Inter"/>
                  <a:sym typeface="Inter"/>
                </a:rPr>
                <a:t>Findings and patterns suggest </a:t>
              </a:r>
              <a:r>
                <a:rPr lang="en-US" sz="2200">
                  <a:latin typeface="Inter"/>
                  <a:ea typeface="Inter"/>
                  <a:cs typeface="Inter"/>
                  <a:sym typeface="Inter"/>
                </a:rPr>
                <a:t>little</a:t>
              </a:r>
              <a:r>
                <a:rPr lang="en-US" sz="2200">
                  <a:latin typeface="Inter"/>
                  <a:ea typeface="Inter"/>
                  <a:cs typeface="Inter"/>
                  <a:sym typeface="Inter"/>
                </a:rPr>
                <a:t> to no correlation between covid cases and gold prices. But where gold remained stable and least volatile, cryptocurrencies, specifically BTC benefitted from the pandemic, with prices </a:t>
              </a:r>
              <a:r>
                <a:rPr lang="en-US" sz="2200">
                  <a:latin typeface="Inter"/>
                  <a:ea typeface="Inter"/>
                  <a:cs typeface="Inter"/>
                  <a:sym typeface="Inter"/>
                </a:rPr>
                <a:t>skyrocketing</a:t>
              </a:r>
              <a:r>
                <a:rPr lang="en-US" sz="2200">
                  <a:latin typeface="Inter"/>
                  <a:ea typeface="Inter"/>
                  <a:cs typeface="Inter"/>
                  <a:sym typeface="Inter"/>
                </a:rPr>
                <a:t> in comparison to not only gold, but other cryptocurrencies as well.</a:t>
              </a:r>
              <a:endParaRPr sz="2200">
                <a:latin typeface="Inter"/>
                <a:ea typeface="Inter"/>
                <a:cs typeface="Inter"/>
                <a:sym typeface="Inter"/>
              </a:endParaRPr>
            </a:p>
          </p:txBody>
        </p:sp>
      </p:grpSp>
      <p:grpSp>
        <p:nvGrpSpPr>
          <p:cNvPr id="229" name="Google Shape;229;p23"/>
          <p:cNvGrpSpPr/>
          <p:nvPr/>
        </p:nvGrpSpPr>
        <p:grpSpPr>
          <a:xfrm>
            <a:off x="12148280" y="3363550"/>
            <a:ext cx="4879611" cy="5508412"/>
            <a:chOff x="239044" y="-766158"/>
            <a:chExt cx="5349278" cy="7344549"/>
          </a:xfrm>
        </p:grpSpPr>
        <p:sp>
          <p:nvSpPr>
            <p:cNvPr id="230" name="Google Shape;230;p23"/>
            <p:cNvSpPr txBox="1"/>
            <p:nvPr/>
          </p:nvSpPr>
          <p:spPr>
            <a:xfrm>
              <a:off x="241422" y="-766158"/>
              <a:ext cx="53469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solidFill>
                    <a:schemeClr val="dk1"/>
                  </a:solidFill>
                  <a:latin typeface="Inter"/>
                  <a:ea typeface="Inter"/>
                  <a:cs typeface="Inter"/>
                  <a:sym typeface="Inter"/>
                </a:rPr>
                <a:t>Semiconductors</a:t>
              </a:r>
              <a:endParaRPr b="1" sz="2499">
                <a:solidFill>
                  <a:schemeClr val="dk1"/>
                </a:solidFill>
                <a:latin typeface="Inter"/>
                <a:ea typeface="Inter"/>
                <a:cs typeface="Inter"/>
                <a:sym typeface="Inter"/>
              </a:endParaRPr>
            </a:p>
          </p:txBody>
        </p:sp>
        <p:sp>
          <p:nvSpPr>
            <p:cNvPr id="231" name="Google Shape;231;p23"/>
            <p:cNvSpPr txBox="1"/>
            <p:nvPr/>
          </p:nvSpPr>
          <p:spPr>
            <a:xfrm>
              <a:off x="239044" y="439490"/>
              <a:ext cx="5346900" cy="6138900"/>
            </a:xfrm>
            <a:prstGeom prst="rect">
              <a:avLst/>
            </a:prstGeom>
            <a:noFill/>
            <a:ln>
              <a:noFill/>
            </a:ln>
          </p:spPr>
          <p:txBody>
            <a:bodyPr anchorCtr="0" anchor="t" bIns="0" lIns="0" spcFirstLastPara="1" rIns="0" wrap="square" tIns="0">
              <a:spAutoFit/>
            </a:bodyPr>
            <a:lstStyle/>
            <a:p>
              <a:pPr indent="0" lvl="0" marL="0" marR="0" rtl="0" algn="just">
                <a:lnSpc>
                  <a:spcPct val="139958"/>
                </a:lnSpc>
                <a:spcBef>
                  <a:spcPts val="0"/>
                </a:spcBef>
                <a:spcAft>
                  <a:spcPts val="0"/>
                </a:spcAft>
                <a:buSzPts val="1100"/>
                <a:buNone/>
              </a:pPr>
              <a:r>
                <a:rPr lang="en-US" sz="2200">
                  <a:latin typeface="Inter"/>
                  <a:ea typeface="Inter"/>
                  <a:cs typeface="Inter"/>
                  <a:sym typeface="Inter"/>
                </a:rPr>
                <a:t>Covid cases have a direct </a:t>
              </a:r>
              <a:r>
                <a:rPr lang="en-US" sz="2200">
                  <a:latin typeface="Inter"/>
                  <a:ea typeface="Inter"/>
                  <a:cs typeface="Inter"/>
                  <a:sym typeface="Inter"/>
                </a:rPr>
                <a:t>correlation</a:t>
              </a:r>
              <a:r>
                <a:rPr lang="en-US" sz="2200">
                  <a:latin typeface="Inter"/>
                  <a:ea typeface="Inter"/>
                  <a:cs typeface="Inter"/>
                  <a:sym typeface="Inter"/>
                </a:rPr>
                <a:t> to semiconductor prices. And semiconductors are directly correlated to the price of mining cryptocurrencies. Thus, if there is any slow down or shortage to semiconductor production, it is reasonable to expect that there may be some impact on the cryptocurrency market. </a:t>
              </a:r>
              <a:endParaRPr sz="2200">
                <a:latin typeface="Inter"/>
                <a:ea typeface="Inter"/>
                <a:cs typeface="Inter"/>
                <a:sym typeface="Inter"/>
              </a:endParaRPr>
            </a:p>
          </p:txBody>
        </p:sp>
      </p:grpSp>
      <p:grpSp>
        <p:nvGrpSpPr>
          <p:cNvPr id="232" name="Google Shape;232;p23"/>
          <p:cNvGrpSpPr/>
          <p:nvPr/>
        </p:nvGrpSpPr>
        <p:grpSpPr>
          <a:xfrm>
            <a:off x="592500" y="3363562"/>
            <a:ext cx="4850175" cy="6412625"/>
            <a:chOff x="-1114297" y="150110"/>
            <a:chExt cx="6466899" cy="8550167"/>
          </a:xfrm>
        </p:grpSpPr>
        <p:sp>
          <p:nvSpPr>
            <p:cNvPr id="233" name="Google Shape;233;p23"/>
            <p:cNvSpPr txBox="1"/>
            <p:nvPr/>
          </p:nvSpPr>
          <p:spPr>
            <a:xfrm>
              <a:off x="-1114297" y="150110"/>
              <a:ext cx="64611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latin typeface="Inter"/>
                  <a:ea typeface="Inter"/>
                  <a:cs typeface="Inter"/>
                  <a:sym typeface="Inter"/>
                </a:rPr>
                <a:t>Meme Stocks </a:t>
              </a:r>
              <a:endParaRPr/>
            </a:p>
          </p:txBody>
        </p:sp>
        <p:sp>
          <p:nvSpPr>
            <p:cNvPr id="234" name="Google Shape;234;p23"/>
            <p:cNvSpPr txBox="1"/>
            <p:nvPr/>
          </p:nvSpPr>
          <p:spPr>
            <a:xfrm>
              <a:off x="-1108497" y="1297777"/>
              <a:ext cx="6461100" cy="7402500"/>
            </a:xfrm>
            <a:prstGeom prst="rect">
              <a:avLst/>
            </a:prstGeom>
            <a:noFill/>
            <a:ln>
              <a:noFill/>
            </a:ln>
          </p:spPr>
          <p:txBody>
            <a:bodyPr anchorCtr="0" anchor="t" bIns="0" lIns="0" spcFirstLastPara="1" rIns="0" wrap="square" tIns="0">
              <a:spAutoFit/>
            </a:bodyPr>
            <a:lstStyle/>
            <a:p>
              <a:pPr indent="0" lvl="0" marL="0" rtl="0" algn="just">
                <a:lnSpc>
                  <a:spcPct val="139954"/>
                </a:lnSpc>
                <a:spcBef>
                  <a:spcPts val="0"/>
                </a:spcBef>
                <a:spcAft>
                  <a:spcPts val="0"/>
                </a:spcAft>
                <a:buNone/>
              </a:pPr>
              <a:r>
                <a:rPr lang="en-US" sz="2200">
                  <a:latin typeface="Inter"/>
                  <a:ea typeface="Inter"/>
                  <a:cs typeface="Inter"/>
                  <a:sym typeface="Inter"/>
                </a:rPr>
                <a:t>Results from the graph show that although some investors managed to pull </a:t>
              </a:r>
              <a:r>
                <a:rPr lang="en-US" sz="2200">
                  <a:latin typeface="Inter"/>
                  <a:ea typeface="Inter"/>
                  <a:cs typeface="Inter"/>
                  <a:sym typeface="Inter"/>
                </a:rPr>
                <a:t>substantial</a:t>
              </a:r>
              <a:r>
                <a:rPr lang="en-US" sz="2200">
                  <a:latin typeface="Inter"/>
                  <a:ea typeface="Inter"/>
                  <a:cs typeface="Inter"/>
                  <a:sym typeface="Inter"/>
                </a:rPr>
                <a:t> gains from investments in meme stocks if they bought in very early and sold in the right time, but the timing or catching the market is more based on </a:t>
              </a:r>
              <a:r>
                <a:rPr lang="en-US" sz="2200">
                  <a:latin typeface="Inter"/>
                  <a:ea typeface="Inter"/>
                  <a:cs typeface="Inter"/>
                  <a:sym typeface="Inter"/>
                </a:rPr>
                <a:t>circumstantial</a:t>
              </a:r>
              <a:r>
                <a:rPr lang="en-US" sz="2200">
                  <a:latin typeface="Inter"/>
                  <a:ea typeface="Inter"/>
                  <a:cs typeface="Inter"/>
                  <a:sym typeface="Inter"/>
                </a:rPr>
                <a:t> conditions rather than founded ones, if we compare the pre and post  covid data we can see the volatility that </a:t>
              </a:r>
              <a:r>
                <a:rPr lang="en-US" sz="2200">
                  <a:latin typeface="Inter"/>
                  <a:ea typeface="Inter"/>
                  <a:cs typeface="Inter"/>
                  <a:sym typeface="Inter"/>
                </a:rPr>
                <a:t>characterized</a:t>
              </a:r>
              <a:r>
                <a:rPr lang="en-US" sz="2200">
                  <a:latin typeface="Inter"/>
                  <a:ea typeface="Inter"/>
                  <a:cs typeface="Inter"/>
                  <a:sym typeface="Inter"/>
                </a:rPr>
                <a:t> the meme stock.</a:t>
              </a:r>
              <a:endParaRPr sz="2200">
                <a:latin typeface="Inter"/>
                <a:ea typeface="Inter"/>
                <a:cs typeface="Inter"/>
                <a:sym typeface="Inte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nvSpPr>
        <p:spPr>
          <a:xfrm>
            <a:off x="2160325" y="1349350"/>
            <a:ext cx="13129200" cy="9852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US" sz="6400">
                <a:latin typeface="Inter"/>
                <a:ea typeface="Inter"/>
                <a:cs typeface="Inter"/>
                <a:sym typeface="Inter"/>
              </a:rPr>
              <a:t>Post-Mortem</a:t>
            </a:r>
            <a:endParaRPr b="1" sz="6899">
              <a:latin typeface="Inter"/>
              <a:ea typeface="Inter"/>
              <a:cs typeface="Inter"/>
              <a:sym typeface="Inter"/>
            </a:endParaRPr>
          </a:p>
        </p:txBody>
      </p:sp>
      <p:sp>
        <p:nvSpPr>
          <p:cNvPr id="240" name="Google Shape;240;p24"/>
          <p:cNvSpPr/>
          <p:nvPr/>
        </p:nvSpPr>
        <p:spPr>
          <a:xfrm>
            <a:off x="608613" y="3434847"/>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99">
              <a:latin typeface="Inter"/>
              <a:ea typeface="Inter"/>
              <a:cs typeface="Inter"/>
              <a:sym typeface="Inter"/>
            </a:endParaRPr>
          </a:p>
        </p:txBody>
      </p:sp>
      <p:sp>
        <p:nvSpPr>
          <p:cNvPr id="241" name="Google Shape;241;p24"/>
          <p:cNvSpPr/>
          <p:nvPr/>
        </p:nvSpPr>
        <p:spPr>
          <a:xfrm>
            <a:off x="6703925" y="3434847"/>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99">
              <a:latin typeface="Inter"/>
              <a:ea typeface="Inter"/>
              <a:cs typeface="Inter"/>
              <a:sym typeface="Inter"/>
            </a:endParaRPr>
          </a:p>
        </p:txBody>
      </p:sp>
      <p:sp>
        <p:nvSpPr>
          <p:cNvPr id="242" name="Google Shape;242;p24"/>
          <p:cNvSpPr/>
          <p:nvPr/>
        </p:nvSpPr>
        <p:spPr>
          <a:xfrm>
            <a:off x="12380225" y="3436022"/>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24"/>
          <p:cNvGrpSpPr/>
          <p:nvPr/>
        </p:nvGrpSpPr>
        <p:grpSpPr>
          <a:xfrm>
            <a:off x="6301975" y="3470525"/>
            <a:ext cx="4845907" cy="3762125"/>
            <a:chOff x="-13" y="-47625"/>
            <a:chExt cx="5346913" cy="5016167"/>
          </a:xfrm>
        </p:grpSpPr>
        <p:sp>
          <p:nvSpPr>
            <p:cNvPr id="244" name="Google Shape;244;p24"/>
            <p:cNvSpPr txBox="1"/>
            <p:nvPr/>
          </p:nvSpPr>
          <p:spPr>
            <a:xfrm>
              <a:off x="0" y="-47625"/>
              <a:ext cx="53469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latin typeface="Inter"/>
                  <a:ea typeface="Inter"/>
                  <a:cs typeface="Inter"/>
                  <a:sym typeface="Inter"/>
                </a:rPr>
                <a:t>Questions</a:t>
              </a:r>
              <a:r>
                <a:rPr b="1" lang="en-US" sz="2499">
                  <a:latin typeface="Inter"/>
                  <a:ea typeface="Inter"/>
                  <a:cs typeface="Inter"/>
                  <a:sym typeface="Inter"/>
                </a:rPr>
                <a:t> </a:t>
              </a:r>
              <a:endParaRPr/>
            </a:p>
          </p:txBody>
        </p:sp>
        <p:sp>
          <p:nvSpPr>
            <p:cNvPr id="245" name="Google Shape;245;p24"/>
            <p:cNvSpPr txBox="1"/>
            <p:nvPr/>
          </p:nvSpPr>
          <p:spPr>
            <a:xfrm>
              <a:off x="-13" y="1029242"/>
              <a:ext cx="5295300" cy="39393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400">
                  <a:latin typeface="Inter"/>
                  <a:ea typeface="Inter"/>
                  <a:cs typeface="Inter"/>
                  <a:sym typeface="Inter"/>
                </a:rPr>
                <a:t>We did have some unsolved issues due to github pull/push issues which we did solve and developed a good system for tracking changes using GitKraken. </a:t>
              </a:r>
              <a:endParaRPr sz="2400">
                <a:latin typeface="Inter"/>
                <a:ea typeface="Inter"/>
                <a:cs typeface="Inter"/>
                <a:sym typeface="Inter"/>
              </a:endParaRPr>
            </a:p>
          </p:txBody>
        </p:sp>
      </p:grpSp>
      <p:grpSp>
        <p:nvGrpSpPr>
          <p:cNvPr id="246" name="Google Shape;246;p24"/>
          <p:cNvGrpSpPr/>
          <p:nvPr/>
        </p:nvGrpSpPr>
        <p:grpSpPr>
          <a:xfrm>
            <a:off x="11946349" y="3434850"/>
            <a:ext cx="4880148" cy="3084912"/>
            <a:chOff x="0" y="-47625"/>
            <a:chExt cx="5349867" cy="4113215"/>
          </a:xfrm>
        </p:grpSpPr>
        <p:sp>
          <p:nvSpPr>
            <p:cNvPr id="247" name="Google Shape;247;p24"/>
            <p:cNvSpPr txBox="1"/>
            <p:nvPr/>
          </p:nvSpPr>
          <p:spPr>
            <a:xfrm>
              <a:off x="0" y="-47625"/>
              <a:ext cx="53469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solidFill>
                    <a:schemeClr val="dk1"/>
                  </a:solidFill>
                  <a:latin typeface="Inter"/>
                  <a:ea typeface="Inter"/>
                  <a:cs typeface="Inter"/>
                  <a:sym typeface="Inter"/>
                </a:rPr>
                <a:t>More time / the future</a:t>
              </a:r>
              <a:endParaRPr b="1" sz="2499">
                <a:solidFill>
                  <a:schemeClr val="dk1"/>
                </a:solidFill>
                <a:latin typeface="Inter"/>
                <a:ea typeface="Inter"/>
                <a:cs typeface="Inter"/>
                <a:sym typeface="Inter"/>
              </a:endParaRPr>
            </a:p>
          </p:txBody>
        </p:sp>
        <p:sp>
          <p:nvSpPr>
            <p:cNvPr id="248" name="Google Shape;248;p24"/>
            <p:cNvSpPr txBox="1"/>
            <p:nvPr/>
          </p:nvSpPr>
          <p:spPr>
            <a:xfrm>
              <a:off x="2967" y="1086290"/>
              <a:ext cx="5346900" cy="29793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200">
                  <a:latin typeface="Inter"/>
                  <a:ea typeface="Inter"/>
                  <a:cs typeface="Inter"/>
                  <a:sym typeface="Inter"/>
                </a:rPr>
                <a:t>We would research more numeric analysis up to the present day, and if we had more time we would add more simulations, such as a Monte Carlo simulation. </a:t>
              </a:r>
              <a:endParaRPr sz="2200">
                <a:latin typeface="Inter"/>
                <a:ea typeface="Inter"/>
                <a:cs typeface="Inter"/>
                <a:sym typeface="Inter"/>
              </a:endParaRPr>
            </a:p>
          </p:txBody>
        </p:sp>
      </p:grpSp>
      <p:grpSp>
        <p:nvGrpSpPr>
          <p:cNvPr id="249" name="Google Shape;249;p24"/>
          <p:cNvGrpSpPr/>
          <p:nvPr/>
        </p:nvGrpSpPr>
        <p:grpSpPr>
          <a:xfrm>
            <a:off x="625775" y="3470525"/>
            <a:ext cx="4845825" cy="3933225"/>
            <a:chOff x="-1114297" y="-47623"/>
            <a:chExt cx="6461101" cy="5244300"/>
          </a:xfrm>
        </p:grpSpPr>
        <p:sp>
          <p:nvSpPr>
            <p:cNvPr id="250" name="Google Shape;250;p24"/>
            <p:cNvSpPr txBox="1"/>
            <p:nvPr/>
          </p:nvSpPr>
          <p:spPr>
            <a:xfrm>
              <a:off x="-1114297" y="-47623"/>
              <a:ext cx="64611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latin typeface="Inter"/>
                  <a:ea typeface="Inter"/>
                  <a:cs typeface="Inter"/>
                  <a:sym typeface="Inter"/>
                </a:rPr>
                <a:t>Difficulties</a:t>
              </a:r>
              <a:endParaRPr/>
            </a:p>
          </p:txBody>
        </p:sp>
        <p:sp>
          <p:nvSpPr>
            <p:cNvPr id="251" name="Google Shape;251;p24"/>
            <p:cNvSpPr txBox="1"/>
            <p:nvPr/>
          </p:nvSpPr>
          <p:spPr>
            <a:xfrm>
              <a:off x="-1114297" y="953777"/>
              <a:ext cx="6461100" cy="4242900"/>
            </a:xfrm>
            <a:prstGeom prst="rect">
              <a:avLst/>
            </a:prstGeom>
            <a:noFill/>
            <a:ln>
              <a:noFill/>
            </a:ln>
          </p:spPr>
          <p:txBody>
            <a:bodyPr anchorCtr="0" anchor="t" bIns="0" lIns="0" spcFirstLastPara="1" rIns="0" wrap="square" tIns="0">
              <a:spAutoFit/>
            </a:bodyPr>
            <a:lstStyle/>
            <a:p>
              <a:pPr indent="0" lvl="0" marL="0" rtl="0" algn="just">
                <a:lnSpc>
                  <a:spcPct val="139954"/>
                </a:lnSpc>
                <a:spcBef>
                  <a:spcPts val="0"/>
                </a:spcBef>
                <a:spcAft>
                  <a:spcPts val="0"/>
                </a:spcAft>
                <a:buNone/>
              </a:pPr>
              <a:r>
                <a:rPr lang="en-US" sz="2200">
                  <a:solidFill>
                    <a:schemeClr val="dk1"/>
                  </a:solidFill>
                  <a:latin typeface="Inter"/>
                  <a:ea typeface="Inter"/>
                  <a:cs typeface="Inter"/>
                  <a:sym typeface="Inter"/>
                </a:rPr>
                <a:t>At the beginning of the group work we faced difficulties with our API’s not working and we had to switch our data sources. It took some time to find a new data source but we found </a:t>
              </a:r>
              <a:r>
                <a:rPr lang="en-US" sz="2200">
                  <a:solidFill>
                    <a:schemeClr val="dk1"/>
                  </a:solidFill>
                  <a:latin typeface="Inter"/>
                  <a:ea typeface="Inter"/>
                  <a:cs typeface="Inter"/>
                  <a:sym typeface="Inter"/>
                </a:rPr>
                <a:t>finance</a:t>
              </a:r>
              <a:r>
                <a:rPr lang="en-US" sz="2200">
                  <a:solidFill>
                    <a:schemeClr val="dk1"/>
                  </a:solidFill>
                  <a:latin typeface="Inter"/>
                  <a:ea typeface="Inter"/>
                  <a:cs typeface="Inter"/>
                  <a:sym typeface="Inter"/>
                </a:rPr>
                <a:t>, a new library that we had not discussed in class. </a:t>
              </a:r>
              <a:endParaRPr sz="2200">
                <a:solidFill>
                  <a:schemeClr val="dk1"/>
                </a:solidFill>
                <a:latin typeface="Inter"/>
                <a:ea typeface="Inter"/>
                <a:cs typeface="Inter"/>
                <a:sym typeface="Inte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25"/>
          <p:cNvPicPr preferRelativeResize="0"/>
          <p:nvPr/>
        </p:nvPicPr>
        <p:blipFill rotWithShape="1">
          <a:blip r:embed="rId3">
            <a:alphaModFix/>
          </a:blip>
          <a:srcRect b="0" l="0" r="0" t="0"/>
          <a:stretch/>
        </p:blipFill>
        <p:spPr>
          <a:xfrm>
            <a:off x="7713827" y="3523982"/>
            <a:ext cx="2860345" cy="3874852"/>
          </a:xfrm>
          <a:prstGeom prst="rect">
            <a:avLst/>
          </a:prstGeom>
          <a:noFill/>
          <a:ln>
            <a:noFill/>
          </a:ln>
        </p:spPr>
      </p:pic>
      <p:pic>
        <p:nvPicPr>
          <p:cNvPr id="257" name="Google Shape;257;p25"/>
          <p:cNvPicPr preferRelativeResize="0"/>
          <p:nvPr/>
        </p:nvPicPr>
        <p:blipFill rotWithShape="1">
          <a:blip r:embed="rId4">
            <a:alphaModFix/>
          </a:blip>
          <a:srcRect b="0" l="0" r="0" t="0"/>
          <a:stretch/>
        </p:blipFill>
        <p:spPr>
          <a:xfrm>
            <a:off x="7086600" y="3086100"/>
            <a:ext cx="4114800" cy="4114800"/>
          </a:xfrm>
          <a:prstGeom prst="rect">
            <a:avLst/>
          </a:prstGeom>
          <a:noFill/>
          <a:ln>
            <a:noFill/>
          </a:ln>
        </p:spPr>
      </p:pic>
      <p:sp>
        <p:nvSpPr>
          <p:cNvPr id="258" name="Google Shape;258;p25"/>
          <p:cNvSpPr txBox="1"/>
          <p:nvPr/>
        </p:nvSpPr>
        <p:spPr>
          <a:xfrm>
            <a:off x="1834752" y="1725845"/>
            <a:ext cx="14618495" cy="112395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7374" u="none" cap="none" strike="noStrike">
                <a:solidFill>
                  <a:srgbClr val="000000"/>
                </a:solidFill>
                <a:latin typeface="Inter"/>
                <a:ea typeface="Inter"/>
                <a:cs typeface="Inter"/>
                <a:sym typeface="Inter"/>
              </a:rPr>
              <a:t>Do you have 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nvSpPr>
        <p:spPr>
          <a:xfrm>
            <a:off x="2579400" y="1330125"/>
            <a:ext cx="13129200" cy="985200"/>
          </a:xfrm>
          <a:prstGeom prst="rect">
            <a:avLst/>
          </a:prstGeom>
          <a:noFill/>
          <a:ln>
            <a:noFill/>
          </a:ln>
        </p:spPr>
        <p:txBody>
          <a:bodyPr anchorCtr="0" anchor="t" bIns="0" lIns="0" spcFirstLastPara="1" rIns="0" wrap="square" tIns="0">
            <a:spAutoFit/>
          </a:bodyPr>
          <a:lstStyle/>
          <a:p>
            <a:pPr indent="0" lvl="0" marL="0" rtl="0" algn="ctr">
              <a:lnSpc>
                <a:spcPct val="120002"/>
              </a:lnSpc>
              <a:spcBef>
                <a:spcPts val="0"/>
              </a:spcBef>
              <a:spcAft>
                <a:spcPts val="0"/>
              </a:spcAft>
              <a:buNone/>
            </a:pPr>
            <a:r>
              <a:rPr b="1" lang="en-US" sz="6400">
                <a:latin typeface="Inter"/>
                <a:ea typeface="Inter"/>
                <a:cs typeface="Inter"/>
                <a:sym typeface="Inter"/>
              </a:rPr>
              <a:t>Motivation and Summary</a:t>
            </a:r>
            <a:endParaRPr b="1" sz="6899">
              <a:latin typeface="Inter"/>
              <a:ea typeface="Inter"/>
              <a:cs typeface="Inter"/>
              <a:sym typeface="Inter"/>
            </a:endParaRPr>
          </a:p>
        </p:txBody>
      </p:sp>
      <p:sp>
        <p:nvSpPr>
          <p:cNvPr id="104" name="Google Shape;104;p14"/>
          <p:cNvSpPr/>
          <p:nvPr/>
        </p:nvSpPr>
        <p:spPr>
          <a:xfrm>
            <a:off x="1027625" y="3436022"/>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99">
              <a:latin typeface="Inter"/>
              <a:ea typeface="Inter"/>
              <a:cs typeface="Inter"/>
              <a:sym typeface="Inter"/>
            </a:endParaRPr>
          </a:p>
        </p:txBody>
      </p:sp>
      <p:sp>
        <p:nvSpPr>
          <p:cNvPr id="105" name="Google Shape;105;p14"/>
          <p:cNvSpPr/>
          <p:nvPr/>
        </p:nvSpPr>
        <p:spPr>
          <a:xfrm>
            <a:off x="6703925" y="3434847"/>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99">
              <a:latin typeface="Inter"/>
              <a:ea typeface="Inter"/>
              <a:cs typeface="Inter"/>
              <a:sym typeface="Inter"/>
            </a:endParaRPr>
          </a:p>
        </p:txBody>
      </p:sp>
      <p:sp>
        <p:nvSpPr>
          <p:cNvPr id="106" name="Google Shape;106;p14"/>
          <p:cNvSpPr/>
          <p:nvPr/>
        </p:nvSpPr>
        <p:spPr>
          <a:xfrm>
            <a:off x="12380225" y="3436022"/>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4"/>
          <p:cNvGrpSpPr/>
          <p:nvPr/>
        </p:nvGrpSpPr>
        <p:grpSpPr>
          <a:xfrm>
            <a:off x="6301975" y="3470525"/>
            <a:ext cx="4845907" cy="3547700"/>
            <a:chOff x="-13" y="-47625"/>
            <a:chExt cx="5346913" cy="4730267"/>
          </a:xfrm>
        </p:grpSpPr>
        <p:sp>
          <p:nvSpPr>
            <p:cNvPr id="108" name="Google Shape;108;p14"/>
            <p:cNvSpPr txBox="1"/>
            <p:nvPr/>
          </p:nvSpPr>
          <p:spPr>
            <a:xfrm>
              <a:off x="0" y="-47625"/>
              <a:ext cx="53469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latin typeface="Inter"/>
                  <a:ea typeface="Inter"/>
                  <a:cs typeface="Inter"/>
                  <a:sym typeface="Inter"/>
                </a:rPr>
                <a:t>SUMMARY</a:t>
              </a:r>
              <a:r>
                <a:rPr b="1" lang="en-US" sz="2499">
                  <a:solidFill>
                    <a:schemeClr val="dk1"/>
                  </a:solidFill>
                  <a:latin typeface="Inter"/>
                  <a:ea typeface="Inter"/>
                  <a:cs typeface="Inter"/>
                  <a:sym typeface="Inter"/>
                </a:rPr>
                <a:t> </a:t>
              </a:r>
              <a:endParaRPr/>
            </a:p>
          </p:txBody>
        </p:sp>
        <p:sp>
          <p:nvSpPr>
            <p:cNvPr id="109" name="Google Shape;109;p14"/>
            <p:cNvSpPr txBox="1"/>
            <p:nvPr/>
          </p:nvSpPr>
          <p:spPr>
            <a:xfrm>
              <a:off x="-13" y="1029242"/>
              <a:ext cx="5295300" cy="3653400"/>
            </a:xfrm>
            <a:prstGeom prst="rect">
              <a:avLst/>
            </a:prstGeom>
            <a:noFill/>
            <a:ln>
              <a:noFill/>
            </a:ln>
          </p:spPr>
          <p:txBody>
            <a:bodyPr anchorCtr="0" anchor="t" bIns="0" lIns="0" spcFirstLastPara="1" rIns="0" wrap="square" tIns="0">
              <a:spAutoFit/>
            </a:bodyPr>
            <a:lstStyle/>
            <a:p>
              <a:pPr indent="0" lvl="0" marL="0" rtl="0" algn="just">
                <a:lnSpc>
                  <a:spcPct val="140016"/>
                </a:lnSpc>
                <a:spcBef>
                  <a:spcPts val="0"/>
                </a:spcBef>
                <a:spcAft>
                  <a:spcPts val="0"/>
                </a:spcAft>
                <a:buClr>
                  <a:schemeClr val="dk1"/>
                </a:buClr>
                <a:buFont typeface="Arial"/>
                <a:buNone/>
              </a:pPr>
              <a:r>
                <a:rPr lang="en-US" sz="2200">
                  <a:solidFill>
                    <a:schemeClr val="dk1"/>
                  </a:solidFill>
                  <a:latin typeface="Inter"/>
                  <a:ea typeface="Inter"/>
                  <a:cs typeface="Inter"/>
                  <a:sym typeface="Inter"/>
                </a:rPr>
                <a:t>We will address the connection between cryptocurrencies, the covid pandemic, and various X-Factors: semiconductors, meme stocks and gold. </a:t>
              </a:r>
              <a:endParaRPr sz="2200">
                <a:solidFill>
                  <a:schemeClr val="dk1"/>
                </a:solidFill>
              </a:endParaRPr>
            </a:p>
            <a:p>
              <a:pPr indent="0" lvl="0" marL="0" marR="0" rtl="0" algn="ctr">
                <a:lnSpc>
                  <a:spcPct val="139958"/>
                </a:lnSpc>
                <a:spcBef>
                  <a:spcPts val="0"/>
                </a:spcBef>
                <a:spcAft>
                  <a:spcPts val="0"/>
                </a:spcAft>
                <a:buNone/>
              </a:pPr>
              <a:r>
                <a:t/>
              </a:r>
              <a:endParaRPr sz="2400">
                <a:latin typeface="Inter"/>
                <a:ea typeface="Inter"/>
                <a:cs typeface="Inter"/>
                <a:sym typeface="Inter"/>
              </a:endParaRPr>
            </a:p>
          </p:txBody>
        </p:sp>
      </p:grpSp>
      <p:grpSp>
        <p:nvGrpSpPr>
          <p:cNvPr id="110" name="Google Shape;110;p14"/>
          <p:cNvGrpSpPr/>
          <p:nvPr/>
        </p:nvGrpSpPr>
        <p:grpSpPr>
          <a:xfrm>
            <a:off x="11946349" y="3434850"/>
            <a:ext cx="4880148" cy="5454612"/>
            <a:chOff x="0" y="-47625"/>
            <a:chExt cx="5349867" cy="7272815"/>
          </a:xfrm>
        </p:grpSpPr>
        <p:sp>
          <p:nvSpPr>
            <p:cNvPr id="111" name="Google Shape;111;p14"/>
            <p:cNvSpPr txBox="1"/>
            <p:nvPr/>
          </p:nvSpPr>
          <p:spPr>
            <a:xfrm>
              <a:off x="0" y="-47625"/>
              <a:ext cx="53469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latin typeface="Inter"/>
                  <a:ea typeface="Inter"/>
                  <a:cs typeface="Inter"/>
                  <a:sym typeface="Inter"/>
                </a:rPr>
                <a:t>QUESTIONS</a:t>
              </a:r>
              <a:r>
                <a:rPr b="1" lang="en-US" sz="2499">
                  <a:solidFill>
                    <a:schemeClr val="dk1"/>
                  </a:solidFill>
                  <a:latin typeface="Inter"/>
                  <a:ea typeface="Inter"/>
                  <a:cs typeface="Inter"/>
                  <a:sym typeface="Inter"/>
                </a:rPr>
                <a:t> </a:t>
              </a:r>
              <a:endParaRPr/>
            </a:p>
          </p:txBody>
        </p:sp>
        <p:sp>
          <p:nvSpPr>
            <p:cNvPr id="112" name="Google Shape;112;p14"/>
            <p:cNvSpPr txBox="1"/>
            <p:nvPr/>
          </p:nvSpPr>
          <p:spPr>
            <a:xfrm>
              <a:off x="2967" y="1086290"/>
              <a:ext cx="5346900" cy="6138900"/>
            </a:xfrm>
            <a:prstGeom prst="rect">
              <a:avLst/>
            </a:prstGeom>
            <a:noFill/>
            <a:ln>
              <a:noFill/>
            </a:ln>
          </p:spPr>
          <p:txBody>
            <a:bodyPr anchorCtr="0" anchor="t" bIns="0" lIns="0" spcFirstLastPara="1" rIns="0" wrap="square" tIns="0">
              <a:spAutoFit/>
            </a:bodyPr>
            <a:lstStyle/>
            <a:p>
              <a:pPr indent="0" lvl="0" marL="0" marR="0" rtl="0" algn="just">
                <a:lnSpc>
                  <a:spcPct val="139958"/>
                </a:lnSpc>
                <a:spcBef>
                  <a:spcPts val="0"/>
                </a:spcBef>
                <a:spcAft>
                  <a:spcPts val="0"/>
                </a:spcAft>
                <a:buNone/>
              </a:pPr>
              <a:r>
                <a:rPr lang="en-US" sz="2200">
                  <a:latin typeface="Inter"/>
                  <a:ea typeface="Inter"/>
                  <a:cs typeface="Inter"/>
                  <a:sym typeface="Inter"/>
                </a:rPr>
                <a:t>We sought to uncover the answer to these questions: </a:t>
              </a:r>
              <a:endParaRPr sz="2200">
                <a:latin typeface="Inter"/>
                <a:ea typeface="Inter"/>
                <a:cs typeface="Inter"/>
                <a:sym typeface="Inter"/>
              </a:endParaRPr>
            </a:p>
            <a:p>
              <a:pPr indent="0" lvl="0" marL="0" marR="0" rtl="0" algn="just">
                <a:lnSpc>
                  <a:spcPct val="139958"/>
                </a:lnSpc>
                <a:spcBef>
                  <a:spcPts val="0"/>
                </a:spcBef>
                <a:spcAft>
                  <a:spcPts val="0"/>
                </a:spcAft>
                <a:buNone/>
              </a:pPr>
              <a:r>
                <a:rPr lang="en-US" sz="2200">
                  <a:latin typeface="Inter"/>
                  <a:ea typeface="Inter"/>
                  <a:cs typeface="Inter"/>
                  <a:sym typeface="Inter"/>
                </a:rPr>
                <a:t>Is there a correlation between the performance of our X-Factor, cryptocurrency and the covid crisis? </a:t>
              </a:r>
              <a:endParaRPr sz="2200">
                <a:latin typeface="Inter"/>
                <a:ea typeface="Inter"/>
                <a:cs typeface="Inter"/>
                <a:sym typeface="Inter"/>
              </a:endParaRPr>
            </a:p>
            <a:p>
              <a:pPr indent="0" lvl="0" marL="0" marR="0" rtl="0" algn="just">
                <a:lnSpc>
                  <a:spcPct val="139958"/>
                </a:lnSpc>
                <a:spcBef>
                  <a:spcPts val="0"/>
                </a:spcBef>
                <a:spcAft>
                  <a:spcPts val="0"/>
                </a:spcAft>
                <a:buNone/>
              </a:pPr>
              <a:r>
                <a:rPr lang="en-US" sz="2200">
                  <a:latin typeface="Inter"/>
                  <a:ea typeface="Inter"/>
                  <a:cs typeface="Inter"/>
                  <a:sym typeface="Inter"/>
                </a:rPr>
                <a:t>If an investor had a choice, should they have invested in an X-Factor or in cryptocurrencies based on pre and post covid performance? </a:t>
              </a:r>
              <a:endParaRPr sz="2200">
                <a:latin typeface="Inter"/>
                <a:ea typeface="Inter"/>
                <a:cs typeface="Inter"/>
                <a:sym typeface="Inter"/>
              </a:endParaRPr>
            </a:p>
            <a:p>
              <a:pPr indent="0" lvl="0" marL="0" marR="0" rtl="0" algn="ctr">
                <a:lnSpc>
                  <a:spcPct val="139958"/>
                </a:lnSpc>
                <a:spcBef>
                  <a:spcPts val="0"/>
                </a:spcBef>
                <a:spcAft>
                  <a:spcPts val="0"/>
                </a:spcAft>
                <a:buNone/>
              </a:pPr>
              <a:r>
                <a:t/>
              </a:r>
              <a:endParaRPr sz="2200">
                <a:latin typeface="Inter"/>
                <a:ea typeface="Inter"/>
                <a:cs typeface="Inter"/>
                <a:sym typeface="Inter"/>
              </a:endParaRPr>
            </a:p>
          </p:txBody>
        </p:sp>
      </p:grpSp>
      <p:grpSp>
        <p:nvGrpSpPr>
          <p:cNvPr id="113" name="Google Shape;113;p14"/>
          <p:cNvGrpSpPr/>
          <p:nvPr/>
        </p:nvGrpSpPr>
        <p:grpSpPr>
          <a:xfrm>
            <a:off x="1219200" y="3470523"/>
            <a:ext cx="4252500" cy="4937752"/>
            <a:chOff x="-323064" y="-47625"/>
            <a:chExt cx="5670000" cy="6583669"/>
          </a:xfrm>
        </p:grpSpPr>
        <p:sp>
          <p:nvSpPr>
            <p:cNvPr id="114" name="Google Shape;114;p14"/>
            <p:cNvSpPr txBox="1"/>
            <p:nvPr/>
          </p:nvSpPr>
          <p:spPr>
            <a:xfrm>
              <a:off x="0" y="-47625"/>
              <a:ext cx="53469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latin typeface="Inter"/>
                  <a:ea typeface="Inter"/>
                  <a:cs typeface="Inter"/>
                  <a:sym typeface="Inter"/>
                </a:rPr>
                <a:t>MOTIVATION</a:t>
              </a:r>
              <a:endParaRPr/>
            </a:p>
          </p:txBody>
        </p:sp>
        <p:sp>
          <p:nvSpPr>
            <p:cNvPr id="115" name="Google Shape;115;p14"/>
            <p:cNvSpPr txBox="1"/>
            <p:nvPr/>
          </p:nvSpPr>
          <p:spPr>
            <a:xfrm>
              <a:off x="-323064" y="1029244"/>
              <a:ext cx="5670000" cy="5506800"/>
            </a:xfrm>
            <a:prstGeom prst="rect">
              <a:avLst/>
            </a:prstGeom>
            <a:noFill/>
            <a:ln>
              <a:noFill/>
            </a:ln>
          </p:spPr>
          <p:txBody>
            <a:bodyPr anchorCtr="0" anchor="t" bIns="0" lIns="0" spcFirstLastPara="1" rIns="0" wrap="square" tIns="0">
              <a:spAutoFit/>
            </a:bodyPr>
            <a:lstStyle/>
            <a:p>
              <a:pPr indent="0" lvl="0" marL="0" rtl="0" algn="just">
                <a:lnSpc>
                  <a:spcPct val="139954"/>
                </a:lnSpc>
                <a:spcBef>
                  <a:spcPts val="0"/>
                </a:spcBef>
                <a:spcAft>
                  <a:spcPts val="0"/>
                </a:spcAft>
                <a:buNone/>
              </a:pPr>
              <a:r>
                <a:rPr lang="en-US" sz="2200">
                  <a:solidFill>
                    <a:schemeClr val="dk1"/>
                  </a:solidFill>
                  <a:latin typeface="Inter"/>
                  <a:ea typeface="Inter"/>
                  <a:cs typeface="Inter"/>
                  <a:sym typeface="Inter"/>
                </a:rPr>
                <a:t>Our motivation is to understand how the covid pandemic affected market trends, volatility and correlations between various market forces in cryptocurrencies, commodities and the semiconductor industry. </a:t>
              </a:r>
              <a:endParaRPr sz="2200">
                <a:solidFill>
                  <a:schemeClr val="dk1"/>
                </a:solidFill>
                <a:latin typeface="Inter"/>
                <a:ea typeface="Inter"/>
                <a:cs typeface="Inter"/>
                <a:sym typeface="Inter"/>
              </a:endParaRPr>
            </a:p>
            <a:p>
              <a:pPr indent="0" lvl="0" marL="0" rtl="0" algn="just">
                <a:lnSpc>
                  <a:spcPct val="139954"/>
                </a:lnSpc>
                <a:spcBef>
                  <a:spcPts val="0"/>
                </a:spcBef>
                <a:spcAft>
                  <a:spcPts val="0"/>
                </a:spcAft>
                <a:buNone/>
              </a:pPr>
              <a:r>
                <a:t/>
              </a:r>
              <a:endParaRPr sz="2200">
                <a:solidFill>
                  <a:schemeClr val="dk1"/>
                </a:solidFill>
                <a:latin typeface="Inter"/>
                <a:ea typeface="Inter"/>
                <a:cs typeface="Inter"/>
                <a:sym typeface="Inte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nvSpPr>
        <p:spPr>
          <a:xfrm>
            <a:off x="2579400" y="1209975"/>
            <a:ext cx="13129200" cy="9852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US" sz="6400">
                <a:latin typeface="Inter"/>
                <a:ea typeface="Inter"/>
                <a:cs typeface="Inter"/>
                <a:sym typeface="Inter"/>
              </a:rPr>
              <a:t>Questions &amp; Data</a:t>
            </a:r>
            <a:endParaRPr b="1" sz="6899">
              <a:latin typeface="Inter"/>
              <a:ea typeface="Inter"/>
              <a:cs typeface="Inter"/>
              <a:sym typeface="Inter"/>
            </a:endParaRPr>
          </a:p>
        </p:txBody>
      </p:sp>
      <p:sp>
        <p:nvSpPr>
          <p:cNvPr id="121" name="Google Shape;121;p15"/>
          <p:cNvSpPr/>
          <p:nvPr/>
        </p:nvSpPr>
        <p:spPr>
          <a:xfrm>
            <a:off x="1027625" y="3436022"/>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99">
              <a:latin typeface="Inter"/>
              <a:ea typeface="Inter"/>
              <a:cs typeface="Inter"/>
              <a:sym typeface="Inter"/>
            </a:endParaRPr>
          </a:p>
        </p:txBody>
      </p:sp>
      <p:sp>
        <p:nvSpPr>
          <p:cNvPr id="122" name="Google Shape;122;p15"/>
          <p:cNvSpPr/>
          <p:nvPr/>
        </p:nvSpPr>
        <p:spPr>
          <a:xfrm>
            <a:off x="6703925" y="3434847"/>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99">
              <a:latin typeface="Inter"/>
              <a:ea typeface="Inter"/>
              <a:cs typeface="Inter"/>
              <a:sym typeface="Inter"/>
            </a:endParaRPr>
          </a:p>
        </p:txBody>
      </p:sp>
      <p:sp>
        <p:nvSpPr>
          <p:cNvPr id="123" name="Google Shape;123;p15"/>
          <p:cNvSpPr/>
          <p:nvPr/>
        </p:nvSpPr>
        <p:spPr>
          <a:xfrm>
            <a:off x="12380225" y="3436022"/>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5"/>
          <p:cNvGrpSpPr/>
          <p:nvPr/>
        </p:nvGrpSpPr>
        <p:grpSpPr>
          <a:xfrm>
            <a:off x="6721062" y="3583150"/>
            <a:ext cx="4845895" cy="3489350"/>
            <a:chOff x="462402" y="102542"/>
            <a:chExt cx="5346900" cy="4652467"/>
          </a:xfrm>
        </p:grpSpPr>
        <p:sp>
          <p:nvSpPr>
            <p:cNvPr id="125" name="Google Shape;125;p15"/>
            <p:cNvSpPr txBox="1"/>
            <p:nvPr/>
          </p:nvSpPr>
          <p:spPr>
            <a:xfrm>
              <a:off x="462402" y="102542"/>
              <a:ext cx="53469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latin typeface="Inter"/>
                  <a:ea typeface="Inter"/>
                  <a:cs typeface="Inter"/>
                  <a:sym typeface="Inter"/>
                </a:rPr>
                <a:t>WHO Covid-19 Data </a:t>
              </a:r>
              <a:endParaRPr/>
            </a:p>
          </p:txBody>
        </p:sp>
        <p:sp>
          <p:nvSpPr>
            <p:cNvPr id="126" name="Google Shape;126;p15"/>
            <p:cNvSpPr txBox="1"/>
            <p:nvPr/>
          </p:nvSpPr>
          <p:spPr>
            <a:xfrm>
              <a:off x="488194" y="1101608"/>
              <a:ext cx="5295300" cy="36534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lang="en-US" sz="2200">
                  <a:solidFill>
                    <a:schemeClr val="dk1"/>
                  </a:solidFill>
                  <a:latin typeface="Inter"/>
                  <a:ea typeface="Inter"/>
                  <a:cs typeface="Inter"/>
                  <a:sym typeface="Inter"/>
                </a:rPr>
                <a:t>For our data on the covid crisis, we turned to an internationally recognized body, the World Health Organization. We were able to find csv data on covid case numbers. </a:t>
              </a:r>
              <a:endParaRPr sz="2200">
                <a:solidFill>
                  <a:schemeClr val="dk1"/>
                </a:solidFill>
              </a:endParaRPr>
            </a:p>
            <a:p>
              <a:pPr indent="0" lvl="0" marL="0" marR="0" rtl="0" algn="ctr">
                <a:lnSpc>
                  <a:spcPct val="139958"/>
                </a:lnSpc>
                <a:spcBef>
                  <a:spcPts val="0"/>
                </a:spcBef>
                <a:spcAft>
                  <a:spcPts val="0"/>
                </a:spcAft>
                <a:buNone/>
              </a:pPr>
              <a:r>
                <a:t/>
              </a:r>
              <a:endParaRPr sz="2400">
                <a:latin typeface="Inter"/>
                <a:ea typeface="Inter"/>
                <a:cs typeface="Inter"/>
                <a:sym typeface="Inter"/>
              </a:endParaRPr>
            </a:p>
          </p:txBody>
        </p:sp>
      </p:grpSp>
      <p:grpSp>
        <p:nvGrpSpPr>
          <p:cNvPr id="127" name="Google Shape;127;p15"/>
          <p:cNvGrpSpPr/>
          <p:nvPr/>
        </p:nvGrpSpPr>
        <p:grpSpPr>
          <a:xfrm>
            <a:off x="12380224" y="3583150"/>
            <a:ext cx="4880148" cy="4032837"/>
            <a:chOff x="0" y="-47625"/>
            <a:chExt cx="5349867" cy="5377115"/>
          </a:xfrm>
        </p:grpSpPr>
        <p:sp>
          <p:nvSpPr>
            <p:cNvPr id="128" name="Google Shape;128;p15"/>
            <p:cNvSpPr txBox="1"/>
            <p:nvPr/>
          </p:nvSpPr>
          <p:spPr>
            <a:xfrm>
              <a:off x="0" y="-47625"/>
              <a:ext cx="53469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solidFill>
                    <a:schemeClr val="dk1"/>
                  </a:solidFill>
                  <a:latin typeface="Inter"/>
                  <a:ea typeface="Inter"/>
                  <a:cs typeface="Inter"/>
                  <a:sym typeface="Inter"/>
                </a:rPr>
                <a:t>Other Sources</a:t>
              </a:r>
              <a:endParaRPr/>
            </a:p>
          </p:txBody>
        </p:sp>
        <p:sp>
          <p:nvSpPr>
            <p:cNvPr id="129" name="Google Shape;129;p15"/>
            <p:cNvSpPr txBox="1"/>
            <p:nvPr/>
          </p:nvSpPr>
          <p:spPr>
            <a:xfrm>
              <a:off x="2967" y="1086290"/>
              <a:ext cx="5346900" cy="42432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200">
                  <a:latin typeface="Inter"/>
                  <a:ea typeface="Inter"/>
                  <a:cs typeface="Inter"/>
                  <a:sym typeface="Inter"/>
                </a:rPr>
                <a:t>We utilized other sources initially like coinmarketCap and GeckoCoin API. Neither of these sources were helpful in the end due to their restrictive licencing. However it was a learning process and we are more skilled with APIs and JSON calls. </a:t>
              </a:r>
              <a:endParaRPr sz="2200">
                <a:latin typeface="Inter"/>
                <a:ea typeface="Inter"/>
                <a:cs typeface="Inter"/>
                <a:sym typeface="Inter"/>
              </a:endParaRPr>
            </a:p>
          </p:txBody>
        </p:sp>
      </p:grpSp>
      <p:grpSp>
        <p:nvGrpSpPr>
          <p:cNvPr id="130" name="Google Shape;130;p15"/>
          <p:cNvGrpSpPr/>
          <p:nvPr/>
        </p:nvGrpSpPr>
        <p:grpSpPr>
          <a:xfrm>
            <a:off x="1364748" y="3584323"/>
            <a:ext cx="4106925" cy="4350112"/>
            <a:chOff x="-129000" y="104108"/>
            <a:chExt cx="5475900" cy="5800149"/>
          </a:xfrm>
        </p:grpSpPr>
        <p:sp>
          <p:nvSpPr>
            <p:cNvPr id="131" name="Google Shape;131;p15"/>
            <p:cNvSpPr txBox="1"/>
            <p:nvPr/>
          </p:nvSpPr>
          <p:spPr>
            <a:xfrm>
              <a:off x="-129000" y="104108"/>
              <a:ext cx="53469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latin typeface="Inter"/>
                  <a:ea typeface="Inter"/>
                  <a:cs typeface="Inter"/>
                  <a:sym typeface="Inter"/>
                </a:rPr>
                <a:t>Data: Yahoo Finance</a:t>
              </a:r>
              <a:endParaRPr/>
            </a:p>
          </p:txBody>
        </p:sp>
        <p:sp>
          <p:nvSpPr>
            <p:cNvPr id="132" name="Google Shape;132;p15"/>
            <p:cNvSpPr txBox="1"/>
            <p:nvPr/>
          </p:nvSpPr>
          <p:spPr>
            <a:xfrm>
              <a:off x="0" y="1029257"/>
              <a:ext cx="5346900" cy="4875000"/>
            </a:xfrm>
            <a:prstGeom prst="rect">
              <a:avLst/>
            </a:prstGeom>
            <a:noFill/>
            <a:ln>
              <a:noFill/>
            </a:ln>
          </p:spPr>
          <p:txBody>
            <a:bodyPr anchorCtr="0" anchor="t" bIns="0" lIns="0" spcFirstLastPara="1" rIns="0" wrap="square" tIns="0">
              <a:spAutoFit/>
            </a:bodyPr>
            <a:lstStyle/>
            <a:p>
              <a:pPr indent="0" lvl="0" marL="0" rtl="0" algn="ctr">
                <a:lnSpc>
                  <a:spcPct val="139954"/>
                </a:lnSpc>
                <a:spcBef>
                  <a:spcPts val="0"/>
                </a:spcBef>
                <a:spcAft>
                  <a:spcPts val="0"/>
                </a:spcAft>
                <a:buNone/>
              </a:pPr>
              <a:r>
                <a:rPr lang="en-US" sz="2200">
                  <a:solidFill>
                    <a:schemeClr val="dk1"/>
                  </a:solidFill>
                  <a:latin typeface="Inter"/>
                  <a:ea typeface="Inter"/>
                  <a:cs typeface="Inter"/>
                  <a:sym typeface="Inter"/>
                </a:rPr>
                <a:t>For our cryptocurrency, gold and the semiconductor industry analysis, we utilized Yahoo Finance. We looked at other commodities on </a:t>
              </a:r>
              <a:r>
                <a:rPr lang="en-US" sz="2200">
                  <a:solidFill>
                    <a:schemeClr val="dk1"/>
                  </a:solidFill>
                  <a:latin typeface="Inter"/>
                  <a:ea typeface="Inter"/>
                  <a:cs typeface="Inter"/>
                  <a:sym typeface="Inter"/>
                </a:rPr>
                <a:t>finance</a:t>
              </a:r>
              <a:r>
                <a:rPr lang="en-US" sz="2200">
                  <a:solidFill>
                    <a:schemeClr val="dk1"/>
                  </a:solidFill>
                  <a:latin typeface="Inter"/>
                  <a:ea typeface="Inter"/>
                  <a:cs typeface="Inter"/>
                  <a:sym typeface="Inter"/>
                </a:rPr>
                <a:t> but narrowed our scope and gained some momentum. </a:t>
              </a:r>
              <a:endParaRPr sz="2200">
                <a:solidFill>
                  <a:schemeClr val="dk1"/>
                </a:solidFill>
                <a:latin typeface="Inter"/>
                <a:ea typeface="Inter"/>
                <a:cs typeface="Inter"/>
                <a:sym typeface="Inter"/>
              </a:endParaRPr>
            </a:p>
            <a:p>
              <a:pPr indent="0" lvl="0" marL="0" rtl="0" algn="just">
                <a:lnSpc>
                  <a:spcPct val="139954"/>
                </a:lnSpc>
                <a:spcBef>
                  <a:spcPts val="0"/>
                </a:spcBef>
                <a:spcAft>
                  <a:spcPts val="0"/>
                </a:spcAft>
                <a:buNone/>
              </a:pPr>
              <a:r>
                <a:t/>
              </a:r>
              <a:endParaRPr sz="2200">
                <a:solidFill>
                  <a:schemeClr val="dk1"/>
                </a:solidFill>
                <a:latin typeface="Inter"/>
                <a:ea typeface="Inter"/>
                <a:cs typeface="Inter"/>
                <a:sym typeface="Inte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cxnSp>
        <p:nvCxnSpPr>
          <p:cNvPr id="137" name="Google Shape;137;p16"/>
          <p:cNvCxnSpPr/>
          <p:nvPr/>
        </p:nvCxnSpPr>
        <p:spPr>
          <a:xfrm>
            <a:off x="2648188" y="4459882"/>
            <a:ext cx="13272300" cy="0"/>
          </a:xfrm>
          <a:prstGeom prst="straightConnector1">
            <a:avLst/>
          </a:prstGeom>
          <a:noFill/>
          <a:ln cap="rnd" cmpd="sng" w="19050">
            <a:solidFill>
              <a:srgbClr val="000000">
                <a:alpha val="34901"/>
              </a:srgbClr>
            </a:solidFill>
            <a:prstDash val="solid"/>
            <a:round/>
            <a:headEnd len="sm" w="sm" type="none"/>
            <a:tailEnd len="sm" w="sm" type="none"/>
          </a:ln>
        </p:spPr>
      </p:cxnSp>
      <p:sp>
        <p:nvSpPr>
          <p:cNvPr id="138" name="Google Shape;138;p16"/>
          <p:cNvSpPr/>
          <p:nvPr/>
        </p:nvSpPr>
        <p:spPr>
          <a:xfrm>
            <a:off x="3125777" y="439127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97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8116274" y="439127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884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13106772" y="4391276"/>
            <a:ext cx="173846" cy="174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97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txBox="1"/>
          <p:nvPr/>
        </p:nvSpPr>
        <p:spPr>
          <a:xfrm>
            <a:off x="1345052" y="1209453"/>
            <a:ext cx="15597900" cy="985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6400">
                <a:latin typeface="Inter"/>
                <a:ea typeface="Inter"/>
                <a:cs typeface="Inter"/>
                <a:sym typeface="Inter"/>
              </a:rPr>
              <a:t>Data structuring</a:t>
            </a:r>
            <a:r>
              <a:rPr b="1" i="0" lang="en-US" sz="6400" u="none" cap="none" strike="noStrike">
                <a:solidFill>
                  <a:srgbClr val="000000"/>
                </a:solidFill>
                <a:latin typeface="Inter"/>
                <a:ea typeface="Inter"/>
                <a:cs typeface="Inter"/>
                <a:sym typeface="Inter"/>
              </a:rPr>
              <a:t> Timeline</a:t>
            </a:r>
            <a:endParaRPr/>
          </a:p>
        </p:txBody>
      </p:sp>
      <p:sp>
        <p:nvSpPr>
          <p:cNvPr id="142" name="Google Shape;142;p16"/>
          <p:cNvSpPr txBox="1"/>
          <p:nvPr/>
        </p:nvSpPr>
        <p:spPr>
          <a:xfrm>
            <a:off x="1979044" y="3643311"/>
            <a:ext cx="2459400" cy="4308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000000"/>
                </a:solidFill>
                <a:latin typeface="Arial"/>
                <a:ea typeface="Arial"/>
                <a:cs typeface="Arial"/>
                <a:sym typeface="Arial"/>
              </a:rPr>
              <a:t>Pre Covid era</a:t>
            </a:r>
            <a:endParaRPr/>
          </a:p>
        </p:txBody>
      </p:sp>
      <p:sp>
        <p:nvSpPr>
          <p:cNvPr id="143" name="Google Shape;143;p16"/>
          <p:cNvSpPr txBox="1"/>
          <p:nvPr/>
        </p:nvSpPr>
        <p:spPr>
          <a:xfrm>
            <a:off x="6969541" y="3643311"/>
            <a:ext cx="2459400" cy="4308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000000"/>
                </a:solidFill>
                <a:latin typeface="Arial"/>
                <a:ea typeface="Arial"/>
                <a:cs typeface="Arial"/>
                <a:sym typeface="Arial"/>
              </a:rPr>
              <a:t>Start of Covid</a:t>
            </a:r>
            <a:endParaRPr/>
          </a:p>
        </p:txBody>
      </p:sp>
      <p:sp>
        <p:nvSpPr>
          <p:cNvPr id="144" name="Google Shape;144;p16"/>
          <p:cNvSpPr txBox="1"/>
          <p:nvPr/>
        </p:nvSpPr>
        <p:spPr>
          <a:xfrm>
            <a:off x="11776814" y="3648600"/>
            <a:ext cx="2835900" cy="4308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000000"/>
                </a:solidFill>
                <a:latin typeface="Arial"/>
                <a:ea typeface="Arial"/>
                <a:cs typeface="Arial"/>
                <a:sym typeface="Arial"/>
              </a:rPr>
              <a:t>Post Covid </a:t>
            </a:r>
            <a:r>
              <a:rPr lang="en-US" sz="2799"/>
              <a:t>period</a:t>
            </a:r>
            <a:endParaRPr sz="2799"/>
          </a:p>
        </p:txBody>
      </p:sp>
      <p:grpSp>
        <p:nvGrpSpPr>
          <p:cNvPr id="145" name="Google Shape;145;p16"/>
          <p:cNvGrpSpPr/>
          <p:nvPr/>
        </p:nvGrpSpPr>
        <p:grpSpPr>
          <a:xfrm>
            <a:off x="1335138" y="4838700"/>
            <a:ext cx="3913189" cy="3213228"/>
            <a:chOff x="0" y="-38100"/>
            <a:chExt cx="3279300" cy="4284304"/>
          </a:xfrm>
        </p:grpSpPr>
        <p:sp>
          <p:nvSpPr>
            <p:cNvPr id="146" name="Google Shape;146;p16"/>
            <p:cNvSpPr txBox="1"/>
            <p:nvPr/>
          </p:nvSpPr>
          <p:spPr>
            <a:xfrm>
              <a:off x="0" y="-38100"/>
              <a:ext cx="3279300" cy="533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600" u="none" cap="none" strike="noStrike">
                  <a:solidFill>
                    <a:srgbClr val="000000"/>
                  </a:solidFill>
                  <a:latin typeface="Arial"/>
                  <a:ea typeface="Arial"/>
                  <a:cs typeface="Arial"/>
                  <a:sym typeface="Arial"/>
                </a:rPr>
                <a:t>March 2018</a:t>
              </a:r>
              <a:endParaRPr/>
            </a:p>
          </p:txBody>
        </p:sp>
        <p:sp>
          <p:nvSpPr>
            <p:cNvPr id="147" name="Google Shape;147;p16"/>
            <p:cNvSpPr txBox="1"/>
            <p:nvPr/>
          </p:nvSpPr>
          <p:spPr>
            <a:xfrm>
              <a:off x="0" y="859804"/>
              <a:ext cx="3279300" cy="3386400"/>
            </a:xfrm>
            <a:prstGeom prst="rect">
              <a:avLst/>
            </a:prstGeom>
            <a:noFill/>
            <a:ln>
              <a:noFill/>
            </a:ln>
          </p:spPr>
          <p:txBody>
            <a:bodyPr anchorCtr="0" anchor="t" bIns="0" lIns="0" spcFirstLastPara="1" rIns="0" wrap="square" tIns="0">
              <a:spAutoFit/>
            </a:bodyPr>
            <a:lstStyle/>
            <a:p>
              <a:pPr indent="-342900" lvl="0" marL="457200" marR="0" rtl="0" algn="l">
                <a:lnSpc>
                  <a:spcPct val="163333"/>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Investments are classic</a:t>
              </a:r>
              <a:endParaRPr/>
            </a:p>
            <a:p>
              <a:pPr indent="-342900" lvl="0" marL="457200" marR="0" rtl="0" algn="l">
                <a:lnSpc>
                  <a:spcPct val="163333"/>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Classic investors are Institutional</a:t>
              </a:r>
              <a:endParaRPr/>
            </a:p>
            <a:p>
              <a:pPr indent="-342900" lvl="0" marL="457200" marR="0" rtl="0" algn="l">
                <a:lnSpc>
                  <a:spcPct val="163333"/>
                </a:lnSpc>
                <a:spcBef>
                  <a:spcPts val="0"/>
                </a:spcBef>
                <a:spcAft>
                  <a:spcPts val="0"/>
                </a:spcAft>
                <a:buSzPts val="1800"/>
                <a:buChar char="●"/>
              </a:pPr>
              <a:r>
                <a:rPr b="0" i="0" lang="en-US" sz="1800" u="none" cap="none" strike="noStrike">
                  <a:solidFill>
                    <a:srgbClr val="000000"/>
                  </a:solidFill>
                  <a:latin typeface="Arial"/>
                  <a:ea typeface="Arial"/>
                  <a:cs typeface="Arial"/>
                  <a:sym typeface="Arial"/>
                </a:rPr>
                <a:t>Crypto Currency is still a novelty to the average </a:t>
              </a:r>
              <a:r>
                <a:rPr lang="en-US" sz="1800"/>
                <a:t>investor due to their technical sophistication and lack of access</a:t>
              </a:r>
              <a:endParaRPr/>
            </a:p>
          </p:txBody>
        </p:sp>
      </p:grpSp>
      <p:grpSp>
        <p:nvGrpSpPr>
          <p:cNvPr id="148" name="Google Shape;148;p16"/>
          <p:cNvGrpSpPr/>
          <p:nvPr/>
        </p:nvGrpSpPr>
        <p:grpSpPr>
          <a:xfrm>
            <a:off x="5772445" y="4849137"/>
            <a:ext cx="4854034" cy="3274978"/>
            <a:chOff x="2109735" y="-38100"/>
            <a:chExt cx="3358728" cy="8026906"/>
          </a:xfrm>
        </p:grpSpPr>
        <p:sp>
          <p:nvSpPr>
            <p:cNvPr id="149" name="Google Shape;149;p16"/>
            <p:cNvSpPr txBox="1"/>
            <p:nvPr/>
          </p:nvSpPr>
          <p:spPr>
            <a:xfrm>
              <a:off x="2189163" y="-38100"/>
              <a:ext cx="3279300" cy="981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600" u="none" cap="none" strike="noStrike">
                  <a:solidFill>
                    <a:srgbClr val="000000"/>
                  </a:solidFill>
                  <a:latin typeface="Arial"/>
                  <a:ea typeface="Arial"/>
                  <a:cs typeface="Arial"/>
                  <a:sym typeface="Arial"/>
                </a:rPr>
                <a:t>March 2020</a:t>
              </a:r>
              <a:endParaRPr/>
            </a:p>
          </p:txBody>
        </p:sp>
        <p:sp>
          <p:nvSpPr>
            <p:cNvPr id="150" name="Google Shape;150;p16"/>
            <p:cNvSpPr txBox="1"/>
            <p:nvPr/>
          </p:nvSpPr>
          <p:spPr>
            <a:xfrm>
              <a:off x="2109735" y="1763806"/>
              <a:ext cx="3279300" cy="6225000"/>
            </a:xfrm>
            <a:prstGeom prst="rect">
              <a:avLst/>
            </a:prstGeom>
            <a:noFill/>
            <a:ln>
              <a:noFill/>
            </a:ln>
          </p:spPr>
          <p:txBody>
            <a:bodyPr anchorCtr="0" anchor="t" bIns="0" lIns="0" spcFirstLastPara="1" rIns="0" wrap="square" tIns="0">
              <a:spAutoFit/>
            </a:bodyPr>
            <a:lstStyle/>
            <a:p>
              <a:pPr indent="-342900" lvl="0" marL="457200" marR="0" rtl="0" algn="l">
                <a:lnSpc>
                  <a:spcPct val="163333"/>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Shift in the composition of Income</a:t>
              </a:r>
              <a:endParaRPr b="0" i="0" sz="1800" u="none" cap="none" strike="noStrike">
                <a:solidFill>
                  <a:srgbClr val="000000"/>
                </a:solidFill>
                <a:latin typeface="Arial"/>
                <a:ea typeface="Arial"/>
                <a:cs typeface="Arial"/>
                <a:sym typeface="Arial"/>
              </a:endParaRPr>
            </a:p>
            <a:p>
              <a:pPr indent="-342900" lvl="0" marL="457200" marR="0" rtl="0" algn="l">
                <a:lnSpc>
                  <a:spcPct val="163333"/>
                </a:lnSpc>
                <a:spcBef>
                  <a:spcPts val="0"/>
                </a:spcBef>
                <a:spcAft>
                  <a:spcPts val="0"/>
                </a:spcAft>
                <a:buSzPts val="1800"/>
                <a:buChar char="●"/>
              </a:pPr>
              <a:r>
                <a:rPr lang="en-US" sz="1800"/>
                <a:t>Shift of the income structure</a:t>
              </a:r>
              <a:endParaRPr sz="1800"/>
            </a:p>
            <a:p>
              <a:pPr indent="-342900" lvl="0" marL="457200" marR="0" rtl="0" algn="l">
                <a:lnSpc>
                  <a:spcPct val="163333"/>
                </a:lnSpc>
                <a:spcBef>
                  <a:spcPts val="0"/>
                </a:spcBef>
                <a:spcAft>
                  <a:spcPts val="0"/>
                </a:spcAft>
                <a:buSzPts val="1800"/>
                <a:buChar char="●"/>
              </a:pPr>
              <a:r>
                <a:rPr b="0" i="0" lang="en-US" sz="1800" u="none" cap="none" strike="noStrike">
                  <a:solidFill>
                    <a:srgbClr val="000000"/>
                  </a:solidFill>
                  <a:latin typeface="Arial"/>
                  <a:ea typeface="Arial"/>
                  <a:cs typeface="Arial"/>
                  <a:sym typeface="Arial"/>
                </a:rPr>
                <a:t>Rise of the retail investment powered by Fintech powered </a:t>
              </a:r>
              <a:r>
                <a:rPr lang="en-US" sz="1800"/>
                <a:t>Robo Advisors</a:t>
              </a:r>
              <a:r>
                <a:rPr b="0" i="0" lang="en-US" sz="1800" u="none" cap="none" strike="noStrike">
                  <a:solidFill>
                    <a:srgbClr val="000000"/>
                  </a:solidFill>
                  <a:latin typeface="Arial"/>
                  <a:ea typeface="Arial"/>
                  <a:cs typeface="Arial"/>
                  <a:sym typeface="Arial"/>
                </a:rPr>
                <a:t> and investment apps (Robinhood, W</a:t>
              </a:r>
              <a:r>
                <a:rPr lang="en-US" sz="1800"/>
                <a:t>ealthsimple, </a:t>
              </a:r>
              <a:r>
                <a:rPr b="0" i="0" lang="en-US" sz="1800" u="none" cap="none" strike="noStrike">
                  <a:solidFill>
                    <a:srgbClr val="000000"/>
                  </a:solidFill>
                  <a:latin typeface="Arial"/>
                  <a:ea typeface="Arial"/>
                  <a:cs typeface="Arial"/>
                  <a:sym typeface="Arial"/>
                </a:rPr>
                <a:t>QuestTrade, Gemini … ect</a:t>
              </a:r>
              <a:endParaRPr b="0" i="0" sz="1800" u="none" cap="none" strike="noStrike">
                <a:solidFill>
                  <a:srgbClr val="000000"/>
                </a:solidFill>
                <a:latin typeface="Arial"/>
                <a:ea typeface="Arial"/>
                <a:cs typeface="Arial"/>
                <a:sym typeface="Arial"/>
              </a:endParaRPr>
            </a:p>
          </p:txBody>
        </p:sp>
      </p:grpSp>
      <p:grpSp>
        <p:nvGrpSpPr>
          <p:cNvPr id="151" name="Google Shape;151;p16"/>
          <p:cNvGrpSpPr/>
          <p:nvPr/>
        </p:nvGrpSpPr>
        <p:grpSpPr>
          <a:xfrm>
            <a:off x="11130825" y="4850811"/>
            <a:ext cx="4290808" cy="3190714"/>
            <a:chOff x="0" y="-38100"/>
            <a:chExt cx="3408649" cy="4254285"/>
          </a:xfrm>
        </p:grpSpPr>
        <p:sp>
          <p:nvSpPr>
            <p:cNvPr id="152" name="Google Shape;152;p16"/>
            <p:cNvSpPr txBox="1"/>
            <p:nvPr/>
          </p:nvSpPr>
          <p:spPr>
            <a:xfrm>
              <a:off x="0" y="-38100"/>
              <a:ext cx="3279300" cy="533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600" u="none" cap="none" strike="noStrike">
                  <a:solidFill>
                    <a:srgbClr val="000000"/>
                  </a:solidFill>
                  <a:latin typeface="Arial"/>
                  <a:ea typeface="Arial"/>
                  <a:cs typeface="Arial"/>
                  <a:sym typeface="Arial"/>
                </a:rPr>
                <a:t>June 2021</a:t>
              </a:r>
              <a:endParaRPr/>
            </a:p>
          </p:txBody>
        </p:sp>
        <p:sp>
          <p:nvSpPr>
            <p:cNvPr id="153" name="Google Shape;153;p16"/>
            <p:cNvSpPr txBox="1"/>
            <p:nvPr/>
          </p:nvSpPr>
          <p:spPr>
            <a:xfrm>
              <a:off x="129349" y="911985"/>
              <a:ext cx="3279300" cy="3304200"/>
            </a:xfrm>
            <a:prstGeom prst="rect">
              <a:avLst/>
            </a:prstGeom>
            <a:noFill/>
            <a:ln>
              <a:noFill/>
            </a:ln>
          </p:spPr>
          <p:txBody>
            <a:bodyPr anchorCtr="0" anchor="t" bIns="0" lIns="0" spcFirstLastPara="1" rIns="0" wrap="square" tIns="0">
              <a:spAutoFit/>
            </a:bodyPr>
            <a:lstStyle/>
            <a:p>
              <a:pPr indent="-342900" lvl="0" marL="457200" rtl="0" algn="l">
                <a:lnSpc>
                  <a:spcPct val="163333"/>
                </a:lnSpc>
                <a:spcBef>
                  <a:spcPts val="0"/>
                </a:spcBef>
                <a:spcAft>
                  <a:spcPts val="0"/>
                </a:spcAft>
                <a:buClr>
                  <a:schemeClr val="dk1"/>
                </a:buClr>
                <a:buSzPts val="1800"/>
                <a:buChar char="●"/>
              </a:pPr>
              <a:r>
                <a:rPr lang="en-US" sz="1800">
                  <a:solidFill>
                    <a:schemeClr val="dk1"/>
                  </a:solidFill>
                </a:rPr>
                <a:t>Adoption of Crypto by the larger public and start of adoption</a:t>
              </a:r>
              <a:endParaRPr>
                <a:solidFill>
                  <a:schemeClr val="dk1"/>
                </a:solidFill>
              </a:endParaRPr>
            </a:p>
            <a:p>
              <a:pPr indent="-342900" lvl="0" marL="457200" rtl="0" algn="l">
                <a:lnSpc>
                  <a:spcPct val="163333"/>
                </a:lnSpc>
                <a:spcBef>
                  <a:spcPts val="0"/>
                </a:spcBef>
                <a:spcAft>
                  <a:spcPts val="0"/>
                </a:spcAft>
                <a:buClr>
                  <a:schemeClr val="dk1"/>
                </a:buClr>
                <a:buSzPts val="1800"/>
                <a:buChar char="●"/>
              </a:pPr>
              <a:r>
                <a:rPr lang="en-US" sz="1800">
                  <a:solidFill>
                    <a:schemeClr val="dk1"/>
                  </a:solidFill>
                </a:rPr>
                <a:t>Fade of the “Get-Rich-Schemes” and adoption of more solid investment solutions</a:t>
              </a:r>
              <a:endParaRPr sz="1800">
                <a:solidFill>
                  <a:schemeClr val="dk1"/>
                </a:solidFill>
              </a:endParaRPr>
            </a:p>
            <a:p>
              <a:pPr indent="0" lvl="0" marL="457200" marR="0" rtl="0" algn="l">
                <a:lnSpc>
                  <a:spcPct val="163333"/>
                </a:lnSpc>
                <a:spcBef>
                  <a:spcPts val="0"/>
                </a:spcBef>
                <a:spcAft>
                  <a:spcPts val="0"/>
                </a:spcAft>
                <a:buNone/>
              </a:pPr>
              <a:r>
                <a:rPr lang="en-US"/>
                <a:t>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nvSpPr>
        <p:spPr>
          <a:xfrm>
            <a:off x="2160325" y="1349350"/>
            <a:ext cx="13129200" cy="9852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US" sz="6400">
                <a:latin typeface="Inter"/>
                <a:ea typeface="Inter"/>
                <a:cs typeface="Inter"/>
                <a:sym typeface="Inter"/>
              </a:rPr>
              <a:t>Data Cleanup &amp; Exploration</a:t>
            </a:r>
            <a:endParaRPr b="1" sz="6899">
              <a:latin typeface="Inter"/>
              <a:ea typeface="Inter"/>
              <a:cs typeface="Inter"/>
              <a:sym typeface="Inter"/>
            </a:endParaRPr>
          </a:p>
        </p:txBody>
      </p:sp>
      <p:sp>
        <p:nvSpPr>
          <p:cNvPr id="159" name="Google Shape;159;p17"/>
          <p:cNvSpPr/>
          <p:nvPr/>
        </p:nvSpPr>
        <p:spPr>
          <a:xfrm>
            <a:off x="608613" y="3434847"/>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99">
              <a:latin typeface="Inter"/>
              <a:ea typeface="Inter"/>
              <a:cs typeface="Inter"/>
              <a:sym typeface="Inter"/>
            </a:endParaRPr>
          </a:p>
        </p:txBody>
      </p:sp>
      <p:sp>
        <p:nvSpPr>
          <p:cNvPr id="160" name="Google Shape;160;p17"/>
          <p:cNvSpPr/>
          <p:nvPr/>
        </p:nvSpPr>
        <p:spPr>
          <a:xfrm>
            <a:off x="6268900" y="3434847"/>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99">
              <a:latin typeface="Inter"/>
              <a:ea typeface="Inter"/>
              <a:cs typeface="Inter"/>
              <a:sym typeface="Inter"/>
            </a:endParaRPr>
          </a:p>
        </p:txBody>
      </p:sp>
      <p:sp>
        <p:nvSpPr>
          <p:cNvPr id="161" name="Google Shape;161;p17"/>
          <p:cNvSpPr/>
          <p:nvPr/>
        </p:nvSpPr>
        <p:spPr>
          <a:xfrm>
            <a:off x="11929200" y="3434847"/>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17"/>
          <p:cNvGrpSpPr/>
          <p:nvPr/>
        </p:nvGrpSpPr>
        <p:grpSpPr>
          <a:xfrm>
            <a:off x="6286025" y="3583150"/>
            <a:ext cx="4845907" cy="4383450"/>
            <a:chOff x="-13" y="102542"/>
            <a:chExt cx="5346913" cy="5844600"/>
          </a:xfrm>
        </p:grpSpPr>
        <p:sp>
          <p:nvSpPr>
            <p:cNvPr id="163" name="Google Shape;163;p17"/>
            <p:cNvSpPr txBox="1"/>
            <p:nvPr/>
          </p:nvSpPr>
          <p:spPr>
            <a:xfrm>
              <a:off x="0" y="102542"/>
              <a:ext cx="53469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latin typeface="Inter"/>
                  <a:ea typeface="Inter"/>
                  <a:cs typeface="Inter"/>
                  <a:sym typeface="Inter"/>
                </a:rPr>
                <a:t>Problems / Insights</a:t>
              </a:r>
              <a:endParaRPr/>
            </a:p>
          </p:txBody>
        </p:sp>
        <p:sp>
          <p:nvSpPr>
            <p:cNvPr id="164" name="Google Shape;164;p17"/>
            <p:cNvSpPr txBox="1"/>
            <p:nvPr/>
          </p:nvSpPr>
          <p:spPr>
            <a:xfrm>
              <a:off x="-13" y="1029242"/>
              <a:ext cx="5295300" cy="4917900"/>
            </a:xfrm>
            <a:prstGeom prst="rect">
              <a:avLst/>
            </a:prstGeom>
            <a:noFill/>
            <a:ln>
              <a:noFill/>
            </a:ln>
          </p:spPr>
          <p:txBody>
            <a:bodyPr anchorCtr="0" anchor="t" bIns="0" lIns="0" spcFirstLastPara="1" rIns="0" wrap="square" tIns="0">
              <a:spAutoFit/>
            </a:bodyPr>
            <a:lstStyle/>
            <a:p>
              <a:pPr indent="0" lvl="0" marL="0" rtl="0" algn="just">
                <a:lnSpc>
                  <a:spcPct val="140016"/>
                </a:lnSpc>
                <a:spcBef>
                  <a:spcPts val="0"/>
                </a:spcBef>
                <a:spcAft>
                  <a:spcPts val="0"/>
                </a:spcAft>
                <a:buClr>
                  <a:schemeClr val="dk1"/>
                </a:buClr>
                <a:buFont typeface="Arial"/>
                <a:buNone/>
              </a:pPr>
              <a:r>
                <a:rPr lang="en-US" sz="2200">
                  <a:solidFill>
                    <a:schemeClr val="dk1"/>
                  </a:solidFill>
                  <a:latin typeface="Inter"/>
                  <a:ea typeface="Inter"/>
                  <a:cs typeface="Inter"/>
                  <a:sym typeface="Inter"/>
                </a:rPr>
                <a:t>Initially</a:t>
              </a:r>
              <a:r>
                <a:rPr lang="en-US" sz="2200">
                  <a:solidFill>
                    <a:schemeClr val="dk1"/>
                  </a:solidFill>
                  <a:latin typeface="Inter"/>
                  <a:ea typeface="Inter"/>
                  <a:cs typeface="Inter"/>
                  <a:sym typeface="Inter"/>
                </a:rPr>
                <a:t> we did have problems with the WHO data </a:t>
              </a:r>
              <a:r>
                <a:rPr lang="en-US" sz="2200">
                  <a:solidFill>
                    <a:schemeClr val="dk1"/>
                  </a:solidFill>
                  <a:latin typeface="Inter"/>
                  <a:ea typeface="Inter"/>
                  <a:cs typeface="Inter"/>
                  <a:sym typeface="Inter"/>
                </a:rPr>
                <a:t>because there were so many fields. We ended up removing a number of columns. The Yahoo data was quite clean and required very little in terms of clean-up. </a:t>
              </a:r>
              <a:endParaRPr sz="2200">
                <a:solidFill>
                  <a:schemeClr val="dk1"/>
                </a:solidFill>
              </a:endParaRPr>
            </a:p>
            <a:p>
              <a:pPr indent="0" lvl="0" marL="0" marR="0" rtl="0" algn="just">
                <a:lnSpc>
                  <a:spcPct val="139958"/>
                </a:lnSpc>
                <a:spcBef>
                  <a:spcPts val="0"/>
                </a:spcBef>
                <a:spcAft>
                  <a:spcPts val="0"/>
                </a:spcAft>
                <a:buNone/>
              </a:pPr>
              <a:r>
                <a:t/>
              </a:r>
              <a:endParaRPr sz="2400">
                <a:latin typeface="Inter"/>
                <a:ea typeface="Inter"/>
                <a:cs typeface="Inter"/>
                <a:sym typeface="Inter"/>
              </a:endParaRPr>
            </a:p>
          </p:txBody>
        </p:sp>
      </p:grpSp>
      <p:grpSp>
        <p:nvGrpSpPr>
          <p:cNvPr id="165" name="Google Shape;165;p17"/>
          <p:cNvGrpSpPr/>
          <p:nvPr/>
        </p:nvGrpSpPr>
        <p:grpSpPr>
          <a:xfrm>
            <a:off x="11929199" y="3583150"/>
            <a:ext cx="4880148" cy="3884537"/>
            <a:chOff x="0" y="150108"/>
            <a:chExt cx="5349867" cy="5179382"/>
          </a:xfrm>
        </p:grpSpPr>
        <p:sp>
          <p:nvSpPr>
            <p:cNvPr id="166" name="Google Shape;166;p17"/>
            <p:cNvSpPr txBox="1"/>
            <p:nvPr/>
          </p:nvSpPr>
          <p:spPr>
            <a:xfrm>
              <a:off x="0" y="150108"/>
              <a:ext cx="53469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solidFill>
                    <a:schemeClr val="dk1"/>
                  </a:solidFill>
                  <a:latin typeface="Inter"/>
                  <a:ea typeface="Inter"/>
                  <a:cs typeface="Inter"/>
                  <a:sym typeface="Inter"/>
                </a:rPr>
                <a:t>Interesting Findings</a:t>
              </a:r>
              <a:endParaRPr/>
            </a:p>
          </p:txBody>
        </p:sp>
        <p:sp>
          <p:nvSpPr>
            <p:cNvPr id="167" name="Google Shape;167;p17"/>
            <p:cNvSpPr txBox="1"/>
            <p:nvPr/>
          </p:nvSpPr>
          <p:spPr>
            <a:xfrm>
              <a:off x="2967" y="1086290"/>
              <a:ext cx="5346900" cy="4243200"/>
            </a:xfrm>
            <a:prstGeom prst="rect">
              <a:avLst/>
            </a:prstGeom>
            <a:noFill/>
            <a:ln>
              <a:noFill/>
            </a:ln>
          </p:spPr>
          <p:txBody>
            <a:bodyPr anchorCtr="0" anchor="t" bIns="0" lIns="0" spcFirstLastPara="1" rIns="0" wrap="square" tIns="0">
              <a:spAutoFit/>
            </a:bodyPr>
            <a:lstStyle/>
            <a:p>
              <a:pPr indent="0" lvl="0" marL="0" marR="0" rtl="0" algn="just">
                <a:lnSpc>
                  <a:spcPct val="139958"/>
                </a:lnSpc>
                <a:spcBef>
                  <a:spcPts val="0"/>
                </a:spcBef>
                <a:spcAft>
                  <a:spcPts val="0"/>
                </a:spcAft>
                <a:buNone/>
              </a:pPr>
              <a:r>
                <a:rPr lang="en-US" sz="2200">
                  <a:latin typeface="Inter"/>
                  <a:ea typeface="Inter"/>
                  <a:cs typeface="Inter"/>
                  <a:sym typeface="Inter"/>
                </a:rPr>
                <a:t>We found the WHO data to be quite interesting and showed the staggering number of cases, cumulative cases and deaths. The stark and steady increase was much different from the volatility found in the financial markets. </a:t>
              </a:r>
              <a:endParaRPr sz="2200">
                <a:latin typeface="Inter"/>
                <a:ea typeface="Inter"/>
                <a:cs typeface="Inter"/>
                <a:sym typeface="Inter"/>
              </a:endParaRPr>
            </a:p>
          </p:txBody>
        </p:sp>
      </p:grpSp>
      <p:grpSp>
        <p:nvGrpSpPr>
          <p:cNvPr id="168" name="Google Shape;168;p17"/>
          <p:cNvGrpSpPr/>
          <p:nvPr/>
        </p:nvGrpSpPr>
        <p:grpSpPr>
          <a:xfrm>
            <a:off x="625775" y="3583150"/>
            <a:ext cx="4862975" cy="2872675"/>
            <a:chOff x="-1114297" y="102544"/>
            <a:chExt cx="6483967" cy="3830233"/>
          </a:xfrm>
        </p:grpSpPr>
        <p:sp>
          <p:nvSpPr>
            <p:cNvPr id="169" name="Google Shape;169;p17"/>
            <p:cNvSpPr txBox="1"/>
            <p:nvPr/>
          </p:nvSpPr>
          <p:spPr>
            <a:xfrm>
              <a:off x="-1091430" y="102544"/>
              <a:ext cx="6461100" cy="5130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latin typeface="Inter"/>
                  <a:ea typeface="Inter"/>
                  <a:cs typeface="Inter"/>
                  <a:sym typeface="Inter"/>
                </a:rPr>
                <a:t>Exploration and cleanup </a:t>
              </a:r>
              <a:endParaRPr/>
            </a:p>
          </p:txBody>
        </p:sp>
        <p:sp>
          <p:nvSpPr>
            <p:cNvPr id="170" name="Google Shape;170;p17"/>
            <p:cNvSpPr txBox="1"/>
            <p:nvPr/>
          </p:nvSpPr>
          <p:spPr>
            <a:xfrm>
              <a:off x="-1114297" y="953777"/>
              <a:ext cx="6461100" cy="2979000"/>
            </a:xfrm>
            <a:prstGeom prst="rect">
              <a:avLst/>
            </a:prstGeom>
            <a:noFill/>
            <a:ln>
              <a:noFill/>
            </a:ln>
          </p:spPr>
          <p:txBody>
            <a:bodyPr anchorCtr="0" anchor="t" bIns="0" lIns="0" spcFirstLastPara="1" rIns="0" wrap="square" tIns="0">
              <a:spAutoFit/>
            </a:bodyPr>
            <a:lstStyle/>
            <a:p>
              <a:pPr indent="0" lvl="0" marL="0" rtl="0" algn="just">
                <a:lnSpc>
                  <a:spcPct val="139954"/>
                </a:lnSpc>
                <a:spcBef>
                  <a:spcPts val="0"/>
                </a:spcBef>
                <a:spcAft>
                  <a:spcPts val="0"/>
                </a:spcAft>
                <a:buNone/>
              </a:pPr>
              <a:r>
                <a:rPr lang="en-US" sz="2200">
                  <a:solidFill>
                    <a:schemeClr val="dk1"/>
                  </a:solidFill>
                  <a:latin typeface="Inter"/>
                  <a:ea typeface="Inter"/>
                  <a:cs typeface="Inter"/>
                  <a:sym typeface="Inter"/>
                </a:rPr>
                <a:t>We each began with data from yahoo finance, and we removed null values, duplicates and sorted the data. </a:t>
              </a:r>
              <a:endParaRPr sz="2200">
                <a:solidFill>
                  <a:schemeClr val="dk1"/>
                </a:solidFill>
                <a:latin typeface="Inter"/>
                <a:ea typeface="Inter"/>
                <a:cs typeface="Inter"/>
                <a:sym typeface="Inter"/>
              </a:endParaRPr>
            </a:p>
            <a:p>
              <a:pPr indent="0" lvl="0" marL="0" rtl="0" algn="just">
                <a:lnSpc>
                  <a:spcPct val="139954"/>
                </a:lnSpc>
                <a:spcBef>
                  <a:spcPts val="0"/>
                </a:spcBef>
                <a:spcAft>
                  <a:spcPts val="0"/>
                </a:spcAft>
                <a:buNone/>
              </a:pPr>
              <a:r>
                <a:t/>
              </a:r>
              <a:endParaRPr sz="2200">
                <a:solidFill>
                  <a:schemeClr val="dk1"/>
                </a:solidFill>
                <a:latin typeface="Inter"/>
                <a:ea typeface="Inter"/>
                <a:cs typeface="Inter"/>
                <a:sym typeface="Inte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nvSpPr>
        <p:spPr>
          <a:xfrm>
            <a:off x="2160325" y="1349350"/>
            <a:ext cx="13129200" cy="9852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US" sz="6400">
                <a:latin typeface="Inter"/>
                <a:ea typeface="Inter"/>
                <a:cs typeface="Inter"/>
                <a:sym typeface="Inter"/>
              </a:rPr>
              <a:t>Data: Interesting Figures</a:t>
            </a:r>
            <a:endParaRPr b="1" sz="6899">
              <a:latin typeface="Inter"/>
              <a:ea typeface="Inter"/>
              <a:cs typeface="Inter"/>
              <a:sym typeface="Inter"/>
            </a:endParaRPr>
          </a:p>
        </p:txBody>
      </p:sp>
      <p:sp>
        <p:nvSpPr>
          <p:cNvPr id="176" name="Google Shape;176;p18"/>
          <p:cNvSpPr txBox="1"/>
          <p:nvPr/>
        </p:nvSpPr>
        <p:spPr>
          <a:xfrm>
            <a:off x="6174325" y="2690066"/>
            <a:ext cx="5101200" cy="3846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solidFill>
                  <a:schemeClr val="dk1"/>
                </a:solidFill>
                <a:latin typeface="Inter"/>
                <a:ea typeface="Inter"/>
                <a:cs typeface="Inter"/>
                <a:sym typeface="Inter"/>
              </a:rPr>
              <a:t>Gold vs Cryptocurrencies</a:t>
            </a:r>
            <a:endParaRPr b="1" sz="2499">
              <a:solidFill>
                <a:schemeClr val="dk1"/>
              </a:solidFill>
              <a:latin typeface="Inter"/>
              <a:ea typeface="Inter"/>
              <a:cs typeface="Inter"/>
              <a:sym typeface="Inter"/>
            </a:endParaRPr>
          </a:p>
        </p:txBody>
      </p:sp>
      <p:grpSp>
        <p:nvGrpSpPr>
          <p:cNvPr id="177" name="Google Shape;177;p18"/>
          <p:cNvGrpSpPr/>
          <p:nvPr/>
        </p:nvGrpSpPr>
        <p:grpSpPr>
          <a:xfrm>
            <a:off x="529707" y="3430207"/>
            <a:ext cx="17228591" cy="4251978"/>
            <a:chOff x="433575" y="3430172"/>
            <a:chExt cx="17441376" cy="4271628"/>
          </a:xfrm>
        </p:grpSpPr>
        <p:sp>
          <p:nvSpPr>
            <p:cNvPr id="178" name="Google Shape;178;p18"/>
            <p:cNvSpPr/>
            <p:nvPr/>
          </p:nvSpPr>
          <p:spPr>
            <a:xfrm>
              <a:off x="1512750" y="3430172"/>
              <a:ext cx="4880145" cy="681356"/>
            </a:xfrm>
            <a:custGeom>
              <a:rect b="b" l="l" r="r" t="t"/>
              <a:pathLst>
                <a:path extrusionOk="0" h="2252417" w="2188406">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18"/>
            <p:cNvPicPr preferRelativeResize="0"/>
            <p:nvPr/>
          </p:nvPicPr>
          <p:blipFill>
            <a:blip r:embed="rId3">
              <a:alphaModFix/>
            </a:blip>
            <a:stretch>
              <a:fillRect/>
            </a:stretch>
          </p:blipFill>
          <p:spPr>
            <a:xfrm>
              <a:off x="433575" y="3430200"/>
              <a:ext cx="8276851" cy="4271600"/>
            </a:xfrm>
            <a:prstGeom prst="rect">
              <a:avLst/>
            </a:prstGeom>
            <a:noFill/>
            <a:ln>
              <a:noFill/>
            </a:ln>
          </p:spPr>
        </p:pic>
        <p:pic>
          <p:nvPicPr>
            <p:cNvPr id="180" name="Google Shape;180;p18"/>
            <p:cNvPicPr preferRelativeResize="0"/>
            <p:nvPr/>
          </p:nvPicPr>
          <p:blipFill>
            <a:blip r:embed="rId4">
              <a:alphaModFix/>
            </a:blip>
            <a:stretch>
              <a:fillRect/>
            </a:stretch>
          </p:blipFill>
          <p:spPr>
            <a:xfrm>
              <a:off x="9598100" y="3430200"/>
              <a:ext cx="8276851" cy="42716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nvSpPr>
        <p:spPr>
          <a:xfrm>
            <a:off x="2160325" y="1349350"/>
            <a:ext cx="13129200" cy="9852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US" sz="6400">
                <a:latin typeface="Inter"/>
                <a:ea typeface="Inter"/>
                <a:cs typeface="Inter"/>
                <a:sym typeface="Inter"/>
              </a:rPr>
              <a:t>Data: Interesting Figures</a:t>
            </a:r>
            <a:endParaRPr b="1" sz="6899">
              <a:latin typeface="Inter"/>
              <a:ea typeface="Inter"/>
              <a:cs typeface="Inter"/>
              <a:sym typeface="Inter"/>
            </a:endParaRPr>
          </a:p>
        </p:txBody>
      </p:sp>
      <p:sp>
        <p:nvSpPr>
          <p:cNvPr id="186" name="Google Shape;186;p19"/>
          <p:cNvSpPr txBox="1"/>
          <p:nvPr/>
        </p:nvSpPr>
        <p:spPr>
          <a:xfrm>
            <a:off x="6174325" y="2690072"/>
            <a:ext cx="4999500" cy="17634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solidFill>
                  <a:schemeClr val="dk1"/>
                </a:solidFill>
                <a:latin typeface="Inter"/>
                <a:ea typeface="Inter"/>
                <a:cs typeface="Inter"/>
                <a:sym typeface="Inter"/>
              </a:rPr>
              <a:t>Meme Stocks Vs. Crypto</a:t>
            </a:r>
            <a:endParaRPr b="1" sz="2499">
              <a:solidFill>
                <a:schemeClr val="dk1"/>
              </a:solidFill>
              <a:latin typeface="Inter"/>
              <a:ea typeface="Inter"/>
              <a:cs typeface="Inter"/>
              <a:sym typeface="Inter"/>
            </a:endParaRPr>
          </a:p>
          <a:p>
            <a:pPr indent="0" lvl="0" marL="0" rtl="0" algn="ctr">
              <a:lnSpc>
                <a:spcPct val="140016"/>
              </a:lnSpc>
              <a:spcBef>
                <a:spcPts val="0"/>
              </a:spcBef>
              <a:spcAft>
                <a:spcPts val="0"/>
              </a:spcAft>
              <a:buClr>
                <a:schemeClr val="dk1"/>
              </a:buClr>
              <a:buFont typeface="Arial"/>
              <a:buNone/>
            </a:pPr>
            <a:r>
              <a:rPr b="1" lang="en-US" sz="1399">
                <a:solidFill>
                  <a:schemeClr val="dk1"/>
                </a:solidFill>
                <a:latin typeface="Inter"/>
                <a:ea typeface="Inter"/>
                <a:cs typeface="Inter"/>
                <a:sym typeface="Inter"/>
              </a:rPr>
              <a:t>Cumulative Returns</a:t>
            </a:r>
            <a:endParaRPr b="1" sz="1399">
              <a:solidFill>
                <a:schemeClr val="dk1"/>
              </a:solidFill>
              <a:latin typeface="Inter"/>
              <a:ea typeface="Inter"/>
              <a:cs typeface="Inter"/>
              <a:sym typeface="Inter"/>
            </a:endParaRPr>
          </a:p>
          <a:p>
            <a:pPr indent="0" lvl="0" marL="0" rtl="0" algn="ctr">
              <a:lnSpc>
                <a:spcPct val="140016"/>
              </a:lnSpc>
              <a:spcBef>
                <a:spcPts val="0"/>
              </a:spcBef>
              <a:spcAft>
                <a:spcPts val="0"/>
              </a:spcAft>
              <a:buClr>
                <a:schemeClr val="dk1"/>
              </a:buClr>
              <a:buFont typeface="Arial"/>
              <a:buNone/>
            </a:pPr>
            <a:r>
              <a:t/>
            </a:r>
            <a:endParaRPr b="1" sz="2499">
              <a:solidFill>
                <a:schemeClr val="dk1"/>
              </a:solidFill>
              <a:latin typeface="Inter"/>
              <a:ea typeface="Inter"/>
              <a:cs typeface="Inter"/>
              <a:sym typeface="Inter"/>
            </a:endParaRPr>
          </a:p>
          <a:p>
            <a:pPr indent="0" lvl="0" marL="0" rtl="0" algn="ctr">
              <a:lnSpc>
                <a:spcPct val="140016"/>
              </a:lnSpc>
              <a:spcBef>
                <a:spcPts val="0"/>
              </a:spcBef>
              <a:spcAft>
                <a:spcPts val="0"/>
              </a:spcAft>
              <a:buClr>
                <a:schemeClr val="dk1"/>
              </a:buClr>
              <a:buFont typeface="Arial"/>
              <a:buNone/>
            </a:pPr>
            <a:r>
              <a:t/>
            </a:r>
            <a:endParaRPr b="1" sz="2499">
              <a:solidFill>
                <a:schemeClr val="dk1"/>
              </a:solidFill>
              <a:latin typeface="Inter"/>
              <a:ea typeface="Inter"/>
              <a:cs typeface="Inter"/>
              <a:sym typeface="Inter"/>
            </a:endParaRPr>
          </a:p>
        </p:txBody>
      </p:sp>
      <p:pic>
        <p:nvPicPr>
          <p:cNvPr id="187" name="Google Shape;187;p19"/>
          <p:cNvPicPr preferRelativeResize="0"/>
          <p:nvPr/>
        </p:nvPicPr>
        <p:blipFill>
          <a:blip r:embed="rId3">
            <a:alphaModFix/>
          </a:blip>
          <a:stretch>
            <a:fillRect/>
          </a:stretch>
        </p:blipFill>
        <p:spPr>
          <a:xfrm>
            <a:off x="2279038" y="3429000"/>
            <a:ext cx="12891775" cy="583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nvSpPr>
        <p:spPr>
          <a:xfrm>
            <a:off x="2160325" y="1349350"/>
            <a:ext cx="13129200" cy="9852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US" sz="6400">
                <a:latin typeface="Inter"/>
                <a:ea typeface="Inter"/>
                <a:cs typeface="Inter"/>
                <a:sym typeface="Inter"/>
              </a:rPr>
              <a:t>Data: Interesting Figures</a:t>
            </a:r>
            <a:endParaRPr b="1" sz="6899">
              <a:latin typeface="Inter"/>
              <a:ea typeface="Inter"/>
              <a:cs typeface="Inter"/>
              <a:sym typeface="Inter"/>
            </a:endParaRPr>
          </a:p>
        </p:txBody>
      </p:sp>
      <p:sp>
        <p:nvSpPr>
          <p:cNvPr id="193" name="Google Shape;193;p20"/>
          <p:cNvSpPr txBox="1"/>
          <p:nvPr/>
        </p:nvSpPr>
        <p:spPr>
          <a:xfrm>
            <a:off x="3743061" y="2848925"/>
            <a:ext cx="10629000" cy="384600"/>
          </a:xfrm>
          <a:prstGeom prst="rect">
            <a:avLst/>
          </a:prstGeom>
          <a:noFill/>
          <a:ln>
            <a:noFill/>
          </a:ln>
        </p:spPr>
        <p:txBody>
          <a:bodyPr anchorCtr="0" anchor="t" bIns="0" lIns="0" spcFirstLastPara="1" rIns="0" wrap="square" tIns="0">
            <a:spAutoFit/>
          </a:bodyPr>
          <a:lstStyle/>
          <a:p>
            <a:pPr indent="0" lvl="0" marL="0" rtl="0" algn="ctr">
              <a:lnSpc>
                <a:spcPct val="140016"/>
              </a:lnSpc>
              <a:spcBef>
                <a:spcPts val="0"/>
              </a:spcBef>
              <a:spcAft>
                <a:spcPts val="0"/>
              </a:spcAft>
              <a:buClr>
                <a:schemeClr val="dk1"/>
              </a:buClr>
              <a:buFont typeface="Arial"/>
              <a:buNone/>
            </a:pPr>
            <a:r>
              <a:rPr b="1" lang="en-US" sz="2499">
                <a:solidFill>
                  <a:schemeClr val="dk1"/>
                </a:solidFill>
                <a:latin typeface="Inter"/>
                <a:ea typeface="Inter"/>
                <a:cs typeface="Inter"/>
                <a:sym typeface="Inter"/>
              </a:rPr>
              <a:t>Semiconductors and Crypto: before and after</a:t>
            </a:r>
            <a:endParaRPr b="1" sz="2499">
              <a:solidFill>
                <a:schemeClr val="dk1"/>
              </a:solidFill>
              <a:latin typeface="Inter"/>
              <a:ea typeface="Inter"/>
              <a:cs typeface="Inter"/>
              <a:sym typeface="Inter"/>
            </a:endParaRPr>
          </a:p>
        </p:txBody>
      </p:sp>
      <p:pic>
        <p:nvPicPr>
          <p:cNvPr id="194" name="Google Shape;194;p20"/>
          <p:cNvPicPr preferRelativeResize="0"/>
          <p:nvPr/>
        </p:nvPicPr>
        <p:blipFill>
          <a:blip r:embed="rId3">
            <a:alphaModFix/>
          </a:blip>
          <a:stretch>
            <a:fillRect/>
          </a:stretch>
        </p:blipFill>
        <p:spPr>
          <a:xfrm>
            <a:off x="226225" y="3600450"/>
            <a:ext cx="17835550" cy="5600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nvSpPr>
        <p:spPr>
          <a:xfrm>
            <a:off x="1123950" y="1349350"/>
            <a:ext cx="15678300" cy="9852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US" sz="6400">
                <a:latin typeface="Inter"/>
                <a:ea typeface="Inter"/>
                <a:cs typeface="Inter"/>
                <a:sym typeface="Inter"/>
              </a:rPr>
              <a:t>Team Dashboard: on Bokeh Server</a:t>
            </a:r>
            <a:endParaRPr b="1" sz="6899">
              <a:latin typeface="Inter"/>
              <a:ea typeface="Inter"/>
              <a:cs typeface="Inter"/>
              <a:sym typeface="Inter"/>
            </a:endParaRPr>
          </a:p>
        </p:txBody>
      </p:sp>
      <p:pic>
        <p:nvPicPr>
          <p:cNvPr id="200" name="Google Shape;200;p21"/>
          <p:cNvPicPr preferRelativeResize="0"/>
          <p:nvPr/>
        </p:nvPicPr>
        <p:blipFill rotWithShape="1">
          <a:blip r:embed="rId3">
            <a:alphaModFix/>
          </a:blip>
          <a:srcRect b="2524" l="0" r="0" t="0"/>
          <a:stretch/>
        </p:blipFill>
        <p:spPr>
          <a:xfrm>
            <a:off x="1657350" y="2617200"/>
            <a:ext cx="14973302" cy="686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