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4"/>
  </p:notesMasterIdLst>
  <p:sldIdLst>
    <p:sldId id="256" r:id="rId2"/>
    <p:sldId id="259" r:id="rId3"/>
    <p:sldId id="271" r:id="rId4"/>
    <p:sldId id="260" r:id="rId5"/>
    <p:sldId id="261" r:id="rId6"/>
    <p:sldId id="264" r:id="rId7"/>
    <p:sldId id="267" r:id="rId8"/>
    <p:sldId id="268" r:id="rId9"/>
    <p:sldId id="269" r:id="rId10"/>
    <p:sldId id="272" r:id="rId11"/>
    <p:sldId id="27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DDFF2-28B9-4FF1-8240-F0567A2ABFB2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8F88071-F077-427E-9B0A-E4FCF2BF8F66}">
      <dgm:prSet/>
      <dgm:spPr/>
      <dgm:t>
        <a:bodyPr/>
        <a:lstStyle/>
        <a:p>
          <a:r>
            <a:rPr lang="fr-FR" dirty="0"/>
            <a:t>Intégrer une interface graphique :</a:t>
          </a:r>
          <a:endParaRPr lang="en-US" dirty="0"/>
        </a:p>
      </dgm:t>
    </dgm:pt>
    <dgm:pt modelId="{8831E468-76D8-42F2-84F3-6909279BA09A}" type="parTrans" cxnId="{D9068346-C55A-41EE-A61D-3525A61F2235}">
      <dgm:prSet/>
      <dgm:spPr/>
      <dgm:t>
        <a:bodyPr/>
        <a:lstStyle/>
        <a:p>
          <a:endParaRPr lang="en-US"/>
        </a:p>
      </dgm:t>
    </dgm:pt>
    <dgm:pt modelId="{EF979D27-B7A1-4CA7-A1EA-99077D1E15AA}" type="sibTrans" cxnId="{D9068346-C55A-41EE-A61D-3525A61F2235}">
      <dgm:prSet/>
      <dgm:spPr/>
      <dgm:t>
        <a:bodyPr/>
        <a:lstStyle/>
        <a:p>
          <a:endParaRPr lang="en-US"/>
        </a:p>
      </dgm:t>
    </dgm:pt>
    <dgm:pt modelId="{3F48D6E5-9180-4FFE-B1BC-629C090540AF}">
      <dgm:prSet/>
      <dgm:spPr/>
      <dgm:t>
        <a:bodyPr/>
        <a:lstStyle/>
        <a:p>
          <a:r>
            <a:rPr lang="fr-FR"/>
            <a:t>Implémenter une architecture MVC</a:t>
          </a:r>
          <a:endParaRPr lang="en-US"/>
        </a:p>
      </dgm:t>
    </dgm:pt>
    <dgm:pt modelId="{7F0373A1-53D5-4F5A-A4F9-37DCD7945001}" type="parTrans" cxnId="{11FE7B3E-5663-4A3F-BD81-EBDDF042B3B2}">
      <dgm:prSet/>
      <dgm:spPr/>
      <dgm:t>
        <a:bodyPr/>
        <a:lstStyle/>
        <a:p>
          <a:endParaRPr lang="en-US"/>
        </a:p>
      </dgm:t>
    </dgm:pt>
    <dgm:pt modelId="{EF690CDC-441A-46B4-9FDA-AA253BCF5DE3}" type="sibTrans" cxnId="{11FE7B3E-5663-4A3F-BD81-EBDDF042B3B2}">
      <dgm:prSet/>
      <dgm:spPr/>
      <dgm:t>
        <a:bodyPr/>
        <a:lstStyle/>
        <a:p>
          <a:endParaRPr lang="en-US"/>
        </a:p>
      </dgm:t>
    </dgm:pt>
    <dgm:pt modelId="{45D3BF08-3850-493F-8EC0-2447B166E7F3}">
      <dgm:prSet/>
      <dgm:spPr/>
      <dgm:t>
        <a:bodyPr/>
        <a:lstStyle/>
        <a:p>
          <a:r>
            <a:rPr lang="fr-FR"/>
            <a:t>Réduire le couplage entre les classes :</a:t>
          </a:r>
          <a:endParaRPr lang="en-US"/>
        </a:p>
      </dgm:t>
    </dgm:pt>
    <dgm:pt modelId="{BE0A0F67-4004-4FC0-A9B3-0995B57EAAC7}" type="parTrans" cxnId="{A44EE194-CEB3-4806-96BD-CC31E6E32178}">
      <dgm:prSet/>
      <dgm:spPr/>
      <dgm:t>
        <a:bodyPr/>
        <a:lstStyle/>
        <a:p>
          <a:endParaRPr lang="en-US"/>
        </a:p>
      </dgm:t>
    </dgm:pt>
    <dgm:pt modelId="{2B4278A0-E489-45E2-9352-3295467FAEAA}" type="sibTrans" cxnId="{A44EE194-CEB3-4806-96BD-CC31E6E32178}">
      <dgm:prSet/>
      <dgm:spPr/>
      <dgm:t>
        <a:bodyPr/>
        <a:lstStyle/>
        <a:p>
          <a:endParaRPr lang="en-US"/>
        </a:p>
      </dgm:t>
    </dgm:pt>
    <dgm:pt modelId="{8F23BFC9-022C-44CF-8451-5712FD3CCB9F}">
      <dgm:prSet/>
      <dgm:spPr/>
      <dgm:t>
        <a:bodyPr/>
        <a:lstStyle/>
        <a:p>
          <a:r>
            <a:rPr lang="fr-FR"/>
            <a:t>Adopter des patrons de conception adéquats</a:t>
          </a:r>
          <a:endParaRPr lang="en-US"/>
        </a:p>
      </dgm:t>
    </dgm:pt>
    <dgm:pt modelId="{EBD1AE27-9341-414E-8671-3D2C6AB79BFE}" type="parTrans" cxnId="{0A8B88F7-B966-4AF2-84D3-B05AE62A1B7A}">
      <dgm:prSet/>
      <dgm:spPr/>
      <dgm:t>
        <a:bodyPr/>
        <a:lstStyle/>
        <a:p>
          <a:endParaRPr lang="en-US"/>
        </a:p>
      </dgm:t>
    </dgm:pt>
    <dgm:pt modelId="{CC0D0B2A-22AD-447F-8ACD-9BC922630EAA}" type="sibTrans" cxnId="{0A8B88F7-B966-4AF2-84D3-B05AE62A1B7A}">
      <dgm:prSet/>
      <dgm:spPr/>
      <dgm:t>
        <a:bodyPr/>
        <a:lstStyle/>
        <a:p>
          <a:endParaRPr lang="en-US"/>
        </a:p>
      </dgm:t>
    </dgm:pt>
    <dgm:pt modelId="{B0188AC2-AAB5-424A-A286-7F8B0A8BE5F1}">
      <dgm:prSet/>
      <dgm:spPr/>
      <dgm:t>
        <a:bodyPr/>
        <a:lstStyle/>
        <a:p>
          <a:r>
            <a:rPr lang="fr-FR"/>
            <a:t>Gestion des exceptions et de la qualité réseau</a:t>
          </a:r>
          <a:endParaRPr lang="en-US"/>
        </a:p>
      </dgm:t>
    </dgm:pt>
    <dgm:pt modelId="{95D6DB48-A9B2-43FA-A8C4-5DA1E15AA618}" type="parTrans" cxnId="{615729EE-916C-412C-9C5A-B9BEB68315D6}">
      <dgm:prSet/>
      <dgm:spPr/>
      <dgm:t>
        <a:bodyPr/>
        <a:lstStyle/>
        <a:p>
          <a:endParaRPr lang="en-US"/>
        </a:p>
      </dgm:t>
    </dgm:pt>
    <dgm:pt modelId="{ACCFDB2C-BB40-4AE9-B93E-CACCFDBF0F53}" type="sibTrans" cxnId="{615729EE-916C-412C-9C5A-B9BEB68315D6}">
      <dgm:prSet/>
      <dgm:spPr/>
      <dgm:t>
        <a:bodyPr/>
        <a:lstStyle/>
        <a:p>
          <a:endParaRPr lang="en-US"/>
        </a:p>
      </dgm:t>
    </dgm:pt>
    <dgm:pt modelId="{16B74754-7AAF-4459-9603-766A6EA37B6E}">
      <dgm:prSet/>
      <dgm:spPr/>
      <dgm:t>
        <a:bodyPr/>
        <a:lstStyle/>
        <a:p>
          <a:r>
            <a:rPr lang="fr-FR"/>
            <a:t>Utiliser une architecture client-serveur n tiers pour plus de performances</a:t>
          </a:r>
          <a:endParaRPr lang="en-US"/>
        </a:p>
      </dgm:t>
    </dgm:pt>
    <dgm:pt modelId="{2499803F-7A97-4CCB-84BA-CC49A34908FB}" type="parTrans" cxnId="{850EFFDB-05DD-440B-B8CB-FFDD091F82B1}">
      <dgm:prSet/>
      <dgm:spPr/>
      <dgm:t>
        <a:bodyPr/>
        <a:lstStyle/>
        <a:p>
          <a:endParaRPr lang="en-US"/>
        </a:p>
      </dgm:t>
    </dgm:pt>
    <dgm:pt modelId="{03D86B70-A3C7-42FF-9C15-974D378257FC}" type="sibTrans" cxnId="{850EFFDB-05DD-440B-B8CB-FFDD091F82B1}">
      <dgm:prSet/>
      <dgm:spPr/>
      <dgm:t>
        <a:bodyPr/>
        <a:lstStyle/>
        <a:p>
          <a:endParaRPr lang="en-US"/>
        </a:p>
      </dgm:t>
    </dgm:pt>
    <dgm:pt modelId="{238C8AB6-0143-4362-897F-EA3CF136A220}" type="pres">
      <dgm:prSet presAssocID="{CA6DDFF2-28B9-4FF1-8240-F0567A2ABFB2}" presName="Name0" presStyleCnt="0">
        <dgm:presLayoutVars>
          <dgm:dir/>
          <dgm:animLvl val="lvl"/>
          <dgm:resizeHandles val="exact"/>
        </dgm:presLayoutVars>
      </dgm:prSet>
      <dgm:spPr/>
    </dgm:pt>
    <dgm:pt modelId="{59B38543-5309-4544-8E40-15E3B977BA29}" type="pres">
      <dgm:prSet presAssocID="{F8F88071-F077-427E-9B0A-E4FCF2BF8F66}" presName="composite" presStyleCnt="0"/>
      <dgm:spPr/>
    </dgm:pt>
    <dgm:pt modelId="{8A159D64-B8E9-44A9-8CF5-976F21BAA655}" type="pres">
      <dgm:prSet presAssocID="{F8F88071-F077-427E-9B0A-E4FCF2BF8F6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E50CE944-3C89-4A5C-B8B0-87B2351B051D}" type="pres">
      <dgm:prSet presAssocID="{F8F88071-F077-427E-9B0A-E4FCF2BF8F66}" presName="desTx" presStyleLbl="alignAccFollowNode1" presStyleIdx="0" presStyleCnt="4">
        <dgm:presLayoutVars>
          <dgm:bulletEnabled val="1"/>
        </dgm:presLayoutVars>
      </dgm:prSet>
      <dgm:spPr/>
    </dgm:pt>
    <dgm:pt modelId="{AD0D816F-3D0A-439E-BC25-E9B6D96EC502}" type="pres">
      <dgm:prSet presAssocID="{EF979D27-B7A1-4CA7-A1EA-99077D1E15AA}" presName="space" presStyleCnt="0"/>
      <dgm:spPr/>
    </dgm:pt>
    <dgm:pt modelId="{02F31479-FB70-42C7-98B7-040E1330C041}" type="pres">
      <dgm:prSet presAssocID="{45D3BF08-3850-493F-8EC0-2447B166E7F3}" presName="composite" presStyleCnt="0"/>
      <dgm:spPr/>
    </dgm:pt>
    <dgm:pt modelId="{3A17B21A-1FA4-479A-B5AA-E39A99E77895}" type="pres">
      <dgm:prSet presAssocID="{45D3BF08-3850-493F-8EC0-2447B166E7F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96839F1-3A89-45A7-A5F7-74D603158B05}" type="pres">
      <dgm:prSet presAssocID="{45D3BF08-3850-493F-8EC0-2447B166E7F3}" presName="desTx" presStyleLbl="alignAccFollowNode1" presStyleIdx="1" presStyleCnt="4">
        <dgm:presLayoutVars>
          <dgm:bulletEnabled val="1"/>
        </dgm:presLayoutVars>
      </dgm:prSet>
      <dgm:spPr/>
    </dgm:pt>
    <dgm:pt modelId="{B1C32D3D-EB2A-4C6F-B9E9-98DC68CC4319}" type="pres">
      <dgm:prSet presAssocID="{2B4278A0-E489-45E2-9352-3295467FAEAA}" presName="space" presStyleCnt="0"/>
      <dgm:spPr/>
    </dgm:pt>
    <dgm:pt modelId="{00B5FBA2-9D60-40F5-B773-46C58B4F0CB0}" type="pres">
      <dgm:prSet presAssocID="{B0188AC2-AAB5-424A-A286-7F8B0A8BE5F1}" presName="composite" presStyleCnt="0"/>
      <dgm:spPr/>
    </dgm:pt>
    <dgm:pt modelId="{0F0A8E8F-96B8-4A27-BBBF-9FE73738BDC4}" type="pres">
      <dgm:prSet presAssocID="{B0188AC2-AAB5-424A-A286-7F8B0A8BE5F1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12B6AB1-2D04-477C-82F0-C5366914ED14}" type="pres">
      <dgm:prSet presAssocID="{B0188AC2-AAB5-424A-A286-7F8B0A8BE5F1}" presName="desTx" presStyleLbl="alignAccFollowNode1" presStyleIdx="2" presStyleCnt="4">
        <dgm:presLayoutVars>
          <dgm:bulletEnabled val="1"/>
        </dgm:presLayoutVars>
      </dgm:prSet>
      <dgm:spPr/>
    </dgm:pt>
    <dgm:pt modelId="{211422A3-329B-42C1-88A8-F66E26A1449B}" type="pres">
      <dgm:prSet presAssocID="{ACCFDB2C-BB40-4AE9-B93E-CACCFDBF0F53}" presName="space" presStyleCnt="0"/>
      <dgm:spPr/>
    </dgm:pt>
    <dgm:pt modelId="{A4C96FA1-E335-46AD-B6A9-082C712EA46B}" type="pres">
      <dgm:prSet presAssocID="{16B74754-7AAF-4459-9603-766A6EA37B6E}" presName="composite" presStyleCnt="0"/>
      <dgm:spPr/>
    </dgm:pt>
    <dgm:pt modelId="{50707288-4425-4176-BC7C-13CF24808732}" type="pres">
      <dgm:prSet presAssocID="{16B74754-7AAF-4459-9603-766A6EA37B6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064CC15-27CA-43FF-89BB-CDBAEB940333}" type="pres">
      <dgm:prSet presAssocID="{16B74754-7AAF-4459-9603-766A6EA37B6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9A4CF1F-9CD4-440E-9980-24A3718A3EB9}" type="presOf" srcId="{8F23BFC9-022C-44CF-8451-5712FD3CCB9F}" destId="{596839F1-3A89-45A7-A5F7-74D603158B05}" srcOrd="0" destOrd="0" presId="urn:microsoft.com/office/officeart/2005/8/layout/hList1"/>
    <dgm:cxn modelId="{11FE7B3E-5663-4A3F-BD81-EBDDF042B3B2}" srcId="{F8F88071-F077-427E-9B0A-E4FCF2BF8F66}" destId="{3F48D6E5-9180-4FFE-B1BC-629C090540AF}" srcOrd="0" destOrd="0" parTransId="{7F0373A1-53D5-4F5A-A4F9-37DCD7945001}" sibTransId="{EF690CDC-441A-46B4-9FDA-AA253BCF5DE3}"/>
    <dgm:cxn modelId="{D9068346-C55A-41EE-A61D-3525A61F2235}" srcId="{CA6DDFF2-28B9-4FF1-8240-F0567A2ABFB2}" destId="{F8F88071-F077-427E-9B0A-E4FCF2BF8F66}" srcOrd="0" destOrd="0" parTransId="{8831E468-76D8-42F2-84F3-6909279BA09A}" sibTransId="{EF979D27-B7A1-4CA7-A1EA-99077D1E15AA}"/>
    <dgm:cxn modelId="{D928374D-B575-49DF-91E3-C7A547DF69A0}" type="presOf" srcId="{3F48D6E5-9180-4FFE-B1BC-629C090540AF}" destId="{E50CE944-3C89-4A5C-B8B0-87B2351B051D}" srcOrd="0" destOrd="0" presId="urn:microsoft.com/office/officeart/2005/8/layout/hList1"/>
    <dgm:cxn modelId="{A44EE194-CEB3-4806-96BD-CC31E6E32178}" srcId="{CA6DDFF2-28B9-4FF1-8240-F0567A2ABFB2}" destId="{45D3BF08-3850-493F-8EC0-2447B166E7F3}" srcOrd="1" destOrd="0" parTransId="{BE0A0F67-4004-4FC0-A9B3-0995B57EAAC7}" sibTransId="{2B4278A0-E489-45E2-9352-3295467FAEAA}"/>
    <dgm:cxn modelId="{C4352CA0-5D4D-4540-95B5-321C6665EFEB}" type="presOf" srcId="{CA6DDFF2-28B9-4FF1-8240-F0567A2ABFB2}" destId="{238C8AB6-0143-4362-897F-EA3CF136A220}" srcOrd="0" destOrd="0" presId="urn:microsoft.com/office/officeart/2005/8/layout/hList1"/>
    <dgm:cxn modelId="{EEAAA9B9-F63E-4BF9-99C2-60D0631943D6}" type="presOf" srcId="{F8F88071-F077-427E-9B0A-E4FCF2BF8F66}" destId="{8A159D64-B8E9-44A9-8CF5-976F21BAA655}" srcOrd="0" destOrd="0" presId="urn:microsoft.com/office/officeart/2005/8/layout/hList1"/>
    <dgm:cxn modelId="{6FFF3AC1-AB11-4146-8E3F-4C05B95ABDF3}" type="presOf" srcId="{16B74754-7AAF-4459-9603-766A6EA37B6E}" destId="{50707288-4425-4176-BC7C-13CF24808732}" srcOrd="0" destOrd="0" presId="urn:microsoft.com/office/officeart/2005/8/layout/hList1"/>
    <dgm:cxn modelId="{850EFFDB-05DD-440B-B8CB-FFDD091F82B1}" srcId="{CA6DDFF2-28B9-4FF1-8240-F0567A2ABFB2}" destId="{16B74754-7AAF-4459-9603-766A6EA37B6E}" srcOrd="3" destOrd="0" parTransId="{2499803F-7A97-4CCB-84BA-CC49A34908FB}" sibTransId="{03D86B70-A3C7-42FF-9C15-974D378257FC}"/>
    <dgm:cxn modelId="{8F4F11E8-0BE7-46CE-BE21-0D305197C9E5}" type="presOf" srcId="{B0188AC2-AAB5-424A-A286-7F8B0A8BE5F1}" destId="{0F0A8E8F-96B8-4A27-BBBF-9FE73738BDC4}" srcOrd="0" destOrd="0" presId="urn:microsoft.com/office/officeart/2005/8/layout/hList1"/>
    <dgm:cxn modelId="{1A36DCEC-79EA-41B0-BEF5-907D322B419C}" type="presOf" srcId="{45D3BF08-3850-493F-8EC0-2447B166E7F3}" destId="{3A17B21A-1FA4-479A-B5AA-E39A99E77895}" srcOrd="0" destOrd="0" presId="urn:microsoft.com/office/officeart/2005/8/layout/hList1"/>
    <dgm:cxn modelId="{615729EE-916C-412C-9C5A-B9BEB68315D6}" srcId="{CA6DDFF2-28B9-4FF1-8240-F0567A2ABFB2}" destId="{B0188AC2-AAB5-424A-A286-7F8B0A8BE5F1}" srcOrd="2" destOrd="0" parTransId="{95D6DB48-A9B2-43FA-A8C4-5DA1E15AA618}" sibTransId="{ACCFDB2C-BB40-4AE9-B93E-CACCFDBF0F53}"/>
    <dgm:cxn modelId="{0A8B88F7-B966-4AF2-84D3-B05AE62A1B7A}" srcId="{45D3BF08-3850-493F-8EC0-2447B166E7F3}" destId="{8F23BFC9-022C-44CF-8451-5712FD3CCB9F}" srcOrd="0" destOrd="0" parTransId="{EBD1AE27-9341-414E-8671-3D2C6AB79BFE}" sibTransId="{CC0D0B2A-22AD-447F-8ACD-9BC922630EAA}"/>
    <dgm:cxn modelId="{3DC92A76-DEBA-44CB-AE56-6B5B1C0EA882}" type="presParOf" srcId="{238C8AB6-0143-4362-897F-EA3CF136A220}" destId="{59B38543-5309-4544-8E40-15E3B977BA29}" srcOrd="0" destOrd="0" presId="urn:microsoft.com/office/officeart/2005/8/layout/hList1"/>
    <dgm:cxn modelId="{EB22E411-D03B-4086-B667-8E8D2D86F4D6}" type="presParOf" srcId="{59B38543-5309-4544-8E40-15E3B977BA29}" destId="{8A159D64-B8E9-44A9-8CF5-976F21BAA655}" srcOrd="0" destOrd="0" presId="urn:microsoft.com/office/officeart/2005/8/layout/hList1"/>
    <dgm:cxn modelId="{FC341F18-2320-458C-ACA5-967ADC3436D9}" type="presParOf" srcId="{59B38543-5309-4544-8E40-15E3B977BA29}" destId="{E50CE944-3C89-4A5C-B8B0-87B2351B051D}" srcOrd="1" destOrd="0" presId="urn:microsoft.com/office/officeart/2005/8/layout/hList1"/>
    <dgm:cxn modelId="{5FC0F1BE-D8EF-4777-A5E9-2DC4CFA8C42E}" type="presParOf" srcId="{238C8AB6-0143-4362-897F-EA3CF136A220}" destId="{AD0D816F-3D0A-439E-BC25-E9B6D96EC502}" srcOrd="1" destOrd="0" presId="urn:microsoft.com/office/officeart/2005/8/layout/hList1"/>
    <dgm:cxn modelId="{37B4D10D-6340-444F-9A81-15278EB51F84}" type="presParOf" srcId="{238C8AB6-0143-4362-897F-EA3CF136A220}" destId="{02F31479-FB70-42C7-98B7-040E1330C041}" srcOrd="2" destOrd="0" presId="urn:microsoft.com/office/officeart/2005/8/layout/hList1"/>
    <dgm:cxn modelId="{92CF75C0-34A9-4587-A1BE-D3D09EEDF8B7}" type="presParOf" srcId="{02F31479-FB70-42C7-98B7-040E1330C041}" destId="{3A17B21A-1FA4-479A-B5AA-E39A99E77895}" srcOrd="0" destOrd="0" presId="urn:microsoft.com/office/officeart/2005/8/layout/hList1"/>
    <dgm:cxn modelId="{1F30706F-F1EF-47DB-9370-327945C926D0}" type="presParOf" srcId="{02F31479-FB70-42C7-98B7-040E1330C041}" destId="{596839F1-3A89-45A7-A5F7-74D603158B05}" srcOrd="1" destOrd="0" presId="urn:microsoft.com/office/officeart/2005/8/layout/hList1"/>
    <dgm:cxn modelId="{D67EDD15-1E44-43FB-BB9D-31EE80B66AD6}" type="presParOf" srcId="{238C8AB6-0143-4362-897F-EA3CF136A220}" destId="{B1C32D3D-EB2A-4C6F-B9E9-98DC68CC4319}" srcOrd="3" destOrd="0" presId="urn:microsoft.com/office/officeart/2005/8/layout/hList1"/>
    <dgm:cxn modelId="{09575238-69AF-42DE-B625-E79E600B142B}" type="presParOf" srcId="{238C8AB6-0143-4362-897F-EA3CF136A220}" destId="{00B5FBA2-9D60-40F5-B773-46C58B4F0CB0}" srcOrd="4" destOrd="0" presId="urn:microsoft.com/office/officeart/2005/8/layout/hList1"/>
    <dgm:cxn modelId="{BCB619DF-B683-4AD5-BF8B-D40E09CF0629}" type="presParOf" srcId="{00B5FBA2-9D60-40F5-B773-46C58B4F0CB0}" destId="{0F0A8E8F-96B8-4A27-BBBF-9FE73738BDC4}" srcOrd="0" destOrd="0" presId="urn:microsoft.com/office/officeart/2005/8/layout/hList1"/>
    <dgm:cxn modelId="{903DA2B3-EAE6-4EF9-9298-9CFB3347C6BD}" type="presParOf" srcId="{00B5FBA2-9D60-40F5-B773-46C58B4F0CB0}" destId="{C12B6AB1-2D04-477C-82F0-C5366914ED14}" srcOrd="1" destOrd="0" presId="urn:microsoft.com/office/officeart/2005/8/layout/hList1"/>
    <dgm:cxn modelId="{96696B1B-6E27-40C1-914E-9FCC666F376F}" type="presParOf" srcId="{238C8AB6-0143-4362-897F-EA3CF136A220}" destId="{211422A3-329B-42C1-88A8-F66E26A1449B}" srcOrd="5" destOrd="0" presId="urn:microsoft.com/office/officeart/2005/8/layout/hList1"/>
    <dgm:cxn modelId="{8296FB04-D243-4A46-A57C-BBD9B906B8B8}" type="presParOf" srcId="{238C8AB6-0143-4362-897F-EA3CF136A220}" destId="{A4C96FA1-E335-46AD-B6A9-082C712EA46B}" srcOrd="6" destOrd="0" presId="urn:microsoft.com/office/officeart/2005/8/layout/hList1"/>
    <dgm:cxn modelId="{EFC0C9E6-EB90-4DA2-9187-74B8B89CE3D1}" type="presParOf" srcId="{A4C96FA1-E335-46AD-B6A9-082C712EA46B}" destId="{50707288-4425-4176-BC7C-13CF24808732}" srcOrd="0" destOrd="0" presId="urn:microsoft.com/office/officeart/2005/8/layout/hList1"/>
    <dgm:cxn modelId="{21D68529-B3DF-40CA-9F1C-16368AE9F928}" type="presParOf" srcId="{A4C96FA1-E335-46AD-B6A9-082C712EA46B}" destId="{5064CC15-27CA-43FF-89BB-CDBAEB9403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59D64-B8E9-44A9-8CF5-976F21BAA655}">
      <dsp:nvSpPr>
        <dsp:cNvPr id="0" name=""/>
        <dsp:cNvSpPr/>
      </dsp:nvSpPr>
      <dsp:spPr>
        <a:xfrm>
          <a:off x="3858" y="861237"/>
          <a:ext cx="2319883" cy="7264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Intégrer une interface graphique :</a:t>
          </a:r>
          <a:endParaRPr lang="en-US" sz="1500" kern="1200" dirty="0"/>
        </a:p>
      </dsp:txBody>
      <dsp:txXfrm>
        <a:off x="3858" y="861237"/>
        <a:ext cx="2319883" cy="726472"/>
      </dsp:txXfrm>
    </dsp:sp>
    <dsp:sp modelId="{E50CE944-3C89-4A5C-B8B0-87B2351B051D}">
      <dsp:nvSpPr>
        <dsp:cNvPr id="0" name=""/>
        <dsp:cNvSpPr/>
      </dsp:nvSpPr>
      <dsp:spPr>
        <a:xfrm>
          <a:off x="3858" y="1587710"/>
          <a:ext cx="2319883" cy="65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Implémenter une architecture MVC</a:t>
          </a:r>
          <a:endParaRPr lang="en-US" sz="1500" kern="1200"/>
        </a:p>
      </dsp:txBody>
      <dsp:txXfrm>
        <a:off x="3858" y="1587710"/>
        <a:ext cx="2319883" cy="658800"/>
      </dsp:txXfrm>
    </dsp:sp>
    <dsp:sp modelId="{3A17B21A-1FA4-479A-B5AA-E39A99E77895}">
      <dsp:nvSpPr>
        <dsp:cNvPr id="0" name=""/>
        <dsp:cNvSpPr/>
      </dsp:nvSpPr>
      <dsp:spPr>
        <a:xfrm>
          <a:off x="2648524" y="861237"/>
          <a:ext cx="2319883" cy="7264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Réduire le couplage entre les classes :</a:t>
          </a:r>
          <a:endParaRPr lang="en-US" sz="1500" kern="1200"/>
        </a:p>
      </dsp:txBody>
      <dsp:txXfrm>
        <a:off x="2648524" y="861237"/>
        <a:ext cx="2319883" cy="726472"/>
      </dsp:txXfrm>
    </dsp:sp>
    <dsp:sp modelId="{596839F1-3A89-45A7-A5F7-74D603158B05}">
      <dsp:nvSpPr>
        <dsp:cNvPr id="0" name=""/>
        <dsp:cNvSpPr/>
      </dsp:nvSpPr>
      <dsp:spPr>
        <a:xfrm>
          <a:off x="2648524" y="1587710"/>
          <a:ext cx="2319883" cy="65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Adopter des patrons de conception adéquats</a:t>
          </a:r>
          <a:endParaRPr lang="en-US" sz="1500" kern="1200"/>
        </a:p>
      </dsp:txBody>
      <dsp:txXfrm>
        <a:off x="2648524" y="1587710"/>
        <a:ext cx="2319883" cy="658800"/>
      </dsp:txXfrm>
    </dsp:sp>
    <dsp:sp modelId="{0F0A8E8F-96B8-4A27-BBBF-9FE73738BDC4}">
      <dsp:nvSpPr>
        <dsp:cNvPr id="0" name=""/>
        <dsp:cNvSpPr/>
      </dsp:nvSpPr>
      <dsp:spPr>
        <a:xfrm>
          <a:off x="5293191" y="861237"/>
          <a:ext cx="2319883" cy="7264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Gestion des exceptions et de la qualité réseau</a:t>
          </a:r>
          <a:endParaRPr lang="en-US" sz="1500" kern="1200"/>
        </a:p>
      </dsp:txBody>
      <dsp:txXfrm>
        <a:off x="5293191" y="861237"/>
        <a:ext cx="2319883" cy="726472"/>
      </dsp:txXfrm>
    </dsp:sp>
    <dsp:sp modelId="{C12B6AB1-2D04-477C-82F0-C5366914ED14}">
      <dsp:nvSpPr>
        <dsp:cNvPr id="0" name=""/>
        <dsp:cNvSpPr/>
      </dsp:nvSpPr>
      <dsp:spPr>
        <a:xfrm>
          <a:off x="5293191" y="1587710"/>
          <a:ext cx="2319883" cy="65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07288-4425-4176-BC7C-13CF24808732}">
      <dsp:nvSpPr>
        <dsp:cNvPr id="0" name=""/>
        <dsp:cNvSpPr/>
      </dsp:nvSpPr>
      <dsp:spPr>
        <a:xfrm>
          <a:off x="7937858" y="861237"/>
          <a:ext cx="2319883" cy="7264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Utiliser une architecture client-serveur n tiers pour plus de performances</a:t>
          </a:r>
          <a:endParaRPr lang="en-US" sz="1500" kern="1200"/>
        </a:p>
      </dsp:txBody>
      <dsp:txXfrm>
        <a:off x="7937858" y="861237"/>
        <a:ext cx="2319883" cy="726472"/>
      </dsp:txXfrm>
    </dsp:sp>
    <dsp:sp modelId="{5064CC15-27CA-43FF-89BB-CDBAEB940333}">
      <dsp:nvSpPr>
        <dsp:cNvPr id="0" name=""/>
        <dsp:cNvSpPr/>
      </dsp:nvSpPr>
      <dsp:spPr>
        <a:xfrm>
          <a:off x="7937858" y="1587710"/>
          <a:ext cx="2319883" cy="65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DCD99-7F5D-43F6-B294-A331AD4D92B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44614-752C-40BF-97B9-224AA02BD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9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391F-1A30-42B6-BF02-75528B729DCB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433-B735-489F-9855-7CA581FAEC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20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DA39-57ED-4F10-B1D0-EA8CBB306D74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433-B735-489F-9855-7CA581FAEC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95BD-36F3-4B4F-A0B4-9358A96190BF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433-B735-489F-9855-7CA581FAEC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ACFD-5964-426E-A48D-A0A83BC0A6F4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433-B735-489F-9855-7CA581FAEC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1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696E-9298-4876-A90B-81484CF04312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433-B735-489F-9855-7CA581FAEC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2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0E9-AFD8-44C6-B3F8-0C9CF8486860}" type="datetime1">
              <a:rPr lang="en-US" smtClean="0"/>
              <a:t>12/13/2022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433-B735-489F-9855-7CA581FAEC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57F3-AB4B-4A9F-A39B-2C0F67182AE7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433-B735-489F-9855-7CA581FAECC9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1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7B05-2C07-4775-8BF3-CCDBA95FAABE}" type="datetime1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433-B735-489F-9855-7CA581FAEC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6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F86C-E75B-4C0F-AC0F-5E6D86E76256}" type="datetime1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433-B735-489F-9855-7CA581FAEC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5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9A40-51C1-4D79-85D3-832EEEA4973C}" type="datetime1">
              <a:rPr lang="en-US" smtClean="0"/>
              <a:t>12/13/2022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433-B735-489F-9855-7CA581FAEC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56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741752C-B4CF-438C-9FE3-AFFBF35D50DD}" type="datetime1">
              <a:rPr lang="en-US" smtClean="0"/>
              <a:t>12/13/2022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433-B735-489F-9855-7CA581FAEC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A9711F-ADDE-44CE-8F7A-7EBD41F6A09C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4B4B433-B735-489F-9855-7CA581FAEC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5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vikidia.org/wiki/%C3%89chec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4CC79-2A86-80A7-4115-17E461EAB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04214"/>
            <a:ext cx="8991600" cy="2128450"/>
          </a:xfrm>
        </p:spPr>
        <p:txBody>
          <a:bodyPr>
            <a:normAutofit/>
          </a:bodyPr>
          <a:lstStyle/>
          <a:p>
            <a:r>
              <a:rPr lang="fr-FR" sz="3600" dirty="0"/>
              <a:t>Conception d’une application BASEE SUR L’architecture client-serveur</a:t>
            </a:r>
            <a:endParaRPr lang="en-US" sz="3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170712-4B2C-81D9-888B-11B595E4B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448056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chemeClr val="bg2"/>
                </a:solidFill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8INF957 - Programmation objet avancée - Automne 2022 </a:t>
            </a:r>
            <a:endParaRPr lang="en-US" sz="1600" dirty="0">
              <a:solidFill>
                <a:schemeClr val="bg2"/>
              </a:solidFill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9B88A0-732E-DD40-EA1B-5DACD23874BC}"/>
              </a:ext>
            </a:extLst>
          </p:cNvPr>
          <p:cNvSpPr txBox="1"/>
          <p:nvPr/>
        </p:nvSpPr>
        <p:spPr>
          <a:xfrm>
            <a:off x="2695194" y="5120480"/>
            <a:ext cx="7673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Présenté par : Benjamin NGABMEN NJAWAT – NGAB27020100</a:t>
            </a:r>
            <a:endParaRPr lang="en-US" sz="20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47159D-F427-C9D1-0659-5F127A4D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433-B735-489F-9855-7CA581FAEC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2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BDFB5-9094-572B-70FD-620FDD23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</a:t>
            </a:r>
            <a:r>
              <a:rPr lang="fr-FR" dirty="0" err="1"/>
              <a:t>rencontrees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FB4FFC-88B2-DA86-876D-3CFC675C5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Extension des fonctionnalités sans modification du code existant</a:t>
            </a:r>
          </a:p>
          <a:p>
            <a:pPr lvl="1"/>
            <a:r>
              <a:rPr lang="fr-FR" dirty="0"/>
              <a:t>Solution : Utilisation de l’héritage et création des aspects</a:t>
            </a:r>
          </a:p>
          <a:p>
            <a:pPr lvl="1"/>
            <a:endParaRPr lang="fr-FR" dirty="0"/>
          </a:p>
          <a:p>
            <a:r>
              <a:rPr lang="fr-FR" dirty="0"/>
              <a:t>Compréhension de la programmation multithreading</a:t>
            </a:r>
          </a:p>
          <a:p>
            <a:pPr lvl="1"/>
            <a:r>
              <a:rPr lang="fr-FR" dirty="0"/>
              <a:t>Solution : Beaucoup de documentation sur le sujet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5262F5-964E-00C1-4A0D-4812C566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433-B735-489F-9855-7CA581FAEC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8DC178-CA2A-40F5-7EC8-4A1604F1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AMELIORATIONS POSSIBLES</a:t>
            </a:r>
            <a:endParaRPr lang="en-US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6B07505-31A0-7A3D-42FA-F7D262CB4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120397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93C0EE-0CD6-2508-040F-6C75CA8B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433-B735-489F-9855-7CA581FAEC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8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5E7E0D-7D80-CC5B-9648-81956C7F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Merci pour votre attention</a:t>
            </a:r>
            <a:endParaRPr lang="en-US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E6E675B-AFD5-5D5F-2253-CA49F96AA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6511" y="2482596"/>
            <a:ext cx="2930652" cy="293065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E56586C-6344-21F1-A1F3-416D5B78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433-B735-489F-9855-7CA581FAEC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4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24611-1213-96CF-083A-6259BB7F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7176"/>
          </a:xfrm>
        </p:spPr>
        <p:txBody>
          <a:bodyPr>
            <a:normAutofit/>
          </a:bodyPr>
          <a:lstStyle/>
          <a:p>
            <a:r>
              <a:rPr lang="fr-FR" dirty="0"/>
              <a:t>Description de l’objectif à atteindre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A5DFEE-B186-F222-DE21-6B22446EA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673" y="5470690"/>
            <a:ext cx="3135109" cy="7161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Application Jeu d’échecs développée par l’UQAC</a:t>
            </a:r>
          </a:p>
          <a:p>
            <a:endParaRPr lang="en-US" b="1" dirty="0"/>
          </a:p>
        </p:txBody>
      </p:sp>
      <p:pic>
        <p:nvPicPr>
          <p:cNvPr id="5" name="Espace réservé du contenu 4" descr="Une image contenant objet, bouteille, pièce d’échec, intérieur&#10;&#10;Description générée automatiquement">
            <a:extLst>
              <a:ext uri="{FF2B5EF4-FFF2-40B4-BE49-F238E27FC236}">
                <a16:creationId xmlns:a16="http://schemas.microsoft.com/office/drawing/2014/main" id="{B82BF8EA-22AD-E685-4C38-E217E517AD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100" r="21576" b="-1"/>
          <a:stretch/>
        </p:blipFill>
        <p:spPr>
          <a:xfrm>
            <a:off x="1211673" y="1921084"/>
            <a:ext cx="3135109" cy="3471012"/>
          </a:xfrm>
          <a:prstGeom prst="rect">
            <a:avLst/>
          </a:prstGeom>
        </p:spPr>
      </p:pic>
      <p:pic>
        <p:nvPicPr>
          <p:cNvPr id="1026" name="Picture 2" descr="How Are Multiplayer Games Programmed? - YouTube">
            <a:extLst>
              <a:ext uri="{FF2B5EF4-FFF2-40B4-BE49-F238E27FC236}">
                <a16:creationId xmlns:a16="http://schemas.microsoft.com/office/drawing/2014/main" id="{7B244AF9-8137-D61B-DCD6-38CC4CA8E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842" y="2265887"/>
            <a:ext cx="4542306" cy="260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roix 10">
            <a:extLst>
              <a:ext uri="{FF2B5EF4-FFF2-40B4-BE49-F238E27FC236}">
                <a16:creationId xmlns:a16="http://schemas.microsoft.com/office/drawing/2014/main" id="{7EB3BA94-C2F2-951E-2F90-15796379D07D}"/>
              </a:ext>
            </a:extLst>
          </p:cNvPr>
          <p:cNvSpPr/>
          <p:nvPr/>
        </p:nvSpPr>
        <p:spPr>
          <a:xfrm>
            <a:off x="5147034" y="3287949"/>
            <a:ext cx="948965" cy="865762"/>
          </a:xfrm>
          <a:prstGeom prst="plus">
            <a:avLst>
              <a:gd name="adj" fmla="val 358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526781B5-BDC2-8DF6-D0C0-52021AFE2B97}"/>
              </a:ext>
            </a:extLst>
          </p:cNvPr>
          <p:cNvSpPr txBox="1">
            <a:spLocks/>
          </p:cNvSpPr>
          <p:nvPr/>
        </p:nvSpPr>
        <p:spPr>
          <a:xfrm>
            <a:off x="7180524" y="5257014"/>
            <a:ext cx="3222942" cy="4273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Mode multijoueur</a:t>
            </a:r>
          </a:p>
          <a:p>
            <a:pPr algn="ctr"/>
            <a:endParaRPr lang="en-US" b="1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31ACD4-F826-D909-92DC-D8BA4944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433-B735-489F-9855-7CA581FAEC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24611-1213-96CF-083A-6259BB7F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7176"/>
          </a:xfrm>
        </p:spPr>
        <p:txBody>
          <a:bodyPr>
            <a:normAutofit/>
          </a:bodyPr>
          <a:lstStyle/>
          <a:p>
            <a:r>
              <a:rPr lang="fr-FR" dirty="0"/>
              <a:t>Description de l’objectif à atteindre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A5DFEE-B186-F222-DE21-6B22446EA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7869"/>
            <a:ext cx="5108967" cy="3800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L’utilisateur sera en capable de : </a:t>
            </a:r>
          </a:p>
          <a:p>
            <a:pPr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600" dirty="0">
                <a:effectLst/>
                <a:ea typeface="Franklin Gothic Book" panose="020B0503020102020204" pitchFamily="34" charset="0"/>
                <a:cs typeface="Times New Roman" panose="02020603050405020304" pitchFamily="18" charset="0"/>
              </a:rPr>
              <a:t>Créer une nouvelle partie multijoueur et partager le numéro de son salon de jeu</a:t>
            </a:r>
            <a:endParaRPr lang="en-US" sz="1600" dirty="0">
              <a:effectLst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600" dirty="0">
                <a:effectLst/>
                <a:ea typeface="Franklin Gothic Book" panose="020B0503020102020204" pitchFamily="34" charset="0"/>
                <a:cs typeface="Times New Roman" panose="02020603050405020304" pitchFamily="18" charset="0"/>
              </a:rPr>
              <a:t>Rejoindre une partie à l’aide d’un numéro de salon</a:t>
            </a:r>
            <a:endParaRPr lang="en-US" sz="1600" dirty="0"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600" dirty="0">
                <a:effectLst/>
                <a:ea typeface="Franklin Gothic Book" panose="020B0503020102020204" pitchFamily="34" charset="0"/>
                <a:cs typeface="Times New Roman" panose="02020603050405020304" pitchFamily="18" charset="0"/>
              </a:rPr>
              <a:t>Affronter un adversaire en ligne en jouant à tour de rôle</a:t>
            </a:r>
          </a:p>
          <a:p>
            <a:pPr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fr-FR" dirty="0">
              <a:effectLst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buNone/>
            </a:pPr>
            <a:r>
              <a:rPr lang="fr-FR" dirty="0">
                <a:ea typeface="Franklin Gothic Book" panose="020B0503020102020204" pitchFamily="34" charset="0"/>
                <a:cs typeface="Times New Roman" panose="02020603050405020304" pitchFamily="18" charset="0"/>
              </a:rPr>
              <a:t>Pas de modification du code existant !</a:t>
            </a:r>
            <a:endParaRPr lang="en-US" dirty="0">
              <a:effectLst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050" name="Picture 2" descr="Qatar 2022: Ronaldo – Messi, la partie d'échecs la plus likée de tous les  temps - Le Matin">
            <a:extLst>
              <a:ext uri="{FF2B5EF4-FFF2-40B4-BE49-F238E27FC236}">
                <a16:creationId xmlns:a16="http://schemas.microsoft.com/office/drawing/2014/main" id="{0014A820-8D06-1641-257F-B4EFB6500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80" y="1917869"/>
            <a:ext cx="45339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2815290-F9EF-C3CE-AA51-4E808C27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433-B735-489F-9855-7CA581FAEC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9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D1F14-FBB6-98FD-C9BB-539C2DF1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3546"/>
            <a:ext cx="7729728" cy="1188720"/>
          </a:xfrm>
        </p:spPr>
        <p:txBody>
          <a:bodyPr/>
          <a:lstStyle/>
          <a:p>
            <a:r>
              <a:rPr lang="fr-FR" dirty="0"/>
              <a:t>Qu’est-ce que l’architecture client-serveur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D785C2-27AE-41BA-3F3A-56AB86DA1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89" y="2487400"/>
            <a:ext cx="3361598" cy="14507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2100" b="1" dirty="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Définition</a:t>
            </a:r>
          </a:p>
          <a:p>
            <a:pPr marL="0" indent="0">
              <a:buNone/>
            </a:pPr>
            <a:r>
              <a:rPr lang="fr-FR" sz="1800" b="1" dirty="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L'architecture client/serveur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 désigne un mode de communication entre plusieurs ordinateurs d'un réseau qui distingue un ou plusieurs postes clients du serveur : chaque logiciel client peut envoyer des requêtes à un serveur. </a:t>
            </a:r>
          </a:p>
          <a:p>
            <a:endParaRPr lang="en-US" dirty="0"/>
          </a:p>
        </p:txBody>
      </p:sp>
      <p:pic>
        <p:nvPicPr>
          <p:cNvPr id="4" name="Image 3" descr="Architecture client-serveur">
            <a:extLst>
              <a:ext uri="{FF2B5EF4-FFF2-40B4-BE49-F238E27FC236}">
                <a16:creationId xmlns:a16="http://schemas.microsoft.com/office/drawing/2014/main" id="{235C60ED-E830-5A53-5C81-721BB8B28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985" y="2692033"/>
            <a:ext cx="3103843" cy="24922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0D908D2-0465-817F-C39A-FD1794306512}"/>
              </a:ext>
            </a:extLst>
          </p:cNvPr>
          <p:cNvSpPr txBox="1">
            <a:spLocks/>
          </p:cNvSpPr>
          <p:nvPr/>
        </p:nvSpPr>
        <p:spPr>
          <a:xfrm>
            <a:off x="7942013" y="4526669"/>
            <a:ext cx="3544097" cy="1573793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7000"/>
              </a:lnSpc>
              <a:buNone/>
            </a:pPr>
            <a:r>
              <a:rPr lang="fr-FR" b="1" dirty="0"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Client</a:t>
            </a:r>
            <a:endParaRPr lang="fr-FR" b="1" dirty="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Il est actif (ou esclave) ;</a:t>
            </a:r>
            <a:endParaRPr lang="en-US" sz="1800" dirty="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Il envoie des requêtes au serveur ;</a:t>
            </a:r>
            <a:endParaRPr lang="en-US" sz="1800" dirty="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Il attend et reçoit les réponses du serveur.</a:t>
            </a:r>
            <a:endParaRPr lang="en-US" sz="1800" dirty="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70CECD1-559E-1AE8-8E73-FD09A223B7F3}"/>
              </a:ext>
            </a:extLst>
          </p:cNvPr>
          <p:cNvSpPr txBox="1">
            <a:spLocks/>
          </p:cNvSpPr>
          <p:nvPr/>
        </p:nvSpPr>
        <p:spPr>
          <a:xfrm>
            <a:off x="705889" y="4526669"/>
            <a:ext cx="3103843" cy="106342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Protocole</a:t>
            </a:r>
          </a:p>
          <a:p>
            <a:r>
              <a:rPr lang="fr-FR" sz="1500" dirty="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Le client et le serveur doivent bien sûr utiliser le même protocole de communication</a:t>
            </a:r>
            <a:endParaRPr lang="en-US" sz="15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45B66B9-8F44-9F6E-7A56-5CCA39FF77EF}"/>
              </a:ext>
            </a:extLst>
          </p:cNvPr>
          <p:cNvSpPr txBox="1">
            <a:spLocks/>
          </p:cNvSpPr>
          <p:nvPr/>
        </p:nvSpPr>
        <p:spPr>
          <a:xfrm>
            <a:off x="7942013" y="2487400"/>
            <a:ext cx="3544098" cy="180098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7000"/>
              </a:lnSpc>
              <a:buNone/>
            </a:pPr>
            <a:r>
              <a:rPr lang="fr-FR" sz="1900" b="1" dirty="0"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Serveur</a:t>
            </a:r>
            <a:endParaRPr lang="fr-FR" sz="1900" b="1" dirty="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600" dirty="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Il est passif (ou maître);</a:t>
            </a:r>
            <a:endParaRPr lang="en-US" sz="1600" dirty="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600" dirty="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Il est à l’écoute, pr</a:t>
            </a:r>
            <a:r>
              <a:rPr lang="fr-FR" sz="1600" dirty="0"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êt à répondre aux requêtes envoyées par des clients</a:t>
            </a:r>
            <a:endParaRPr lang="en-US" sz="1600" dirty="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600" dirty="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Dès qu'une requête lui parvient, il la traite et envoie une réponse.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189AD2-0651-61CF-8C59-E22E7737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433-B735-489F-9855-7CA581FAEC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0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36695-3675-D80B-2ECA-52C6FE45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d’architectures client-serveur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CC3E4D-E247-5525-9C3E-768F48357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31736"/>
            <a:ext cx="3748097" cy="407272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Architecture 2 tiers</a:t>
            </a:r>
            <a:endParaRPr lang="en-US" dirty="0"/>
          </a:p>
        </p:txBody>
      </p:sp>
      <p:pic>
        <p:nvPicPr>
          <p:cNvPr id="4" name="Image 3" descr="Architecture client-serveur 2 tiers">
            <a:extLst>
              <a:ext uri="{FF2B5EF4-FFF2-40B4-BE49-F238E27FC236}">
                <a16:creationId xmlns:a16="http://schemas.microsoft.com/office/drawing/2014/main" id="{7CB05879-4574-214D-B9E5-FD3194661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364" y="2581982"/>
            <a:ext cx="3093720" cy="906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Architecture client-serveur 3 tiers">
            <a:extLst>
              <a:ext uri="{FF2B5EF4-FFF2-40B4-BE49-F238E27FC236}">
                <a16:creationId xmlns:a16="http://schemas.microsoft.com/office/drawing/2014/main" id="{8A0909EE-08E3-7EE9-E24C-752127D65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364" y="3917332"/>
            <a:ext cx="4762500" cy="8686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CC02B50-53E0-1994-8F69-2872F580EBEE}"/>
              </a:ext>
            </a:extLst>
          </p:cNvPr>
          <p:cNvSpPr txBox="1">
            <a:spLocks/>
          </p:cNvSpPr>
          <p:nvPr/>
        </p:nvSpPr>
        <p:spPr>
          <a:xfrm>
            <a:off x="1097280" y="4148036"/>
            <a:ext cx="3748097" cy="4072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Architecture 3 tiers</a:t>
            </a:r>
            <a:endParaRPr lang="en-US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177A600-CB0C-54C8-B152-AC96DD9202F8}"/>
              </a:ext>
            </a:extLst>
          </p:cNvPr>
          <p:cNvSpPr txBox="1">
            <a:spLocks/>
          </p:cNvSpPr>
          <p:nvPr/>
        </p:nvSpPr>
        <p:spPr>
          <a:xfrm>
            <a:off x="1097279" y="5375255"/>
            <a:ext cx="3748097" cy="4072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Architecture n tiers</a:t>
            </a:r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9A43B5F-03CC-6054-A142-A381F4ED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433-B735-489F-9855-7CA581FAEC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3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97E42-947A-0873-9604-E1775092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les sockets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1C7F9-A79C-63AB-1507-BFF97826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535" y="2722985"/>
            <a:ext cx="4455108" cy="3268657"/>
          </a:xfrm>
        </p:spPr>
        <p:txBody>
          <a:bodyPr/>
          <a:lstStyle/>
          <a:p>
            <a:r>
              <a:rPr lang="fr-FR" sz="1800" dirty="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Les sockets servent à communiquer entre deux hôtes Client - Serveur à l'aide d'une adresse IP et d'un port,</a:t>
            </a:r>
          </a:p>
          <a:p>
            <a:r>
              <a:rPr lang="fr-FR" sz="1800" dirty="0"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C</a:t>
            </a:r>
            <a:r>
              <a:rPr lang="fr-FR" sz="1800" dirty="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es sockets permettront de gérer des flux entrants et sortants afin d'assurer une communication entre les deux (le client et le serveur), soit de manière fiable à l'aide du protocole TCP/IP, soit non fiable mais plus rapide avec le protocole UDP.</a:t>
            </a:r>
            <a:endParaRPr lang="en-US" dirty="0"/>
          </a:p>
        </p:txBody>
      </p:sp>
      <p:pic>
        <p:nvPicPr>
          <p:cNvPr id="4" name="Image 3" descr="Image utilisateur">
            <a:extLst>
              <a:ext uri="{FF2B5EF4-FFF2-40B4-BE49-F238E27FC236}">
                <a16:creationId xmlns:a16="http://schemas.microsoft.com/office/drawing/2014/main" id="{9A0E2878-B97E-1BA2-F4C1-73E79272C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292" y="2638145"/>
            <a:ext cx="3519777" cy="30677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3C7B8A-D398-109E-B91A-483C60EF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433-B735-489F-9855-7CA581FAEC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06031-3C32-30B6-7E82-670ECE5B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24102"/>
          </a:xfrm>
        </p:spPr>
        <p:txBody>
          <a:bodyPr>
            <a:normAutofit fontScale="90000"/>
          </a:bodyPr>
          <a:lstStyle/>
          <a:p>
            <a:r>
              <a:rPr lang="fr-FR" dirty="0"/>
              <a:t>Principe de fonctionnement </a:t>
            </a:r>
            <a:endParaRPr lang="en-US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574B134-D662-791F-25B5-64C96B1878C7}"/>
              </a:ext>
            </a:extLst>
          </p:cNvPr>
          <p:cNvCxnSpPr/>
          <p:nvPr/>
        </p:nvCxnSpPr>
        <p:spPr>
          <a:xfrm>
            <a:off x="5759777" y="961534"/>
            <a:ext cx="0" cy="499620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D9A06322-B496-A1A8-3A2B-F9CD873C53FB}"/>
              </a:ext>
            </a:extLst>
          </p:cNvPr>
          <p:cNvSpPr txBox="1"/>
          <p:nvPr/>
        </p:nvSpPr>
        <p:spPr>
          <a:xfrm>
            <a:off x="2499983" y="1121790"/>
            <a:ext cx="147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Client</a:t>
            </a:r>
            <a:endParaRPr lang="en-US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B9CE893-E98E-5501-0246-76660F93283E}"/>
              </a:ext>
            </a:extLst>
          </p:cNvPr>
          <p:cNvSpPr txBox="1"/>
          <p:nvPr/>
        </p:nvSpPr>
        <p:spPr>
          <a:xfrm>
            <a:off x="7773971" y="1121790"/>
            <a:ext cx="147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Serveur</a:t>
            </a:r>
            <a:endParaRPr lang="en-US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C84CB2-4D14-09E7-F3D1-44A9720C0CCD}"/>
              </a:ext>
            </a:extLst>
          </p:cNvPr>
          <p:cNvSpPr txBox="1"/>
          <p:nvPr/>
        </p:nvSpPr>
        <p:spPr>
          <a:xfrm>
            <a:off x="6014300" y="1593130"/>
            <a:ext cx="465684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ServerSocket</a:t>
            </a:r>
            <a:r>
              <a:rPr lang="fr-FR" dirty="0"/>
              <a:t> </a:t>
            </a:r>
            <a:r>
              <a:rPr lang="fr-FR" dirty="0" err="1"/>
              <a:t>ss</a:t>
            </a:r>
            <a:r>
              <a:rPr lang="fr-FR" dirty="0"/>
              <a:t> = new </a:t>
            </a:r>
            <a:r>
              <a:rPr lang="fr-FR" dirty="0" err="1"/>
              <a:t>ServerSocket</a:t>
            </a:r>
            <a:r>
              <a:rPr lang="fr-FR" dirty="0"/>
              <a:t> (1234);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FE6FE1A-3FA9-DC4A-5BD4-08CB602136CD}"/>
              </a:ext>
            </a:extLst>
          </p:cNvPr>
          <p:cNvSpPr txBox="1"/>
          <p:nvPr/>
        </p:nvSpPr>
        <p:spPr>
          <a:xfrm>
            <a:off x="6014300" y="2064470"/>
            <a:ext cx="242269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Socket s = </a:t>
            </a:r>
            <a:r>
              <a:rPr lang="fr-FR" dirty="0" err="1"/>
              <a:t>ss.accept</a:t>
            </a:r>
            <a:r>
              <a:rPr lang="fr-FR" dirty="0"/>
              <a:t>();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4E16968-32E0-2798-B628-2226E822CC9B}"/>
              </a:ext>
            </a:extLst>
          </p:cNvPr>
          <p:cNvSpPr txBox="1"/>
          <p:nvPr/>
        </p:nvSpPr>
        <p:spPr>
          <a:xfrm>
            <a:off x="6014299" y="2560219"/>
            <a:ext cx="4025245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InputStream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= </a:t>
            </a:r>
            <a:r>
              <a:rPr lang="fr-FR" dirty="0" err="1"/>
              <a:t>s.getInputStream</a:t>
            </a:r>
            <a:r>
              <a:rPr lang="fr-FR" dirty="0"/>
              <a:t>();</a:t>
            </a:r>
          </a:p>
          <a:p>
            <a:r>
              <a:rPr lang="fr-FR" dirty="0" err="1"/>
              <a:t>OutputStream</a:t>
            </a:r>
            <a:r>
              <a:rPr lang="fr-FR" dirty="0"/>
              <a:t> os = </a:t>
            </a:r>
            <a:r>
              <a:rPr lang="fr-FR" dirty="0" err="1"/>
              <a:t>s.getOutputStream</a:t>
            </a:r>
            <a:r>
              <a:rPr lang="fr-FR" dirty="0"/>
              <a:t>();</a:t>
            </a:r>
          </a:p>
          <a:p>
            <a:r>
              <a:rPr lang="fr-FR" dirty="0"/>
              <a:t>Int nb = </a:t>
            </a:r>
            <a:r>
              <a:rPr lang="fr-FR" dirty="0" err="1"/>
              <a:t>is.read</a:t>
            </a:r>
            <a:r>
              <a:rPr lang="fr-FR" dirty="0"/>
              <a:t>();</a:t>
            </a:r>
          </a:p>
          <a:p>
            <a:r>
              <a:rPr lang="fr-FR" dirty="0"/>
              <a:t>Int rep = nb*2;</a:t>
            </a:r>
          </a:p>
          <a:p>
            <a:r>
              <a:rPr lang="fr-FR" dirty="0" err="1"/>
              <a:t>os.write</a:t>
            </a:r>
            <a:r>
              <a:rPr lang="fr-FR" dirty="0"/>
              <a:t>(rep);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4EC8439-537E-E661-1935-4D20E48133E1}"/>
              </a:ext>
            </a:extLst>
          </p:cNvPr>
          <p:cNvSpPr txBox="1"/>
          <p:nvPr/>
        </p:nvSpPr>
        <p:spPr>
          <a:xfrm>
            <a:off x="1097277" y="1585787"/>
            <a:ext cx="427599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Socket s = new Socket(« localhost », 1234);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CBD4BA-D770-E497-D058-D995540D8E56}"/>
              </a:ext>
            </a:extLst>
          </p:cNvPr>
          <p:cNvSpPr txBox="1"/>
          <p:nvPr/>
        </p:nvSpPr>
        <p:spPr>
          <a:xfrm>
            <a:off x="1097278" y="2202002"/>
            <a:ext cx="4275993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InputStream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= </a:t>
            </a:r>
            <a:r>
              <a:rPr lang="fr-FR" dirty="0" err="1"/>
              <a:t>s.getInputStream</a:t>
            </a:r>
            <a:r>
              <a:rPr lang="fr-FR" dirty="0"/>
              <a:t>();</a:t>
            </a:r>
          </a:p>
          <a:p>
            <a:r>
              <a:rPr lang="fr-FR" dirty="0" err="1"/>
              <a:t>OutputStream</a:t>
            </a:r>
            <a:r>
              <a:rPr lang="fr-FR" dirty="0"/>
              <a:t> os = </a:t>
            </a:r>
            <a:r>
              <a:rPr lang="fr-FR" dirty="0" err="1"/>
              <a:t>s.getOutputStream</a:t>
            </a:r>
            <a:r>
              <a:rPr lang="fr-FR" dirty="0"/>
              <a:t>();</a:t>
            </a:r>
          </a:p>
          <a:p>
            <a:r>
              <a:rPr lang="fr-FR" dirty="0" err="1"/>
              <a:t>os.write</a:t>
            </a:r>
            <a:r>
              <a:rPr lang="fr-FR" dirty="0"/>
              <a:t>(23);</a:t>
            </a:r>
          </a:p>
          <a:p>
            <a:r>
              <a:rPr lang="fr-FR" dirty="0"/>
              <a:t>Int rep = </a:t>
            </a:r>
            <a:r>
              <a:rPr lang="fr-FR" dirty="0" err="1"/>
              <a:t>is.read</a:t>
            </a:r>
            <a:r>
              <a:rPr lang="fr-FR" dirty="0"/>
              <a:t>();</a:t>
            </a:r>
          </a:p>
          <a:p>
            <a:r>
              <a:rPr lang="fr-FR" dirty="0" err="1"/>
              <a:t>System.out.println</a:t>
            </a:r>
            <a:r>
              <a:rPr lang="fr-FR" dirty="0"/>
              <a:t>(rep);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5BA6855-427F-7C96-C066-208A41653DA0}"/>
              </a:ext>
            </a:extLst>
          </p:cNvPr>
          <p:cNvSpPr txBox="1"/>
          <p:nvPr/>
        </p:nvSpPr>
        <p:spPr>
          <a:xfrm>
            <a:off x="9181707" y="4220470"/>
            <a:ext cx="1875934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ss</a:t>
            </a:r>
            <a:r>
              <a:rPr lang="fr-FR" dirty="0"/>
              <a:t>: </a:t>
            </a:r>
            <a:r>
              <a:rPr lang="fr-FR" dirty="0" err="1"/>
              <a:t>ServerSocket</a:t>
            </a:r>
            <a:endParaRPr lang="fr-FR" dirty="0"/>
          </a:p>
          <a:p>
            <a:r>
              <a:rPr lang="fr-FR" dirty="0"/>
              <a:t>port=1234</a:t>
            </a:r>
          </a:p>
          <a:p>
            <a:r>
              <a:rPr lang="fr-FR" dirty="0" err="1"/>
              <a:t>accept</a:t>
            </a:r>
            <a:r>
              <a:rPr lang="fr-FR" dirty="0"/>
              <a:t>() : Socket</a:t>
            </a:r>
            <a:endParaRPr 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FE13415-30E5-572F-857F-79F6A09D0166}"/>
              </a:ext>
            </a:extLst>
          </p:cNvPr>
          <p:cNvSpPr txBox="1"/>
          <p:nvPr/>
        </p:nvSpPr>
        <p:spPr>
          <a:xfrm>
            <a:off x="9181707" y="5326723"/>
            <a:ext cx="1875934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s: Socket</a:t>
            </a:r>
          </a:p>
          <a:p>
            <a:r>
              <a:rPr lang="fr-FR" dirty="0" err="1"/>
              <a:t>getInputStream</a:t>
            </a:r>
            <a:endParaRPr lang="fr-FR" dirty="0"/>
          </a:p>
          <a:p>
            <a:r>
              <a:rPr lang="fr-FR" dirty="0" err="1"/>
              <a:t>getOutputStream</a:t>
            </a:r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B8B49D4-17A4-EDD2-F719-4A820E0B5170}"/>
              </a:ext>
            </a:extLst>
          </p:cNvPr>
          <p:cNvSpPr txBox="1"/>
          <p:nvPr/>
        </p:nvSpPr>
        <p:spPr>
          <a:xfrm>
            <a:off x="1134359" y="5326723"/>
            <a:ext cx="1875934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s: Socket</a:t>
            </a:r>
          </a:p>
          <a:p>
            <a:r>
              <a:rPr lang="fr-FR" dirty="0" err="1"/>
              <a:t>getOutputStream</a:t>
            </a:r>
            <a:endParaRPr lang="fr-FR" dirty="0"/>
          </a:p>
          <a:p>
            <a:r>
              <a:rPr lang="fr-FR" dirty="0" err="1"/>
              <a:t>getInputStream</a:t>
            </a:r>
            <a:endParaRPr lang="en-US" dirty="0"/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9AD23D7B-3E7A-9BFE-5D70-C9FAFDEED16E}"/>
              </a:ext>
            </a:extLst>
          </p:cNvPr>
          <p:cNvCxnSpPr>
            <a:stCxn id="11" idx="1"/>
            <a:endCxn id="16" idx="1"/>
          </p:cNvCxnSpPr>
          <p:nvPr/>
        </p:nvCxnSpPr>
        <p:spPr>
          <a:xfrm rot="10800000" flipH="1" flipV="1">
            <a:off x="1097277" y="1770452"/>
            <a:ext cx="37082" cy="4017935"/>
          </a:xfrm>
          <a:prstGeom prst="bentConnector3">
            <a:avLst>
              <a:gd name="adj1" fmla="val -6164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3909818A-3D8B-1274-8122-DF4CF307B173}"/>
              </a:ext>
            </a:extLst>
          </p:cNvPr>
          <p:cNvCxnSpPr>
            <a:stCxn id="8" idx="3"/>
            <a:endCxn id="14" idx="3"/>
          </p:cNvCxnSpPr>
          <p:nvPr/>
        </p:nvCxnSpPr>
        <p:spPr>
          <a:xfrm>
            <a:off x="10671141" y="1777796"/>
            <a:ext cx="386500" cy="2904339"/>
          </a:xfrm>
          <a:prstGeom prst="bentConnector3">
            <a:avLst>
              <a:gd name="adj1" fmla="val 15914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92F2AFE-6AD6-14CA-CBA0-9149CB15A73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10119674" y="5143800"/>
            <a:ext cx="0" cy="182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2C5C54E5-A885-12F8-5206-0B98AC48F1B3}"/>
              </a:ext>
            </a:extLst>
          </p:cNvPr>
          <p:cNvCxnSpPr>
            <a:cxnSpLocks/>
            <a:stCxn id="16" idx="0"/>
            <a:endCxn id="14" idx="1"/>
          </p:cNvCxnSpPr>
          <p:nvPr/>
        </p:nvCxnSpPr>
        <p:spPr>
          <a:xfrm rot="5400000" flipH="1" flipV="1">
            <a:off x="5304722" y="1449739"/>
            <a:ext cx="644588" cy="71093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A9AD78C9-1B45-F4A4-D549-45AABDB90F9E}"/>
              </a:ext>
            </a:extLst>
          </p:cNvPr>
          <p:cNvSpPr txBox="1"/>
          <p:nvPr/>
        </p:nvSpPr>
        <p:spPr>
          <a:xfrm>
            <a:off x="5128179" y="4287204"/>
            <a:ext cx="199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Connexion</a:t>
            </a:r>
            <a:endParaRPr lang="en-US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720DE0B-47A3-3822-22F9-B1D145C33481}"/>
              </a:ext>
            </a:extLst>
          </p:cNvPr>
          <p:cNvCxnSpPr>
            <a:cxnSpLocks/>
          </p:cNvCxnSpPr>
          <p:nvPr/>
        </p:nvCxnSpPr>
        <p:spPr>
          <a:xfrm>
            <a:off x="3048000" y="5605464"/>
            <a:ext cx="61148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E7B304F-A0D1-F4BA-729E-3AE336894CC6}"/>
              </a:ext>
            </a:extLst>
          </p:cNvPr>
          <p:cNvCxnSpPr>
            <a:cxnSpLocks/>
          </p:cNvCxnSpPr>
          <p:nvPr/>
        </p:nvCxnSpPr>
        <p:spPr>
          <a:xfrm flipH="1">
            <a:off x="3038573" y="6097229"/>
            <a:ext cx="61148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8BB84B95-5BE5-03AF-11F7-0C78A23EA239}"/>
              </a:ext>
            </a:extLst>
          </p:cNvPr>
          <p:cNvSpPr txBox="1"/>
          <p:nvPr/>
        </p:nvSpPr>
        <p:spPr>
          <a:xfrm>
            <a:off x="3148553" y="5227605"/>
            <a:ext cx="7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write</a:t>
            </a:r>
            <a:endParaRPr lang="en-US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B5F7ABC-51C2-A09E-83EA-F51A2C70CD06}"/>
              </a:ext>
            </a:extLst>
          </p:cNvPr>
          <p:cNvSpPr txBox="1"/>
          <p:nvPr/>
        </p:nvSpPr>
        <p:spPr>
          <a:xfrm>
            <a:off x="3148553" y="5750566"/>
            <a:ext cx="7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read</a:t>
            </a:r>
            <a:endParaRPr lang="en-US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474D083-BA88-BCE3-8039-27B85607F607}"/>
              </a:ext>
            </a:extLst>
          </p:cNvPr>
          <p:cNvSpPr txBox="1"/>
          <p:nvPr/>
        </p:nvSpPr>
        <p:spPr>
          <a:xfrm>
            <a:off x="8399281" y="5741467"/>
            <a:ext cx="7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write</a:t>
            </a:r>
            <a:endParaRPr lang="en-US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6F506A5-A93A-30B2-F3E7-555CD2FF80A8}"/>
              </a:ext>
            </a:extLst>
          </p:cNvPr>
          <p:cNvSpPr txBox="1"/>
          <p:nvPr/>
        </p:nvSpPr>
        <p:spPr>
          <a:xfrm>
            <a:off x="8342720" y="5243842"/>
            <a:ext cx="7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read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8B5E737-E3AC-6F13-3419-AA7E046F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433-B735-489F-9855-7CA581FAEC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6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build="p" animBg="1"/>
      <p:bldP spid="11" grpId="0" animBg="1"/>
      <p:bldP spid="12" grpId="0" animBg="1"/>
      <p:bldP spid="14" grpId="0" animBg="1"/>
      <p:bldP spid="15" grpId="0" animBg="1"/>
      <p:bldP spid="16" grpId="0" animBg="1"/>
      <p:bldP spid="33" grpId="0"/>
      <p:bldP spid="41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593FBD-DB82-6BBF-DA66-05F9759E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Modèle de notre solution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DA8600-5145-0381-A361-0FEC5B1F6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991" y="1545802"/>
            <a:ext cx="6786299" cy="376639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B18CFAA-F217-2097-90A5-C631FCC6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433-B735-489F-9855-7CA581FAEC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8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petage d’échantillon dans un plateau multipuits">
            <a:extLst>
              <a:ext uri="{FF2B5EF4-FFF2-40B4-BE49-F238E27FC236}">
                <a16:creationId xmlns:a16="http://schemas.microsoft.com/office/drawing/2014/main" id="{4EAC71D6-226F-AA2A-2069-79B203D4AF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44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F4AC62-EC78-4578-85F3-05A4CEBD3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bg1">
                <a:alpha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988A71-02BB-4403-9321-68D5EC656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884C0C-0C4F-BB24-5583-C1D8D1C0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Démonstration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3FEC929-1DB4-F889-D6DB-31658BE4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B433-B735-489F-9855-7CA581FAEC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30253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533</TotalTime>
  <Words>508</Words>
  <Application>Microsoft Office PowerPoint</Application>
  <PresentationFormat>Grand écran</PresentationFormat>
  <Paragraphs>91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Franklin Gothic Book</vt:lpstr>
      <vt:lpstr>Gill Sans MT</vt:lpstr>
      <vt:lpstr>Symbol</vt:lpstr>
      <vt:lpstr>Wingdings</vt:lpstr>
      <vt:lpstr>Colis</vt:lpstr>
      <vt:lpstr>Conception d’une application BASEE SUR L’architecture client-serveur</vt:lpstr>
      <vt:lpstr>Description de l’objectif à atteindre</vt:lpstr>
      <vt:lpstr>Description de l’objectif à atteindre</vt:lpstr>
      <vt:lpstr>Qu’est-ce que l’architecture client-serveur ?</vt:lpstr>
      <vt:lpstr>Types d’architectures client-serveur</vt:lpstr>
      <vt:lpstr>C’est quoi les sockets ?</vt:lpstr>
      <vt:lpstr>Principe de fonctionnement </vt:lpstr>
      <vt:lpstr>Modèle de notre solution</vt:lpstr>
      <vt:lpstr>Démonstration</vt:lpstr>
      <vt:lpstr>Difficultés rencontrees</vt:lpstr>
      <vt:lpstr>AMELIORATIONS POSSIBLES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d’une application BASEE SUR L’architecture client-serveur</dc:title>
  <dc:creator>Benjamin NGABMEN</dc:creator>
  <cp:lastModifiedBy>Benjamin NGABMEN</cp:lastModifiedBy>
  <cp:revision>4</cp:revision>
  <dcterms:created xsi:type="dcterms:W3CDTF">2022-12-12T20:06:17Z</dcterms:created>
  <dcterms:modified xsi:type="dcterms:W3CDTF">2022-12-13T05:11:25Z</dcterms:modified>
</cp:coreProperties>
</file>