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80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E5102-4E7B-46CD-B44D-2CC2C27DF9F7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99F59B-8C62-40A1-9234-02F0C30537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Adding customer deal wouldn’t update the database – leads to printing bugs</a:t>
          </a:r>
        </a:p>
      </dgm:t>
    </dgm:pt>
    <dgm:pt modelId="{D9E5BE54-9820-4EDA-ABBA-7A20D905B2A5}" type="parTrans" cxnId="{D53AA20F-EF88-4F7C-804A-94A0089BB370}">
      <dgm:prSet/>
      <dgm:spPr/>
      <dgm:t>
        <a:bodyPr/>
        <a:lstStyle/>
        <a:p>
          <a:endParaRPr lang="en-US"/>
        </a:p>
      </dgm:t>
    </dgm:pt>
    <dgm:pt modelId="{932A7B96-CA33-4B24-8BB0-5140756B4A86}" type="sibTrans" cxnId="{D53AA20F-EF88-4F7C-804A-94A0089BB3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51C664C-6728-4DDF-B934-3B6A15B8230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Updating customer details - leads to system crash</a:t>
          </a:r>
        </a:p>
      </dgm:t>
    </dgm:pt>
    <dgm:pt modelId="{C0C2EAA9-C792-4CC1-BFA4-D9ADAEBFE166}" type="parTrans" cxnId="{15F0B5AC-E56F-47C0-B1E5-3E4F7D02C419}">
      <dgm:prSet/>
      <dgm:spPr/>
      <dgm:t>
        <a:bodyPr/>
        <a:lstStyle/>
        <a:p>
          <a:endParaRPr lang="en-US"/>
        </a:p>
      </dgm:t>
    </dgm:pt>
    <dgm:pt modelId="{237EB5CD-00DA-4091-B7FF-14B82F13F68C}" type="sibTrans" cxnId="{15F0B5AC-E56F-47C0-B1E5-3E4F7D02C41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ECE61D5-5A8A-445E-9049-C57722F13532}">
      <dgm:prSet/>
      <dgm:spPr>
        <a:solidFill>
          <a:schemeClr val="accent3">
            <a:lumMod val="5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Partially updating databases – leads to system crash</a:t>
          </a:r>
        </a:p>
      </dgm:t>
    </dgm:pt>
    <dgm:pt modelId="{EF2C498B-2E19-485A-81EE-80464B89738B}" type="parTrans" cxnId="{3C1B586C-6DE1-45E9-9B3B-1F64674CFC0A}">
      <dgm:prSet/>
      <dgm:spPr/>
      <dgm:t>
        <a:bodyPr/>
        <a:lstStyle/>
        <a:p>
          <a:endParaRPr lang="en-US"/>
        </a:p>
      </dgm:t>
    </dgm:pt>
    <dgm:pt modelId="{0D9C5C8E-2AD4-466E-88C0-236AD9BDFA01}" type="sibTrans" cxnId="{3C1B586C-6DE1-45E9-9B3B-1F64674CFC0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94EA7C1-321F-43F6-8C5D-393A02D896E2}" type="pres">
      <dgm:prSet presAssocID="{B14E5102-4E7B-46CD-B44D-2CC2C27DF9F7}" presName="Name0" presStyleCnt="0">
        <dgm:presLayoutVars>
          <dgm:animLvl val="lvl"/>
          <dgm:resizeHandles val="exact"/>
        </dgm:presLayoutVars>
      </dgm:prSet>
      <dgm:spPr/>
    </dgm:pt>
    <dgm:pt modelId="{7B09417D-ABD2-4BEE-8C7D-835B24669842}" type="pres">
      <dgm:prSet presAssocID="{FD99F59B-8C62-40A1-9234-02F0C3053708}" presName="compositeNode" presStyleCnt="0">
        <dgm:presLayoutVars>
          <dgm:bulletEnabled val="1"/>
        </dgm:presLayoutVars>
      </dgm:prSet>
      <dgm:spPr/>
    </dgm:pt>
    <dgm:pt modelId="{818FFDD9-52A2-44AC-A8E3-7FCEF7DB11A1}" type="pres">
      <dgm:prSet presAssocID="{FD99F59B-8C62-40A1-9234-02F0C3053708}" presName="bgRect" presStyleLbl="alignNode1" presStyleIdx="0" presStyleCnt="3"/>
      <dgm:spPr/>
    </dgm:pt>
    <dgm:pt modelId="{DD5B0A62-C990-443A-95EB-F512FECE66E9}" type="pres">
      <dgm:prSet presAssocID="{932A7B96-CA33-4B24-8BB0-5140756B4A8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502A34F-7389-4787-ABD7-55693003B1BC}" type="pres">
      <dgm:prSet presAssocID="{FD99F59B-8C62-40A1-9234-02F0C3053708}" presName="nodeRect" presStyleLbl="alignNode1" presStyleIdx="0" presStyleCnt="3">
        <dgm:presLayoutVars>
          <dgm:bulletEnabled val="1"/>
        </dgm:presLayoutVars>
      </dgm:prSet>
      <dgm:spPr/>
    </dgm:pt>
    <dgm:pt modelId="{C6AFD921-5246-4202-99A8-19893AA92B4E}" type="pres">
      <dgm:prSet presAssocID="{932A7B96-CA33-4B24-8BB0-5140756B4A86}" presName="sibTrans" presStyleCnt="0"/>
      <dgm:spPr/>
    </dgm:pt>
    <dgm:pt modelId="{1EF4DCC7-170B-4AA3-96BF-ABA973AFD06B}" type="pres">
      <dgm:prSet presAssocID="{E51C664C-6728-4DDF-B934-3B6A15B8230A}" presName="compositeNode" presStyleCnt="0">
        <dgm:presLayoutVars>
          <dgm:bulletEnabled val="1"/>
        </dgm:presLayoutVars>
      </dgm:prSet>
      <dgm:spPr/>
    </dgm:pt>
    <dgm:pt modelId="{C8C6B6AC-C1CD-4AA0-A7A7-61B03DE67EEF}" type="pres">
      <dgm:prSet presAssocID="{E51C664C-6728-4DDF-B934-3B6A15B8230A}" presName="bgRect" presStyleLbl="alignNode1" presStyleIdx="1" presStyleCnt="3" custLinFactNeighborX="392" custLinFactNeighborY="6494"/>
      <dgm:spPr/>
    </dgm:pt>
    <dgm:pt modelId="{6D0AC23F-099C-4B06-856C-A0ECFD48AA78}" type="pres">
      <dgm:prSet presAssocID="{237EB5CD-00DA-4091-B7FF-14B82F13F68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2A12B45-5A5E-4E61-9D9F-54B8DA6AC56A}" type="pres">
      <dgm:prSet presAssocID="{E51C664C-6728-4DDF-B934-3B6A15B8230A}" presName="nodeRect" presStyleLbl="alignNode1" presStyleIdx="1" presStyleCnt="3">
        <dgm:presLayoutVars>
          <dgm:bulletEnabled val="1"/>
        </dgm:presLayoutVars>
      </dgm:prSet>
      <dgm:spPr/>
    </dgm:pt>
    <dgm:pt modelId="{D6F9F6F1-551D-43ED-A02D-8BCBEB78F894}" type="pres">
      <dgm:prSet presAssocID="{237EB5CD-00DA-4091-B7FF-14B82F13F68C}" presName="sibTrans" presStyleCnt="0"/>
      <dgm:spPr/>
    </dgm:pt>
    <dgm:pt modelId="{18DA3794-7F48-4FBD-A31A-EA2869D8A2D8}" type="pres">
      <dgm:prSet presAssocID="{3ECE61D5-5A8A-445E-9049-C57722F13532}" presName="compositeNode" presStyleCnt="0">
        <dgm:presLayoutVars>
          <dgm:bulletEnabled val="1"/>
        </dgm:presLayoutVars>
      </dgm:prSet>
      <dgm:spPr/>
    </dgm:pt>
    <dgm:pt modelId="{36DCE540-F2AC-47AE-9B5A-67F9B4A35480}" type="pres">
      <dgm:prSet presAssocID="{3ECE61D5-5A8A-445E-9049-C57722F13532}" presName="bgRect" presStyleLbl="alignNode1" presStyleIdx="2" presStyleCnt="3"/>
      <dgm:spPr/>
    </dgm:pt>
    <dgm:pt modelId="{CD38133F-5C72-4DF0-890B-384B65750C3E}" type="pres">
      <dgm:prSet presAssocID="{0D9C5C8E-2AD4-466E-88C0-236AD9BDFA0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3493ED9-1634-4963-B3AA-49B91CBB938B}" type="pres">
      <dgm:prSet presAssocID="{3ECE61D5-5A8A-445E-9049-C57722F1353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53AA20F-EF88-4F7C-804A-94A0089BB370}" srcId="{B14E5102-4E7B-46CD-B44D-2CC2C27DF9F7}" destId="{FD99F59B-8C62-40A1-9234-02F0C3053708}" srcOrd="0" destOrd="0" parTransId="{D9E5BE54-9820-4EDA-ABBA-7A20D905B2A5}" sibTransId="{932A7B96-CA33-4B24-8BB0-5140756B4A86}"/>
    <dgm:cxn modelId="{04A47031-8343-4E8F-AAE2-7EDFEF0CCDE5}" type="presOf" srcId="{E51C664C-6728-4DDF-B934-3B6A15B8230A}" destId="{C8C6B6AC-C1CD-4AA0-A7A7-61B03DE67EEF}" srcOrd="0" destOrd="0" presId="urn:microsoft.com/office/officeart/2016/7/layout/LinearBlockProcessNumbered"/>
    <dgm:cxn modelId="{10947F38-E988-428D-B90D-A1FA68B3C754}" type="presOf" srcId="{FD99F59B-8C62-40A1-9234-02F0C3053708}" destId="{818FFDD9-52A2-44AC-A8E3-7FCEF7DB11A1}" srcOrd="0" destOrd="0" presId="urn:microsoft.com/office/officeart/2016/7/layout/LinearBlockProcessNumbered"/>
    <dgm:cxn modelId="{2E33693F-440E-4354-BC8F-FD60E4CEBC18}" type="presOf" srcId="{B14E5102-4E7B-46CD-B44D-2CC2C27DF9F7}" destId="{A94EA7C1-321F-43F6-8C5D-393A02D896E2}" srcOrd="0" destOrd="0" presId="urn:microsoft.com/office/officeart/2016/7/layout/LinearBlockProcessNumbered"/>
    <dgm:cxn modelId="{1DDDF667-4F7B-4072-A4EF-13A1DE5BBCB9}" type="presOf" srcId="{3ECE61D5-5A8A-445E-9049-C57722F13532}" destId="{36DCE540-F2AC-47AE-9B5A-67F9B4A35480}" srcOrd="0" destOrd="0" presId="urn:microsoft.com/office/officeart/2016/7/layout/LinearBlockProcessNumbered"/>
    <dgm:cxn modelId="{20F0736B-1B90-43E1-8F4B-5169C9E0782A}" type="presOf" srcId="{237EB5CD-00DA-4091-B7FF-14B82F13F68C}" destId="{6D0AC23F-099C-4B06-856C-A0ECFD48AA78}" srcOrd="0" destOrd="0" presId="urn:microsoft.com/office/officeart/2016/7/layout/LinearBlockProcessNumbered"/>
    <dgm:cxn modelId="{3C1B586C-6DE1-45E9-9B3B-1F64674CFC0A}" srcId="{B14E5102-4E7B-46CD-B44D-2CC2C27DF9F7}" destId="{3ECE61D5-5A8A-445E-9049-C57722F13532}" srcOrd="2" destOrd="0" parTransId="{EF2C498B-2E19-485A-81EE-80464B89738B}" sibTransId="{0D9C5C8E-2AD4-466E-88C0-236AD9BDFA01}"/>
    <dgm:cxn modelId="{CDE07087-AD68-4460-8A1C-88E26DA4CA85}" type="presOf" srcId="{932A7B96-CA33-4B24-8BB0-5140756B4A86}" destId="{DD5B0A62-C990-443A-95EB-F512FECE66E9}" srcOrd="0" destOrd="0" presId="urn:microsoft.com/office/officeart/2016/7/layout/LinearBlockProcessNumbered"/>
    <dgm:cxn modelId="{15F0B5AC-E56F-47C0-B1E5-3E4F7D02C419}" srcId="{B14E5102-4E7B-46CD-B44D-2CC2C27DF9F7}" destId="{E51C664C-6728-4DDF-B934-3B6A15B8230A}" srcOrd="1" destOrd="0" parTransId="{C0C2EAA9-C792-4CC1-BFA4-D9ADAEBFE166}" sibTransId="{237EB5CD-00DA-4091-B7FF-14B82F13F68C}"/>
    <dgm:cxn modelId="{BAE23DBF-32F2-4896-B49D-D0A5DCF99B1C}" type="presOf" srcId="{0D9C5C8E-2AD4-466E-88C0-236AD9BDFA01}" destId="{CD38133F-5C72-4DF0-890B-384B65750C3E}" srcOrd="0" destOrd="0" presId="urn:microsoft.com/office/officeart/2016/7/layout/LinearBlockProcessNumbered"/>
    <dgm:cxn modelId="{83DBEBC7-DCCE-4A2B-87FD-7C346AB46F4D}" type="presOf" srcId="{FD99F59B-8C62-40A1-9234-02F0C3053708}" destId="{9502A34F-7389-4787-ABD7-55693003B1BC}" srcOrd="1" destOrd="0" presId="urn:microsoft.com/office/officeart/2016/7/layout/LinearBlockProcessNumbered"/>
    <dgm:cxn modelId="{F7B8C3D8-DAE2-44C9-A0A7-3282B57CFCC4}" type="presOf" srcId="{E51C664C-6728-4DDF-B934-3B6A15B8230A}" destId="{A2A12B45-5A5E-4E61-9D9F-54B8DA6AC56A}" srcOrd="1" destOrd="0" presId="urn:microsoft.com/office/officeart/2016/7/layout/LinearBlockProcessNumbered"/>
    <dgm:cxn modelId="{F7EAEBFE-B60B-4A43-A36B-1DDC41990913}" type="presOf" srcId="{3ECE61D5-5A8A-445E-9049-C57722F13532}" destId="{53493ED9-1634-4963-B3AA-49B91CBB938B}" srcOrd="1" destOrd="0" presId="urn:microsoft.com/office/officeart/2016/7/layout/LinearBlockProcessNumbered"/>
    <dgm:cxn modelId="{31A50322-D477-4CEF-860D-01D7ECE4F975}" type="presParOf" srcId="{A94EA7C1-321F-43F6-8C5D-393A02D896E2}" destId="{7B09417D-ABD2-4BEE-8C7D-835B24669842}" srcOrd="0" destOrd="0" presId="urn:microsoft.com/office/officeart/2016/7/layout/LinearBlockProcessNumbered"/>
    <dgm:cxn modelId="{68141570-69FD-40C6-9E6E-FDDED5B30B13}" type="presParOf" srcId="{7B09417D-ABD2-4BEE-8C7D-835B24669842}" destId="{818FFDD9-52A2-44AC-A8E3-7FCEF7DB11A1}" srcOrd="0" destOrd="0" presId="urn:microsoft.com/office/officeart/2016/7/layout/LinearBlockProcessNumbered"/>
    <dgm:cxn modelId="{EA220A0C-BF84-4E39-8CC1-303C67BE7593}" type="presParOf" srcId="{7B09417D-ABD2-4BEE-8C7D-835B24669842}" destId="{DD5B0A62-C990-443A-95EB-F512FECE66E9}" srcOrd="1" destOrd="0" presId="urn:microsoft.com/office/officeart/2016/7/layout/LinearBlockProcessNumbered"/>
    <dgm:cxn modelId="{55F5A29A-CA81-4291-BA09-13E85DD8D389}" type="presParOf" srcId="{7B09417D-ABD2-4BEE-8C7D-835B24669842}" destId="{9502A34F-7389-4787-ABD7-55693003B1BC}" srcOrd="2" destOrd="0" presId="urn:microsoft.com/office/officeart/2016/7/layout/LinearBlockProcessNumbered"/>
    <dgm:cxn modelId="{D65A7463-CD26-4B16-85A0-042490A3F029}" type="presParOf" srcId="{A94EA7C1-321F-43F6-8C5D-393A02D896E2}" destId="{C6AFD921-5246-4202-99A8-19893AA92B4E}" srcOrd="1" destOrd="0" presId="urn:microsoft.com/office/officeart/2016/7/layout/LinearBlockProcessNumbered"/>
    <dgm:cxn modelId="{A79F6DB8-EF41-4A05-97D1-D3BE16836AF1}" type="presParOf" srcId="{A94EA7C1-321F-43F6-8C5D-393A02D896E2}" destId="{1EF4DCC7-170B-4AA3-96BF-ABA973AFD06B}" srcOrd="2" destOrd="0" presId="urn:microsoft.com/office/officeart/2016/7/layout/LinearBlockProcessNumbered"/>
    <dgm:cxn modelId="{EA7070B6-598E-40C4-91A7-D4E111CA796E}" type="presParOf" srcId="{1EF4DCC7-170B-4AA3-96BF-ABA973AFD06B}" destId="{C8C6B6AC-C1CD-4AA0-A7A7-61B03DE67EEF}" srcOrd="0" destOrd="0" presId="urn:microsoft.com/office/officeart/2016/7/layout/LinearBlockProcessNumbered"/>
    <dgm:cxn modelId="{2BC4B3C0-4E42-421A-8D17-EAA2609B1232}" type="presParOf" srcId="{1EF4DCC7-170B-4AA3-96BF-ABA973AFD06B}" destId="{6D0AC23F-099C-4B06-856C-A0ECFD48AA78}" srcOrd="1" destOrd="0" presId="urn:microsoft.com/office/officeart/2016/7/layout/LinearBlockProcessNumbered"/>
    <dgm:cxn modelId="{20B844D8-DD48-4209-8AA5-7E9E5E062F15}" type="presParOf" srcId="{1EF4DCC7-170B-4AA3-96BF-ABA973AFD06B}" destId="{A2A12B45-5A5E-4E61-9D9F-54B8DA6AC56A}" srcOrd="2" destOrd="0" presId="urn:microsoft.com/office/officeart/2016/7/layout/LinearBlockProcessNumbered"/>
    <dgm:cxn modelId="{596FCCB1-074D-4976-842E-F1AD124B62AE}" type="presParOf" srcId="{A94EA7C1-321F-43F6-8C5D-393A02D896E2}" destId="{D6F9F6F1-551D-43ED-A02D-8BCBEB78F894}" srcOrd="3" destOrd="0" presId="urn:microsoft.com/office/officeart/2016/7/layout/LinearBlockProcessNumbered"/>
    <dgm:cxn modelId="{A85EE121-5BE4-456B-AC2F-70CA1D41AE08}" type="presParOf" srcId="{A94EA7C1-321F-43F6-8C5D-393A02D896E2}" destId="{18DA3794-7F48-4FBD-A31A-EA2869D8A2D8}" srcOrd="4" destOrd="0" presId="urn:microsoft.com/office/officeart/2016/7/layout/LinearBlockProcessNumbered"/>
    <dgm:cxn modelId="{EA390419-4A49-45F8-8E60-D3CD356C74DA}" type="presParOf" srcId="{18DA3794-7F48-4FBD-A31A-EA2869D8A2D8}" destId="{36DCE540-F2AC-47AE-9B5A-67F9B4A35480}" srcOrd="0" destOrd="0" presId="urn:microsoft.com/office/officeart/2016/7/layout/LinearBlockProcessNumbered"/>
    <dgm:cxn modelId="{AAEF5674-7AEF-484A-BD30-DFAA9C3AF4F4}" type="presParOf" srcId="{18DA3794-7F48-4FBD-A31A-EA2869D8A2D8}" destId="{CD38133F-5C72-4DF0-890B-384B65750C3E}" srcOrd="1" destOrd="0" presId="urn:microsoft.com/office/officeart/2016/7/layout/LinearBlockProcessNumbered"/>
    <dgm:cxn modelId="{9E70DD2B-7E3E-4B17-8924-756BCFFA3065}" type="presParOf" srcId="{18DA3794-7F48-4FBD-A31A-EA2869D8A2D8}" destId="{53493ED9-1634-4963-B3AA-49B91CBB938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E5102-4E7B-46CD-B44D-2CC2C27DF9F7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99F59B-8C62-40A1-9234-02F0C30537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Ability to return to a customer in To-do list when the deal is either pending or lost</a:t>
          </a:r>
        </a:p>
      </dgm:t>
    </dgm:pt>
    <dgm:pt modelId="{D9E5BE54-9820-4EDA-ABBA-7A20D905B2A5}" type="parTrans" cxnId="{D53AA20F-EF88-4F7C-804A-94A0089BB370}">
      <dgm:prSet/>
      <dgm:spPr/>
      <dgm:t>
        <a:bodyPr/>
        <a:lstStyle/>
        <a:p>
          <a:endParaRPr lang="en-US"/>
        </a:p>
      </dgm:t>
    </dgm:pt>
    <dgm:pt modelId="{932A7B96-CA33-4B24-8BB0-5140756B4A86}" type="sibTrans" cxnId="{D53AA20F-EF88-4F7C-804A-94A0089BB3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51C664C-6728-4DDF-B934-3B6A15B8230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Prompts for wrong input in </a:t>
          </a:r>
          <a:r>
            <a:rPr lang="en-US"/>
            <a:t>various stages</a:t>
          </a:r>
          <a:endParaRPr lang="en-US" dirty="0"/>
        </a:p>
      </dgm:t>
    </dgm:pt>
    <dgm:pt modelId="{C0C2EAA9-C792-4CC1-BFA4-D9ADAEBFE166}" type="parTrans" cxnId="{15F0B5AC-E56F-47C0-B1E5-3E4F7D02C419}">
      <dgm:prSet/>
      <dgm:spPr/>
      <dgm:t>
        <a:bodyPr/>
        <a:lstStyle/>
        <a:p>
          <a:endParaRPr lang="en-US"/>
        </a:p>
      </dgm:t>
    </dgm:pt>
    <dgm:pt modelId="{237EB5CD-00DA-4091-B7FF-14B82F13F68C}" type="sibTrans" cxnId="{15F0B5AC-E56F-47C0-B1E5-3E4F7D02C41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4EA7C1-321F-43F6-8C5D-393A02D896E2}" type="pres">
      <dgm:prSet presAssocID="{B14E5102-4E7B-46CD-B44D-2CC2C27DF9F7}" presName="Name0" presStyleCnt="0">
        <dgm:presLayoutVars>
          <dgm:animLvl val="lvl"/>
          <dgm:resizeHandles val="exact"/>
        </dgm:presLayoutVars>
      </dgm:prSet>
      <dgm:spPr/>
    </dgm:pt>
    <dgm:pt modelId="{7B09417D-ABD2-4BEE-8C7D-835B24669842}" type="pres">
      <dgm:prSet presAssocID="{FD99F59B-8C62-40A1-9234-02F0C3053708}" presName="compositeNode" presStyleCnt="0">
        <dgm:presLayoutVars>
          <dgm:bulletEnabled val="1"/>
        </dgm:presLayoutVars>
      </dgm:prSet>
      <dgm:spPr/>
    </dgm:pt>
    <dgm:pt modelId="{818FFDD9-52A2-44AC-A8E3-7FCEF7DB11A1}" type="pres">
      <dgm:prSet presAssocID="{FD99F59B-8C62-40A1-9234-02F0C3053708}" presName="bgRect" presStyleLbl="alignNode1" presStyleIdx="0" presStyleCnt="2"/>
      <dgm:spPr/>
    </dgm:pt>
    <dgm:pt modelId="{DD5B0A62-C990-443A-95EB-F512FECE66E9}" type="pres">
      <dgm:prSet presAssocID="{932A7B96-CA33-4B24-8BB0-5140756B4A8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9502A34F-7389-4787-ABD7-55693003B1BC}" type="pres">
      <dgm:prSet presAssocID="{FD99F59B-8C62-40A1-9234-02F0C3053708}" presName="nodeRect" presStyleLbl="alignNode1" presStyleIdx="0" presStyleCnt="2">
        <dgm:presLayoutVars>
          <dgm:bulletEnabled val="1"/>
        </dgm:presLayoutVars>
      </dgm:prSet>
      <dgm:spPr/>
    </dgm:pt>
    <dgm:pt modelId="{C6AFD921-5246-4202-99A8-19893AA92B4E}" type="pres">
      <dgm:prSet presAssocID="{932A7B96-CA33-4B24-8BB0-5140756B4A86}" presName="sibTrans" presStyleCnt="0"/>
      <dgm:spPr/>
    </dgm:pt>
    <dgm:pt modelId="{1EF4DCC7-170B-4AA3-96BF-ABA973AFD06B}" type="pres">
      <dgm:prSet presAssocID="{E51C664C-6728-4DDF-B934-3B6A15B8230A}" presName="compositeNode" presStyleCnt="0">
        <dgm:presLayoutVars>
          <dgm:bulletEnabled val="1"/>
        </dgm:presLayoutVars>
      </dgm:prSet>
      <dgm:spPr/>
    </dgm:pt>
    <dgm:pt modelId="{C8C6B6AC-C1CD-4AA0-A7A7-61B03DE67EEF}" type="pres">
      <dgm:prSet presAssocID="{E51C664C-6728-4DDF-B934-3B6A15B8230A}" presName="bgRect" presStyleLbl="alignNode1" presStyleIdx="1" presStyleCnt="2" custLinFactNeighborX="392" custLinFactNeighborY="6494"/>
      <dgm:spPr/>
    </dgm:pt>
    <dgm:pt modelId="{6D0AC23F-099C-4B06-856C-A0ECFD48AA78}" type="pres">
      <dgm:prSet presAssocID="{237EB5CD-00DA-4091-B7FF-14B82F13F68C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A2A12B45-5A5E-4E61-9D9F-54B8DA6AC56A}" type="pres">
      <dgm:prSet presAssocID="{E51C664C-6728-4DDF-B934-3B6A15B8230A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D53AA20F-EF88-4F7C-804A-94A0089BB370}" srcId="{B14E5102-4E7B-46CD-B44D-2CC2C27DF9F7}" destId="{FD99F59B-8C62-40A1-9234-02F0C3053708}" srcOrd="0" destOrd="0" parTransId="{D9E5BE54-9820-4EDA-ABBA-7A20D905B2A5}" sibTransId="{932A7B96-CA33-4B24-8BB0-5140756B4A86}"/>
    <dgm:cxn modelId="{04A47031-8343-4E8F-AAE2-7EDFEF0CCDE5}" type="presOf" srcId="{E51C664C-6728-4DDF-B934-3B6A15B8230A}" destId="{C8C6B6AC-C1CD-4AA0-A7A7-61B03DE67EEF}" srcOrd="0" destOrd="0" presId="urn:microsoft.com/office/officeart/2016/7/layout/LinearBlockProcessNumbered"/>
    <dgm:cxn modelId="{10947F38-E988-428D-B90D-A1FA68B3C754}" type="presOf" srcId="{FD99F59B-8C62-40A1-9234-02F0C3053708}" destId="{818FFDD9-52A2-44AC-A8E3-7FCEF7DB11A1}" srcOrd="0" destOrd="0" presId="urn:microsoft.com/office/officeart/2016/7/layout/LinearBlockProcessNumbered"/>
    <dgm:cxn modelId="{2E33693F-440E-4354-BC8F-FD60E4CEBC18}" type="presOf" srcId="{B14E5102-4E7B-46CD-B44D-2CC2C27DF9F7}" destId="{A94EA7C1-321F-43F6-8C5D-393A02D896E2}" srcOrd="0" destOrd="0" presId="urn:microsoft.com/office/officeart/2016/7/layout/LinearBlockProcessNumbered"/>
    <dgm:cxn modelId="{20F0736B-1B90-43E1-8F4B-5169C9E0782A}" type="presOf" srcId="{237EB5CD-00DA-4091-B7FF-14B82F13F68C}" destId="{6D0AC23F-099C-4B06-856C-A0ECFD48AA78}" srcOrd="0" destOrd="0" presId="urn:microsoft.com/office/officeart/2016/7/layout/LinearBlockProcessNumbered"/>
    <dgm:cxn modelId="{CDE07087-AD68-4460-8A1C-88E26DA4CA85}" type="presOf" srcId="{932A7B96-CA33-4B24-8BB0-5140756B4A86}" destId="{DD5B0A62-C990-443A-95EB-F512FECE66E9}" srcOrd="0" destOrd="0" presId="urn:microsoft.com/office/officeart/2016/7/layout/LinearBlockProcessNumbered"/>
    <dgm:cxn modelId="{15F0B5AC-E56F-47C0-B1E5-3E4F7D02C419}" srcId="{B14E5102-4E7B-46CD-B44D-2CC2C27DF9F7}" destId="{E51C664C-6728-4DDF-B934-3B6A15B8230A}" srcOrd="1" destOrd="0" parTransId="{C0C2EAA9-C792-4CC1-BFA4-D9ADAEBFE166}" sibTransId="{237EB5CD-00DA-4091-B7FF-14B82F13F68C}"/>
    <dgm:cxn modelId="{83DBEBC7-DCCE-4A2B-87FD-7C346AB46F4D}" type="presOf" srcId="{FD99F59B-8C62-40A1-9234-02F0C3053708}" destId="{9502A34F-7389-4787-ABD7-55693003B1BC}" srcOrd="1" destOrd="0" presId="urn:microsoft.com/office/officeart/2016/7/layout/LinearBlockProcessNumbered"/>
    <dgm:cxn modelId="{F7B8C3D8-DAE2-44C9-A0A7-3282B57CFCC4}" type="presOf" srcId="{E51C664C-6728-4DDF-B934-3B6A15B8230A}" destId="{A2A12B45-5A5E-4E61-9D9F-54B8DA6AC56A}" srcOrd="1" destOrd="0" presId="urn:microsoft.com/office/officeart/2016/7/layout/LinearBlockProcessNumbered"/>
    <dgm:cxn modelId="{31A50322-D477-4CEF-860D-01D7ECE4F975}" type="presParOf" srcId="{A94EA7C1-321F-43F6-8C5D-393A02D896E2}" destId="{7B09417D-ABD2-4BEE-8C7D-835B24669842}" srcOrd="0" destOrd="0" presId="urn:microsoft.com/office/officeart/2016/7/layout/LinearBlockProcessNumbered"/>
    <dgm:cxn modelId="{68141570-69FD-40C6-9E6E-FDDED5B30B13}" type="presParOf" srcId="{7B09417D-ABD2-4BEE-8C7D-835B24669842}" destId="{818FFDD9-52A2-44AC-A8E3-7FCEF7DB11A1}" srcOrd="0" destOrd="0" presId="urn:microsoft.com/office/officeart/2016/7/layout/LinearBlockProcessNumbered"/>
    <dgm:cxn modelId="{EA220A0C-BF84-4E39-8CC1-303C67BE7593}" type="presParOf" srcId="{7B09417D-ABD2-4BEE-8C7D-835B24669842}" destId="{DD5B0A62-C990-443A-95EB-F512FECE66E9}" srcOrd="1" destOrd="0" presId="urn:microsoft.com/office/officeart/2016/7/layout/LinearBlockProcessNumbered"/>
    <dgm:cxn modelId="{55F5A29A-CA81-4291-BA09-13E85DD8D389}" type="presParOf" srcId="{7B09417D-ABD2-4BEE-8C7D-835B24669842}" destId="{9502A34F-7389-4787-ABD7-55693003B1BC}" srcOrd="2" destOrd="0" presId="urn:microsoft.com/office/officeart/2016/7/layout/LinearBlockProcessNumbered"/>
    <dgm:cxn modelId="{D65A7463-CD26-4B16-85A0-042490A3F029}" type="presParOf" srcId="{A94EA7C1-321F-43F6-8C5D-393A02D896E2}" destId="{C6AFD921-5246-4202-99A8-19893AA92B4E}" srcOrd="1" destOrd="0" presId="urn:microsoft.com/office/officeart/2016/7/layout/LinearBlockProcessNumbered"/>
    <dgm:cxn modelId="{A79F6DB8-EF41-4A05-97D1-D3BE16836AF1}" type="presParOf" srcId="{A94EA7C1-321F-43F6-8C5D-393A02D896E2}" destId="{1EF4DCC7-170B-4AA3-96BF-ABA973AFD06B}" srcOrd="2" destOrd="0" presId="urn:microsoft.com/office/officeart/2016/7/layout/LinearBlockProcessNumbered"/>
    <dgm:cxn modelId="{EA7070B6-598E-40C4-91A7-D4E111CA796E}" type="presParOf" srcId="{1EF4DCC7-170B-4AA3-96BF-ABA973AFD06B}" destId="{C8C6B6AC-C1CD-4AA0-A7A7-61B03DE67EEF}" srcOrd="0" destOrd="0" presId="urn:microsoft.com/office/officeart/2016/7/layout/LinearBlockProcessNumbered"/>
    <dgm:cxn modelId="{2BC4B3C0-4E42-421A-8D17-EAA2609B1232}" type="presParOf" srcId="{1EF4DCC7-170B-4AA3-96BF-ABA973AFD06B}" destId="{6D0AC23F-099C-4B06-856C-A0ECFD48AA78}" srcOrd="1" destOrd="0" presId="urn:microsoft.com/office/officeart/2016/7/layout/LinearBlockProcessNumbered"/>
    <dgm:cxn modelId="{20B844D8-DD48-4209-8AA5-7E9E5E062F15}" type="presParOf" srcId="{1EF4DCC7-170B-4AA3-96BF-ABA973AFD06B}" destId="{A2A12B45-5A5E-4E61-9D9F-54B8DA6AC56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FFDD9-52A2-44AC-A8E3-7FCEF7DB11A1}">
      <dsp:nvSpPr>
        <dsp:cNvPr id="0" name=""/>
        <dsp:cNvSpPr/>
      </dsp:nvSpPr>
      <dsp:spPr>
        <a:xfrm>
          <a:off x="766" y="0"/>
          <a:ext cx="3104518" cy="217963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6657" tIns="0" rIns="30665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Adding customer deal wouldn’t update the database – leads to printing bugs</a:t>
          </a:r>
        </a:p>
      </dsp:txBody>
      <dsp:txXfrm>
        <a:off x="766" y="871855"/>
        <a:ext cx="3104518" cy="1307783"/>
      </dsp:txXfrm>
    </dsp:sp>
    <dsp:sp modelId="{DD5B0A62-C990-443A-95EB-F512FECE66E9}">
      <dsp:nvSpPr>
        <dsp:cNvPr id="0" name=""/>
        <dsp:cNvSpPr/>
      </dsp:nvSpPr>
      <dsp:spPr>
        <a:xfrm>
          <a:off x="766" y="0"/>
          <a:ext cx="3104518" cy="87185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6657" tIns="165100" rIns="306657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01</a:t>
          </a:r>
        </a:p>
      </dsp:txBody>
      <dsp:txXfrm>
        <a:off x="766" y="0"/>
        <a:ext cx="3104518" cy="871855"/>
      </dsp:txXfrm>
    </dsp:sp>
    <dsp:sp modelId="{C8C6B6AC-C1CD-4AA0-A7A7-61B03DE67EEF}">
      <dsp:nvSpPr>
        <dsp:cNvPr id="0" name=""/>
        <dsp:cNvSpPr/>
      </dsp:nvSpPr>
      <dsp:spPr>
        <a:xfrm>
          <a:off x="3365815" y="0"/>
          <a:ext cx="3104518" cy="2179639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06657" tIns="0" rIns="30665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Updating customer details - leads to system crash</a:t>
          </a:r>
        </a:p>
      </dsp:txBody>
      <dsp:txXfrm>
        <a:off x="3365815" y="871855"/>
        <a:ext cx="3104518" cy="1307783"/>
      </dsp:txXfrm>
    </dsp:sp>
    <dsp:sp modelId="{6D0AC23F-099C-4B06-856C-A0ECFD48AA78}">
      <dsp:nvSpPr>
        <dsp:cNvPr id="0" name=""/>
        <dsp:cNvSpPr/>
      </dsp:nvSpPr>
      <dsp:spPr>
        <a:xfrm>
          <a:off x="3353645" y="0"/>
          <a:ext cx="3104518" cy="87185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6657" tIns="165100" rIns="306657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02</a:t>
          </a:r>
        </a:p>
      </dsp:txBody>
      <dsp:txXfrm>
        <a:off x="3353645" y="0"/>
        <a:ext cx="3104518" cy="871855"/>
      </dsp:txXfrm>
    </dsp:sp>
    <dsp:sp modelId="{36DCE540-F2AC-47AE-9B5A-67F9B4A35480}">
      <dsp:nvSpPr>
        <dsp:cNvPr id="0" name=""/>
        <dsp:cNvSpPr/>
      </dsp:nvSpPr>
      <dsp:spPr>
        <a:xfrm>
          <a:off x="6706525" y="0"/>
          <a:ext cx="3104518" cy="2179639"/>
        </a:xfrm>
        <a:prstGeom prst="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6657" tIns="0" rIns="30665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Partially updating databases – leads to system crash</a:t>
          </a:r>
        </a:p>
      </dsp:txBody>
      <dsp:txXfrm>
        <a:off x="6706525" y="871855"/>
        <a:ext cx="3104518" cy="1307783"/>
      </dsp:txXfrm>
    </dsp:sp>
    <dsp:sp modelId="{CD38133F-5C72-4DF0-890B-384B65750C3E}">
      <dsp:nvSpPr>
        <dsp:cNvPr id="0" name=""/>
        <dsp:cNvSpPr/>
      </dsp:nvSpPr>
      <dsp:spPr>
        <a:xfrm>
          <a:off x="6706525" y="0"/>
          <a:ext cx="3104518" cy="87185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6657" tIns="165100" rIns="306657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03</a:t>
          </a:r>
        </a:p>
      </dsp:txBody>
      <dsp:txXfrm>
        <a:off x="6706525" y="0"/>
        <a:ext cx="3104518" cy="871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FFDD9-52A2-44AC-A8E3-7FCEF7DB11A1}">
      <dsp:nvSpPr>
        <dsp:cNvPr id="0" name=""/>
        <dsp:cNvSpPr/>
      </dsp:nvSpPr>
      <dsp:spPr>
        <a:xfrm>
          <a:off x="3066" y="0"/>
          <a:ext cx="4714268" cy="217963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5665" tIns="0" rIns="46566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Ability to return to a customer in To-do list when the deal is either pending or lost</a:t>
          </a:r>
        </a:p>
      </dsp:txBody>
      <dsp:txXfrm>
        <a:off x="3066" y="871855"/>
        <a:ext cx="4714268" cy="1307783"/>
      </dsp:txXfrm>
    </dsp:sp>
    <dsp:sp modelId="{DD5B0A62-C990-443A-95EB-F512FECE66E9}">
      <dsp:nvSpPr>
        <dsp:cNvPr id="0" name=""/>
        <dsp:cNvSpPr/>
      </dsp:nvSpPr>
      <dsp:spPr>
        <a:xfrm>
          <a:off x="3066" y="0"/>
          <a:ext cx="4714268" cy="87185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5665" tIns="165100" rIns="465665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01</a:t>
          </a:r>
        </a:p>
      </dsp:txBody>
      <dsp:txXfrm>
        <a:off x="3066" y="0"/>
        <a:ext cx="4714268" cy="871855"/>
      </dsp:txXfrm>
    </dsp:sp>
    <dsp:sp modelId="{C8C6B6AC-C1CD-4AA0-A7A7-61B03DE67EEF}">
      <dsp:nvSpPr>
        <dsp:cNvPr id="0" name=""/>
        <dsp:cNvSpPr/>
      </dsp:nvSpPr>
      <dsp:spPr>
        <a:xfrm>
          <a:off x="5097541" y="0"/>
          <a:ext cx="4714268" cy="2179639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65665" tIns="0" rIns="46566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Prompts for wrong input in </a:t>
          </a:r>
          <a:r>
            <a:rPr lang="en-US" sz="2000" kern="1200"/>
            <a:t>various stages</a:t>
          </a:r>
          <a:endParaRPr lang="en-US" sz="2000" kern="1200" dirty="0"/>
        </a:p>
      </dsp:txBody>
      <dsp:txXfrm>
        <a:off x="5097541" y="871855"/>
        <a:ext cx="4714268" cy="1307783"/>
      </dsp:txXfrm>
    </dsp:sp>
    <dsp:sp modelId="{6D0AC23F-099C-4B06-856C-A0ECFD48AA78}">
      <dsp:nvSpPr>
        <dsp:cNvPr id="0" name=""/>
        <dsp:cNvSpPr/>
      </dsp:nvSpPr>
      <dsp:spPr>
        <a:xfrm>
          <a:off x="5094475" y="0"/>
          <a:ext cx="4714268" cy="87185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5665" tIns="165100" rIns="465665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02</a:t>
          </a:r>
        </a:p>
      </dsp:txBody>
      <dsp:txXfrm>
        <a:off x="5094475" y="0"/>
        <a:ext cx="4714268" cy="871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6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60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11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6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229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882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873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41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49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44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0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7594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147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93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43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412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EB8F77-9FA0-495D-9798-F7283EED5F8B}" type="datetimeFigureOut">
              <a:rPr lang="he-IL" smtClean="0"/>
              <a:t>כ"ח/טבת/תשע"ט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40125B5-5912-4342-A6DD-30B7B96BA4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6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540D9E-7064-4A53-A3FB-42290A33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412" y="724748"/>
            <a:ext cx="995784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effectLst>
                  <a:glow rad="25400">
                    <a:schemeClr val="tx1"/>
                  </a:glow>
                </a:effectLst>
              </a:rPr>
              <a:t>SALES OPPORTUNITY - Every deal counts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D72C097-7E3E-44AE-918B-CDE4BD72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12" y="2262619"/>
            <a:ext cx="3625176" cy="3625176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84839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943F5E-3378-4D3E-A140-BB880291F1AA}"/>
              </a:ext>
            </a:extLst>
          </p:cNvPr>
          <p:cNvSpPr/>
          <p:nvPr/>
        </p:nvSpPr>
        <p:spPr>
          <a:xfrm>
            <a:off x="635806" y="507959"/>
            <a:ext cx="7245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Showcasing team members:</a:t>
            </a:r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D813C297-2909-4334-8A19-DC9D7F4703DD}"/>
              </a:ext>
            </a:extLst>
          </p:cNvPr>
          <p:cNvSpPr txBox="1">
            <a:spLocks/>
          </p:cNvSpPr>
          <p:nvPr/>
        </p:nvSpPr>
        <p:spPr>
          <a:xfrm>
            <a:off x="-2311652" y="2169940"/>
            <a:ext cx="8144370" cy="432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Denis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Samoilov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rtl="0">
              <a:lnSpc>
                <a:spcPct val="90000"/>
              </a:lnSpc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Nastya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Zaytsev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Moshe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Budaki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Liz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Ohayon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Karin Sapir</a:t>
            </a:r>
          </a:p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Ariel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Chernis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Benyamin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Yakobi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Constantine Varenye</a:t>
            </a:r>
          </a:p>
          <a:p>
            <a:pPr algn="ctr" rtl="0">
              <a:lnSpc>
                <a:spcPct val="90000"/>
              </a:lnSpc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F5A1A49E-5BE8-466D-A1C3-98C367821A25}"/>
              </a:ext>
            </a:extLst>
          </p:cNvPr>
          <p:cNvSpPr txBox="1">
            <a:spLocks/>
          </p:cNvSpPr>
          <p:nvPr/>
        </p:nvSpPr>
        <p:spPr>
          <a:xfrm>
            <a:off x="3259171" y="2169939"/>
            <a:ext cx="8144370" cy="432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9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Coding Mastermind, SRS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Project Manager, Coding Mastermind, Test Cases Manager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STP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DFD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Test Cases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Test Cases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Assistant Project Manager, Coding Mastermind, STP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SRS, STP</a:t>
            </a:r>
          </a:p>
          <a:p>
            <a:pPr algn="l" rtl="0">
              <a:lnSpc>
                <a:spcPct val="90000"/>
              </a:lnSpc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FE8E7F-BAA9-450D-BAC6-30E1D02D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30" y="3060414"/>
            <a:ext cx="9549287" cy="516052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Log-in to the system</a:t>
            </a:r>
          </a:p>
          <a:p>
            <a:pPr algn="l" rtl="0"/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Opportunity table management</a:t>
            </a:r>
          </a:p>
          <a:p>
            <a:pPr algn="l" rtl="0"/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To-do list (work-flow)</a:t>
            </a:r>
          </a:p>
          <a:p>
            <a:pPr algn="l" rtl="0"/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Pulling reports</a:t>
            </a:r>
          </a:p>
          <a:p>
            <a:pPr marL="0" indent="0" algn="l" rtl="0">
              <a:buNone/>
            </a:pPr>
            <a:endParaRPr lang="he-I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C97AD-56F3-44A9-8C6E-E3D2BB7003D9}"/>
              </a:ext>
            </a:extLst>
          </p:cNvPr>
          <p:cNvSpPr txBox="1"/>
          <p:nvPr/>
        </p:nvSpPr>
        <p:spPr>
          <a:xfrm>
            <a:off x="573730" y="499353"/>
            <a:ext cx="111772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Most Prominent Requirements of the Software from the SRS: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584E7-EDFB-4275-ADA6-E5B19327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7" y="2255520"/>
            <a:ext cx="11478955" cy="39889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1F6C81-2FF7-42EB-9786-A5E1DCAA14C3}"/>
              </a:ext>
            </a:extLst>
          </p:cNvPr>
          <p:cNvSpPr/>
          <p:nvPr/>
        </p:nvSpPr>
        <p:spPr>
          <a:xfrm>
            <a:off x="635806" y="507959"/>
            <a:ext cx="1149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5489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5EF612-C5FE-4EAD-AB56-AD831268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19226"/>
              </p:ext>
            </p:extLst>
          </p:nvPr>
        </p:nvGraphicFramePr>
        <p:xfrm>
          <a:off x="1295076" y="1605280"/>
          <a:ext cx="9601848" cy="4827947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7179">
                  <a:extLst>
                    <a:ext uri="{9D8B030D-6E8A-4147-A177-3AD203B41FA5}">
                      <a16:colId xmlns:a16="http://schemas.microsoft.com/office/drawing/2014/main" val="1564719974"/>
                    </a:ext>
                  </a:extLst>
                </a:gridCol>
                <a:gridCol w="785593">
                  <a:extLst>
                    <a:ext uri="{9D8B030D-6E8A-4147-A177-3AD203B41FA5}">
                      <a16:colId xmlns:a16="http://schemas.microsoft.com/office/drawing/2014/main" val="1436614393"/>
                    </a:ext>
                  </a:extLst>
                </a:gridCol>
                <a:gridCol w="3032392">
                  <a:extLst>
                    <a:ext uri="{9D8B030D-6E8A-4147-A177-3AD203B41FA5}">
                      <a16:colId xmlns:a16="http://schemas.microsoft.com/office/drawing/2014/main" val="94906686"/>
                    </a:ext>
                  </a:extLst>
                </a:gridCol>
                <a:gridCol w="3505446">
                  <a:extLst>
                    <a:ext uri="{9D8B030D-6E8A-4147-A177-3AD203B41FA5}">
                      <a16:colId xmlns:a16="http://schemas.microsoft.com/office/drawing/2014/main" val="3128702938"/>
                    </a:ext>
                  </a:extLst>
                </a:gridCol>
                <a:gridCol w="1681238">
                  <a:extLst>
                    <a:ext uri="{9D8B030D-6E8A-4147-A177-3AD203B41FA5}">
                      <a16:colId xmlns:a16="http://schemas.microsoft.com/office/drawing/2014/main" val="3426534770"/>
                    </a:ext>
                  </a:extLst>
                </a:gridCol>
              </a:tblGrid>
              <a:tr h="602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>
                          <a:effectLst/>
                        </a:rPr>
                        <a:t>Open/Closed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>
                          <a:effectLst/>
                        </a:rPr>
                        <a:t>Priority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effectLst/>
                        </a:rPr>
                        <a:t>Bug details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effectLst/>
                        </a:rPr>
                        <a:t>Action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effectLst/>
                        </a:rPr>
                        <a:t>System function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3204290254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Open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After the addition of a customer expected character is not added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First letter is not saving into the database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Adding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4192758550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Closed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When the customer is added deal type stays blank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Type of a deal is not saved into database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Adding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2808674042"/>
                  </a:ext>
                </a:extLst>
              </a:tr>
              <a:tr h="801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Closed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Show stopper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When we would like to update customers status of a recently added customer the system crashes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Customer status can't be updated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Updating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2277649924"/>
                  </a:ext>
                </a:extLst>
              </a:tr>
              <a:tr h="602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Closed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Show stopper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Any change/update to the database initiates immediate system crash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Restarting the system after addition/removal to the database -  system crashes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General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3452943184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Open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When we type an incorrect ID there is no error message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No error prompt on wrong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Searching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455191899"/>
                  </a:ext>
                </a:extLst>
              </a:tr>
              <a:tr h="602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Closed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After the call to print reports, returns details with missing information such as total No. deals, and identifiers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Calling reports lead to print with missing information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Reports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1012240582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Closed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Updating payment details type, the linked deal is not updating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Updating payment details error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Updating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3910933149"/>
                  </a:ext>
                </a:extLst>
              </a:tr>
              <a:tr h="602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Closed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When the customer cancels/changes the deal if its status is WON, it stays that 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Updating status of customer ins't updating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Updating customer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31461013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0D81E6-D8AB-484D-B37B-E64BA492F129}"/>
              </a:ext>
            </a:extLst>
          </p:cNvPr>
          <p:cNvSpPr/>
          <p:nvPr/>
        </p:nvSpPr>
        <p:spPr>
          <a:xfrm>
            <a:off x="635806" y="492868"/>
            <a:ext cx="11029984" cy="72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Various persisting bugs from the test cases:</a:t>
            </a:r>
          </a:p>
        </p:txBody>
      </p:sp>
    </p:spTree>
    <p:extLst>
      <p:ext uri="{BB962C8B-B14F-4D97-AF65-F5344CB8AC3E}">
        <p14:creationId xmlns:p14="http://schemas.microsoft.com/office/powerpoint/2010/main" val="27540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מציין מיקום תוכן 2">
            <a:extLst>
              <a:ext uri="{FF2B5EF4-FFF2-40B4-BE49-F238E27FC236}">
                <a16:creationId xmlns:a16="http://schemas.microsoft.com/office/drawing/2014/main" id="{87CF314B-715C-49AB-929B-A37D0D68F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8420"/>
              </p:ext>
            </p:extLst>
          </p:nvPr>
        </p:nvGraphicFramePr>
        <p:xfrm>
          <a:off x="1011535" y="3429000"/>
          <a:ext cx="9811810" cy="2179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3F9AE544-CC02-4CA4-9D7A-16AF0C0BF81F}"/>
              </a:ext>
            </a:extLst>
          </p:cNvPr>
          <p:cNvSpPr/>
          <p:nvPr/>
        </p:nvSpPr>
        <p:spPr>
          <a:xfrm>
            <a:off x="635806" y="507959"/>
            <a:ext cx="8460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Main challenges of the test cases</a:t>
            </a:r>
          </a:p>
        </p:txBody>
      </p:sp>
    </p:spTree>
    <p:extLst>
      <p:ext uri="{BB962C8B-B14F-4D97-AF65-F5344CB8AC3E}">
        <p14:creationId xmlns:p14="http://schemas.microsoft.com/office/powerpoint/2010/main" val="3593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3750A-3474-40A7-8777-2FF9961F9090}"/>
              </a:ext>
            </a:extLst>
          </p:cNvPr>
          <p:cNvSpPr/>
          <p:nvPr/>
        </p:nvSpPr>
        <p:spPr>
          <a:xfrm>
            <a:off x="635806" y="507959"/>
            <a:ext cx="9629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Unresolved challenges of the software</a:t>
            </a:r>
          </a:p>
        </p:txBody>
      </p:sp>
      <p:graphicFrame>
        <p:nvGraphicFramePr>
          <p:cNvPr id="3" name="מציין מיקום תוכן 2">
            <a:extLst>
              <a:ext uri="{FF2B5EF4-FFF2-40B4-BE49-F238E27FC236}">
                <a16:creationId xmlns:a16="http://schemas.microsoft.com/office/drawing/2014/main" id="{AA7D8188-C860-4E91-932D-54C22F019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50409"/>
              </p:ext>
            </p:extLst>
          </p:nvPr>
        </p:nvGraphicFramePr>
        <p:xfrm>
          <a:off x="1011535" y="3429000"/>
          <a:ext cx="9811810" cy="2179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7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AECCD7-C1EF-446B-B2A1-9CA83CF8958A}"/>
              </a:ext>
            </a:extLst>
          </p:cNvPr>
          <p:cNvSpPr/>
          <p:nvPr/>
        </p:nvSpPr>
        <p:spPr>
          <a:xfrm>
            <a:off x="635806" y="507959"/>
            <a:ext cx="3768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Risks involved: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6AD25E-FD0A-4F7A-9978-F98D3BC5CDBC}"/>
              </a:ext>
            </a:extLst>
          </p:cNvPr>
          <p:cNvSpPr/>
          <p:nvPr/>
        </p:nvSpPr>
        <p:spPr>
          <a:xfrm>
            <a:off x="635806" y="2315181"/>
            <a:ext cx="107131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The system utilizes various databases which lack encryption and have to be carefully stored in high security servers. If one of the databases will crash – the system will subsequently crash too.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Learning curve in utilizing the software to its full potential: learning how to operate it, getting used to the workflow</a:t>
            </a:r>
          </a:p>
          <a:p>
            <a:endParaRPr lang="he-IL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6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432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SALES OPPORTUNITY - Every deal counts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OPPORTUNITY</dc:title>
  <dc:creator>Kostya Varenye</dc:creator>
  <cp:lastModifiedBy>Kostya Varenye</cp:lastModifiedBy>
  <cp:revision>12</cp:revision>
  <dcterms:created xsi:type="dcterms:W3CDTF">2019-01-05T11:38:42Z</dcterms:created>
  <dcterms:modified xsi:type="dcterms:W3CDTF">2019-01-05T13:42:29Z</dcterms:modified>
</cp:coreProperties>
</file>