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1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0550DC4-16D8-4A7C-9C0D-193996C1E00E}" type="datetimeFigureOut">
              <a:rPr lang="en-US" smtClean="0"/>
              <a:pPr/>
              <a:t>12/6/2012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A6FE7C7-8A09-405D-8315-FBA2EC7959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550DC4-16D8-4A7C-9C0D-193996C1E00E}" type="datetimeFigureOut">
              <a:rPr lang="en-US" smtClean="0"/>
              <a:pPr/>
              <a:t>12/6/2012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6FE7C7-8A09-405D-8315-FBA2EC7959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550DC4-16D8-4A7C-9C0D-193996C1E00E}" type="datetimeFigureOut">
              <a:rPr lang="en-US" smtClean="0"/>
              <a:pPr/>
              <a:t>12/6/2012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6FE7C7-8A09-405D-8315-FBA2EC7959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550DC4-16D8-4A7C-9C0D-193996C1E00E}" type="datetimeFigureOut">
              <a:rPr lang="en-US" smtClean="0"/>
              <a:pPr/>
              <a:t>12/6/2012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6FE7C7-8A09-405D-8315-FBA2EC7959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550DC4-16D8-4A7C-9C0D-193996C1E00E}" type="datetimeFigureOut">
              <a:rPr lang="en-US" smtClean="0"/>
              <a:pPr/>
              <a:t>12/6/2012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6FE7C7-8A09-405D-8315-FBA2EC7959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550DC4-16D8-4A7C-9C0D-193996C1E00E}" type="datetimeFigureOut">
              <a:rPr lang="en-US" smtClean="0"/>
              <a:pPr/>
              <a:t>12/6/2012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6FE7C7-8A09-405D-8315-FBA2EC7959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550DC4-16D8-4A7C-9C0D-193996C1E00E}" type="datetimeFigureOut">
              <a:rPr lang="en-US" smtClean="0"/>
              <a:pPr/>
              <a:t>12/6/2012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6FE7C7-8A09-405D-8315-FBA2EC7959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550DC4-16D8-4A7C-9C0D-193996C1E00E}" type="datetimeFigureOut">
              <a:rPr lang="en-US" smtClean="0"/>
              <a:pPr/>
              <a:t>12/6/2012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6FE7C7-8A09-405D-8315-FBA2EC7959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550DC4-16D8-4A7C-9C0D-193996C1E00E}" type="datetimeFigureOut">
              <a:rPr lang="en-US" smtClean="0"/>
              <a:pPr/>
              <a:t>12/6/2012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6FE7C7-8A09-405D-8315-FBA2EC7959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0550DC4-16D8-4A7C-9C0D-193996C1E00E}" type="datetimeFigureOut">
              <a:rPr lang="en-US" smtClean="0"/>
              <a:pPr/>
              <a:t>12/6/2012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6FE7C7-8A09-405D-8315-FBA2EC7959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0550DC4-16D8-4A7C-9C0D-193996C1E00E}" type="datetimeFigureOut">
              <a:rPr lang="en-US" smtClean="0"/>
              <a:pPr/>
              <a:t>12/6/2012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A6FE7C7-8A09-405D-8315-FBA2EC7959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0550DC4-16D8-4A7C-9C0D-193996C1E00E}" type="datetimeFigureOut">
              <a:rPr lang="en-US" smtClean="0"/>
              <a:pPr/>
              <a:t>12/6/2012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A6FE7C7-8A09-405D-8315-FBA2EC7959A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Lauren\Documents\BBotPres\BBot.3gp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Lauren\Documents\BBotPres\initial.3gp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Lauren\Documents\BBotPres\Mounted.3gp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Lauren\Documents\BBotPres\SYSID.3gp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28600"/>
            <a:ext cx="7772400" cy="1470025"/>
          </a:xfrm>
        </p:spPr>
        <p:txBody>
          <a:bodyPr/>
          <a:lstStyle/>
          <a:p>
            <a:r>
              <a:rPr lang="en-US" dirty="0" smtClean="0"/>
              <a:t>Balance </a:t>
            </a:r>
            <a:r>
              <a:rPr lang="en-US" dirty="0" err="1" smtClean="0"/>
              <a:t>Bot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495800"/>
            <a:ext cx="8153400" cy="1199704"/>
          </a:xfrm>
        </p:spPr>
        <p:txBody>
          <a:bodyPr/>
          <a:lstStyle/>
          <a:p>
            <a:r>
              <a:rPr lang="en-US" dirty="0" smtClean="0"/>
              <a:t>Robert </a:t>
            </a:r>
            <a:r>
              <a:rPr lang="en-US" dirty="0" err="1" smtClean="0"/>
              <a:t>Finta</a:t>
            </a:r>
            <a:r>
              <a:rPr lang="en-US" dirty="0" smtClean="0"/>
              <a:t>, Ben O’Brien, Mohammad “Q” </a:t>
            </a:r>
            <a:r>
              <a:rPr lang="en-US" dirty="0" err="1" smtClean="0"/>
              <a:t>Ramli</a:t>
            </a:r>
            <a:endParaRPr lang="en-US" dirty="0"/>
          </a:p>
        </p:txBody>
      </p:sp>
      <p:pic>
        <p:nvPicPr>
          <p:cNvPr id="4" name="Picture 3" descr="2012-12-05_11-27-23_911.jpg"/>
          <p:cNvPicPr>
            <a:picLocks noChangeAspect="1"/>
          </p:cNvPicPr>
          <p:nvPr/>
        </p:nvPicPr>
        <p:blipFill>
          <a:blip r:embed="rId2" cstate="print"/>
          <a:srcRect l="10000" t="21913" r="8333" b="23391"/>
          <a:stretch>
            <a:fillRect/>
          </a:stretch>
        </p:blipFill>
        <p:spPr>
          <a:xfrm>
            <a:off x="609600" y="1600200"/>
            <a:ext cx="7467600" cy="2819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SISO tool on generated transfer function</a:t>
            </a:r>
          </a:p>
          <a:p>
            <a:r>
              <a:rPr lang="en-US" dirty="0" smtClean="0"/>
              <a:t>Played around with various controllers:</a:t>
            </a:r>
          </a:p>
          <a:p>
            <a:pPr lvl="1"/>
            <a:r>
              <a:rPr lang="en-US" dirty="0" smtClean="0"/>
              <a:t>P, PI, PD, PID</a:t>
            </a:r>
          </a:p>
          <a:p>
            <a:r>
              <a:rPr lang="en-US" dirty="0" smtClean="0"/>
              <a:t>Tuned gain for low overshoot, low rise time, high stability step responses</a:t>
            </a:r>
          </a:p>
          <a:p>
            <a:r>
              <a:rPr lang="en-US" dirty="0" smtClean="0"/>
              <a:t>Generated discrete time transfer functions implemented as difference equations on the </a:t>
            </a:r>
            <a:r>
              <a:rPr lang="en-US" dirty="0" err="1"/>
              <a:t>A</a:t>
            </a:r>
            <a:r>
              <a:rPr lang="en-US" dirty="0" err="1" smtClean="0"/>
              <a:t>rduino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Simulation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SISO Tool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 t="8205" b="5641"/>
          <a:stretch>
            <a:fillRect/>
          </a:stretch>
        </p:blipFill>
        <p:spPr bwMode="auto">
          <a:xfrm>
            <a:off x="457199" y="1600200"/>
            <a:ext cx="8349343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Due to continued oscillations a short led to the destruction of the initial motor controller.</a:t>
            </a:r>
          </a:p>
          <a:p>
            <a:r>
              <a:rPr lang="en-US" dirty="0" smtClean="0"/>
              <a:t>The resulted in a complete gut of control circuitry</a:t>
            </a:r>
          </a:p>
          <a:p>
            <a:r>
              <a:rPr lang="en-US" dirty="0" smtClean="0"/>
              <a:t>Attempted using a free </a:t>
            </a:r>
            <a:r>
              <a:rPr lang="en-US" dirty="0" err="1" smtClean="0"/>
              <a:t>TRex</a:t>
            </a:r>
            <a:r>
              <a:rPr lang="en-US" dirty="0" smtClean="0"/>
              <a:t> </a:t>
            </a:r>
            <a:r>
              <a:rPr lang="en-US" dirty="0" err="1" smtClean="0"/>
              <a:t>Jr</a:t>
            </a:r>
            <a:r>
              <a:rPr lang="en-US" dirty="0" smtClean="0"/>
              <a:t> motor controller</a:t>
            </a:r>
          </a:p>
          <a:p>
            <a:pPr lvl="1"/>
            <a:r>
              <a:rPr lang="en-US" dirty="0" smtClean="0"/>
              <a:t>What a waste of time</a:t>
            </a:r>
          </a:p>
          <a:p>
            <a:r>
              <a:rPr lang="en-US" dirty="0" smtClean="0"/>
              <a:t>Replaced with an </a:t>
            </a:r>
            <a:r>
              <a:rPr lang="en-US" dirty="0" err="1" smtClean="0"/>
              <a:t>Arduino</a:t>
            </a:r>
            <a:r>
              <a:rPr lang="en-US" dirty="0" smtClean="0"/>
              <a:t> Motor Shield</a:t>
            </a:r>
          </a:p>
          <a:p>
            <a:r>
              <a:rPr lang="en-US" dirty="0" smtClean="0"/>
              <a:t>System response was actually improved!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Moved main input from IR Sensors to Gyro</a:t>
            </a:r>
          </a:p>
          <a:p>
            <a:r>
              <a:rPr lang="en-US" dirty="0" smtClean="0"/>
              <a:t>Adapted previous controller and adapted for new Gyro</a:t>
            </a:r>
          </a:p>
          <a:p>
            <a:r>
              <a:rPr lang="en-US" dirty="0" smtClean="0"/>
              <a:t>Tuned gains as necessary</a:t>
            </a:r>
          </a:p>
          <a:p>
            <a:r>
              <a:rPr lang="en-US" dirty="0" smtClean="0"/>
              <a:t>IR Sensors used to correct bias/drift</a:t>
            </a:r>
          </a:p>
          <a:p>
            <a:r>
              <a:rPr lang="en-US" dirty="0" smtClean="0"/>
              <a:t>Achieved better stability but had steady state error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Revisions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Performance</a:t>
            </a:r>
            <a:endParaRPr lang="en-US" dirty="0"/>
          </a:p>
        </p:txBody>
      </p:sp>
      <p:pic>
        <p:nvPicPr>
          <p:cNvPr id="5" name="BBot.3gp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52400" y="1538287"/>
            <a:ext cx="8915400" cy="50149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201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Don’t short your motor controller</a:t>
            </a:r>
          </a:p>
          <a:p>
            <a:r>
              <a:rPr lang="en-US" dirty="0" smtClean="0"/>
              <a:t>Get big, smooth, round </a:t>
            </a:r>
            <a:r>
              <a:rPr lang="en-US" dirty="0" smtClean="0"/>
              <a:t>wheels</a:t>
            </a:r>
          </a:p>
          <a:p>
            <a:r>
              <a:rPr lang="en-US" dirty="0" smtClean="0"/>
              <a:t>Avoid gear boxes</a:t>
            </a:r>
          </a:p>
          <a:p>
            <a:r>
              <a:rPr lang="en-US" dirty="0" smtClean="0"/>
              <a:t>Don’t cheap out on sensors, get the gyro</a:t>
            </a:r>
          </a:p>
          <a:p>
            <a:r>
              <a:rPr lang="en-US" dirty="0" smtClean="0"/>
              <a:t>The tethers are a big factor</a:t>
            </a:r>
          </a:p>
          <a:p>
            <a:endParaRPr lang="en-US" dirty="0"/>
          </a:p>
          <a:p>
            <a:r>
              <a:rPr lang="en-US" dirty="0" smtClean="0"/>
              <a:t>Definitely do the analysis as it will get you very close and you just have to adjust the gains slightly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Chassis</a:t>
            </a:r>
          </a:p>
          <a:p>
            <a:pPr lvl="1"/>
            <a:r>
              <a:rPr lang="en-US" dirty="0" err="1" smtClean="0"/>
              <a:t>Pololu</a:t>
            </a:r>
            <a:r>
              <a:rPr lang="en-US" dirty="0" smtClean="0"/>
              <a:t> 5” Chassis</a:t>
            </a:r>
          </a:p>
          <a:p>
            <a:pPr lvl="2"/>
            <a:r>
              <a:rPr lang="en-US" dirty="0" smtClean="0"/>
              <a:t>Light Weight</a:t>
            </a:r>
          </a:p>
          <a:p>
            <a:pPr lvl="2"/>
            <a:r>
              <a:rPr lang="en-US" dirty="0" smtClean="0"/>
              <a:t>Low Cost</a:t>
            </a:r>
          </a:p>
          <a:p>
            <a:pPr lvl="2"/>
            <a:r>
              <a:rPr lang="en-US" dirty="0" smtClean="0"/>
              <a:t>Many Mounting options</a:t>
            </a:r>
          </a:p>
          <a:p>
            <a:r>
              <a:rPr lang="en-US" dirty="0" smtClean="0"/>
              <a:t>Motors</a:t>
            </a:r>
          </a:p>
          <a:p>
            <a:pPr lvl="1"/>
            <a:r>
              <a:rPr lang="en-US" dirty="0" err="1" smtClean="0"/>
              <a:t>Pololu</a:t>
            </a:r>
            <a:r>
              <a:rPr lang="en-US" dirty="0" smtClean="0"/>
              <a:t> High Power </a:t>
            </a:r>
            <a:r>
              <a:rPr lang="en-US" dirty="0" err="1" smtClean="0"/>
              <a:t>MicroMetal</a:t>
            </a:r>
            <a:r>
              <a:rPr lang="en-US" dirty="0" smtClean="0"/>
              <a:t> Motors 50:1</a:t>
            </a:r>
          </a:p>
          <a:p>
            <a:pPr lvl="2"/>
            <a:r>
              <a:rPr lang="en-US" dirty="0" smtClean="0"/>
              <a:t>High Torque (1.1kg-cm)</a:t>
            </a:r>
          </a:p>
          <a:p>
            <a:pPr lvl="2"/>
            <a:r>
              <a:rPr lang="en-US" dirty="0" smtClean="0"/>
              <a:t>High Speed 650RPM</a:t>
            </a:r>
          </a:p>
          <a:p>
            <a:pPr lvl="2"/>
            <a:r>
              <a:rPr lang="en-US" dirty="0" smtClean="0"/>
              <a:t>Cheap ($15 a piece)</a:t>
            </a:r>
          </a:p>
          <a:p>
            <a:pPr lvl="2"/>
            <a:r>
              <a:rPr lang="en-US" dirty="0" smtClean="0"/>
              <a:t>Mount directly to chassis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Bill Of Materials </a:t>
            </a:r>
            <a:endParaRPr lang="en-US" dirty="0"/>
          </a:p>
        </p:txBody>
      </p:sp>
      <p:pic>
        <p:nvPicPr>
          <p:cNvPr id="4" name="Picture 3" descr="2012-12-05_11-28-48_778.jpg"/>
          <p:cNvPicPr>
            <a:picLocks noChangeAspect="1"/>
          </p:cNvPicPr>
          <p:nvPr/>
        </p:nvPicPr>
        <p:blipFill>
          <a:blip r:embed="rId2" cstate="print"/>
          <a:srcRect l="32500" t="16000" r="28333" b="14521"/>
          <a:stretch>
            <a:fillRect/>
          </a:stretch>
        </p:blipFill>
        <p:spPr>
          <a:xfrm>
            <a:off x="5181600" y="228600"/>
            <a:ext cx="3581400" cy="3581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Motor Controller</a:t>
            </a:r>
          </a:p>
          <a:p>
            <a:pPr lvl="1"/>
            <a:r>
              <a:rPr lang="en-US" dirty="0" smtClean="0"/>
              <a:t>Initially </a:t>
            </a:r>
            <a:r>
              <a:rPr lang="en-US" dirty="0" err="1" smtClean="0"/>
              <a:t>Pololu</a:t>
            </a:r>
            <a:r>
              <a:rPr lang="en-US" dirty="0" smtClean="0"/>
              <a:t> TB6612FNG Dual Motor Driver</a:t>
            </a:r>
          </a:p>
          <a:p>
            <a:pPr lvl="2"/>
            <a:r>
              <a:rPr lang="en-US" dirty="0" smtClean="0"/>
              <a:t>3 A Peak, 1 A continuous per channel</a:t>
            </a:r>
          </a:p>
          <a:p>
            <a:pPr lvl="2"/>
            <a:r>
              <a:rPr lang="en-US" dirty="0" smtClean="0"/>
              <a:t>Really Cheap</a:t>
            </a:r>
          </a:p>
          <a:p>
            <a:pPr lvl="1"/>
            <a:r>
              <a:rPr lang="en-US" dirty="0" smtClean="0"/>
              <a:t>Changed to </a:t>
            </a:r>
            <a:r>
              <a:rPr lang="en-US" dirty="0" err="1" smtClean="0"/>
              <a:t>Arduino</a:t>
            </a:r>
            <a:r>
              <a:rPr lang="en-US" dirty="0" smtClean="0"/>
              <a:t> Motor Shield</a:t>
            </a:r>
          </a:p>
          <a:p>
            <a:pPr lvl="2"/>
            <a:r>
              <a:rPr lang="en-US" dirty="0" smtClean="0"/>
              <a:t>Simplified wiring</a:t>
            </a:r>
          </a:p>
          <a:p>
            <a:pPr lvl="2"/>
            <a:r>
              <a:rPr lang="en-US" dirty="0" smtClean="0"/>
              <a:t>Better response</a:t>
            </a:r>
          </a:p>
          <a:p>
            <a:pPr lvl="2"/>
            <a:r>
              <a:rPr lang="en-US" dirty="0" smtClean="0"/>
              <a:t>Much more expensive</a:t>
            </a:r>
          </a:p>
          <a:p>
            <a:r>
              <a:rPr lang="en-US" dirty="0" smtClean="0"/>
              <a:t>Battery</a:t>
            </a:r>
          </a:p>
          <a:p>
            <a:pPr lvl="1"/>
            <a:r>
              <a:rPr lang="en-US" dirty="0" smtClean="0"/>
              <a:t>800mAh 2s </a:t>
            </a:r>
            <a:r>
              <a:rPr lang="en-US" dirty="0" err="1" smtClean="0"/>
              <a:t>LiPo</a:t>
            </a:r>
            <a:r>
              <a:rPr lang="en-US" dirty="0" smtClean="0"/>
              <a:t> 25C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Bill Of Materials - 2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Sensors</a:t>
            </a:r>
          </a:p>
          <a:p>
            <a:pPr lvl="1"/>
            <a:r>
              <a:rPr lang="en-US" dirty="0" smtClean="0"/>
              <a:t>Sharp IR Distance Sensors 10-80cm</a:t>
            </a:r>
          </a:p>
          <a:p>
            <a:pPr lvl="1"/>
            <a:r>
              <a:rPr lang="en-US" dirty="0" smtClean="0"/>
              <a:t>One for each side of the robot</a:t>
            </a:r>
          </a:p>
          <a:p>
            <a:pPr lvl="1"/>
            <a:r>
              <a:rPr lang="en-US" dirty="0" smtClean="0"/>
              <a:t>Used to measure distance to ground and calculate tilt angle</a:t>
            </a:r>
          </a:p>
          <a:p>
            <a:pPr lvl="1"/>
            <a:r>
              <a:rPr lang="en-US" dirty="0" smtClean="0"/>
              <a:t>Cheap and easy to use</a:t>
            </a:r>
          </a:p>
          <a:p>
            <a:r>
              <a:rPr lang="en-US" dirty="0" smtClean="0"/>
              <a:t>Parallax L3G4200D Gyro</a:t>
            </a:r>
          </a:p>
          <a:p>
            <a:pPr lvl="1"/>
            <a:r>
              <a:rPr lang="en-US" dirty="0" smtClean="0"/>
              <a:t>Much better sensitivity than Sharp Sensors</a:t>
            </a:r>
          </a:p>
          <a:p>
            <a:pPr lvl="1"/>
            <a:r>
              <a:rPr lang="en-US" dirty="0" smtClean="0"/>
              <a:t>100Hz update rate, so faster updates</a:t>
            </a:r>
          </a:p>
          <a:p>
            <a:pPr lvl="2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Bill Of Materials - 3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Chassis components connected by 4.5” threaded rod to create two levels</a:t>
            </a:r>
          </a:p>
          <a:p>
            <a:r>
              <a:rPr lang="en-US" dirty="0" smtClean="0"/>
              <a:t>Sensor mounting arm constructed from plastic lighting egg crate. Affixed with twisted wire.</a:t>
            </a:r>
          </a:p>
          <a:p>
            <a:r>
              <a:rPr lang="en-US" dirty="0" smtClean="0"/>
              <a:t>1 ¼” 4-40 for standoffs</a:t>
            </a:r>
          </a:p>
          <a:p>
            <a:r>
              <a:rPr lang="en-US" dirty="0" smtClean="0"/>
              <a:t>Velcro battery attachment</a:t>
            </a:r>
          </a:p>
          <a:p>
            <a:r>
              <a:rPr lang="en-US" dirty="0" smtClean="0"/>
              <a:t>Attached drive train with included hardware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Construction and Assembly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6858000" cy="1066800"/>
          </a:xfrm>
        </p:spPr>
        <p:txBody>
          <a:bodyPr/>
          <a:lstStyle/>
          <a:p>
            <a:r>
              <a:rPr lang="en-US" dirty="0" smtClean="0"/>
              <a:t>Simple Bang Bang Control</a:t>
            </a:r>
          </a:p>
          <a:p>
            <a:r>
              <a:rPr lang="en-US" dirty="0" smtClean="0"/>
              <a:t>Controller and power not mounted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Performance</a:t>
            </a:r>
            <a:endParaRPr lang="en-US" dirty="0"/>
          </a:p>
        </p:txBody>
      </p:sp>
      <p:pic>
        <p:nvPicPr>
          <p:cNvPr id="6" name="initial.3gp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905000" y="2590800"/>
            <a:ext cx="5105400" cy="3829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848600" cy="1523999"/>
          </a:xfrm>
        </p:spPr>
        <p:txBody>
          <a:bodyPr/>
          <a:lstStyle/>
          <a:p>
            <a:r>
              <a:rPr lang="en-US" dirty="0" smtClean="0"/>
              <a:t>Everything mounted onboard</a:t>
            </a:r>
          </a:p>
          <a:p>
            <a:r>
              <a:rPr lang="en-US" dirty="0" smtClean="0"/>
              <a:t>On USB tether for data logging</a:t>
            </a:r>
          </a:p>
          <a:p>
            <a:r>
              <a:rPr lang="en-US" dirty="0" smtClean="0"/>
              <a:t>Using a simple P controller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Performance Cont.</a:t>
            </a:r>
            <a:endParaRPr lang="en-US" dirty="0"/>
          </a:p>
        </p:txBody>
      </p:sp>
      <p:pic>
        <p:nvPicPr>
          <p:cNvPr id="6" name="Mounted.3gp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905000" y="2971800"/>
            <a:ext cx="4800600" cy="3600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Could not sustain balance without tether</a:t>
            </a:r>
          </a:p>
          <a:p>
            <a:r>
              <a:rPr lang="en-US" dirty="0" smtClean="0"/>
              <a:t>Performed data logging with wireless </a:t>
            </a:r>
            <a:r>
              <a:rPr lang="en-US" dirty="0" err="1" smtClean="0"/>
              <a:t>Xbees</a:t>
            </a:r>
            <a:endParaRPr lang="en-US" dirty="0" smtClean="0"/>
          </a:p>
          <a:p>
            <a:r>
              <a:rPr lang="en-US" dirty="0" smtClean="0"/>
              <a:t>Used MATLAB for system identification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Performance Cont.</a:t>
            </a:r>
            <a:endParaRPr lang="en-US" dirty="0"/>
          </a:p>
        </p:txBody>
      </p:sp>
      <p:pic>
        <p:nvPicPr>
          <p:cNvPr id="6" name="SYSID.3gp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2286000" y="2971800"/>
            <a:ext cx="4572000" cy="3429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least-squared method to determine the best fit transfer function.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 Identification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l="6410" t="10256" r="28205" b="20000"/>
          <a:stretch>
            <a:fillRect/>
          </a:stretch>
        </p:blipFill>
        <p:spPr bwMode="auto">
          <a:xfrm>
            <a:off x="1905000" y="2514600"/>
            <a:ext cx="5943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739</TotalTime>
  <Words>442</Words>
  <Application>Microsoft Office PowerPoint</Application>
  <PresentationFormat>On-screen Show (4:3)</PresentationFormat>
  <Paragraphs>82</Paragraphs>
  <Slides>15</Slides>
  <Notes>0</Notes>
  <HiddenSlides>0</HiddenSlides>
  <MMClips>4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Concourse</vt:lpstr>
      <vt:lpstr>Balance Bot</vt:lpstr>
      <vt:lpstr>Bill Of Materials </vt:lpstr>
      <vt:lpstr>Bill Of Materials - 2</vt:lpstr>
      <vt:lpstr>Bill Of Materials - 3</vt:lpstr>
      <vt:lpstr>Construction and Assembly</vt:lpstr>
      <vt:lpstr>Initial Performance</vt:lpstr>
      <vt:lpstr>Initial Performance Cont.</vt:lpstr>
      <vt:lpstr>Initial Performance Cont.</vt:lpstr>
      <vt:lpstr>System Identification</vt:lpstr>
      <vt:lpstr>Control Simulation</vt:lpstr>
      <vt:lpstr>SISO Tool</vt:lpstr>
      <vt:lpstr>FIRE</vt:lpstr>
      <vt:lpstr>Control Revisions</vt:lpstr>
      <vt:lpstr>Final Performance</vt:lpstr>
      <vt:lpstr>Lessons Learned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Balance Bot</dc:title>
  <dc:creator>Lauren</dc:creator>
  <cp:lastModifiedBy>Lauren</cp:lastModifiedBy>
  <cp:revision>23</cp:revision>
  <dcterms:created xsi:type="dcterms:W3CDTF">2012-12-05T16:25:30Z</dcterms:created>
  <dcterms:modified xsi:type="dcterms:W3CDTF">2012-12-06T21:48:04Z</dcterms:modified>
</cp:coreProperties>
</file>