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6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57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26837-5D7A-492A-9C89-45AB77E4C534}" v="4" dt="2022-04-09T18:35:03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53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6FE39A-CAE7-4E15-9EEE-BB93793850A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9685-C74A-48F6-9DD3-640D759E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1E7F-B4BF-4B7B-9470-05CA1DB45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Categorizing Policyholders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6A324-9AD7-467B-B7F5-F967E958A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data to determine how to Categorize current customers</a:t>
            </a:r>
          </a:p>
        </p:txBody>
      </p:sp>
    </p:spTree>
    <p:extLst>
      <p:ext uri="{BB962C8B-B14F-4D97-AF65-F5344CB8AC3E}">
        <p14:creationId xmlns:p14="http://schemas.microsoft.com/office/powerpoint/2010/main" val="150468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B5E9-1BA6-47C2-88E5-F5307D47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DB88-D8F5-416B-8DAE-C7437CF4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 recommendation is that we charge group 1 the lowest premium, group 2 a medium premium, and group 3 a high premium. </a:t>
            </a:r>
          </a:p>
        </p:txBody>
      </p:sp>
    </p:spTree>
    <p:extLst>
      <p:ext uri="{BB962C8B-B14F-4D97-AF65-F5344CB8AC3E}">
        <p14:creationId xmlns:p14="http://schemas.microsoft.com/office/powerpoint/2010/main" val="290655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F31E-DB59-4D9B-A263-C914DD1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Behind the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56AE-9823-4FD1-89AA-8E286868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Pre-processing</a:t>
            </a:r>
          </a:p>
          <a:p>
            <a:r>
              <a:rPr lang="en-US" sz="4400" dirty="0"/>
              <a:t>Data Summary Review</a:t>
            </a:r>
          </a:p>
          <a:p>
            <a:r>
              <a:rPr lang="en-US" sz="4400" dirty="0"/>
              <a:t>Clustering in Python</a:t>
            </a:r>
          </a:p>
          <a:p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278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1F1-4E48-4D00-B740-FC8BF31B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A931-068C-4E75-A98F-ED57E6AE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rows were dropped before computing. </a:t>
            </a:r>
          </a:p>
          <a:p>
            <a:r>
              <a:rPr lang="en-US" dirty="0"/>
              <a:t>Date of birth and area were removed because there are already better metrics for those groups (age group and traffic score respectively)</a:t>
            </a:r>
          </a:p>
          <a:p>
            <a:r>
              <a:rPr lang="en-US" dirty="0"/>
              <a:t>Claim office, policy number, policy effective date, and annual premium were all removed because they are irrelevant to the problem. </a:t>
            </a:r>
          </a:p>
          <a:p>
            <a:r>
              <a:rPr lang="en-US" dirty="0"/>
              <a:t>Gender and vehicle body type were excluded to reduce runtime of the code. </a:t>
            </a:r>
          </a:p>
        </p:txBody>
      </p:sp>
    </p:spTree>
    <p:extLst>
      <p:ext uri="{BB962C8B-B14F-4D97-AF65-F5344CB8AC3E}">
        <p14:creationId xmlns:p14="http://schemas.microsoft.com/office/powerpoint/2010/main" val="49257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1A65-DA0F-4903-B6BD-5BE4A1EE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7E4E-DF85-4575-9570-E053B544B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K-means: The elbow method and silhouette score suggested 3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24A-973C-4E6D-9B27-BF232F567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was good because 3 groups is a much easier implementable policy than 6 or 7 clusters.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59EA1-F10F-4CC9-9780-F5E28A65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B589E-349C-4935-BC26-64BC7F9F3A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5" y="1905000"/>
            <a:ext cx="43957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500D624-AA39-4133-B73A-36C524A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1" y="3429000"/>
            <a:ext cx="3950322" cy="24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13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06A6-3620-476B-A68D-4CAE0C95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A180-C42E-4FE5-8A17-6E10471B3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70C87-6F15-405A-B3E8-489770FED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Based on the intuitive clustering found in k-means and high silhouette score for the </a:t>
            </a:r>
            <a:r>
              <a:rPr lang="en-US" dirty="0" err="1"/>
              <a:t>dbscan</a:t>
            </a:r>
            <a:r>
              <a:rPr lang="en-US" dirty="0"/>
              <a:t>, I decided to use eps .51 and min samples of 3</a:t>
            </a:r>
          </a:p>
          <a:p>
            <a:r>
              <a:rPr lang="en-US" dirty="0"/>
              <a:t>Almost all data fell into one group, making this an ineffective clustering method.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6D9B-5301-4679-95DF-AB9E67A0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0847C8-8630-47A6-BAF4-D6490E95D39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022" y="1540042"/>
            <a:ext cx="5598694" cy="47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652A-146F-4BCC-AEFE-902549E3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D2A0-9028-4865-B6C9-47F2EA2B2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5CC1-B8AD-4AC5-9435-B094C1F6F0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Based on the box plots from </a:t>
            </a:r>
            <a:r>
              <a:rPr lang="en-US" b="0" i="0">
                <a:effectLst/>
                <a:latin typeface="Arial" panose="020B0604020202020204" pitchFamily="34" charset="0"/>
              </a:rPr>
              <a:t>the k-clusters data,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most important factors for determining the grouping are.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1. </a:t>
            </a:r>
            <a:r>
              <a:rPr lang="en-US" b="0" i="0" dirty="0">
                <a:effectLst/>
                <a:latin typeface="Arial" panose="020B0604020202020204" pitchFamily="34" charset="0"/>
              </a:rPr>
              <a:t>Cost of Claims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2. </a:t>
            </a:r>
            <a:r>
              <a:rPr lang="en-US" b="0" i="0" dirty="0">
                <a:effectLst/>
                <a:latin typeface="Arial" panose="020B0604020202020204" pitchFamily="34" charset="0"/>
              </a:rPr>
              <a:t>Number of Claims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3. </a:t>
            </a:r>
            <a:r>
              <a:rPr lang="en-US" b="0" i="0" dirty="0">
                <a:effectLst/>
                <a:latin typeface="Arial" panose="020B0604020202020204" pitchFamily="34" charset="0"/>
              </a:rPr>
              <a:t>Vehicle value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4. </a:t>
            </a:r>
            <a:r>
              <a:rPr lang="en-US" b="0" i="0" dirty="0">
                <a:effectLst/>
                <a:latin typeface="Arial" panose="020B0604020202020204" pitchFamily="34" charset="0"/>
              </a:rPr>
              <a:t>Credit Score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CE0D8-F169-4D28-8F68-74FD4866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1182BA-67A6-46C0-8F3D-E58534754E1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1" y="1853248"/>
            <a:ext cx="3941616" cy="44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FF02-0EC8-4D52-83AB-AEA6F961C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E3766-ADFB-4FCE-8AEA-702DB9F0E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ben cox presentation: </a:t>
            </a:r>
            <a:r>
              <a:rPr lang="en-US" dirty="0" err="1"/>
              <a:t>Msc</a:t>
            </a:r>
            <a:r>
              <a:rPr lang="en-US" dirty="0"/>
              <a:t> 550</a:t>
            </a:r>
          </a:p>
        </p:txBody>
      </p:sp>
    </p:spTree>
    <p:extLst>
      <p:ext uri="{BB962C8B-B14F-4D97-AF65-F5344CB8AC3E}">
        <p14:creationId xmlns:p14="http://schemas.microsoft.com/office/powerpoint/2010/main" val="4849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4C19-89B2-4732-9AA3-636A19BD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CB79-FAC1-478F-BE5F-5908CF1D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All policyholders pay the same annual premium regardless of risk factors and actual cost to company.</a:t>
            </a:r>
          </a:p>
          <a:p>
            <a:r>
              <a:rPr lang="en-US" sz="3200" dirty="0"/>
              <a:t>The goal is to segment policyholders into distinct groups to more effectively determine price.</a:t>
            </a:r>
          </a:p>
          <a:p>
            <a:r>
              <a:rPr lang="en-US" sz="3200" dirty="0"/>
              <a:t>This will help maximize profit and minimize cost.</a:t>
            </a:r>
          </a:p>
        </p:txBody>
      </p:sp>
    </p:spTree>
    <p:extLst>
      <p:ext uri="{BB962C8B-B14F-4D97-AF65-F5344CB8AC3E}">
        <p14:creationId xmlns:p14="http://schemas.microsoft.com/office/powerpoint/2010/main" val="14190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1551-87A6-4A52-A91F-E265AC36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F2E6-B6C1-4B0C-9134-4F2DC89E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2020,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60,392 auto policies were opened.</a:t>
            </a:r>
          </a:p>
          <a:p>
            <a:r>
              <a:rPr lang="en-US" sz="3200" b="0" i="0" dirty="0">
                <a:effectLst/>
                <a:latin typeface="Arial" panose="020B0604020202020204" pitchFamily="34" charset="0"/>
              </a:rPr>
              <a:t>10,030 of new policies opened also filed at least one claim within 2020</a:t>
            </a:r>
          </a:p>
          <a:p>
            <a:r>
              <a:rPr lang="en-US" sz="3200" dirty="0">
                <a:latin typeface="Arial" panose="020B0604020202020204" pitchFamily="34" charset="0"/>
              </a:rPr>
              <a:t>But ALL members pay the same premium.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1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677F-7C9F-46BE-85E0-55175178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6F82-DAE2-4FC2-B71F-7A018860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Customers were evaluated based on cost of claims, number of claims, vehicle value, vehicle age, driver age, traffic score, and credit score.</a:t>
            </a:r>
          </a:p>
          <a:p>
            <a:r>
              <a:rPr lang="en-US" sz="2800" dirty="0"/>
              <a:t>Drivers were categorized into three groups. 1(low risk), 2(medium risk), 3(high risk).</a:t>
            </a:r>
          </a:p>
          <a:p>
            <a:r>
              <a:rPr lang="en-US" sz="2800" dirty="0"/>
              <a:t>These three groups were influenced mostly by number of claims, cost of claims, credit score, and vehicle value. </a:t>
            </a:r>
          </a:p>
        </p:txBody>
      </p:sp>
    </p:spTree>
    <p:extLst>
      <p:ext uri="{BB962C8B-B14F-4D97-AF65-F5344CB8AC3E}">
        <p14:creationId xmlns:p14="http://schemas.microsoft.com/office/powerpoint/2010/main" val="38606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F415-F14D-40F3-8D60-018A140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04D7A-D8CA-40F1-A78D-DB45072F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91DF-85FC-45D0-80A5-722FB5D88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low-risk group has the highest credit score by far, followed by group 1 and group 2 with the lowest score.</a:t>
            </a:r>
          </a:p>
          <a:p>
            <a:r>
              <a:rPr lang="en-US" sz="2400" dirty="0"/>
              <a:t>This suggests that credit score is important for determining the group to put the policyholder in.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2B0F-531A-47A0-96C9-818C4271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Credit Score Clustering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CA9F63-6E2C-4728-8C35-093027877B4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1" y="2514600"/>
            <a:ext cx="3941616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B135-2020-4882-B57B-4FE71F52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14A7-F7FA-4295-A303-5F134109C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7CFF-700C-449B-8CAA-C2668534B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Obviously, the higher risk groups have more car insurance claims than the low-risk group.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792E8-AFDF-4C59-A04A-2F73C3AF1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Claim Count Clustering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E7A6CA-B5CF-4DFE-A45B-894C25756E4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12" y="2514600"/>
            <a:ext cx="3781713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6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4449-BDFC-43AF-9B5F-B24340A2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Cost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8802-A10A-4855-8101-B91C515B9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06A9-850B-4326-B4BC-E1512407C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high-risk group has the highest claim cost by far out of any of the groups.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CF9AE-C567-4AB9-872A-129079B03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Claim Cost Clustering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EF248A-D911-4A18-8B2D-5B0968E32F4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9" y="2514600"/>
            <a:ext cx="4101520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5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E6A6-111F-4DEA-A2C8-A342052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C2E4-A556-4200-81D2-A6C66F54B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3A64-202D-4386-93CB-53A3A5284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you can see, the riskier group has a slightly higher value cars than the moderate risk group and the low-risk group.</a:t>
            </a:r>
          </a:p>
          <a:p>
            <a:r>
              <a:rPr lang="en-US" sz="2400" dirty="0"/>
              <a:t>This is another important factor.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32F50-CC8A-4753-AACF-9DA55E10F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Vehicle Value Clustering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C16DAB-651B-497A-9220-B1476AA828A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36" y="2514600"/>
            <a:ext cx="3861665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2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C68F-8064-4984-9471-E15927D7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9EBB-E0D0-458D-B883-A39E53B0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1 – high credit score, cheaper cars, no claims, and low claim cost in the event of a claim</a:t>
            </a:r>
          </a:p>
          <a:p>
            <a:r>
              <a:rPr lang="en-US" sz="2800" dirty="0"/>
              <a:t>Group 2 – Low-average credit score, slightly more expensive cars, some claims, and moderate claim cost</a:t>
            </a:r>
          </a:p>
          <a:p>
            <a:r>
              <a:rPr lang="en-US" sz="2800" dirty="0"/>
              <a:t>Group 3- Low credit score, most expensive cars, multiple claims, and high claim cost</a:t>
            </a:r>
          </a:p>
        </p:txBody>
      </p:sp>
    </p:spTree>
    <p:extLst>
      <p:ext uri="{BB962C8B-B14F-4D97-AF65-F5344CB8AC3E}">
        <p14:creationId xmlns:p14="http://schemas.microsoft.com/office/powerpoint/2010/main" val="2611106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1626</TotalTime>
  <Words>592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Categorizing Policyholders </vt:lpstr>
      <vt:lpstr>Problem Overview</vt:lpstr>
      <vt:lpstr>Background info</vt:lpstr>
      <vt:lpstr>Categorization</vt:lpstr>
      <vt:lpstr>Credit Score</vt:lpstr>
      <vt:lpstr>Number of Claims</vt:lpstr>
      <vt:lpstr>Claim Cost</vt:lpstr>
      <vt:lpstr>Vehicle Value</vt:lpstr>
      <vt:lpstr>Groupings</vt:lpstr>
      <vt:lpstr> Recommendation</vt:lpstr>
      <vt:lpstr>Methodology Behind the Recommendation</vt:lpstr>
      <vt:lpstr>Pre-Processing the Data</vt:lpstr>
      <vt:lpstr>Clustering Methods</vt:lpstr>
      <vt:lpstr>Clustering Methods Continued</vt:lpstr>
      <vt:lpstr>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Policyholders</dc:title>
  <dc:creator>Benjamin Cox</dc:creator>
  <cp:lastModifiedBy>Benjamin Cox</cp:lastModifiedBy>
  <cp:revision>3</cp:revision>
  <dcterms:created xsi:type="dcterms:W3CDTF">2022-03-08T18:18:24Z</dcterms:created>
  <dcterms:modified xsi:type="dcterms:W3CDTF">2022-05-02T20:20:55Z</dcterms:modified>
</cp:coreProperties>
</file>