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661" r:id="rId2"/>
    <p:sldId id="257" r:id="rId3"/>
    <p:sldId id="258" r:id="rId4"/>
    <p:sldId id="1713" r:id="rId5"/>
    <p:sldId id="1716" r:id="rId6"/>
    <p:sldId id="1715" r:id="rId7"/>
    <p:sldId id="1717" r:id="rId8"/>
    <p:sldId id="1718" r:id="rId9"/>
    <p:sldId id="1719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E28D"/>
    <a:srgbClr val="4E95D9"/>
    <a:srgbClr val="F2CFEE"/>
    <a:srgbClr val="DCEAF7"/>
    <a:srgbClr val="E3EAF1"/>
    <a:srgbClr val="A6CAEC"/>
    <a:srgbClr val="433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89426-6A16-4EAA-82E0-236F4668784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E0FE7-76AC-4616-9190-85E2D8DA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6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9C831-25D6-44EC-814F-AB09CD1A751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80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38FE-C9EF-2025-183D-B2FD5B04B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AB850-074D-2E32-851E-BB2DC5EFB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FABF4-434E-5F00-9953-55EF39A0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CAC-DB86-45C3-8703-CEA1F29CABF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BCB09-B6D7-4797-1E28-7B866923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48BC-B0E9-303C-C098-FC1B23E9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26C0-F511-4BF8-810C-AEAED0D4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B1A5-A76B-6B06-06F7-A3394094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E8C8B-2C2E-1337-FD94-DD071312C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0210B-7FCC-34B9-4D8C-729BE8E7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CAC-DB86-45C3-8703-CEA1F29CABF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218C0-8F4F-3614-C684-1D72752C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D9F6-4B94-C239-A2E8-CA13B0CA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26C0-F511-4BF8-810C-AEAED0D4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6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F9018-1A92-C7CD-BCF4-8D25017E6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6CF06-6D86-E189-B291-4DEB37C2E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9D903-6E17-F0D1-584E-DDFC9CFB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CAC-DB86-45C3-8703-CEA1F29CABF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E3EFA-878D-6E6E-4D3C-2A68510B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7B169-A471-DE9C-A781-39B58D56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26C0-F511-4BF8-810C-AEAED0D4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73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/ Thank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53E8CF-6CDE-9582-6618-75FAEA2DCD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863" b="10638"/>
          <a:stretch/>
        </p:blipFill>
        <p:spPr>
          <a:xfrm>
            <a:off x="-1" y="0"/>
            <a:ext cx="12192000" cy="6857999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F91D5CE-B8B9-9028-8FE2-6F7E0F83B8FB}"/>
              </a:ext>
            </a:extLst>
          </p:cNvPr>
          <p:cNvGrpSpPr/>
          <p:nvPr userDrawn="1"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30C2619-A96B-3D1B-1426-52242E70EC2A}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6878837 w 12192000"/>
                <a:gd name="connsiteY0" fmla="*/ 6411955 h 6858000"/>
                <a:gd name="connsiteX1" fmla="*/ 6961647 w 12192000"/>
                <a:gd name="connsiteY1" fmla="*/ 6858000 h 6858000"/>
                <a:gd name="connsiteX2" fmla="*/ 6684236 w 12192000"/>
                <a:gd name="connsiteY2" fmla="*/ 6858000 h 6858000"/>
                <a:gd name="connsiteX3" fmla="*/ 4649092 w 12192000"/>
                <a:gd name="connsiteY3" fmla="*/ 6411955 h 6858000"/>
                <a:gd name="connsiteX4" fmla="*/ 4844666 w 12192000"/>
                <a:gd name="connsiteY4" fmla="*/ 6858000 h 6858000"/>
                <a:gd name="connsiteX5" fmla="*/ 4565699 w 12192000"/>
                <a:gd name="connsiteY5" fmla="*/ 6858000 h 6858000"/>
                <a:gd name="connsiteX6" fmla="*/ 11002386 w 12192000"/>
                <a:gd name="connsiteY6" fmla="*/ 5501264 h 6858000"/>
                <a:gd name="connsiteX7" fmla="*/ 12192000 w 12192000"/>
                <a:gd name="connsiteY7" fmla="*/ 5501264 h 6858000"/>
                <a:gd name="connsiteX8" fmla="*/ 12192000 w 12192000"/>
                <a:gd name="connsiteY8" fmla="*/ 6858000 h 6858000"/>
                <a:gd name="connsiteX9" fmla="*/ 11002386 w 12192000"/>
                <a:gd name="connsiteY9" fmla="*/ 6858000 h 6858000"/>
                <a:gd name="connsiteX10" fmla="*/ 0 w 12192000"/>
                <a:gd name="connsiteY10" fmla="*/ 0 h 6858000"/>
                <a:gd name="connsiteX11" fmla="*/ 12192000 w 12192000"/>
                <a:gd name="connsiteY11" fmla="*/ 0 h 6858000"/>
                <a:gd name="connsiteX12" fmla="*/ 12192000 w 12192000"/>
                <a:gd name="connsiteY12" fmla="*/ 4567981 h 6858000"/>
                <a:gd name="connsiteX13" fmla="*/ 9349503 w 12192000"/>
                <a:gd name="connsiteY13" fmla="*/ 4567981 h 6858000"/>
                <a:gd name="connsiteX14" fmla="*/ 9349503 w 12192000"/>
                <a:gd name="connsiteY14" fmla="*/ 5501264 h 6858000"/>
                <a:gd name="connsiteX15" fmla="*/ 9815722 w 12192000"/>
                <a:gd name="connsiteY15" fmla="*/ 5501264 h 6858000"/>
                <a:gd name="connsiteX16" fmla="*/ 9815722 w 12192000"/>
                <a:gd name="connsiteY16" fmla="*/ 6858000 h 6858000"/>
                <a:gd name="connsiteX17" fmla="*/ 9247940 w 12192000"/>
                <a:gd name="connsiteY17" fmla="*/ 6858000 h 6858000"/>
                <a:gd name="connsiteX18" fmla="*/ 9247940 w 12192000"/>
                <a:gd name="connsiteY18" fmla="*/ 4567981 h 6858000"/>
                <a:gd name="connsiteX19" fmla="*/ 8117865 w 12192000"/>
                <a:gd name="connsiteY19" fmla="*/ 4567981 h 6858000"/>
                <a:gd name="connsiteX20" fmla="*/ 8117865 w 12192000"/>
                <a:gd name="connsiteY20" fmla="*/ 6858000 h 6858000"/>
                <a:gd name="connsiteX21" fmla="*/ 8016302 w 12192000"/>
                <a:gd name="connsiteY21" fmla="*/ 6858000 h 6858000"/>
                <a:gd name="connsiteX22" fmla="*/ 8016302 w 12192000"/>
                <a:gd name="connsiteY22" fmla="*/ 6458407 h 6858000"/>
                <a:gd name="connsiteX23" fmla="*/ 8001311 w 12192000"/>
                <a:gd name="connsiteY23" fmla="*/ 6377326 h 6858000"/>
                <a:gd name="connsiteX24" fmla="*/ 7664526 w 12192000"/>
                <a:gd name="connsiteY24" fmla="*/ 4567981 h 6858000"/>
                <a:gd name="connsiteX25" fmla="*/ 6532973 w 12192000"/>
                <a:gd name="connsiteY25" fmla="*/ 4567981 h 6858000"/>
                <a:gd name="connsiteX26" fmla="*/ 5766076 w 12192000"/>
                <a:gd name="connsiteY26" fmla="*/ 6404564 h 6858000"/>
                <a:gd name="connsiteX27" fmla="*/ 4999179 w 12192000"/>
                <a:gd name="connsiteY27" fmla="*/ 4567981 h 6858000"/>
                <a:gd name="connsiteX28" fmla="*/ 3862136 w 12192000"/>
                <a:gd name="connsiteY28" fmla="*/ 4567981 h 6858000"/>
                <a:gd name="connsiteX29" fmla="*/ 3436386 w 12192000"/>
                <a:gd name="connsiteY29" fmla="*/ 6858000 h 6858000"/>
                <a:gd name="connsiteX30" fmla="*/ 0 w 12192000"/>
                <a:gd name="connsiteY30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192000" h="6858000">
                  <a:moveTo>
                    <a:pt x="6878837" y="6411955"/>
                  </a:moveTo>
                  <a:lnTo>
                    <a:pt x="6961647" y="6858000"/>
                  </a:lnTo>
                  <a:lnTo>
                    <a:pt x="6684236" y="6858000"/>
                  </a:lnTo>
                  <a:close/>
                  <a:moveTo>
                    <a:pt x="4649092" y="6411955"/>
                  </a:moveTo>
                  <a:lnTo>
                    <a:pt x="4844666" y="6858000"/>
                  </a:lnTo>
                  <a:lnTo>
                    <a:pt x="4565699" y="6858000"/>
                  </a:lnTo>
                  <a:close/>
                  <a:moveTo>
                    <a:pt x="11002386" y="5501264"/>
                  </a:moveTo>
                  <a:lnTo>
                    <a:pt x="12192000" y="5501264"/>
                  </a:lnTo>
                  <a:lnTo>
                    <a:pt x="12192000" y="6858000"/>
                  </a:lnTo>
                  <a:lnTo>
                    <a:pt x="11002386" y="685800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4567981"/>
                  </a:lnTo>
                  <a:lnTo>
                    <a:pt x="9349503" y="4567981"/>
                  </a:lnTo>
                  <a:lnTo>
                    <a:pt x="9349503" y="5501264"/>
                  </a:lnTo>
                  <a:lnTo>
                    <a:pt x="9815722" y="5501264"/>
                  </a:lnTo>
                  <a:lnTo>
                    <a:pt x="9815722" y="6858000"/>
                  </a:lnTo>
                  <a:lnTo>
                    <a:pt x="9247940" y="6858000"/>
                  </a:lnTo>
                  <a:lnTo>
                    <a:pt x="9247940" y="4567981"/>
                  </a:lnTo>
                  <a:lnTo>
                    <a:pt x="8117865" y="4567981"/>
                  </a:lnTo>
                  <a:lnTo>
                    <a:pt x="8117865" y="6858000"/>
                  </a:lnTo>
                  <a:lnTo>
                    <a:pt x="8016302" y="6858000"/>
                  </a:lnTo>
                  <a:lnTo>
                    <a:pt x="8016302" y="6458407"/>
                  </a:lnTo>
                  <a:lnTo>
                    <a:pt x="8001311" y="6377326"/>
                  </a:lnTo>
                  <a:lnTo>
                    <a:pt x="7664526" y="4567981"/>
                  </a:lnTo>
                  <a:lnTo>
                    <a:pt x="6532973" y="4567981"/>
                  </a:lnTo>
                  <a:lnTo>
                    <a:pt x="5766076" y="6404564"/>
                  </a:lnTo>
                  <a:lnTo>
                    <a:pt x="4999179" y="4567981"/>
                  </a:lnTo>
                  <a:lnTo>
                    <a:pt x="3862136" y="4567981"/>
                  </a:lnTo>
                  <a:lnTo>
                    <a:pt x="3436386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64000">
                  <a:schemeClr val="bg1">
                    <a:alpha val="95000"/>
                  </a:schemeClr>
                </a:gs>
                <a:gs pos="0">
                  <a:schemeClr val="bg1">
                    <a:alpha val="57000"/>
                  </a:schemeClr>
                </a:gs>
              </a:gsLst>
              <a:lin ang="12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CA314E3-81DC-7254-19F8-C5AE864393DB}"/>
                </a:ext>
              </a:extLst>
            </p:cNvPr>
            <p:cNvSpPr/>
            <p:nvPr userDrawn="1"/>
          </p:nvSpPr>
          <p:spPr>
            <a:xfrm>
              <a:off x="8117865" y="4567981"/>
              <a:ext cx="1130075" cy="2290018"/>
            </a:xfrm>
            <a:custGeom>
              <a:avLst/>
              <a:gdLst>
                <a:gd name="connsiteX0" fmla="*/ 0 w 1130075"/>
                <a:gd name="connsiteY0" fmla="*/ 0 h 2290018"/>
                <a:gd name="connsiteX1" fmla="*/ 1130075 w 1130075"/>
                <a:gd name="connsiteY1" fmla="*/ 0 h 2290018"/>
                <a:gd name="connsiteX2" fmla="*/ 1130075 w 1130075"/>
                <a:gd name="connsiteY2" fmla="*/ 2290018 h 2290018"/>
                <a:gd name="connsiteX3" fmla="*/ 0 w 1130075"/>
                <a:gd name="connsiteY3" fmla="*/ 2290018 h 229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075" h="2290018">
                  <a:moveTo>
                    <a:pt x="0" y="0"/>
                  </a:moveTo>
                  <a:lnTo>
                    <a:pt x="1130075" y="0"/>
                  </a:lnTo>
                  <a:lnTo>
                    <a:pt x="1130075" y="2290018"/>
                  </a:lnTo>
                  <a:lnTo>
                    <a:pt x="0" y="2290018"/>
                  </a:lnTo>
                  <a:close/>
                </a:path>
              </a:pathLst>
            </a:custGeom>
            <a:solidFill>
              <a:schemeClr val="tx1">
                <a:alpha val="59000"/>
              </a:schemeClr>
            </a:solidFill>
            <a:ln w="21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960103-0275-F750-D44C-45A2222F87B3}"/>
                </a:ext>
              </a:extLst>
            </p:cNvPr>
            <p:cNvSpPr/>
            <p:nvPr userDrawn="1"/>
          </p:nvSpPr>
          <p:spPr>
            <a:xfrm>
              <a:off x="9349503" y="4567982"/>
              <a:ext cx="2842496" cy="2290019"/>
            </a:xfrm>
            <a:custGeom>
              <a:avLst/>
              <a:gdLst>
                <a:gd name="connsiteX0" fmla="*/ 0 w 2842496"/>
                <a:gd name="connsiteY0" fmla="*/ 0 h 2290019"/>
                <a:gd name="connsiteX1" fmla="*/ 2842496 w 2842496"/>
                <a:gd name="connsiteY1" fmla="*/ 0 h 2290019"/>
                <a:gd name="connsiteX2" fmla="*/ 2842496 w 2842496"/>
                <a:gd name="connsiteY2" fmla="*/ 933283 h 2290019"/>
                <a:gd name="connsiteX3" fmla="*/ 1652883 w 2842496"/>
                <a:gd name="connsiteY3" fmla="*/ 933283 h 2290019"/>
                <a:gd name="connsiteX4" fmla="*/ 1652883 w 2842496"/>
                <a:gd name="connsiteY4" fmla="*/ 2290019 h 2290019"/>
                <a:gd name="connsiteX5" fmla="*/ 466219 w 2842496"/>
                <a:gd name="connsiteY5" fmla="*/ 2290019 h 2290019"/>
                <a:gd name="connsiteX6" fmla="*/ 466219 w 2842496"/>
                <a:gd name="connsiteY6" fmla="*/ 933283 h 2290019"/>
                <a:gd name="connsiteX7" fmla="*/ 0 w 2842496"/>
                <a:gd name="connsiteY7" fmla="*/ 933283 h 22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2496" h="2290019">
                  <a:moveTo>
                    <a:pt x="0" y="0"/>
                  </a:moveTo>
                  <a:lnTo>
                    <a:pt x="2842496" y="0"/>
                  </a:lnTo>
                  <a:lnTo>
                    <a:pt x="2842496" y="933283"/>
                  </a:lnTo>
                  <a:lnTo>
                    <a:pt x="1652883" y="933283"/>
                  </a:lnTo>
                  <a:lnTo>
                    <a:pt x="1652883" y="2290019"/>
                  </a:lnTo>
                  <a:lnTo>
                    <a:pt x="466219" y="2290019"/>
                  </a:lnTo>
                  <a:lnTo>
                    <a:pt x="466219" y="933283"/>
                  </a:lnTo>
                  <a:lnTo>
                    <a:pt x="0" y="933283"/>
                  </a:lnTo>
                  <a:close/>
                </a:path>
              </a:pathLst>
            </a:custGeom>
            <a:solidFill>
              <a:schemeClr val="tx1">
                <a:alpha val="59000"/>
              </a:schemeClr>
            </a:solidFill>
            <a:ln w="21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741CC2-D4C3-7CE5-630C-A474A3BCF03E}"/>
                </a:ext>
              </a:extLst>
            </p:cNvPr>
            <p:cNvSpPr/>
            <p:nvPr/>
          </p:nvSpPr>
          <p:spPr>
            <a:xfrm>
              <a:off x="3436386" y="4567982"/>
              <a:ext cx="4579916" cy="2290019"/>
            </a:xfrm>
            <a:custGeom>
              <a:avLst/>
              <a:gdLst>
                <a:gd name="connsiteX0" fmla="*/ 425750 w 4579916"/>
                <a:gd name="connsiteY0" fmla="*/ 0 h 2290019"/>
                <a:gd name="connsiteX1" fmla="*/ 1562793 w 4579916"/>
                <a:gd name="connsiteY1" fmla="*/ 0 h 2290019"/>
                <a:gd name="connsiteX2" fmla="*/ 2329690 w 4579916"/>
                <a:gd name="connsiteY2" fmla="*/ 1836583 h 2290019"/>
                <a:gd name="connsiteX3" fmla="*/ 3096587 w 4579916"/>
                <a:gd name="connsiteY3" fmla="*/ 0 h 2290019"/>
                <a:gd name="connsiteX4" fmla="*/ 4228140 w 4579916"/>
                <a:gd name="connsiteY4" fmla="*/ 0 h 2290019"/>
                <a:gd name="connsiteX5" fmla="*/ 4564925 w 4579916"/>
                <a:gd name="connsiteY5" fmla="*/ 1809345 h 2290019"/>
                <a:gd name="connsiteX6" fmla="*/ 4579916 w 4579916"/>
                <a:gd name="connsiteY6" fmla="*/ 1890426 h 2290019"/>
                <a:gd name="connsiteX7" fmla="*/ 4579916 w 4579916"/>
                <a:gd name="connsiteY7" fmla="*/ 2290019 h 2290019"/>
                <a:gd name="connsiteX8" fmla="*/ 3525261 w 4579916"/>
                <a:gd name="connsiteY8" fmla="*/ 2290019 h 2290019"/>
                <a:gd name="connsiteX9" fmla="*/ 3442451 w 4579916"/>
                <a:gd name="connsiteY9" fmla="*/ 1843974 h 2290019"/>
                <a:gd name="connsiteX10" fmla="*/ 3247851 w 4579916"/>
                <a:gd name="connsiteY10" fmla="*/ 2290019 h 2290019"/>
                <a:gd name="connsiteX11" fmla="*/ 1408280 w 4579916"/>
                <a:gd name="connsiteY11" fmla="*/ 2290019 h 2290019"/>
                <a:gd name="connsiteX12" fmla="*/ 1212706 w 4579916"/>
                <a:gd name="connsiteY12" fmla="*/ 1843974 h 2290019"/>
                <a:gd name="connsiteX13" fmla="*/ 1129313 w 4579916"/>
                <a:gd name="connsiteY13" fmla="*/ 2290019 h 2290019"/>
                <a:gd name="connsiteX14" fmla="*/ 0 w 4579916"/>
                <a:gd name="connsiteY14" fmla="*/ 2290019 h 22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79916" h="2290019">
                  <a:moveTo>
                    <a:pt x="425750" y="0"/>
                  </a:moveTo>
                  <a:lnTo>
                    <a:pt x="1562793" y="0"/>
                  </a:lnTo>
                  <a:lnTo>
                    <a:pt x="2329690" y="1836583"/>
                  </a:lnTo>
                  <a:lnTo>
                    <a:pt x="3096587" y="0"/>
                  </a:lnTo>
                  <a:lnTo>
                    <a:pt x="4228140" y="0"/>
                  </a:lnTo>
                  <a:lnTo>
                    <a:pt x="4564925" y="1809345"/>
                  </a:lnTo>
                  <a:lnTo>
                    <a:pt x="4579916" y="1890426"/>
                  </a:lnTo>
                  <a:lnTo>
                    <a:pt x="4579916" y="2290019"/>
                  </a:lnTo>
                  <a:lnTo>
                    <a:pt x="3525261" y="2290019"/>
                  </a:lnTo>
                  <a:lnTo>
                    <a:pt x="3442451" y="1843974"/>
                  </a:lnTo>
                  <a:lnTo>
                    <a:pt x="3247851" y="2290019"/>
                  </a:lnTo>
                  <a:lnTo>
                    <a:pt x="1408280" y="2290019"/>
                  </a:lnTo>
                  <a:lnTo>
                    <a:pt x="1212706" y="1843974"/>
                  </a:lnTo>
                  <a:lnTo>
                    <a:pt x="1129313" y="2290019"/>
                  </a:lnTo>
                  <a:lnTo>
                    <a:pt x="0" y="2290019"/>
                  </a:lnTo>
                  <a:close/>
                </a:path>
              </a:pathLst>
            </a:custGeom>
            <a:solidFill>
              <a:schemeClr val="tx1">
                <a:alpha val="59000"/>
              </a:schemeClr>
            </a:solidFill>
            <a:ln w="21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AB82C41B-5C95-3414-E193-F79F47EAAD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798" y="6118859"/>
            <a:ext cx="983672" cy="57377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AECBC0C-EA2E-5A1F-9C2A-4F81259D22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5800" y="1071272"/>
            <a:ext cx="8054975" cy="1531200"/>
          </a:xfrm>
        </p:spPr>
        <p:txBody>
          <a:bodyPr lIns="0" anchor="b">
            <a:normAutofit/>
          </a:bodyPr>
          <a:lstStyle>
            <a:lvl1pPr algn="l"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FDE34AE-FEE0-11E9-2732-4FD831D6E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2872468"/>
            <a:ext cx="8054975" cy="879475"/>
          </a:xfrm>
        </p:spPr>
        <p:txBody>
          <a:bodyPr lIns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2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B55A-D847-6D97-84EE-79EEE78C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CDA4-3B8C-A5A8-84AA-4AF91177B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FDDEA-CCF4-B1E2-C615-5665A1FF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CAC-DB86-45C3-8703-CEA1F29CABF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98F2A-2E68-27DB-0FB7-A291CA94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5B4F3-B3B3-386B-6FAC-4B72520E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26C0-F511-4BF8-810C-AEAED0D4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9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DEF1-FA55-CB76-779E-447A485CE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BFDDC-7BD7-5DC5-9961-64C27550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314FD-186D-4DC8-317E-A4408132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CAC-DB86-45C3-8703-CEA1F29CABF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57AC7-5ADC-AC19-C087-6952FA4A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A148A-78D7-12BC-E5A5-6996FFEB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26C0-F511-4BF8-810C-AEAED0D4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4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FEE1-EA16-FE3D-09B7-6583B0EA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BAA6-9ED1-4B17-BB74-E7640F950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0DD03-FFCE-3686-0E63-550AFD055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67DF9-AE3B-24A4-9B28-4320BEA6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CAC-DB86-45C3-8703-CEA1F29CABF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B219D-4E2D-27A8-F51F-C4ACCAE1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28BDD-4BF2-62AF-B80A-53A7A836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26C0-F511-4BF8-810C-AEAED0D4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9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F721-63CD-6A42-37BB-C49EB1D0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9A95D-8652-4895-2E28-E0E048051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4F414-F613-1CE7-4CFB-E5B7D41D2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F2B4A-4B83-1114-FB52-BCAD0ABE8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D07B4-1053-4C8D-2ED4-28D27C208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5D27E-EC88-8BA3-8D57-7678E2E7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CAC-DB86-45C3-8703-CEA1F29CABF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1E913-8BCC-4065-896E-C0D27C4E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72AA6-E5B8-968D-F2B6-5A1DD6E8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26C0-F511-4BF8-810C-AEAED0D4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0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BCF0-5ADE-2369-2C28-CF0A9D22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47A4C-32FB-13EB-F562-7F8D29A3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CAC-DB86-45C3-8703-CEA1F29CABF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E0C8B-CC33-2EAC-D8AF-033A05F9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AA900-F1FB-098C-FE43-A77E2A61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26C0-F511-4BF8-810C-AEAED0D4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7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9FD81-3CE1-B827-EDDF-7C9F8EBB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CAC-DB86-45C3-8703-CEA1F29CABF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A38A8-E3BF-46BF-9987-94786B74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55525-39A3-812B-4BEF-587C774B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26C0-F511-4BF8-810C-AEAED0D4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4106-DAE8-2E89-DDC0-34AD5D58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979CB-1192-7779-B50D-F0827B7BD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13B7B-5053-B0D9-6C96-606C8E5A3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36615-56D0-6A08-1D3A-76301A12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CAC-DB86-45C3-8703-CEA1F29CABF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B64E1-1F4A-5FD5-69EC-666C3279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73F5C-BDAE-41CC-B7F2-47284FDB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26C0-F511-4BF8-810C-AEAED0D4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8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6983-7317-FD15-F8B2-3436BEBB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901D0-94B9-B724-EE1D-F81326D10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C8460-00A3-3586-0667-55FFADD1E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35D92-FEE3-9041-489A-1D2E3909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CAC-DB86-45C3-8703-CEA1F29CABF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96550-277C-E9DE-6187-7945405B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1C9C5-4640-2B28-A4C8-CCFF74AF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26C0-F511-4BF8-810C-AEAED0D4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2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7387492E-F9FC-6939-421A-CFB4D86FD0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4313978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71" imgH="473" progId="TCLayout.ActiveDocument.1">
                  <p:embed/>
                </p:oleObj>
              </mc:Choice>
              <mc:Fallback>
                <p:oleObj name="think-cell Slide" r:id="rId15" imgW="471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C96B8-A3D5-A971-3751-EBC7795E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B9ED6-C070-A972-E2CD-C5B333028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4AF96-EBAB-8CFF-0325-6CF52D61B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359CAC-DB86-45C3-8703-CEA1F29CABF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6A716-B9E6-1A9A-E2FA-898934404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42DC-C3D2-BD60-8C94-540D4152C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C726C0-F511-4BF8-810C-AEAED0D4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4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.emf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0DFD1F5-5693-C7E3-C5B6-236A8170DD7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44202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1" imgH="473" progId="TCLayout.ActiveDocument.1">
                  <p:embed/>
                </p:oleObj>
              </mc:Choice>
              <mc:Fallback>
                <p:oleObj name="think-cell Slide" r:id="rId4" imgW="471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9E0263D-1D15-F5DA-90A6-6F4946944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71272"/>
            <a:ext cx="9218054" cy="1531200"/>
          </a:xfrm>
        </p:spPr>
        <p:txBody>
          <a:bodyPr vert="horz">
            <a:normAutofit/>
          </a:bodyPr>
          <a:lstStyle/>
          <a:p>
            <a:r>
              <a:rPr lang="en-US" dirty="0"/>
              <a:t>Wildfire-lab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514CC-A0AD-96C3-2294-3B6FAE510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Benjamin Rio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279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5E3F84F5-9C5D-ADA8-A847-11F2F68087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40121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1" imgH="473" progId="TCLayout.ActiveDocument.1">
                  <p:embed/>
                </p:oleObj>
              </mc:Choice>
              <mc:Fallback>
                <p:oleObj name="think-cell Slide" r:id="rId3" imgW="471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EE85885-524C-3D44-2273-93BF57E9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Google: predicting next-day fire masks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76438C-4D2C-901F-791F-2AEEEF8AA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888" y="2607658"/>
            <a:ext cx="8204622" cy="35688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2405AC-3316-8EC9-B6CE-290C60F17C3C}"/>
              </a:ext>
            </a:extLst>
          </p:cNvPr>
          <p:cNvSpPr txBox="1"/>
          <p:nvPr/>
        </p:nvSpPr>
        <p:spPr>
          <a:xfrm>
            <a:off x="838200" y="1407329"/>
            <a:ext cx="8204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Multivariate data set of historical wildfires aggregating nearly a decade of remote sensing data across the United States</a:t>
            </a:r>
          </a:p>
          <a:p>
            <a:endParaRPr lang="en-US" dirty="0"/>
          </a:p>
          <a:p>
            <a:r>
              <a:rPr lang="en-US" dirty="0"/>
              <a:t>Lead time = 1 day</a:t>
            </a:r>
          </a:p>
        </p:txBody>
      </p:sp>
    </p:spTree>
    <p:extLst>
      <p:ext uri="{BB962C8B-B14F-4D97-AF65-F5344CB8AC3E}">
        <p14:creationId xmlns:p14="http://schemas.microsoft.com/office/powerpoint/2010/main" val="388826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hink-cell data - do not delete" hidden="1">
            <a:extLst>
              <a:ext uri="{FF2B5EF4-FFF2-40B4-BE49-F238E27FC236}">
                <a16:creationId xmlns:a16="http://schemas.microsoft.com/office/drawing/2014/main" id="{7983A526-3BE9-9720-1D59-0AFADE8A631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35224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1" imgH="473" progId="TCLayout.ActiveDocument.1">
                  <p:embed/>
                </p:oleObj>
              </mc:Choice>
              <mc:Fallback>
                <p:oleObj name="think-cell Slide" r:id="rId3" imgW="471" imgH="473" progId="TCLayout.ActiveDocument.1">
                  <p:embed/>
                  <p:pic>
                    <p:nvPicPr>
                      <p:cNvPr id="4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983A526-3BE9-9720-1D59-0AFADE8A63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30099F1-B1D5-B382-2810-87F2F5FD2A17}"/>
              </a:ext>
            </a:extLst>
          </p:cNvPr>
          <p:cNvCxnSpPr>
            <a:cxnSpLocks/>
          </p:cNvCxnSpPr>
          <p:nvPr/>
        </p:nvCxnSpPr>
        <p:spPr>
          <a:xfrm flipV="1">
            <a:off x="1355096" y="4938470"/>
            <a:ext cx="9529214" cy="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9DE412-DDC1-1350-74A4-EACA8DFF41C7}"/>
              </a:ext>
            </a:extLst>
          </p:cNvPr>
          <p:cNvSpPr txBox="1"/>
          <p:nvPr/>
        </p:nvSpPr>
        <p:spPr>
          <a:xfrm>
            <a:off x="10970956" y="4769193"/>
            <a:ext cx="1354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45BB37-DF35-BE9D-573E-17FD4B152B3D}"/>
              </a:ext>
            </a:extLst>
          </p:cNvPr>
          <p:cNvCxnSpPr>
            <a:cxnSpLocks/>
          </p:cNvCxnSpPr>
          <p:nvPr/>
        </p:nvCxnSpPr>
        <p:spPr>
          <a:xfrm>
            <a:off x="1510610" y="4893494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A2C783-904B-51E6-B178-442273EE240C}"/>
              </a:ext>
            </a:extLst>
          </p:cNvPr>
          <p:cNvCxnSpPr>
            <a:cxnSpLocks/>
          </p:cNvCxnSpPr>
          <p:nvPr/>
        </p:nvCxnSpPr>
        <p:spPr>
          <a:xfrm>
            <a:off x="1882051" y="4896242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FAA1-9B6B-6606-60DF-014671B840E6}"/>
              </a:ext>
            </a:extLst>
          </p:cNvPr>
          <p:cNvCxnSpPr>
            <a:cxnSpLocks/>
          </p:cNvCxnSpPr>
          <p:nvPr/>
        </p:nvCxnSpPr>
        <p:spPr>
          <a:xfrm>
            <a:off x="2229887" y="4896242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B5497E-0B30-2621-C504-942B24E66999}"/>
              </a:ext>
            </a:extLst>
          </p:cNvPr>
          <p:cNvCxnSpPr>
            <a:cxnSpLocks/>
          </p:cNvCxnSpPr>
          <p:nvPr/>
        </p:nvCxnSpPr>
        <p:spPr>
          <a:xfrm>
            <a:off x="2577723" y="4896242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818943-D800-B6AB-3220-6C453E8AF9FE}"/>
              </a:ext>
            </a:extLst>
          </p:cNvPr>
          <p:cNvCxnSpPr>
            <a:cxnSpLocks/>
          </p:cNvCxnSpPr>
          <p:nvPr/>
        </p:nvCxnSpPr>
        <p:spPr>
          <a:xfrm>
            <a:off x="2925559" y="4896242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BD0539-E0DF-88A8-6074-23E8EF5A2F12}"/>
              </a:ext>
            </a:extLst>
          </p:cNvPr>
          <p:cNvCxnSpPr>
            <a:cxnSpLocks/>
          </p:cNvCxnSpPr>
          <p:nvPr/>
        </p:nvCxnSpPr>
        <p:spPr>
          <a:xfrm>
            <a:off x="3621231" y="4896242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3EAC71-2F60-B51B-1165-812C9A23C899}"/>
              </a:ext>
            </a:extLst>
          </p:cNvPr>
          <p:cNvCxnSpPr>
            <a:cxnSpLocks/>
          </p:cNvCxnSpPr>
          <p:nvPr/>
        </p:nvCxnSpPr>
        <p:spPr>
          <a:xfrm>
            <a:off x="3969067" y="4896242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06BA0D-4C51-5998-C896-02BA74AEB268}"/>
              </a:ext>
            </a:extLst>
          </p:cNvPr>
          <p:cNvCxnSpPr>
            <a:cxnSpLocks/>
          </p:cNvCxnSpPr>
          <p:nvPr/>
        </p:nvCxnSpPr>
        <p:spPr>
          <a:xfrm>
            <a:off x="4316903" y="4896242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6B2D62-AB95-86C9-FDBE-82139D91F3B9}"/>
              </a:ext>
            </a:extLst>
          </p:cNvPr>
          <p:cNvCxnSpPr>
            <a:cxnSpLocks/>
          </p:cNvCxnSpPr>
          <p:nvPr/>
        </p:nvCxnSpPr>
        <p:spPr>
          <a:xfrm>
            <a:off x="4664739" y="4896242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74B8D3-70AD-6824-AE5F-76A8E9F7A803}"/>
              </a:ext>
            </a:extLst>
          </p:cNvPr>
          <p:cNvCxnSpPr>
            <a:cxnSpLocks/>
          </p:cNvCxnSpPr>
          <p:nvPr/>
        </p:nvCxnSpPr>
        <p:spPr>
          <a:xfrm>
            <a:off x="5012575" y="4896242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44B712-C174-53D6-C4E8-766AAC63455B}"/>
              </a:ext>
            </a:extLst>
          </p:cNvPr>
          <p:cNvCxnSpPr>
            <a:cxnSpLocks/>
          </p:cNvCxnSpPr>
          <p:nvPr/>
        </p:nvCxnSpPr>
        <p:spPr>
          <a:xfrm>
            <a:off x="5360411" y="4896242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969F0E-1855-A7A5-0BFA-8FE9A1C49C41}"/>
              </a:ext>
            </a:extLst>
          </p:cNvPr>
          <p:cNvCxnSpPr>
            <a:cxnSpLocks/>
          </p:cNvCxnSpPr>
          <p:nvPr/>
        </p:nvCxnSpPr>
        <p:spPr>
          <a:xfrm>
            <a:off x="5708247" y="4896242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EA00BF-43C6-B2C2-73BD-ABB333C416D2}"/>
              </a:ext>
            </a:extLst>
          </p:cNvPr>
          <p:cNvCxnSpPr>
            <a:cxnSpLocks/>
          </p:cNvCxnSpPr>
          <p:nvPr/>
        </p:nvCxnSpPr>
        <p:spPr>
          <a:xfrm>
            <a:off x="6056083" y="4896242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D7D2DD-DD73-A575-33D9-ABC6CB72DF63}"/>
              </a:ext>
            </a:extLst>
          </p:cNvPr>
          <p:cNvCxnSpPr>
            <a:cxnSpLocks/>
          </p:cNvCxnSpPr>
          <p:nvPr/>
        </p:nvCxnSpPr>
        <p:spPr>
          <a:xfrm>
            <a:off x="6403919" y="4896242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D6C654-22FC-39AA-61F1-EE45489E7456}"/>
              </a:ext>
            </a:extLst>
          </p:cNvPr>
          <p:cNvCxnSpPr>
            <a:cxnSpLocks/>
          </p:cNvCxnSpPr>
          <p:nvPr/>
        </p:nvCxnSpPr>
        <p:spPr>
          <a:xfrm>
            <a:off x="7099591" y="4896242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2E9322-FB9B-74AB-4CE3-4160676002C7}"/>
              </a:ext>
            </a:extLst>
          </p:cNvPr>
          <p:cNvCxnSpPr>
            <a:cxnSpLocks/>
          </p:cNvCxnSpPr>
          <p:nvPr/>
        </p:nvCxnSpPr>
        <p:spPr>
          <a:xfrm>
            <a:off x="7795263" y="4896242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C5F8CD-4F28-60AF-33BE-DD9A3CA38074}"/>
              </a:ext>
            </a:extLst>
          </p:cNvPr>
          <p:cNvCxnSpPr>
            <a:cxnSpLocks/>
          </p:cNvCxnSpPr>
          <p:nvPr/>
        </p:nvCxnSpPr>
        <p:spPr>
          <a:xfrm>
            <a:off x="6751755" y="4896242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120677-6ACA-707D-A23B-AF560F5D153F}"/>
              </a:ext>
            </a:extLst>
          </p:cNvPr>
          <p:cNvCxnSpPr>
            <a:cxnSpLocks/>
          </p:cNvCxnSpPr>
          <p:nvPr/>
        </p:nvCxnSpPr>
        <p:spPr>
          <a:xfrm>
            <a:off x="7447427" y="4896242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9773F55-B4A8-698B-81B2-61F2B352A15F}"/>
              </a:ext>
            </a:extLst>
          </p:cNvPr>
          <p:cNvCxnSpPr>
            <a:cxnSpLocks/>
          </p:cNvCxnSpPr>
          <p:nvPr/>
        </p:nvCxnSpPr>
        <p:spPr>
          <a:xfrm>
            <a:off x="8143099" y="4896242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434938-2CC4-F662-D65D-9F14FB569ED8}"/>
              </a:ext>
            </a:extLst>
          </p:cNvPr>
          <p:cNvCxnSpPr>
            <a:cxnSpLocks/>
          </p:cNvCxnSpPr>
          <p:nvPr/>
        </p:nvCxnSpPr>
        <p:spPr>
          <a:xfrm>
            <a:off x="8490935" y="4896242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C4F256-0D0A-E061-7AD9-4147DC105F0C}"/>
              </a:ext>
            </a:extLst>
          </p:cNvPr>
          <p:cNvCxnSpPr>
            <a:cxnSpLocks/>
          </p:cNvCxnSpPr>
          <p:nvPr/>
        </p:nvCxnSpPr>
        <p:spPr>
          <a:xfrm>
            <a:off x="8838771" y="4896242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FCD4EC-7F06-2CDA-F6BA-010D9999CB48}"/>
              </a:ext>
            </a:extLst>
          </p:cNvPr>
          <p:cNvCxnSpPr>
            <a:cxnSpLocks/>
          </p:cNvCxnSpPr>
          <p:nvPr/>
        </p:nvCxnSpPr>
        <p:spPr>
          <a:xfrm>
            <a:off x="9186607" y="4896242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7CB073-754A-94FF-0263-08458935DF36}"/>
              </a:ext>
            </a:extLst>
          </p:cNvPr>
          <p:cNvCxnSpPr>
            <a:cxnSpLocks/>
          </p:cNvCxnSpPr>
          <p:nvPr/>
        </p:nvCxnSpPr>
        <p:spPr>
          <a:xfrm>
            <a:off x="9534443" y="4896242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5C89DE-3830-8AEF-2D12-16C916DCFC3B}"/>
              </a:ext>
            </a:extLst>
          </p:cNvPr>
          <p:cNvCxnSpPr>
            <a:cxnSpLocks/>
          </p:cNvCxnSpPr>
          <p:nvPr/>
        </p:nvCxnSpPr>
        <p:spPr>
          <a:xfrm>
            <a:off x="10230115" y="4896242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40DFD5F-7F49-ACA0-ADF7-D15C9D5BD81A}"/>
              </a:ext>
            </a:extLst>
          </p:cNvPr>
          <p:cNvCxnSpPr>
            <a:cxnSpLocks/>
          </p:cNvCxnSpPr>
          <p:nvPr/>
        </p:nvCxnSpPr>
        <p:spPr>
          <a:xfrm>
            <a:off x="9882279" y="4896242"/>
            <a:ext cx="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5F646F-691E-C39D-AA8F-1A4B0293F70C}"/>
              </a:ext>
            </a:extLst>
          </p:cNvPr>
          <p:cNvSpPr txBox="1"/>
          <p:nvPr/>
        </p:nvSpPr>
        <p:spPr>
          <a:xfrm>
            <a:off x="2229887" y="5352521"/>
            <a:ext cx="2129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First operational 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report (in SIT209)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EB1FD7-906E-BA29-9B1A-019FC740DB76}"/>
              </a:ext>
            </a:extLst>
          </p:cNvPr>
          <p:cNvCxnSpPr>
            <a:cxnSpLocks/>
          </p:cNvCxnSpPr>
          <p:nvPr/>
        </p:nvCxnSpPr>
        <p:spPr>
          <a:xfrm>
            <a:off x="3273395" y="4798422"/>
            <a:ext cx="0" cy="30909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6A5E720-2354-A7FF-C2A0-F501382079A3}"/>
              </a:ext>
            </a:extLst>
          </p:cNvPr>
          <p:cNvSpPr txBox="1"/>
          <p:nvPr/>
        </p:nvSpPr>
        <p:spPr>
          <a:xfrm>
            <a:off x="1720979" y="5471587"/>
            <a:ext cx="433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5-day lag 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B9BF167-BB96-C9B4-8589-383756196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370" y="5068636"/>
            <a:ext cx="9001387" cy="13097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4CD3D1C-F4D3-9D2A-F4B7-E83DCA1BD98E}"/>
              </a:ext>
            </a:extLst>
          </p:cNvPr>
          <p:cNvSpPr txBox="1"/>
          <p:nvPr/>
        </p:nvSpPr>
        <p:spPr>
          <a:xfrm>
            <a:off x="3123258" y="5082412"/>
            <a:ext cx="3298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274439-A00E-DE29-0D3D-5CB1A8E122AA}"/>
              </a:ext>
            </a:extLst>
          </p:cNvPr>
          <p:cNvSpPr txBox="1"/>
          <p:nvPr/>
        </p:nvSpPr>
        <p:spPr>
          <a:xfrm>
            <a:off x="10070537" y="4985022"/>
            <a:ext cx="4663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20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0B2F20-8EE0-263D-3976-2CD4D9628C64}"/>
              </a:ext>
            </a:extLst>
          </p:cNvPr>
          <p:cNvSpPr txBox="1"/>
          <p:nvPr/>
        </p:nvSpPr>
        <p:spPr>
          <a:xfrm>
            <a:off x="1358346" y="5044744"/>
            <a:ext cx="41333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-5</a:t>
            </a:r>
            <a:endParaRPr lang="en-US" sz="1400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E6C0D83F-36FA-5056-60E0-1FCEEB38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35" y="499272"/>
            <a:ext cx="10515600" cy="676386"/>
          </a:xfrm>
        </p:spPr>
        <p:txBody>
          <a:bodyPr vert="horz">
            <a:normAutofit/>
          </a:bodyPr>
          <a:lstStyle/>
          <a:p>
            <a:r>
              <a:rPr lang="fr-FR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Satellite 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Weather</a:t>
            </a:r>
            <a:r>
              <a:rPr lang="fr-FR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Extraction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FE7F4D-B25C-9628-486A-C26E4C515BD8}"/>
              </a:ext>
            </a:extLst>
          </p:cNvPr>
          <p:cNvSpPr txBox="1"/>
          <p:nvPr/>
        </p:nvSpPr>
        <p:spPr>
          <a:xfrm>
            <a:off x="165172" y="2148090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Precipitation </a:t>
            </a:r>
            <a:r>
              <a:rPr lang="en-US" sz="900" dirty="0"/>
              <a:t>(mm)</a:t>
            </a:r>
            <a:endParaRPr lang="fr-FR" sz="11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311BFD6-718D-86B9-B4C8-8D2833D0F321}"/>
              </a:ext>
            </a:extLst>
          </p:cNvPr>
          <p:cNvSpPr txBox="1"/>
          <p:nvPr/>
        </p:nvSpPr>
        <p:spPr>
          <a:xfrm>
            <a:off x="165172" y="2489930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Specific humidity </a:t>
            </a:r>
          </a:p>
          <a:p>
            <a:r>
              <a:rPr lang="fr-FR" sz="900" dirty="0"/>
              <a:t>(mass fraction)</a:t>
            </a:r>
            <a:endParaRPr lang="en-US" sz="9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9F31F52-9608-BB86-9893-38BED56F184C}"/>
              </a:ext>
            </a:extLst>
          </p:cNvPr>
          <p:cNvSpPr txBox="1"/>
          <p:nvPr/>
        </p:nvSpPr>
        <p:spPr>
          <a:xfrm>
            <a:off x="165172" y="2890760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Wind direction</a:t>
            </a:r>
            <a:endParaRPr lang="en-US" sz="11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B4B5D21-E691-E3C4-0B5E-673BDC7651A1}"/>
              </a:ext>
            </a:extLst>
          </p:cNvPr>
          <p:cNvSpPr txBox="1"/>
          <p:nvPr/>
        </p:nvSpPr>
        <p:spPr>
          <a:xfrm>
            <a:off x="165172" y="3244398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Max temp </a:t>
            </a:r>
            <a:r>
              <a:rPr lang="fr-FR" sz="1000" dirty="0"/>
              <a:t>(K)</a:t>
            </a:r>
            <a:endParaRPr lang="en-US" sz="11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693348A-91EE-0EFC-5A01-DC84B7156415}"/>
              </a:ext>
            </a:extLst>
          </p:cNvPr>
          <p:cNvSpPr txBox="1"/>
          <p:nvPr/>
        </p:nvSpPr>
        <p:spPr>
          <a:xfrm>
            <a:off x="165172" y="3615733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Min temp </a:t>
            </a:r>
            <a:r>
              <a:rPr lang="fr-FR" sz="1000" dirty="0"/>
              <a:t>(K)</a:t>
            </a:r>
            <a:endParaRPr lang="en-US" sz="11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981B2AE-4298-F5CD-971D-EEE58951D80F}"/>
              </a:ext>
            </a:extLst>
          </p:cNvPr>
          <p:cNvSpPr txBox="1"/>
          <p:nvPr/>
        </p:nvSpPr>
        <p:spPr>
          <a:xfrm>
            <a:off x="165172" y="4004765"/>
            <a:ext cx="12506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Wind </a:t>
            </a:r>
            <a:r>
              <a:rPr lang="fr-FR" sz="1100" dirty="0" err="1"/>
              <a:t>velocity</a:t>
            </a:r>
            <a:r>
              <a:rPr lang="fr-FR" sz="1100" dirty="0"/>
              <a:t> </a:t>
            </a:r>
            <a:r>
              <a:rPr lang="fr-FR" sz="900" dirty="0"/>
              <a:t>(ms)</a:t>
            </a:r>
            <a:endParaRPr lang="en-US" sz="11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9B44170-AC14-B2E5-0D4D-A2B241A0761D}"/>
              </a:ext>
            </a:extLst>
          </p:cNvPr>
          <p:cNvSpPr txBox="1"/>
          <p:nvPr/>
        </p:nvSpPr>
        <p:spPr>
          <a:xfrm>
            <a:off x="165172" y="4305311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Energy release </a:t>
            </a:r>
          </a:p>
          <a:p>
            <a:r>
              <a:rPr lang="en-US" sz="11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component</a:t>
            </a:r>
            <a:endParaRPr lang="en-US" sz="11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F40DCD2-4DDE-CB5B-6540-7ACC03F450E9}"/>
              </a:ext>
            </a:extLst>
          </p:cNvPr>
          <p:cNvSpPr txBox="1"/>
          <p:nvPr/>
        </p:nvSpPr>
        <p:spPr>
          <a:xfrm>
            <a:off x="5360411" y="5457643"/>
            <a:ext cx="433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3-weeks lead (current day + 20 days after)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88B5F1-E5ED-1E52-8054-9972FD9C66BC}"/>
              </a:ext>
            </a:extLst>
          </p:cNvPr>
          <p:cNvSpPr txBox="1"/>
          <p:nvPr/>
        </p:nvSpPr>
        <p:spPr>
          <a:xfrm>
            <a:off x="605642" y="1175658"/>
            <a:ext cx="510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fire, get 26 days of data</a:t>
            </a:r>
          </a:p>
        </p:txBody>
      </p:sp>
      <p:pic>
        <p:nvPicPr>
          <p:cNvPr id="1026" name="Picture 2" descr="Google Earth Engine">
            <a:extLst>
              <a:ext uri="{FF2B5EF4-FFF2-40B4-BE49-F238E27FC236}">
                <a16:creationId xmlns:a16="http://schemas.microsoft.com/office/drawing/2014/main" id="{84F68623-D422-2D7C-473F-2CE44CA4E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240" y="1192775"/>
            <a:ext cx="313326" cy="2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1A0EB6-B7D7-9558-0B13-366A4FEA43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5096" y="2088335"/>
            <a:ext cx="9100369" cy="259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9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C3D3E58-8E3A-C0B1-B8E2-FEFE7DB98C9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34527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1" imgH="473" progId="TCLayout.ActiveDocument.1">
                  <p:embed/>
                </p:oleObj>
              </mc:Choice>
              <mc:Fallback>
                <p:oleObj name="think-cell Slide" r:id="rId3" imgW="471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5BD3206A-D5FB-134F-5511-B0BB369C4675}"/>
              </a:ext>
            </a:extLst>
          </p:cNvPr>
          <p:cNvSpPr/>
          <p:nvPr/>
        </p:nvSpPr>
        <p:spPr>
          <a:xfrm>
            <a:off x="9382389" y="1566140"/>
            <a:ext cx="1174450" cy="4901216"/>
          </a:xfrm>
          <a:prstGeom prst="rect">
            <a:avLst/>
          </a:prstGeom>
          <a:solidFill>
            <a:srgbClr val="82E2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2FA35D-A05C-A4E0-D204-7D0D416A7114}"/>
              </a:ext>
            </a:extLst>
          </p:cNvPr>
          <p:cNvSpPr/>
          <p:nvPr/>
        </p:nvSpPr>
        <p:spPr>
          <a:xfrm>
            <a:off x="1134021" y="5336191"/>
            <a:ext cx="8248143" cy="1131165"/>
          </a:xfrm>
          <a:prstGeom prst="rect">
            <a:avLst/>
          </a:prstGeom>
          <a:solidFill>
            <a:srgbClr val="F2CFE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4A1ADB-FF4F-C6C5-6BFB-5431ECF1FCAA}"/>
              </a:ext>
            </a:extLst>
          </p:cNvPr>
          <p:cNvSpPr/>
          <p:nvPr/>
        </p:nvSpPr>
        <p:spPr>
          <a:xfrm>
            <a:off x="1134017" y="5326469"/>
            <a:ext cx="1737411" cy="1131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B390D0-913E-4410-3C9A-852650CB2E7E}"/>
              </a:ext>
            </a:extLst>
          </p:cNvPr>
          <p:cNvSpPr/>
          <p:nvPr/>
        </p:nvSpPr>
        <p:spPr>
          <a:xfrm>
            <a:off x="1134022" y="1566140"/>
            <a:ext cx="1742480" cy="37700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109F40-7B3A-BAC4-FF4A-BDFD70CF944C}"/>
              </a:ext>
            </a:extLst>
          </p:cNvPr>
          <p:cNvSpPr/>
          <p:nvPr/>
        </p:nvSpPr>
        <p:spPr>
          <a:xfrm>
            <a:off x="2880420" y="3688479"/>
            <a:ext cx="6501748" cy="1647713"/>
          </a:xfrm>
          <a:prstGeom prst="rect">
            <a:avLst/>
          </a:prstGeom>
          <a:solidFill>
            <a:srgbClr val="DCEA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D0B0BB-A8C3-C282-937C-29475F83BB8A}"/>
              </a:ext>
            </a:extLst>
          </p:cNvPr>
          <p:cNvSpPr/>
          <p:nvPr/>
        </p:nvSpPr>
        <p:spPr>
          <a:xfrm>
            <a:off x="2880420" y="1566142"/>
            <a:ext cx="6501747" cy="2134758"/>
          </a:xfrm>
          <a:prstGeom prst="rect">
            <a:avLst/>
          </a:prstGeom>
          <a:solidFill>
            <a:srgbClr val="A6CAE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8" name="Picture 27" descr="A blue cylinder with three layers&#10;&#10;Description automatically generated">
            <a:extLst>
              <a:ext uri="{FF2B5EF4-FFF2-40B4-BE49-F238E27FC236}">
                <a16:creationId xmlns:a16="http://schemas.microsoft.com/office/drawing/2014/main" id="{6F5F6666-8A1F-E770-8034-3A5C16956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45" y="2394038"/>
            <a:ext cx="381074" cy="3810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77784D-9FE4-9515-7059-F9071FA1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Mutlimodal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Dataset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7BD4B-AA6F-3A01-CF22-9AC9D57CC56C}"/>
              </a:ext>
            </a:extLst>
          </p:cNvPr>
          <p:cNvSpPr txBox="1"/>
          <p:nvPr/>
        </p:nvSpPr>
        <p:spPr>
          <a:xfrm>
            <a:off x="1235390" y="5445960"/>
            <a:ext cx="1679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 = next-day </a:t>
            </a: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fire area </a:t>
            </a: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value reported in SIT</a:t>
            </a:r>
          </a:p>
        </p:txBody>
      </p:sp>
      <p:pic>
        <p:nvPicPr>
          <p:cNvPr id="1026" name="Picture 2" descr="Google Cloud Storage Connector | Low-Code Google Cloud Storage Integration  | Cyclr">
            <a:extLst>
              <a:ext uri="{FF2B5EF4-FFF2-40B4-BE49-F238E27FC236}">
                <a16:creationId xmlns:a16="http://schemas.microsoft.com/office/drawing/2014/main" id="{1027CF6C-3B72-2688-F4AF-18301C5E7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182" y="2604055"/>
            <a:ext cx="300057" cy="30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5C8A3FF-B992-62DB-5404-A7FE6C2014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38" y="4119075"/>
            <a:ext cx="462071" cy="4620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61103B-EB25-F115-CED1-914C881BC8DA}"/>
              </a:ext>
            </a:extLst>
          </p:cNvPr>
          <p:cNvSpPr txBox="1"/>
          <p:nvPr/>
        </p:nvSpPr>
        <p:spPr>
          <a:xfrm>
            <a:off x="4956659" y="4563690"/>
            <a:ext cx="1137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Reports</a:t>
            </a:r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047FAFA-B644-9B2C-3F7E-725BCB40E76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16"/>
          <a:stretch/>
        </p:blipFill>
        <p:spPr>
          <a:xfrm>
            <a:off x="6633576" y="4325827"/>
            <a:ext cx="713485" cy="255319"/>
          </a:xfrm>
          <a:prstGeom prst="rect">
            <a:avLst/>
          </a:prstGeom>
        </p:spPr>
      </p:pic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E2BB342-1FA3-9FE0-C35E-A14DF801D5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16"/>
          <a:stretch/>
        </p:blipFill>
        <p:spPr>
          <a:xfrm>
            <a:off x="7299557" y="4325827"/>
            <a:ext cx="713485" cy="25531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0C53C1-3009-B067-3BD9-7A0FF30DCC90}"/>
              </a:ext>
            </a:extLst>
          </p:cNvPr>
          <p:cNvSpPr txBox="1"/>
          <p:nvPr/>
        </p:nvSpPr>
        <p:spPr>
          <a:xfrm>
            <a:off x="4658593" y="3349223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Query: (report, day)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DB17828-E46C-6532-0471-B6BE08C7041A}"/>
              </a:ext>
            </a:extLst>
          </p:cNvPr>
          <p:cNvCxnSpPr>
            <a:cxnSpLocks/>
          </p:cNvCxnSpPr>
          <p:nvPr/>
        </p:nvCxnSpPr>
        <p:spPr>
          <a:xfrm>
            <a:off x="5391435" y="3651299"/>
            <a:ext cx="0" cy="319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401DBE2-E6BE-DDE3-15B6-02061560ADD3}"/>
              </a:ext>
            </a:extLst>
          </p:cNvPr>
          <p:cNvSpPr txBox="1"/>
          <p:nvPr/>
        </p:nvSpPr>
        <p:spPr>
          <a:xfrm>
            <a:off x="7866125" y="2481270"/>
            <a:ext cx="1410964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Shape: (7, 64, 64)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4E87867-7F61-AA05-BB28-F55E53A521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3519" y="1760538"/>
            <a:ext cx="242548" cy="181911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4338332-960B-56D5-9ED9-45148C1A47BF}"/>
              </a:ext>
            </a:extLst>
          </p:cNvPr>
          <p:cNvSpPr txBox="1"/>
          <p:nvPr/>
        </p:nvSpPr>
        <p:spPr>
          <a:xfrm>
            <a:off x="8013601" y="4311984"/>
            <a:ext cx="1029449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Shape: (51,)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6F30A81-149C-EEAD-764F-0A9312F74F50}"/>
              </a:ext>
            </a:extLst>
          </p:cNvPr>
          <p:cNvCxnSpPr/>
          <p:nvPr/>
        </p:nvCxnSpPr>
        <p:spPr>
          <a:xfrm>
            <a:off x="5794739" y="2625272"/>
            <a:ext cx="7481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BDE67D-FCE7-9CC9-400B-F7CDD9850737}"/>
              </a:ext>
            </a:extLst>
          </p:cNvPr>
          <p:cNvCxnSpPr>
            <a:cxnSpLocks/>
          </p:cNvCxnSpPr>
          <p:nvPr/>
        </p:nvCxnSpPr>
        <p:spPr>
          <a:xfrm flipV="1">
            <a:off x="5384430" y="2904112"/>
            <a:ext cx="0" cy="456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7EACEC8-53A4-BEB9-D872-37F5089D7164}"/>
              </a:ext>
            </a:extLst>
          </p:cNvPr>
          <p:cNvSpPr txBox="1"/>
          <p:nvPr/>
        </p:nvSpPr>
        <p:spPr>
          <a:xfrm>
            <a:off x="6859506" y="1760538"/>
            <a:ext cx="1237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Precipitation</a:t>
            </a:r>
            <a:endParaRPr lang="fr-FR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06F650-7A86-9A52-8810-7C50CD6C2C69}"/>
              </a:ext>
            </a:extLst>
          </p:cNvPr>
          <p:cNvSpPr txBox="1"/>
          <p:nvPr/>
        </p:nvSpPr>
        <p:spPr>
          <a:xfrm>
            <a:off x="6859506" y="2012451"/>
            <a:ext cx="124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Specific humidity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E816E7-278F-5063-0C1D-A82C4B814365}"/>
              </a:ext>
            </a:extLst>
          </p:cNvPr>
          <p:cNvSpPr txBox="1"/>
          <p:nvPr/>
        </p:nvSpPr>
        <p:spPr>
          <a:xfrm>
            <a:off x="6859506" y="2264364"/>
            <a:ext cx="1059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Wind direction</a:t>
            </a:r>
            <a:endParaRPr lang="en-US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C99741-46AF-0166-F25B-F32D3F312013}"/>
              </a:ext>
            </a:extLst>
          </p:cNvPr>
          <p:cNvSpPr txBox="1"/>
          <p:nvPr/>
        </p:nvSpPr>
        <p:spPr>
          <a:xfrm>
            <a:off x="6859506" y="2516277"/>
            <a:ext cx="960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Max temp</a:t>
            </a:r>
            <a:endParaRPr lang="en-US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30B190-4B41-4449-619D-E43401213629}"/>
              </a:ext>
            </a:extLst>
          </p:cNvPr>
          <p:cNvSpPr txBox="1"/>
          <p:nvPr/>
        </p:nvSpPr>
        <p:spPr>
          <a:xfrm>
            <a:off x="6859506" y="2768190"/>
            <a:ext cx="935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 temp</a:t>
            </a:r>
            <a:endParaRPr lang="en-US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577C7D77-89B9-3108-8335-43E85657C0A6}"/>
              </a:ext>
            </a:extLst>
          </p:cNvPr>
          <p:cNvSpPr txBox="1"/>
          <p:nvPr/>
        </p:nvSpPr>
        <p:spPr>
          <a:xfrm>
            <a:off x="6859506" y="3020103"/>
            <a:ext cx="1234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Wind </a:t>
            </a:r>
            <a:r>
              <a:rPr lang="fr-FR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velocity</a:t>
            </a:r>
            <a:endParaRPr lang="en-US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56D2B18-B738-3B7F-FE76-0909D1473BA1}"/>
              </a:ext>
            </a:extLst>
          </p:cNvPr>
          <p:cNvSpPr txBox="1"/>
          <p:nvPr/>
        </p:nvSpPr>
        <p:spPr>
          <a:xfrm>
            <a:off x="6859506" y="3272018"/>
            <a:ext cx="107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Energy release </a:t>
            </a:r>
          </a:p>
          <a:p>
            <a:r>
              <a:rPr lang="en-US" sz="1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component</a:t>
            </a:r>
            <a:endParaRPr lang="en-US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7143F405-CD81-67BB-ED73-210A28F4F54D}"/>
              </a:ext>
            </a:extLst>
          </p:cNvPr>
          <p:cNvCxnSpPr/>
          <p:nvPr/>
        </p:nvCxnSpPr>
        <p:spPr>
          <a:xfrm>
            <a:off x="5794739" y="4454128"/>
            <a:ext cx="7481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C768B9F1-A105-835E-0D2E-80883ABEA277}"/>
              </a:ext>
            </a:extLst>
          </p:cNvPr>
          <p:cNvSpPr txBox="1"/>
          <p:nvPr/>
        </p:nvSpPr>
        <p:spPr>
          <a:xfrm>
            <a:off x="6626205" y="4581146"/>
            <a:ext cx="1792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Fire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behaviour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(1-hot)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Fuel type (1-hot)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Suppression method (1-hot)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Fire spread</a:t>
            </a:r>
            <a:endParaRPr lang="fr-FR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31" name="Picture 103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D69221-CDAD-D64B-7FAB-10C9E3CB443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16" r="66107" b="-3623"/>
          <a:stretch/>
        </p:blipFill>
        <p:spPr>
          <a:xfrm>
            <a:off x="6633576" y="5761582"/>
            <a:ext cx="241819" cy="281165"/>
          </a:xfrm>
          <a:prstGeom prst="rect">
            <a:avLst/>
          </a:prstGeom>
        </p:spPr>
      </p:pic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DCDD170E-EC65-300E-BCB2-C751F7208196}"/>
              </a:ext>
            </a:extLst>
          </p:cNvPr>
          <p:cNvCxnSpPr>
            <a:cxnSpLocks/>
          </p:cNvCxnSpPr>
          <p:nvPr/>
        </p:nvCxnSpPr>
        <p:spPr>
          <a:xfrm>
            <a:off x="5396306" y="5884350"/>
            <a:ext cx="122539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C8986366-A36D-EA7E-EFB0-3D86943E55B5}"/>
              </a:ext>
            </a:extLst>
          </p:cNvPr>
          <p:cNvCxnSpPr>
            <a:cxnSpLocks/>
          </p:cNvCxnSpPr>
          <p:nvPr/>
        </p:nvCxnSpPr>
        <p:spPr>
          <a:xfrm>
            <a:off x="5384430" y="4935089"/>
            <a:ext cx="0" cy="9492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1053F7D1-C777-395A-0A81-5B3289141D66}"/>
              </a:ext>
            </a:extLst>
          </p:cNvPr>
          <p:cNvSpPr txBox="1"/>
          <p:nvPr/>
        </p:nvSpPr>
        <p:spPr>
          <a:xfrm>
            <a:off x="6621700" y="6011827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Next-</a:t>
            </a:r>
            <a:r>
              <a:rPr lang="fr-FR" sz="105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</a:t>
            </a:r>
            <a:r>
              <a:rPr lang="fr-FR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fr-FR" sz="105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fire</a:t>
            </a:r>
            <a:r>
              <a:rPr lang="fr-FR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spread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68A9B33B-7495-A8C2-7FF8-5FE2D8798970}"/>
              </a:ext>
            </a:extLst>
          </p:cNvPr>
          <p:cNvSpPr txBox="1"/>
          <p:nvPr/>
        </p:nvSpPr>
        <p:spPr>
          <a:xfrm>
            <a:off x="8065699" y="5739412"/>
            <a:ext cx="939681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Shape: (1,)</a:t>
            </a:r>
          </a:p>
        </p:txBody>
      </p: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FE5C4D9F-D373-29A7-DA15-71DB2654AA0C}"/>
              </a:ext>
            </a:extLst>
          </p:cNvPr>
          <p:cNvCxnSpPr>
            <a:cxnSpLocks/>
          </p:cNvCxnSpPr>
          <p:nvPr/>
        </p:nvCxnSpPr>
        <p:spPr>
          <a:xfrm flipH="1">
            <a:off x="9968526" y="2594526"/>
            <a:ext cx="6879" cy="1524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D10F2022-6F4C-015B-CC1B-22DAD877B0F2}"/>
              </a:ext>
            </a:extLst>
          </p:cNvPr>
          <p:cNvCxnSpPr>
            <a:cxnSpLocks/>
          </p:cNvCxnSpPr>
          <p:nvPr/>
        </p:nvCxnSpPr>
        <p:spPr>
          <a:xfrm flipV="1">
            <a:off x="9959533" y="4764343"/>
            <a:ext cx="0" cy="1105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73D5D2AB-97DA-B26C-B9FA-766DEEAAF850}"/>
              </a:ext>
            </a:extLst>
          </p:cNvPr>
          <p:cNvCxnSpPr>
            <a:cxnSpLocks/>
          </p:cNvCxnSpPr>
          <p:nvPr/>
        </p:nvCxnSpPr>
        <p:spPr>
          <a:xfrm>
            <a:off x="9021426" y="5870217"/>
            <a:ext cx="9471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9CE02BD2-2FC5-C551-BF93-0BE85B99538D}"/>
              </a:ext>
            </a:extLst>
          </p:cNvPr>
          <p:cNvCxnSpPr>
            <a:cxnSpLocks/>
          </p:cNvCxnSpPr>
          <p:nvPr/>
        </p:nvCxnSpPr>
        <p:spPr>
          <a:xfrm>
            <a:off x="9179538" y="2604055"/>
            <a:ext cx="7958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73" name="Picture 107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E36D3FB-F231-3DE2-7AC3-70FDDD51D9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151" y="4271188"/>
            <a:ext cx="370507" cy="370507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4F0181-BCE0-272D-95ED-43A54E8B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245" y="4131676"/>
            <a:ext cx="232096" cy="2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7" name="Straight Arrow Connector 1076">
            <a:extLst>
              <a:ext uri="{FF2B5EF4-FFF2-40B4-BE49-F238E27FC236}">
                <a16:creationId xmlns:a16="http://schemas.microsoft.com/office/drawing/2014/main" id="{2A5975F3-CEA2-4DC0-58BA-4D1666A67DDF}"/>
              </a:ext>
            </a:extLst>
          </p:cNvPr>
          <p:cNvCxnSpPr>
            <a:cxnSpLocks/>
          </p:cNvCxnSpPr>
          <p:nvPr/>
        </p:nvCxnSpPr>
        <p:spPr>
          <a:xfrm>
            <a:off x="9021426" y="4456442"/>
            <a:ext cx="730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756B0E-3260-D3DF-DF1A-278FAB3DCA82}"/>
              </a:ext>
            </a:extLst>
          </p:cNvPr>
          <p:cNvSpPr txBox="1"/>
          <p:nvPr/>
        </p:nvSpPr>
        <p:spPr>
          <a:xfrm>
            <a:off x="1235390" y="3296086"/>
            <a:ext cx="1656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 = fire report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8F256A-C8FA-314F-A5B3-CCD1FFBD1F35}"/>
              </a:ext>
            </a:extLst>
          </p:cNvPr>
          <p:cNvSpPr txBox="1"/>
          <p:nvPr/>
        </p:nvSpPr>
        <p:spPr>
          <a:xfrm>
            <a:off x="3175595" y="2440235"/>
            <a:ext cx="181703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Satellite images</a:t>
            </a: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 GEE, stored</a:t>
            </a: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Google Cloud</a:t>
            </a: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Storage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34A87-20D4-C1C1-6B40-761AD8B1E2AF}"/>
              </a:ext>
            </a:extLst>
          </p:cNvPr>
          <p:cNvSpPr txBox="1"/>
          <p:nvPr/>
        </p:nvSpPr>
        <p:spPr>
          <a:xfrm>
            <a:off x="3092651" y="4256935"/>
            <a:ext cx="1825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Tabular features</a:t>
            </a: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SIT 209</a:t>
            </a:r>
          </a:p>
        </p:txBody>
      </p:sp>
    </p:spTree>
    <p:extLst>
      <p:ext uri="{BB962C8B-B14F-4D97-AF65-F5344CB8AC3E}">
        <p14:creationId xmlns:p14="http://schemas.microsoft.com/office/powerpoint/2010/main" val="347137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E652619-5FD4-BA33-9FE7-B5315A41443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248492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1" imgH="473" progId="TCLayout.ActiveDocument.1">
                  <p:embed/>
                </p:oleObj>
              </mc:Choice>
              <mc:Fallback>
                <p:oleObj name="think-cell Slide" r:id="rId3" imgW="471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1E41827C-C08C-E10F-E9D7-B56A994C8411}"/>
              </a:ext>
            </a:extLst>
          </p:cNvPr>
          <p:cNvSpPr/>
          <p:nvPr/>
        </p:nvSpPr>
        <p:spPr>
          <a:xfrm>
            <a:off x="1571861" y="1647602"/>
            <a:ext cx="1174450" cy="4409209"/>
          </a:xfrm>
          <a:prstGeom prst="rect">
            <a:avLst/>
          </a:prstGeom>
          <a:solidFill>
            <a:srgbClr val="82E2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FC4C7-5B15-4ED4-5C6F-EC1A1946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Multimodal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48A06-41FA-C641-3BBF-4FA30A6F2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370" y="2033094"/>
            <a:ext cx="242548" cy="1819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801A47-9AC3-913E-8664-96A34CAAFB57}"/>
              </a:ext>
            </a:extLst>
          </p:cNvPr>
          <p:cNvSpPr txBox="1"/>
          <p:nvPr/>
        </p:nvSpPr>
        <p:spPr>
          <a:xfrm>
            <a:off x="4127357" y="2033094"/>
            <a:ext cx="1237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Precipitation</a:t>
            </a:r>
            <a:endParaRPr lang="fr-FR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D55FFC-B7ED-6861-4AAB-5AB46FF8CDEC}"/>
              </a:ext>
            </a:extLst>
          </p:cNvPr>
          <p:cNvSpPr txBox="1"/>
          <p:nvPr/>
        </p:nvSpPr>
        <p:spPr>
          <a:xfrm>
            <a:off x="4127357" y="2285007"/>
            <a:ext cx="124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Specific humidity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6ED3F-1A49-57DE-9118-D0822F691959}"/>
              </a:ext>
            </a:extLst>
          </p:cNvPr>
          <p:cNvSpPr txBox="1"/>
          <p:nvPr/>
        </p:nvSpPr>
        <p:spPr>
          <a:xfrm>
            <a:off x="4127357" y="2536920"/>
            <a:ext cx="1059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Wind direction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99129-31A7-DA66-0D8C-7CCABCF41D01}"/>
              </a:ext>
            </a:extLst>
          </p:cNvPr>
          <p:cNvSpPr txBox="1"/>
          <p:nvPr/>
        </p:nvSpPr>
        <p:spPr>
          <a:xfrm>
            <a:off x="4127357" y="2788833"/>
            <a:ext cx="960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Max temp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B3A85-A811-6BF9-A2B4-DA8B69588A80}"/>
              </a:ext>
            </a:extLst>
          </p:cNvPr>
          <p:cNvSpPr txBox="1"/>
          <p:nvPr/>
        </p:nvSpPr>
        <p:spPr>
          <a:xfrm>
            <a:off x="4127357" y="3040746"/>
            <a:ext cx="935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Min temp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88E74-DB99-8351-DE1E-655626C0C8A7}"/>
              </a:ext>
            </a:extLst>
          </p:cNvPr>
          <p:cNvSpPr txBox="1"/>
          <p:nvPr/>
        </p:nvSpPr>
        <p:spPr>
          <a:xfrm>
            <a:off x="4127357" y="3292659"/>
            <a:ext cx="1234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Wind </a:t>
            </a:r>
            <a:r>
              <a:rPr lang="fr-FR" sz="1000" dirty="0" err="1"/>
              <a:t>velocity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09B5A2-E917-A192-521B-2F7DB1B36DD1}"/>
              </a:ext>
            </a:extLst>
          </p:cNvPr>
          <p:cNvSpPr txBox="1"/>
          <p:nvPr/>
        </p:nvSpPr>
        <p:spPr>
          <a:xfrm>
            <a:off x="4127357" y="3544574"/>
            <a:ext cx="107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Energy release </a:t>
            </a:r>
          </a:p>
          <a:p>
            <a:r>
              <a:rPr lang="en-US" sz="1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component</a:t>
            </a:r>
            <a:endParaRPr lang="en-US" sz="1000" dirty="0"/>
          </a:p>
        </p:txBody>
      </p:sp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0BEBBE3-8241-8EB9-63D8-60970D7C9B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62" y="3674024"/>
            <a:ext cx="418152" cy="418152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E8E84798-C699-7AF9-D01D-49CA92C77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107" y="3538880"/>
            <a:ext cx="261942" cy="31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4DFF7FA-D28E-AE66-57F3-7E4C9272F11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16"/>
          <a:stretch/>
        </p:blipFill>
        <p:spPr>
          <a:xfrm>
            <a:off x="3729862" y="4806309"/>
            <a:ext cx="879112" cy="314588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DFCA0F-C542-843F-4856-D838A799A3E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16"/>
          <a:stretch/>
        </p:blipFill>
        <p:spPr>
          <a:xfrm>
            <a:off x="4544288" y="4806309"/>
            <a:ext cx="879112" cy="3145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04D79D-4EB3-1A5A-A8BB-03F91A4DF85C}"/>
              </a:ext>
            </a:extLst>
          </p:cNvPr>
          <p:cNvSpPr txBox="1"/>
          <p:nvPr/>
        </p:nvSpPr>
        <p:spPr>
          <a:xfrm>
            <a:off x="3727797" y="5120896"/>
            <a:ext cx="1792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Fire </a:t>
            </a:r>
            <a:r>
              <a:rPr lang="en-US" sz="1000" dirty="0" err="1"/>
              <a:t>behaviour</a:t>
            </a:r>
            <a:r>
              <a:rPr lang="en-US" sz="1000" dirty="0"/>
              <a:t> (1-hot)</a:t>
            </a:r>
          </a:p>
          <a:p>
            <a:r>
              <a:rPr lang="en-US" sz="1000" dirty="0"/>
              <a:t>Fuel type (1-hot)</a:t>
            </a:r>
          </a:p>
          <a:p>
            <a:r>
              <a:rPr lang="en-US" sz="1000" dirty="0"/>
              <a:t>Suppression method (1-hot)</a:t>
            </a:r>
          </a:p>
          <a:p>
            <a:r>
              <a:rPr lang="en-US" sz="1000" dirty="0"/>
              <a:t>Fire spread</a:t>
            </a:r>
            <a:endParaRPr lang="fr-FR" sz="1000" dirty="0"/>
          </a:p>
        </p:txBody>
      </p:sp>
      <p:sp>
        <p:nvSpPr>
          <p:cNvPr id="19" name="Flowchart: Manual Operation 18">
            <a:extLst>
              <a:ext uri="{FF2B5EF4-FFF2-40B4-BE49-F238E27FC236}">
                <a16:creationId xmlns:a16="http://schemas.microsoft.com/office/drawing/2014/main" id="{1F9276A2-9E94-AC77-5F83-DEB410941719}"/>
              </a:ext>
            </a:extLst>
          </p:cNvPr>
          <p:cNvSpPr/>
          <p:nvPr/>
        </p:nvSpPr>
        <p:spPr>
          <a:xfrm rot="16200000">
            <a:off x="6019327" y="2387896"/>
            <a:ext cx="1059016" cy="1059014"/>
          </a:xfrm>
          <a:prstGeom prst="flowChartManualOperation">
            <a:avLst/>
          </a:prstGeom>
          <a:solidFill>
            <a:srgbClr val="433B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1E67A3-10F4-A3DB-EDC0-DC1CE8DC0E7A}"/>
              </a:ext>
            </a:extLst>
          </p:cNvPr>
          <p:cNvSpPr txBox="1"/>
          <p:nvPr/>
        </p:nvSpPr>
        <p:spPr>
          <a:xfrm>
            <a:off x="5965575" y="2727277"/>
            <a:ext cx="2131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efficientNet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7358FB-2F86-1B7F-5870-F65ECFDFDFED}"/>
              </a:ext>
            </a:extLst>
          </p:cNvPr>
          <p:cNvSpPr txBox="1"/>
          <p:nvPr/>
        </p:nvSpPr>
        <p:spPr>
          <a:xfrm>
            <a:off x="5423400" y="2102955"/>
            <a:ext cx="1719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(7, 64, 64)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3A9D7-C419-EEB7-CDDD-B25FEF9E54C5}"/>
              </a:ext>
            </a:extLst>
          </p:cNvPr>
          <p:cNvSpPr txBox="1"/>
          <p:nvPr/>
        </p:nvSpPr>
        <p:spPr>
          <a:xfrm>
            <a:off x="7417854" y="2996552"/>
            <a:ext cx="1719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(128+8)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CDC655-26F7-52CF-B7F3-B2DD0A8B6DFE}"/>
              </a:ext>
            </a:extLst>
          </p:cNvPr>
          <p:cNvSpPr txBox="1"/>
          <p:nvPr/>
        </p:nvSpPr>
        <p:spPr>
          <a:xfrm>
            <a:off x="7005458" y="2321055"/>
            <a:ext cx="1719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(128)</a:t>
            </a:r>
          </a:p>
        </p:txBody>
      </p: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5CAF8E9B-462A-E914-F1E9-8C254A824307}"/>
              </a:ext>
            </a:extLst>
          </p:cNvPr>
          <p:cNvSpPr/>
          <p:nvPr/>
        </p:nvSpPr>
        <p:spPr>
          <a:xfrm rot="16200000">
            <a:off x="6036957" y="4463729"/>
            <a:ext cx="1059016" cy="1059014"/>
          </a:xfrm>
          <a:prstGeom prst="flowChartManualOperation">
            <a:avLst/>
          </a:prstGeom>
          <a:solidFill>
            <a:srgbClr val="433B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23F683-A63D-2983-A738-ACE50FF06FA5}"/>
              </a:ext>
            </a:extLst>
          </p:cNvPr>
          <p:cNvSpPr txBox="1"/>
          <p:nvPr/>
        </p:nvSpPr>
        <p:spPr>
          <a:xfrm>
            <a:off x="6249003" y="4736810"/>
            <a:ext cx="2131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FFN</a:t>
            </a:r>
          </a:p>
          <a:p>
            <a:r>
              <a:rPr lang="en-US" sz="1400" dirty="0">
                <a:solidFill>
                  <a:schemeClr val="bg1"/>
                </a:solidFill>
              </a:rPr>
              <a:t>L=2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11CDF5-2AAF-58CE-F1B6-B23E5CCD5CDE}"/>
              </a:ext>
            </a:extLst>
          </p:cNvPr>
          <p:cNvSpPr txBox="1"/>
          <p:nvPr/>
        </p:nvSpPr>
        <p:spPr>
          <a:xfrm>
            <a:off x="5601260" y="4263432"/>
            <a:ext cx="1719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(49)</a:t>
            </a:r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3D44440F-D811-0757-0362-6E98A64CEFFA}"/>
              </a:ext>
            </a:extLst>
          </p:cNvPr>
          <p:cNvSpPr/>
          <p:nvPr/>
        </p:nvSpPr>
        <p:spPr>
          <a:xfrm rot="16200000">
            <a:off x="7815275" y="3406127"/>
            <a:ext cx="1579085" cy="1059014"/>
          </a:xfrm>
          <a:prstGeom prst="flowChartManualOperation">
            <a:avLst/>
          </a:prstGeom>
          <a:solidFill>
            <a:srgbClr val="433B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6CAC3E-BD16-C235-4F4D-7D23913457B9}"/>
              </a:ext>
            </a:extLst>
          </p:cNvPr>
          <p:cNvSpPr txBox="1"/>
          <p:nvPr/>
        </p:nvSpPr>
        <p:spPr>
          <a:xfrm>
            <a:off x="8277704" y="3674024"/>
            <a:ext cx="2131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FFN</a:t>
            </a:r>
          </a:p>
          <a:p>
            <a:r>
              <a:rPr lang="en-US" sz="1400" dirty="0">
                <a:solidFill>
                  <a:schemeClr val="bg1"/>
                </a:solidFill>
              </a:rPr>
              <a:t>L=1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F63058-F8F1-7469-A5C9-CB5041A4164A}"/>
              </a:ext>
            </a:extLst>
          </p:cNvPr>
          <p:cNvSpPr txBox="1"/>
          <p:nvPr/>
        </p:nvSpPr>
        <p:spPr>
          <a:xfrm>
            <a:off x="7055136" y="4475987"/>
            <a:ext cx="1719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(8)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A50CED-5451-5FB2-E1D7-FA9F19212BA4}"/>
              </a:ext>
            </a:extLst>
          </p:cNvPr>
          <p:cNvSpPr txBox="1"/>
          <p:nvPr/>
        </p:nvSpPr>
        <p:spPr>
          <a:xfrm>
            <a:off x="9171711" y="3350276"/>
            <a:ext cx="1719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A705CB-4CD3-1E49-E0F4-439C73EB3619}"/>
              </a:ext>
            </a:extLst>
          </p:cNvPr>
          <p:cNvCxnSpPr/>
          <p:nvPr/>
        </p:nvCxnSpPr>
        <p:spPr>
          <a:xfrm>
            <a:off x="2949781" y="2942650"/>
            <a:ext cx="6887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100FE4-5291-7A1D-5A35-4452FEEC4B7E}"/>
              </a:ext>
            </a:extLst>
          </p:cNvPr>
          <p:cNvCxnSpPr/>
          <p:nvPr/>
        </p:nvCxnSpPr>
        <p:spPr>
          <a:xfrm>
            <a:off x="2949780" y="5103981"/>
            <a:ext cx="6887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68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E593605E-BB46-6F3C-1F76-E4B9DDA6221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3171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1" imgH="473" progId="TCLayout.ActiveDocument.1">
                  <p:embed/>
                </p:oleObj>
              </mc:Choice>
              <mc:Fallback>
                <p:oleObj name="think-cell Slide" r:id="rId3" imgW="471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4D1ABB1-1B92-FA7A-B24B-82336015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C255-7A9F-8682-EB15-8A352E8B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Target: skewed, biased, noisy</a:t>
            </a:r>
          </a:p>
          <a:p>
            <a:r>
              <a:rPr lang="en-US" dirty="0"/>
              <a:t>Features: </a:t>
            </a:r>
          </a:p>
          <a:p>
            <a:pPr lvl="1"/>
            <a:r>
              <a:rPr lang="en-US" sz="2000" dirty="0"/>
              <a:t>1. Tabular data: biased</a:t>
            </a:r>
          </a:p>
          <a:p>
            <a:pPr lvl="1"/>
            <a:r>
              <a:rPr lang="en-US" sz="2000" dirty="0"/>
              <a:t>2. Satellite images: missing images, no interpolation, noise</a:t>
            </a:r>
          </a:p>
          <a:p>
            <a:r>
              <a:rPr lang="en-US" dirty="0"/>
              <a:t>Model:</a:t>
            </a:r>
          </a:p>
          <a:p>
            <a:pPr lvl="1"/>
            <a:r>
              <a:rPr lang="en-US" sz="2000" dirty="0"/>
              <a:t>How many layers to freeze? (0 -&gt; fully-retrained)</a:t>
            </a:r>
          </a:p>
        </p:txBody>
      </p:sp>
    </p:spTree>
    <p:extLst>
      <p:ext uri="{BB962C8B-B14F-4D97-AF65-F5344CB8AC3E}">
        <p14:creationId xmlns:p14="http://schemas.microsoft.com/office/powerpoint/2010/main" val="274259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9F39349-E4AA-38E6-5F0B-995EFBE9D73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830512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1" imgH="473" progId="TCLayout.ActiveDocument.1">
                  <p:embed/>
                </p:oleObj>
              </mc:Choice>
              <mc:Fallback>
                <p:oleObj name="think-cell Slide" r:id="rId3" imgW="471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8C2161C-5D99-078D-DBF1-C1DA1F31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Appendix: Target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AEC989-90F4-014A-FB35-D3FD08057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753464" y="3771679"/>
            <a:ext cx="3627256" cy="2530368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E6A777E-E9A1-7F41-EC74-3C3944969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664" y="1358025"/>
            <a:ext cx="3364318" cy="23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B66FFB6-1831-A1A5-C233-370E469F7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468" y="1358025"/>
            <a:ext cx="3364318" cy="239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A63B72-24FB-30AA-73C2-58A5E8DAA081}"/>
              </a:ext>
            </a:extLst>
          </p:cNvPr>
          <p:cNvSpPr txBox="1"/>
          <p:nvPr/>
        </p:nvSpPr>
        <p:spPr>
          <a:xfrm>
            <a:off x="6604000" y="6227298"/>
            <a:ext cx="2724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Ratio : day/day before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29A5C43-AE70-1591-C193-2C6745F34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602" y="3753652"/>
            <a:ext cx="3448050" cy="245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367C3F-7282-9FD6-A09B-3C38EF51444F}"/>
              </a:ext>
            </a:extLst>
          </p:cNvPr>
          <p:cNvSpPr txBox="1"/>
          <p:nvPr/>
        </p:nvSpPr>
        <p:spPr>
          <a:xfrm>
            <a:off x="2643506" y="6227298"/>
            <a:ext cx="2608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Log(1+diff)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50DDB-FABA-17DE-84CD-3C91E52D1D32}"/>
              </a:ext>
            </a:extLst>
          </p:cNvPr>
          <p:cNvSpPr txBox="1"/>
          <p:nvPr/>
        </p:nvSpPr>
        <p:spPr>
          <a:xfrm>
            <a:off x="732156" y="2269518"/>
            <a:ext cx="2608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153390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7E5F41B4-968A-9B2E-50CC-2F0105F3AD8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03935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1" imgH="473" progId="TCLayout.ActiveDocument.1">
                  <p:embed/>
                </p:oleObj>
              </mc:Choice>
              <mc:Fallback>
                <p:oleObj name="think-cell Slide" r:id="rId3" imgW="471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3E7FB01-05B4-A61C-4A8B-7C6654C8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 err="1"/>
              <a:t>Satelite</a:t>
            </a:r>
            <a:r>
              <a:rPr lang="en-US" dirty="0"/>
              <a:t>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14AC2F-E1D2-FCC4-33FA-F9EC1AC11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39609" y="1863436"/>
            <a:ext cx="3901656" cy="393224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516A5C-D7CA-D9E8-DCE2-8E6FFEF8B8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9086" y="553442"/>
            <a:ext cx="4842477" cy="2955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EC037A-7F70-B630-7E99-51B25B808A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8089" y="3661571"/>
            <a:ext cx="6130113" cy="28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3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931F8E5-9B09-835B-156B-68BBA250FE4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25794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1" imgH="473" progId="TCLayout.ActiveDocument.1">
                  <p:embed/>
                </p:oleObj>
              </mc:Choice>
              <mc:Fallback>
                <p:oleObj name="think-cell Slide" r:id="rId3" imgW="471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683CA88-17A4-2647-5AB9-A58DDE60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64685-061B-4676-0210-DD9EAF1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870"/>
            <a:ext cx="10081161" cy="46048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Model</a:t>
            </a:r>
          </a:p>
          <a:p>
            <a:pPr marL="514350" indent="-514350">
              <a:buAutoNum type="arabicPeriod"/>
            </a:pPr>
            <a:r>
              <a:rPr lang="en-US" dirty="0"/>
              <a:t>Ablation study: just features =&gt; test relative: </a:t>
            </a:r>
          </a:p>
          <a:p>
            <a:pPr marL="971550" lvl="1" indent="-514350">
              <a:buAutoNum type="arabicPeriod"/>
            </a:pPr>
            <a:r>
              <a:rPr lang="en-US" dirty="0"/>
              <a:t>Create exp class: use </a:t>
            </a:r>
            <a:r>
              <a:rPr lang="en-US" dirty="0" err="1"/>
              <a:t>args</a:t>
            </a:r>
            <a:r>
              <a:rPr lang="en-US" dirty="0"/>
              <a:t> for </a:t>
            </a:r>
            <a:r>
              <a:rPr lang="en-US" dirty="0" err="1"/>
              <a:t>rel</a:t>
            </a:r>
            <a:r>
              <a:rPr lang="en-US" dirty="0"/>
              <a:t>/abs growth, multimodal, log distribution</a:t>
            </a:r>
          </a:p>
          <a:p>
            <a:pPr marL="0" indent="0">
              <a:buNone/>
            </a:pPr>
            <a:r>
              <a:rPr lang="en-US" dirty="0"/>
              <a:t>2. Model with 2 </a:t>
            </a:r>
            <a:r>
              <a:rPr lang="en-US" dirty="0" err="1"/>
              <a:t>unfreezed</a:t>
            </a:r>
            <a:r>
              <a:rPr lang="en-US" dirty="0"/>
              <a:t> layers, Lr=3e-4, 5e-5</a:t>
            </a:r>
          </a:p>
          <a:p>
            <a:pPr marL="0" indent="0">
              <a:buNone/>
            </a:pPr>
            <a:r>
              <a:rPr lang="en-US" dirty="0"/>
              <a:t>Log distribution-&gt; create 3-5 classes</a:t>
            </a:r>
          </a:p>
          <a:p>
            <a:pPr marL="0" indent="0">
              <a:buNone/>
            </a:pPr>
            <a:r>
              <a:rPr lang="en-US" dirty="0"/>
              <a:t>3. Relative vs absolute growth</a:t>
            </a:r>
          </a:p>
          <a:p>
            <a:pPr marL="0" indent="0">
              <a:buNone/>
            </a:pPr>
            <a:r>
              <a:rPr lang="en-US" dirty="0"/>
              <a:t>4. Only train with non-zeros reports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</a:t>
            </a:r>
          </a:p>
          <a:p>
            <a:pPr marL="514350" indent="-514350">
              <a:buAutoNum type="arabicPeriod"/>
            </a:pPr>
            <a:r>
              <a:rPr lang="en-US" dirty="0"/>
              <a:t>Download 1000 -&gt;n</a:t>
            </a:r>
          </a:p>
          <a:p>
            <a:pPr marL="0" indent="0">
              <a:buNone/>
            </a:pPr>
            <a:r>
              <a:rPr lang="en-US" dirty="0"/>
              <a:t>2. Target</a:t>
            </a:r>
          </a:p>
          <a:p>
            <a:pPr marL="0" indent="0">
              <a:buNone/>
            </a:pPr>
            <a:r>
              <a:rPr lang="en-US" dirty="0"/>
              <a:t>3. interpolation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43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383</Words>
  <Application>Microsoft Office PowerPoint</Application>
  <PresentationFormat>Widescreen</PresentationFormat>
  <Paragraphs>109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Lato</vt:lpstr>
      <vt:lpstr>Roboto</vt:lpstr>
      <vt:lpstr>Office Theme</vt:lpstr>
      <vt:lpstr>think-cell Slide</vt:lpstr>
      <vt:lpstr>Wildfire-lab</vt:lpstr>
      <vt:lpstr>Google: predicting next-day fire masks</vt:lpstr>
      <vt:lpstr>Satellite Weather Data Extraction</vt:lpstr>
      <vt:lpstr>Mutlimodal Dataset </vt:lpstr>
      <vt:lpstr>Multimodal model</vt:lpstr>
      <vt:lpstr>Problems</vt:lpstr>
      <vt:lpstr>Appendix: Target</vt:lpstr>
      <vt:lpstr>Satelite images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Rio (Student at CentraleSupelec)</dc:creator>
  <cp:lastModifiedBy>Benjamin Rio</cp:lastModifiedBy>
  <cp:revision>6</cp:revision>
  <dcterms:created xsi:type="dcterms:W3CDTF">2024-03-14T13:46:22Z</dcterms:created>
  <dcterms:modified xsi:type="dcterms:W3CDTF">2024-04-10T12:59:29Z</dcterms:modified>
</cp:coreProperties>
</file>