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d1e5845e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d1e5845e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d1e5845e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d1e5845e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d1e5845e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d1e5845e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d1e5845e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d1e5845e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wildfire.gov/application/sit20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Optimizing Firefighter Allocation for Wildfire Response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0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/>
              <a:t>Benjamin Rio &amp; Clara Schneuwly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1C4587"/>
                </a:solidFill>
                <a:latin typeface="Georgia"/>
                <a:ea typeface="Georgia"/>
                <a:cs typeface="Georgia"/>
                <a:sym typeface="Georgia"/>
              </a:rPr>
              <a:t>I - Problem statement</a:t>
            </a:r>
            <a:endParaRPr b="1">
              <a:solidFill>
                <a:srgbClr val="1C458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57075" y="1000075"/>
            <a:ext cx="8908500" cy="20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Yearly economic burden of </a:t>
            </a:r>
            <a:r>
              <a:rPr b="1" lang="fr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$400B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for US. Suppression resources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Complex challenge: Unpredictable nature of fire spread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+ Varying effectiveness of suppression efforts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Current allocation methods rely on experience and local heuristic approaches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 efficient use of available </a:t>
            </a:r>
            <a:r>
              <a:rPr b="1" lang="fr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predictive models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2" name="Google Shape;62;p14"/>
          <p:cNvCxnSpPr/>
          <p:nvPr/>
        </p:nvCxnSpPr>
        <p:spPr>
          <a:xfrm>
            <a:off x="540300" y="2730350"/>
            <a:ext cx="653100" cy="10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4"/>
          <p:cNvSpPr txBox="1"/>
          <p:nvPr/>
        </p:nvSpPr>
        <p:spPr>
          <a:xfrm>
            <a:off x="1365150" y="3329975"/>
            <a:ext cx="6413700" cy="942300"/>
          </a:xfrm>
          <a:prstGeom prst="rect">
            <a:avLst/>
          </a:prstGeom>
          <a:noFill/>
          <a:ln cap="flat" cmpd="sng" w="2857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Our goal: </a:t>
            </a:r>
            <a:r>
              <a:rPr b="1" lang="fr" sz="19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Ti</a:t>
            </a:r>
            <a:r>
              <a:rPr b="1" lang="fr" sz="2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mely</a:t>
            </a:r>
            <a:r>
              <a:rPr lang="fr" sz="2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responses to more </a:t>
            </a:r>
            <a:r>
              <a:rPr b="1" lang="fr" sz="2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costly fires</a:t>
            </a:r>
            <a:r>
              <a:rPr lang="fr" sz="2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while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minimizing transportation costs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1C4587"/>
                </a:solidFill>
                <a:latin typeface="Georgia"/>
                <a:ea typeface="Georgia"/>
                <a:cs typeface="Georgia"/>
                <a:sym typeface="Georgia"/>
              </a:rPr>
              <a:t>II - Data:</a:t>
            </a:r>
            <a:r>
              <a:rPr b="1" lang="fr" sz="2577">
                <a:solidFill>
                  <a:srgbClr val="1C4587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fr" sz="18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3 datasets from </a:t>
            </a:r>
            <a:r>
              <a:rPr lang="fr" sz="1800" u="sng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www.wildfire.gov</a:t>
            </a:r>
            <a:r>
              <a:rPr lang="fr" sz="18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for year 2015 to 2018.</a:t>
            </a:r>
            <a:endParaRPr b="1">
              <a:solidFill>
                <a:srgbClr val="1C458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923875"/>
            <a:ext cx="8725200" cy="31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+38k</a:t>
            </a:r>
            <a:r>
              <a:rPr lang="fr" sz="19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fire timed reports, with multiple reports per fire. 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Methodic preprocessing to ”capture” the dataset at a given day. 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Features: 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eorgia"/>
              <a:buChar char="-"/>
            </a:pPr>
            <a:r>
              <a:rPr lang="fr" sz="1900" u="sng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Area</a:t>
            </a:r>
            <a:r>
              <a:rPr lang="fr" sz="19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of the fire on this day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eorgia"/>
              <a:buChar char="-"/>
            </a:pPr>
            <a:r>
              <a:rPr lang="fr" sz="1900" u="sng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Number of firefighters</a:t>
            </a:r>
            <a:r>
              <a:rPr lang="fr" sz="19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sent on this day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eorgia"/>
              <a:buChar char="-"/>
            </a:pPr>
            <a:r>
              <a:rPr lang="fr" sz="1900" u="sng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Maximum number of firefighters</a:t>
            </a:r>
            <a:r>
              <a:rPr lang="fr" sz="19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sent during any day</a:t>
            </a:r>
            <a:endParaRPr sz="1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eorgia"/>
              <a:buChar char="-"/>
            </a:pPr>
            <a:r>
              <a:rPr lang="fr" sz="1900" u="sng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Distances</a:t>
            </a:r>
            <a:r>
              <a:rPr lang="fr" sz="19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between fires (Haversine and Euclidean).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0" name="Google Shape;70;p15"/>
          <p:cNvCxnSpPr/>
          <p:nvPr/>
        </p:nvCxnSpPr>
        <p:spPr>
          <a:xfrm>
            <a:off x="504425" y="1592900"/>
            <a:ext cx="653100" cy="10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5"/>
          <p:cNvSpPr txBox="1"/>
          <p:nvPr/>
        </p:nvSpPr>
        <p:spPr>
          <a:xfrm>
            <a:off x="1554900" y="3955875"/>
            <a:ext cx="6238800" cy="510000"/>
          </a:xfrm>
          <a:prstGeom prst="rect">
            <a:avLst/>
          </a:prstGeom>
          <a:noFill/>
          <a:ln cap="flat" cmpd="sng" w="2857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rgbClr val="1C458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FOCUS</a:t>
            </a:r>
            <a:r>
              <a:rPr lang="fr" sz="2200">
                <a:solidFill>
                  <a:srgbClr val="1C458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fr" sz="2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51 reported fires on </a:t>
            </a:r>
            <a:r>
              <a:rPr b="1" lang="fr" sz="2200">
                <a:solidFill>
                  <a:srgbClr val="1C458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August 1st, 2018</a:t>
            </a:r>
            <a:endParaRPr sz="2300">
              <a:solidFill>
                <a:srgbClr val="1C458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1C4587"/>
                </a:solidFill>
                <a:latin typeface="Georgia"/>
                <a:ea typeface="Georgia"/>
                <a:cs typeface="Georgia"/>
                <a:sym typeface="Georgia"/>
              </a:rPr>
              <a:t>III - Methods</a:t>
            </a:r>
            <a:endParaRPr b="1">
              <a:solidFill>
                <a:srgbClr val="1C458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70075" y="619075"/>
            <a:ext cx="88977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eorgia"/>
              <a:buAutoNum type="arabicPeriod"/>
            </a:pPr>
            <a:r>
              <a:rPr b="1" lang="fr">
                <a:solidFill>
                  <a:srgbClr val="1C458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Baseline model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fr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Treat fires in descending order of area.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eorgia"/>
              <a:buAutoNum type="arabicPeriod"/>
            </a:pPr>
            <a:r>
              <a:rPr b="1" lang="fr">
                <a:solidFill>
                  <a:srgbClr val="1C458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Area-agnostic model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fr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Allocate firefighters to minimize damage and travel costs.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eorgia"/>
              <a:buAutoNum type="arabicPeriod"/>
            </a:pPr>
            <a:r>
              <a:rPr b="1" lang="fr">
                <a:solidFill>
                  <a:srgbClr val="1C458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Area-dependent model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fr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Encouraging crews towards larger fires because they make more impact.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b="1" lang="fr">
                <a:solidFill>
                  <a:srgbClr val="1C458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Dynamic network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fr" sz="15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Structure of directed network flow problem </a:t>
            </a:r>
            <a:r>
              <a:rPr lang="fr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(less expensive than </a:t>
            </a:r>
            <a:r>
              <a:rPr lang="fr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MIO)</a:t>
            </a:r>
            <a:r>
              <a:rPr lang="fr" sz="15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-"/>
            </a:pPr>
            <a:r>
              <a:rPr lang="fr" sz="17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Sequential set of </a:t>
            </a:r>
            <a:r>
              <a:rPr b="1" lang="fr" sz="17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nodes</a:t>
            </a:r>
            <a:r>
              <a:rPr lang="fr" sz="17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each</a:t>
            </a:r>
            <a:r>
              <a:rPr lang="fr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fr" sz="17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one represents the set fires at time t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-"/>
            </a:pPr>
            <a:r>
              <a:rPr lang="fr" sz="17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Between two layers, nodes are fully</a:t>
            </a:r>
            <a:r>
              <a:rPr lang="fr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fr" sz="17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connected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-"/>
            </a:pPr>
            <a:r>
              <a:rPr b="1" lang="fr" sz="17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Direction</a:t>
            </a:r>
            <a:r>
              <a:rPr lang="fr" sz="17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given by the arrow of time : nodes at time t have directed edge towards each of the nodes of time t+1.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-"/>
            </a:pPr>
            <a:r>
              <a:rPr b="1" lang="fr" sz="17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Cost</a:t>
            </a:r>
            <a:r>
              <a:rPr lang="fr" sz="17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of the edge between two nodes: distance</a:t>
            </a:r>
            <a:r>
              <a:rPr lang="fr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fr" sz="17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between the two associated fires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-"/>
            </a:pPr>
            <a:r>
              <a:rPr b="1" lang="fr" sz="17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Capacity </a:t>
            </a:r>
            <a:r>
              <a:rPr lang="fr" sz="17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of </a:t>
            </a:r>
            <a:r>
              <a:rPr lang="fr" sz="17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edge between two nodes: </a:t>
            </a:r>
            <a:r>
              <a:rPr lang="fr" sz="17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infinite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1C4587"/>
                </a:solidFill>
                <a:latin typeface="Georgia"/>
                <a:ea typeface="Georgia"/>
                <a:cs typeface="Georgia"/>
                <a:sym typeface="Georgia"/>
              </a:rPr>
              <a:t>III - Results and Impact</a:t>
            </a:r>
            <a:endParaRPr b="1">
              <a:solidFill>
                <a:srgbClr val="1C458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587650" y="3034225"/>
            <a:ext cx="12432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Baseline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771475"/>
            <a:ext cx="4337751" cy="231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025" y="771475"/>
            <a:ext cx="4337751" cy="231344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5075250" y="3019450"/>
            <a:ext cx="20238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Area-agnostic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81825" y="3437050"/>
            <a:ext cx="82875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eorgia"/>
              <a:buChar char="➔"/>
            </a:pPr>
            <a:r>
              <a:rPr lang="fr" sz="2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Fundamental wildfire management problem.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eorgia"/>
              <a:buChar char="➔"/>
            </a:pPr>
            <a:r>
              <a:rPr lang="fr" sz="2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MIO: Edge from a management perspective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eorgia"/>
              <a:buChar char="➔"/>
            </a:pPr>
            <a:r>
              <a:rPr lang="fr" sz="2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Dynamic graph: Smaller search space + relaxation is useful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