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Economica"/>
      <p:regular r:id="rId32"/>
      <p:bold r:id="rId33"/>
      <p:italic r:id="rId34"/>
      <p:boldItalic r:id="rId35"/>
    </p:embeddedFont>
    <p:embeddedFont>
      <p:font typeface="Source Code Pro"/>
      <p:regular r:id="rId36"/>
      <p:bold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5F7CF49-0B43-4D6F-AE57-5A6AB45F06F8}">
  <a:tblStyle styleId="{F5F7CF49-0B43-4D6F-AE57-5A6AB45F06F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5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Economica-bold.fntdata"/><Relationship Id="rId10" Type="http://schemas.openxmlformats.org/officeDocument/2006/relationships/slide" Target="slides/slide5.xml"/><Relationship Id="rId32" Type="http://schemas.openxmlformats.org/officeDocument/2006/relationships/font" Target="fonts/Economica-regular.fntdata"/><Relationship Id="rId13" Type="http://schemas.openxmlformats.org/officeDocument/2006/relationships/slide" Target="slides/slide8.xml"/><Relationship Id="rId35" Type="http://schemas.openxmlformats.org/officeDocument/2006/relationships/font" Target="fonts/Economica-boldItalic.fntdata"/><Relationship Id="rId12" Type="http://schemas.openxmlformats.org/officeDocument/2006/relationships/slide" Target="slides/slide7.xml"/><Relationship Id="rId34" Type="http://schemas.openxmlformats.org/officeDocument/2006/relationships/font" Target="fonts/Economica-italic.fntdata"/><Relationship Id="rId15" Type="http://schemas.openxmlformats.org/officeDocument/2006/relationships/slide" Target="slides/slide10.xml"/><Relationship Id="rId37" Type="http://schemas.openxmlformats.org/officeDocument/2006/relationships/font" Target="fonts/SourceCodePro-bold.fntdata"/><Relationship Id="rId14" Type="http://schemas.openxmlformats.org/officeDocument/2006/relationships/slide" Target="slides/slide9.xml"/><Relationship Id="rId36" Type="http://schemas.openxmlformats.org/officeDocument/2006/relationships/font" Target="fonts/SourceCodePro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.fntdata"/><Relationship Id="rId16" Type="http://schemas.openxmlformats.org/officeDocument/2006/relationships/slide" Target="slides/slide11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xiao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yun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yun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yun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xiao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young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xiao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young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young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young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xiao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xiao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xuzhou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xiao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xuzhou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xiao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xuzhou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xiao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xiao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xiao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xiao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xiao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xiao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xiao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yun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bbellanca@netjets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Ibot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Midterm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Presentation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301450" y="3551850"/>
            <a:ext cx="45411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Yun Ma, Xuzhou Yin, Young Liu, Xiao Liang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Non-functional Requirements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47375" y="1262250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zh-CN"/>
              <a:t>Appearance: S</a:t>
            </a:r>
            <a:r>
              <a:rPr lang="zh-CN"/>
              <a:t>imple style</a:t>
            </a:r>
            <a:r>
              <a:rPr lang="zh-CN"/>
              <a:t> chat window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zh-CN"/>
              <a:t>Various platform: Skype, Slack, Facebook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zh-CN"/>
              <a:t>Time: Ibot responses user’s requests in less than 5 seconds.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zh-CN"/>
              <a:t>Ibot service has at least 99% uptime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zh-CN"/>
              <a:t>Service coule be able to scale up when demand increases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zh-CN"/>
              <a:t>Users of the bot are able to complete the desired task in under 3 tries.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zh-CN"/>
              <a:t>Ibot does not allow unauthorized user to access sensitive information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63825" y="-53700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User Story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89925" y="6835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zh-CN"/>
              <a:t>As a user, I want to know the abilities of the bot, so that I can choose what I need.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zh-CN"/>
              <a:t>Functions: /Help for possible features.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zh-CN"/>
              <a:t>As a user, I want to add details for my issues, so that I can record my work easily.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zh-CN"/>
              <a:t>Functions: add title, add description, add priority and ‘assign to me’.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zh-CN"/>
              <a:t>As a user, I want to check all my work cards, so that I know where I am and what to do next.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zh-CN"/>
              <a:t>Functions: search issues - return cards in a row in the chatting windows. 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zh-CN"/>
              <a:t>As a user, I want to move my in-progress issues to done state, so that I know the work is finished.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zh-CN"/>
              <a:t>Functions: change issue statue.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❖"/>
            </a:pPr>
            <a:r>
              <a:rPr lang="zh-CN"/>
              <a:t>As a user, I want to assign tasks to my teammate to work collaborately.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➢"/>
            </a:pPr>
            <a:r>
              <a:rPr lang="zh-CN"/>
              <a:t>Functions: assign issue to user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53275" y="8357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Use Case Diagram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850" y="914875"/>
            <a:ext cx="6211676" cy="392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Project Overview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Project Introduction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Testing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Requirements / User cases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Char char="➢"/>
            </a:pPr>
            <a:r>
              <a:rPr lang="zh-CN">
                <a:solidFill>
                  <a:schemeClr val="lt2"/>
                </a:solidFill>
              </a:rPr>
              <a:t>Acceptance Criteria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In scope / Out of Scope / Deliverables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Project Schedule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Risks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Lesson learned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95525" y="0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Acceptance Criteria</a:t>
            </a:r>
          </a:p>
        </p:txBody>
      </p:sp>
      <p:graphicFrame>
        <p:nvGraphicFramePr>
          <p:cNvPr id="142" name="Shape 142"/>
          <p:cNvGraphicFramePr/>
          <p:nvPr/>
        </p:nvGraphicFramePr>
        <p:xfrm>
          <a:off x="286500" y="972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{F5F7CF49-0B43-4D6F-AE57-5A6AB45F06F8}</a:tableStyleId>
              </a:tblPr>
              <a:tblGrid>
                <a:gridCol w="467300"/>
                <a:gridCol w="3271625"/>
                <a:gridCol w="1575750"/>
                <a:gridCol w="1383200"/>
                <a:gridCol w="1873125"/>
              </a:tblGrid>
              <a:tr h="4435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 sz="1200"/>
                        <a:t>Acceptance Criteria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 sz="1200"/>
                        <a:t>Conditions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 sz="1200"/>
                        <a:t>Estimate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sz="1200"/>
                        <a:t>Business Value</a:t>
                      </a:r>
                    </a:p>
                  </a:txBody>
                  <a:tcPr marT="91425" marB="91425" marR="91425" marL="91425"/>
                </a:tc>
              </a:tr>
              <a:tr h="476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 sz="1200"/>
                        <a:t>Short descriptions can be added to Jira issues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 sz="1200"/>
                        <a:t>Y</a:t>
                      </a:r>
                      <a:r>
                        <a:rPr lang="zh-CN" sz="1200"/>
                        <a:t>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 sz="12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3</a:t>
                      </a:r>
                    </a:p>
                  </a:txBody>
                  <a:tcPr marT="91425" marB="91425" marR="91425" marL="91425"/>
                </a:tc>
              </a:tr>
              <a:tr h="476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 sz="1200">
                          <a:solidFill>
                            <a:schemeClr val="dk1"/>
                          </a:solidFill>
                        </a:rPr>
                        <a:t>Comments can be added to Jira issues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 sz="1200"/>
                        <a:t>Yes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 sz="12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3</a:t>
                      </a:r>
                    </a:p>
                  </a:txBody>
                  <a:tcPr marT="91425" marB="91425" marR="91425" marL="91425"/>
                </a:tc>
              </a:tr>
              <a:tr h="476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 sz="1200"/>
                        <a:t>Priority can be set to Jira issues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 sz="1200"/>
                        <a:t>Yes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 sz="12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2</a:t>
                      </a:r>
                    </a:p>
                  </a:txBody>
                  <a:tcPr marT="91425" marB="91425" marR="91425" marL="91425"/>
                </a:tc>
              </a:tr>
              <a:tr h="476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 sz="1200"/>
                        <a:t>Status of an issue can be changed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 sz="1200"/>
                        <a:t>Yes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 sz="12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3</a:t>
                      </a:r>
                    </a:p>
                  </a:txBody>
                  <a:tcPr marT="91425" marB="91425" marR="91425" marL="91425"/>
                </a:tc>
              </a:tr>
              <a:tr h="476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zh-CN" sz="1200">
                          <a:solidFill>
                            <a:schemeClr val="dk1"/>
                          </a:solidFill>
                        </a:rPr>
                        <a:t>Issues can be searched using keyword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sz="1200"/>
                        <a:t>Yes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 sz="12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2</a:t>
                      </a:r>
                    </a:p>
                  </a:txBody>
                  <a:tcPr marT="91425" marB="91425" marR="91425" marL="91425"/>
                </a:tc>
              </a:tr>
              <a:tr h="313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sz="1200">
                          <a:solidFill>
                            <a:schemeClr val="dk1"/>
                          </a:solidFill>
                        </a:rPr>
                        <a:t>User can get a list of available command from the robot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sz="1200"/>
                        <a:t>Yes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 sz="12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3</a:t>
                      </a:r>
                    </a:p>
                  </a:txBody>
                  <a:tcPr marT="91425" marB="91425" marR="91425" marL="91425"/>
                </a:tc>
              </a:tr>
              <a:tr h="476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sz="1200">
                          <a:solidFill>
                            <a:schemeClr val="dk1"/>
                          </a:solidFill>
                        </a:rPr>
                        <a:t>User can get the latest build information from Jenkins/Travis CI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sz="1200"/>
                        <a:t>No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 sz="12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3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Project Overview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Project Introduction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Testing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Requirements / User cases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Acceptance Criteria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Char char="➢"/>
            </a:pPr>
            <a:r>
              <a:rPr lang="zh-CN">
                <a:solidFill>
                  <a:schemeClr val="lt2"/>
                </a:solidFill>
              </a:rPr>
              <a:t>In scope / Out of Scope / Deliverables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Project Schedule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Risks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Lesson learned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In Scope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zh-CN"/>
              <a:t>Interact with Jira: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CN"/>
              <a:t>Create issues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CN"/>
              <a:t>Search issues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CN"/>
              <a:t>Modify issues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  <a:buChar char="■"/>
            </a:pPr>
            <a:r>
              <a:rPr lang="zh-CN"/>
              <a:t>Add comment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  <a:buChar char="■"/>
            </a:pPr>
            <a:r>
              <a:rPr lang="zh-CN"/>
              <a:t>Set priority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  <a:buChar char="■"/>
            </a:pPr>
            <a:r>
              <a:rPr lang="zh-CN"/>
              <a:t>Change issue status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  <a:buChar char="■"/>
            </a:pPr>
            <a:r>
              <a:rPr lang="zh-CN"/>
              <a:t>etc.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7777"/>
              <a:buFont typeface="Open Sans"/>
              <a:buChar char="●"/>
            </a:pPr>
            <a:r>
              <a:rPr lang="zh-CN"/>
              <a:t>Use</a:t>
            </a:r>
            <a:r>
              <a:rPr lang="zh-CN"/>
              <a:t> LUIS to interpret natural language.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CN"/>
              <a:t>Set up rules to parse users’ intent.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zh-CN"/>
              <a:t>Authentication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zh-CN"/>
              <a:t>Cookie based authentication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zh-CN"/>
              <a:t>Interact with other frequently used systems like Jenkins or Salesforce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Out of Scope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zh-CN"/>
              <a:t>Integrate voice recognition to enable more intuitive interation.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zh-CN"/>
              <a:t>Requires extra libraries, accuracies are low.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zh-CN"/>
              <a:t>Some applications does not provide direct voice input method.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zh-CN"/>
              <a:t>Define domain specific language (DSL) to eliminate the ambiguity in natural language.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zh-CN"/>
              <a:t>Requires too much time to develop/test.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zh-CN"/>
              <a:t>Increases the cost of learning.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zh-CN"/>
              <a:t>Interact with more DevOps tools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t/>
            </a:r>
            <a:endParaRPr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Deliverables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Font typeface="Arial"/>
            </a:pPr>
            <a:r>
              <a:rPr lang="zh-C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 well functioning bot</a:t>
            </a:r>
          </a:p>
          <a:p>
            <a:pPr indent="-317500" lvl="1" marL="9144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</a:pPr>
            <a:r>
              <a:rPr lang="zh-C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Meet the requirements of Acceptance Criteria</a:t>
            </a:r>
          </a:p>
          <a:p>
            <a:pPr indent="-317500" lvl="1" marL="9144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</a:pPr>
            <a:r>
              <a:rPr lang="zh-C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Thoroughly tested, functional &amp; unit test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Font typeface="Arial"/>
            </a:pPr>
            <a:r>
              <a:rPr lang="zh-C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Final Proposal</a:t>
            </a:r>
          </a:p>
          <a:p>
            <a:pPr indent="-317500" lvl="1" marL="9144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</a:pPr>
            <a:r>
              <a:rPr lang="zh-C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indent="-317500" lvl="1" marL="9144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</a:pPr>
            <a:r>
              <a:rPr lang="zh-C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</a:p>
          <a:p>
            <a:pPr indent="-317500" lvl="1" marL="9144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</a:pPr>
            <a:r>
              <a:rPr lang="zh-C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Acceptance Criteria</a:t>
            </a:r>
          </a:p>
          <a:p>
            <a:pPr indent="-317500" lvl="1" marL="9144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</a:pPr>
            <a:r>
              <a:rPr lang="zh-C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Project Schedule</a:t>
            </a:r>
          </a:p>
          <a:p>
            <a:pPr indent="-317500" lvl="1" marL="9144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</a:pPr>
            <a:r>
              <a:rPr lang="zh-C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Architecture Diagrams</a:t>
            </a:r>
          </a:p>
          <a:p>
            <a:pPr indent="-317500" lvl="1" marL="9144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</a:pPr>
            <a:r>
              <a:rPr lang="zh-C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Risks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2" type="body"/>
          </p:nvPr>
        </p:nvSpPr>
        <p:spPr>
          <a:xfrm>
            <a:off x="4832400" y="1147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Font typeface="Arial"/>
            </a:pPr>
            <a:r>
              <a:rPr lang="zh-C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Presentation to the class</a:t>
            </a:r>
          </a:p>
          <a:p>
            <a:pPr indent="-317500" lvl="1" marL="9144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</a:pPr>
            <a:r>
              <a:rPr lang="zh-C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Achievement we reached</a:t>
            </a:r>
          </a:p>
          <a:p>
            <a:pPr indent="-317500" lvl="1" marL="9144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</a:pPr>
            <a:r>
              <a:rPr lang="zh-C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Working Demo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Font typeface="Arial"/>
            </a:pPr>
            <a:r>
              <a:rPr lang="zh-C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Final presentation to sponsors at NetJets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Font typeface="Arial"/>
            </a:pPr>
            <a:r>
              <a:rPr lang="zh-C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Poster for visitors in Ohio Union</a:t>
            </a:r>
          </a:p>
          <a:p>
            <a:pPr indent="-317500" lvl="1" marL="9144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</a:pPr>
            <a:r>
              <a:rPr lang="zh-C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  <a:p>
            <a:pPr indent="-317500" lvl="1" marL="9144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</a:pPr>
            <a:r>
              <a:rPr lang="zh-C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</a:p>
          <a:p>
            <a:pPr indent="-317500" lvl="1" marL="9144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</a:pPr>
            <a:r>
              <a:rPr lang="zh-C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Products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Font typeface="Arial"/>
            </a:pPr>
            <a:r>
              <a:rPr lang="zh-C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Private GitHub repository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Project Overview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Project Introduction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Testing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Requirements / User cases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Acceptance Criteria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In scope / Out of Scope / Deliverables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Char char="➢"/>
            </a:pPr>
            <a:r>
              <a:rPr lang="zh-CN">
                <a:solidFill>
                  <a:schemeClr val="lt2"/>
                </a:solidFill>
              </a:rPr>
              <a:t>Project Schedule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Risks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Lesson learned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Team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Xiao Liang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Young Liu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Xuzhou Yin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Yun Ma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Points of Contact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Branden Bellanca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Font typeface="Source Code Pro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Email: </a:t>
            </a:r>
            <a:r>
              <a:rPr lang="zh-CN" u="sng">
                <a:solidFill>
                  <a:srgbClr val="DB4437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bbellanca@netjets.com</a:t>
            </a:r>
            <a:r>
              <a:rPr lang="zh-CN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Project Schedule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25" y="1457725"/>
            <a:ext cx="8860550" cy="308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Project Overview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Project Introduction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Testing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Requirements / User cases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Acceptance Criteria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In scope / Out of Scope / Deliverables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Project Schedule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Char char="➢"/>
            </a:pPr>
            <a:r>
              <a:rPr lang="zh-CN">
                <a:solidFill>
                  <a:schemeClr val="lt2"/>
                </a:solidFill>
              </a:rPr>
              <a:t>Risks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Lesson learned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Risks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515300"/>
            <a:ext cx="8520600" cy="306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CN"/>
              <a:t>Need to be more familair with Authentication API (Coockie-Based Authentication)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CN"/>
              <a:t>Unable to locate the task under which iBot should add sub-tasks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CN"/>
              <a:t>Fuzzy search is a pretty new concept for us on which we may need to do more research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Project Overview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Project Introduction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Testing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Requirements / User cases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Acceptance Criteria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In scope / Out of Scope / Deliverables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Project Schedule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Risks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Char char="➢"/>
            </a:pPr>
            <a:r>
              <a:rPr lang="zh-CN">
                <a:solidFill>
                  <a:schemeClr val="lt2"/>
                </a:solidFill>
              </a:rPr>
              <a:t>Lesson learned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Lesson Learned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397925"/>
            <a:ext cx="8520600" cy="318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/>
              <a:t>Don’t be afraid to learn a new technology/tool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Most open source tools have user guide and API in order for us to use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Process of software development may take longer than we think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A project is not just the product. It requires more (eg. Documentation, Test cases)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Agile Methodology increases the efficiency of the project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It keeps track the progress of the project, and makes the whole process methodic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Do not start writing code before clearly userstand the need of customer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Write related documentation and come up with an acceptable plan first in order to get rid of unnecessary waste of time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DEMO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632600" y="351475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Thanks!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Project Overview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Char char="➢"/>
            </a:pPr>
            <a:r>
              <a:rPr lang="zh-CN">
                <a:solidFill>
                  <a:schemeClr val="lt2"/>
                </a:solidFill>
              </a:rPr>
              <a:t>Project Introduction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Testing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Requirements / User cases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Acceptance Criteria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In scope / Out of Scope / Deliverables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Project Schedule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Risks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Lesson learned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Problem Statement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387350"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C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Some certain daily tasks employees do everyday require cumbersome steps and unnecessary complexity. </a:t>
            </a:r>
          </a:p>
          <a:p>
            <a:pPr indent="387350"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C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IBot aims to solve this problem, it is an intelligent bot which has Natural Language Processing service integrated and interacts with issue &amp; project tracking tools like Jira, CRM tools like Salesforce, and continuous integration tools like Jenkins so that it helps turn inefficient steps into dialogs to increase productivity for all employees.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Approach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CN"/>
              <a:t>Agile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zh-CN"/>
              <a:t>Use Jira to track progress and issues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CN"/>
              <a:t>Iterative development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zh-CN"/>
              <a:t>Gather feedback from user in order to continously improve our product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CN"/>
              <a:t>Test driven development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zh-CN"/>
              <a:t>Doing testing along with developing to ensure product quality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Project Overview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Project Introduction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Char char="➢"/>
            </a:pPr>
            <a:r>
              <a:rPr lang="zh-CN">
                <a:solidFill>
                  <a:schemeClr val="lt2"/>
                </a:solidFill>
              </a:rPr>
              <a:t>Testing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Requirements / User cases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Acceptance Criteria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In scope / Out of Scope / Deliverables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Project Schedule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Risks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Lesson learned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Testing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CN"/>
              <a:t>Unit testing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zh-CN"/>
              <a:t>Mocha: A flexifble and descriptive Javascript testing framwork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zh-CN"/>
              <a:t>Tests simple bot logic as well as business system interaction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zh-CN"/>
              <a:t>Enables continuous integration with Travis CI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CN"/>
              <a:t>User acceptance testing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zh-CN"/>
              <a:t>For more complex logic.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zh-CN"/>
              <a:t>Involves human interaction.</a:t>
            </a:r>
          </a:p>
          <a:p>
            <a:pPr indent="-228600" lvl="1" marL="914400">
              <a:lnSpc>
                <a:spcPct val="150000"/>
              </a:lnSpc>
              <a:spcBef>
                <a:spcPts val="0"/>
              </a:spcBef>
            </a:pPr>
            <a:r>
              <a:rPr lang="zh-CN"/>
              <a:t>Able to use Emulator or Skype to test.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Project Overview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Project Introduction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Testing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Char char="➢"/>
            </a:pPr>
            <a:r>
              <a:rPr lang="zh-CN">
                <a:solidFill>
                  <a:schemeClr val="lt2"/>
                </a:solidFill>
              </a:rPr>
              <a:t>Requirements / User cases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Acceptance Criteria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In scope / Out of Scope / Deliverables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Project Schedule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Risks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zh-CN">
                <a:solidFill>
                  <a:srgbClr val="000000"/>
                </a:solidFill>
              </a:rPr>
              <a:t>Lesson learned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Functional Requirements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048550"/>
            <a:ext cx="42645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zh-CN"/>
              <a:t>Respond when user joins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zh-CN"/>
              <a:t>Ibot sents a greeting when a user is joining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zh-CN"/>
              <a:t>Create cards/issues in Jira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zh-CN"/>
              <a:t>Add summary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zh-CN"/>
              <a:t>Move to current Sprint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zh-CN"/>
              <a:t>Search cards/issues in Jira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zh-CN"/>
              <a:t>Return matched issues rendered in Rich Info cards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zh-CN"/>
              <a:t>Assign issue to user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zh-CN"/>
              <a:t>Select one in members list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zh-CN"/>
              <a:t>Change issue status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zh-CN"/>
              <a:t>Can choose from any defined status in Jira</a:t>
            </a:r>
          </a:p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4947600" y="1147225"/>
            <a:ext cx="41964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zh-CN"/>
              <a:t>Set priority for each task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zh-CN"/>
              <a:t>Cancel issue creatation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zh-CN"/>
              <a:t>Choice to cancel a issue creation progress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zh-CN"/>
              <a:t>Help command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zh-CN"/>
              <a:t>List of possible features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zh-CN"/>
              <a:t>Log in / Log out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zh-CN"/>
              <a:t>Other features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zh-CN"/>
              <a:t>Burn down rate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zh-CN"/>
              <a:t>Sprint report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