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64" r:id="rId5"/>
    <p:sldId id="265" r:id="rId6"/>
    <p:sldId id="293" r:id="rId7"/>
    <p:sldId id="259" r:id="rId8"/>
    <p:sldId id="268" r:id="rId9"/>
    <p:sldId id="266" r:id="rId10"/>
    <p:sldId id="267" r:id="rId11"/>
    <p:sldId id="269" r:id="rId12"/>
    <p:sldId id="274" r:id="rId13"/>
    <p:sldId id="294" r:id="rId14"/>
    <p:sldId id="270" r:id="rId15"/>
    <p:sldId id="271" r:id="rId16"/>
    <p:sldId id="272" r:id="rId17"/>
    <p:sldId id="273" r:id="rId18"/>
    <p:sldId id="275" r:id="rId19"/>
    <p:sldId id="263" r:id="rId20"/>
    <p:sldId id="276" r:id="rId21"/>
    <p:sldId id="277" r:id="rId22"/>
    <p:sldId id="278" r:id="rId23"/>
    <p:sldId id="279" r:id="rId24"/>
    <p:sldId id="281" r:id="rId25"/>
    <p:sldId id="285" r:id="rId26"/>
    <p:sldId id="282" r:id="rId27"/>
    <p:sldId id="295" r:id="rId28"/>
    <p:sldId id="260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61" r:id="rId38"/>
    <p:sldId id="262" r:id="rId39"/>
    <p:sldId id="297" r:id="rId40"/>
    <p:sldId id="292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90612FA-70BF-44E5-8133-F46FC2FDB089}">
          <p14:sldIdLst>
            <p14:sldId id="256"/>
          </p14:sldIdLst>
        </p14:section>
        <p14:section name="Outline" id="{04035661-FD70-48CC-90A4-00FB3808849D}">
          <p14:sldIdLst>
            <p14:sldId id="257"/>
          </p14:sldIdLst>
        </p14:section>
        <p14:section name="1. Preface" id="{041C67E1-7D47-4FF6-9EC7-42F6C07D1765}">
          <p14:sldIdLst>
            <p14:sldId id="258"/>
            <p14:sldId id="264"/>
            <p14:sldId id="265"/>
            <p14:sldId id="293"/>
          </p14:sldIdLst>
        </p14:section>
        <p14:section name="2. Statements of Theory" id="{2139ACE5-9CA9-4055-AF0A-1775BB39F446}">
          <p14:sldIdLst>
            <p14:sldId id="259"/>
            <p14:sldId id="268"/>
            <p14:sldId id="266"/>
            <p14:sldId id="267"/>
            <p14:sldId id="269"/>
            <p14:sldId id="274"/>
            <p14:sldId id="294"/>
          </p14:sldIdLst>
        </p14:section>
        <p14:section name="3. Implementation" id="{8981C49F-D381-471F-803D-5FF763CE8F77}">
          <p14:sldIdLst>
            <p14:sldId id="270"/>
            <p14:sldId id="271"/>
            <p14:sldId id="272"/>
            <p14:sldId id="273"/>
            <p14:sldId id="275"/>
            <p14:sldId id="263"/>
            <p14:sldId id="276"/>
            <p14:sldId id="277"/>
            <p14:sldId id="278"/>
            <p14:sldId id="279"/>
            <p14:sldId id="281"/>
            <p14:sldId id="285"/>
            <p14:sldId id="282"/>
            <p14:sldId id="295"/>
          </p14:sldIdLst>
        </p14:section>
        <p14:section name="4. Examples" id="{548F43CF-2A4A-4A9C-A401-D5A2066B27F3}">
          <p14:sldIdLst>
            <p14:sldId id="260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5. Concluding Remark" id="{A8565F36-9439-48C1-A809-BAD7CAF69467}">
          <p14:sldIdLst>
            <p14:sldId id="261"/>
          </p14:sldIdLst>
        </p14:section>
        <p14:section name="6. Recommendations" id="{61D16391-7000-456C-8EC1-B55FF41FCD6F}">
          <p14:sldIdLst>
            <p14:sldId id="262"/>
            <p14:sldId id="297"/>
          </p14:sldIdLst>
        </p14:section>
        <p14:section name="7. References" id="{F639BFE0-694C-4A22-B86E-6B4B7B8F84B5}">
          <p14:sldIdLst>
            <p14:sldId id="292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 snapToGrid="0">
      <p:cViewPr varScale="1">
        <p:scale>
          <a:sx n="58" d="100"/>
          <a:sy n="58" d="100"/>
        </p:scale>
        <p:origin x="78" y="1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EN%2006112013\Documents\ITB%20Teknik%20Perminyakan%202011\Tugas%20Akhir\fdressim\Thesis\Pressure%20(x,%20y,%20z,%20t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EN%2006112013\Documents\ITB%20Teknik%20Perminyakan%202011\Tugas%20Akhir\fdressim\Thesis\Pressure%20(x,%20y,%20z,%20t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EN%2006112013\Documents\ITB%20Teknik%20Perminyakan%202011\Tugas%20Akhir\fdressim\Thesis\Pressure%20(x,%20y,%20z,%20t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Pressure distribution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Ertekin et al.'s (t0)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Sheet1!$D$6:$H$6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Sheet1!$D$7:$H$7</c:f>
              <c:numCache>
                <c:formatCode>0.00</c:formatCode>
                <c:ptCount val="5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</c:numCache>
            </c:numRef>
          </c:yVal>
          <c:smooth val="1"/>
        </c:ser>
        <c:ser>
          <c:idx val="1"/>
          <c:order val="1"/>
          <c:tx>
            <c:v>Ertekin et al.'s (t10)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Sheet1!$D$6:$H$6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Sheet1!$D$17:$H$17</c:f>
              <c:numCache>
                <c:formatCode>0.00</c:formatCode>
                <c:ptCount val="5"/>
                <c:pt idx="0">
                  <c:v>5867.72</c:v>
                </c:pt>
                <c:pt idx="1">
                  <c:v>5752.26</c:v>
                </c:pt>
                <c:pt idx="2">
                  <c:v>5471.95</c:v>
                </c:pt>
                <c:pt idx="3">
                  <c:v>4946.3500000000004</c:v>
                </c:pt>
                <c:pt idx="4">
                  <c:v>5287.91</c:v>
                </c:pt>
              </c:numCache>
            </c:numRef>
          </c:yVal>
          <c:smooth val="1"/>
        </c:ser>
        <c:ser>
          <c:idx val="2"/>
          <c:order val="2"/>
          <c:tx>
            <c:v>Ertekin et al.'s (t24)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Sheet1!$D$6:$H$6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Sheet1!$D$31:$H$31</c:f>
              <c:numCache>
                <c:formatCode>0.00</c:formatCode>
                <c:ptCount val="5"/>
                <c:pt idx="0">
                  <c:v>5331.36</c:v>
                </c:pt>
                <c:pt idx="1">
                  <c:v>5131.18</c:v>
                </c:pt>
                <c:pt idx="2">
                  <c:v>4716.7299999999996</c:v>
                </c:pt>
                <c:pt idx="3">
                  <c:v>4065.45</c:v>
                </c:pt>
                <c:pt idx="4">
                  <c:v>4338.1499999999996</c:v>
                </c:pt>
              </c:numCache>
            </c:numRef>
          </c:yVal>
          <c:smooth val="1"/>
        </c:ser>
        <c:ser>
          <c:idx val="3"/>
          <c:order val="3"/>
          <c:tx>
            <c:v>fdressim (t10)</c:v>
          </c:tx>
          <c:spPr>
            <a:ln w="412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Sheet1!$J$6:$N$6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Sheet1!$J$17:$N$17</c:f>
              <c:numCache>
                <c:formatCode>General</c:formatCode>
                <c:ptCount val="5"/>
                <c:pt idx="0" formatCode="#,##0.00">
                  <c:v>5867.8739999999998</c:v>
                </c:pt>
                <c:pt idx="1">
                  <c:v>5752.5778</c:v>
                </c:pt>
                <c:pt idx="2">
                  <c:v>5472.5787</c:v>
                </c:pt>
                <c:pt idx="3">
                  <c:v>4947.1292000000003</c:v>
                </c:pt>
                <c:pt idx="4">
                  <c:v>5288.5006999999996</c:v>
                </c:pt>
              </c:numCache>
            </c:numRef>
          </c:yVal>
          <c:smooth val="1"/>
        </c:ser>
        <c:ser>
          <c:idx val="4"/>
          <c:order val="4"/>
          <c:tx>
            <c:v>fdressim (t24)</c:v>
          </c:tx>
          <c:spPr>
            <a:ln w="381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Sheet1!$J$6:$N$6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Sheet1!$J$31:$N$31</c:f>
              <c:numCache>
                <c:formatCode>General</c:formatCode>
                <c:ptCount val="5"/>
                <c:pt idx="0">
                  <c:v>5332.6403</c:v>
                </c:pt>
                <c:pt idx="1">
                  <c:v>5132.8621000000003</c:v>
                </c:pt>
                <c:pt idx="2">
                  <c:v>4718.9745000000003</c:v>
                </c:pt>
                <c:pt idx="3">
                  <c:v>4067.7856999999999</c:v>
                </c:pt>
                <c:pt idx="4" formatCode="#,##0.00">
                  <c:v>4340.1256000000003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159024"/>
        <c:axId val="117207664"/>
      </c:scatterChart>
      <c:valAx>
        <c:axId val="11615902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 Index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07664"/>
        <c:crosses val="autoZero"/>
        <c:crossBetween val="midCat"/>
      </c:valAx>
      <c:valAx>
        <c:axId val="117207664"/>
        <c:scaling>
          <c:orientation val="minMax"/>
          <c:min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Pressure (psi)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59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Pressure distribution (simulation result)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day 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Sheet2!$D$4:$BB$4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xVal>
          <c:yVal>
            <c:numRef>
              <c:f>Sheet2!$D$5:$BB$5</c:f>
              <c:numCache>
                <c:formatCode>General</c:formatCode>
                <c:ptCount val="51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6000</c:v>
                </c:pt>
                <c:pt idx="14">
                  <c:v>6000</c:v>
                </c:pt>
                <c:pt idx="15">
                  <c:v>6000</c:v>
                </c:pt>
                <c:pt idx="16">
                  <c:v>6000</c:v>
                </c:pt>
                <c:pt idx="17">
                  <c:v>6000</c:v>
                </c:pt>
                <c:pt idx="18">
                  <c:v>6000</c:v>
                </c:pt>
                <c:pt idx="19">
                  <c:v>6000</c:v>
                </c:pt>
                <c:pt idx="20">
                  <c:v>6000</c:v>
                </c:pt>
                <c:pt idx="21">
                  <c:v>6000</c:v>
                </c:pt>
                <c:pt idx="22">
                  <c:v>6000</c:v>
                </c:pt>
                <c:pt idx="23">
                  <c:v>6000</c:v>
                </c:pt>
                <c:pt idx="24">
                  <c:v>6000</c:v>
                </c:pt>
                <c:pt idx="25">
                  <c:v>6000</c:v>
                </c:pt>
                <c:pt idx="26">
                  <c:v>6000</c:v>
                </c:pt>
                <c:pt idx="27">
                  <c:v>6000</c:v>
                </c:pt>
                <c:pt idx="28">
                  <c:v>6000</c:v>
                </c:pt>
                <c:pt idx="29">
                  <c:v>6000</c:v>
                </c:pt>
                <c:pt idx="30">
                  <c:v>6000</c:v>
                </c:pt>
                <c:pt idx="31">
                  <c:v>6000</c:v>
                </c:pt>
                <c:pt idx="32">
                  <c:v>6000</c:v>
                </c:pt>
                <c:pt idx="33">
                  <c:v>6000</c:v>
                </c:pt>
                <c:pt idx="34">
                  <c:v>6000</c:v>
                </c:pt>
                <c:pt idx="35">
                  <c:v>6000</c:v>
                </c:pt>
                <c:pt idx="36">
                  <c:v>6000</c:v>
                </c:pt>
                <c:pt idx="37">
                  <c:v>6000</c:v>
                </c:pt>
                <c:pt idx="38">
                  <c:v>6000</c:v>
                </c:pt>
                <c:pt idx="39">
                  <c:v>6000</c:v>
                </c:pt>
                <c:pt idx="40">
                  <c:v>6000</c:v>
                </c:pt>
                <c:pt idx="41">
                  <c:v>6000</c:v>
                </c:pt>
                <c:pt idx="42">
                  <c:v>6000</c:v>
                </c:pt>
                <c:pt idx="43">
                  <c:v>6000</c:v>
                </c:pt>
                <c:pt idx="44">
                  <c:v>6000</c:v>
                </c:pt>
                <c:pt idx="45">
                  <c:v>6000</c:v>
                </c:pt>
                <c:pt idx="46">
                  <c:v>6000</c:v>
                </c:pt>
                <c:pt idx="47">
                  <c:v>6000</c:v>
                </c:pt>
                <c:pt idx="48">
                  <c:v>6000</c:v>
                </c:pt>
                <c:pt idx="49">
                  <c:v>6000</c:v>
                </c:pt>
                <c:pt idx="50">
                  <c:v>6000</c:v>
                </c:pt>
              </c:numCache>
            </c:numRef>
          </c:yVal>
          <c:smooth val="1"/>
        </c:ser>
        <c:ser>
          <c:idx val="1"/>
          <c:order val="1"/>
          <c:tx>
            <c:v>day 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Sheet2!$D$4:$BB$4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xVal>
          <c:yVal>
            <c:numRef>
              <c:f>Sheet2!$D$9:$BB$9</c:f>
              <c:numCache>
                <c:formatCode>General</c:formatCode>
                <c:ptCount val="51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5999.9997999999996</c:v>
                </c:pt>
                <c:pt idx="14">
                  <c:v>5999.9993999999997</c:v>
                </c:pt>
                <c:pt idx="15">
                  <c:v>5999.9978000000001</c:v>
                </c:pt>
                <c:pt idx="16">
                  <c:v>5999.9920000000002</c:v>
                </c:pt>
                <c:pt idx="17">
                  <c:v>5999.9714000000004</c:v>
                </c:pt>
                <c:pt idx="18">
                  <c:v>5999.8995000000004</c:v>
                </c:pt>
                <c:pt idx="19">
                  <c:v>5999.6531000000004</c:v>
                </c:pt>
                <c:pt idx="20">
                  <c:v>5998.8243000000002</c:v>
                </c:pt>
                <c:pt idx="21">
                  <c:v>5996.0967000000001</c:v>
                </c:pt>
                <c:pt idx="22">
                  <c:v>5987.3222999999998</c:v>
                </c:pt>
                <c:pt idx="23">
                  <c:v>5959.6752999999999</c:v>
                </c:pt>
                <c:pt idx="24">
                  <c:v>5873.5658000000003</c:v>
                </c:pt>
                <c:pt idx="25">
                  <c:v>5601.8692000000001</c:v>
                </c:pt>
                <c:pt idx="26">
                  <c:v>5873.5658000000003</c:v>
                </c:pt>
                <c:pt idx="27">
                  <c:v>5959.6752999999999</c:v>
                </c:pt>
                <c:pt idx="28">
                  <c:v>5987.3222999999998</c:v>
                </c:pt>
                <c:pt idx="29">
                  <c:v>5996.0967000000001</c:v>
                </c:pt>
                <c:pt idx="30">
                  <c:v>5998.8243000000002</c:v>
                </c:pt>
                <c:pt idx="31">
                  <c:v>5999.6531000000004</c:v>
                </c:pt>
                <c:pt idx="32">
                  <c:v>5999.8995000000004</c:v>
                </c:pt>
                <c:pt idx="33">
                  <c:v>5999.9714000000004</c:v>
                </c:pt>
                <c:pt idx="34">
                  <c:v>5999.9920000000002</c:v>
                </c:pt>
                <c:pt idx="35">
                  <c:v>5999.9978000000001</c:v>
                </c:pt>
                <c:pt idx="36">
                  <c:v>5999.9993999999997</c:v>
                </c:pt>
                <c:pt idx="37">
                  <c:v>5999.9997999999996</c:v>
                </c:pt>
                <c:pt idx="38">
                  <c:v>6000</c:v>
                </c:pt>
                <c:pt idx="39">
                  <c:v>6000</c:v>
                </c:pt>
                <c:pt idx="40">
                  <c:v>6000</c:v>
                </c:pt>
                <c:pt idx="41">
                  <c:v>6000</c:v>
                </c:pt>
                <c:pt idx="42">
                  <c:v>6000</c:v>
                </c:pt>
                <c:pt idx="43">
                  <c:v>6000</c:v>
                </c:pt>
                <c:pt idx="44">
                  <c:v>6000</c:v>
                </c:pt>
                <c:pt idx="45">
                  <c:v>6000</c:v>
                </c:pt>
                <c:pt idx="46">
                  <c:v>6000</c:v>
                </c:pt>
                <c:pt idx="47">
                  <c:v>6000</c:v>
                </c:pt>
                <c:pt idx="48">
                  <c:v>6000</c:v>
                </c:pt>
                <c:pt idx="49">
                  <c:v>6000</c:v>
                </c:pt>
                <c:pt idx="50">
                  <c:v>6000</c:v>
                </c:pt>
              </c:numCache>
            </c:numRef>
          </c:yVal>
          <c:smooth val="1"/>
        </c:ser>
        <c:ser>
          <c:idx val="2"/>
          <c:order val="2"/>
          <c:tx>
            <c:v>day 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Sheet2!$D$4:$BB$4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xVal>
          <c:yVal>
            <c:numRef>
              <c:f>Sheet2!$D$13:$BB$13</c:f>
              <c:numCache>
                <c:formatCode>General</c:formatCode>
                <c:ptCount val="51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5999.9998999999998</c:v>
                </c:pt>
                <c:pt idx="11">
                  <c:v>5999.9994999999999</c:v>
                </c:pt>
                <c:pt idx="12">
                  <c:v>5999.9985999999999</c:v>
                </c:pt>
                <c:pt idx="13">
                  <c:v>5999.9957000000004</c:v>
                </c:pt>
                <c:pt idx="14">
                  <c:v>5999.9870000000001</c:v>
                </c:pt>
                <c:pt idx="15">
                  <c:v>5999.9615999999996</c:v>
                </c:pt>
                <c:pt idx="16">
                  <c:v>5999.8895000000002</c:v>
                </c:pt>
                <c:pt idx="17">
                  <c:v>5999.6895000000004</c:v>
                </c:pt>
                <c:pt idx="18">
                  <c:v>5999.1513999999997</c:v>
                </c:pt>
                <c:pt idx="19">
                  <c:v>5997.7494999999999</c:v>
                </c:pt>
                <c:pt idx="20">
                  <c:v>5994.2232999999997</c:v>
                </c:pt>
                <c:pt idx="21">
                  <c:v>5985.6679000000004</c:v>
                </c:pt>
                <c:pt idx="22">
                  <c:v>5965.5663999999997</c:v>
                </c:pt>
                <c:pt idx="23">
                  <c:v>5919.1175999999996</c:v>
                </c:pt>
                <c:pt idx="24">
                  <c:v>5809.2864</c:v>
                </c:pt>
                <c:pt idx="25">
                  <c:v>5522.8154999999997</c:v>
                </c:pt>
                <c:pt idx="26">
                  <c:v>5809.2864</c:v>
                </c:pt>
                <c:pt idx="27">
                  <c:v>5919.1175999999996</c:v>
                </c:pt>
                <c:pt idx="28">
                  <c:v>5965.5663999999997</c:v>
                </c:pt>
                <c:pt idx="29">
                  <c:v>5985.6679000000004</c:v>
                </c:pt>
                <c:pt idx="30">
                  <c:v>5994.2232999999997</c:v>
                </c:pt>
                <c:pt idx="31">
                  <c:v>5997.7494999999999</c:v>
                </c:pt>
                <c:pt idx="32">
                  <c:v>5999.1513999999997</c:v>
                </c:pt>
                <c:pt idx="33">
                  <c:v>5999.6895000000004</c:v>
                </c:pt>
                <c:pt idx="34">
                  <c:v>5999.8895000000002</c:v>
                </c:pt>
                <c:pt idx="35">
                  <c:v>5999.9615999999996</c:v>
                </c:pt>
                <c:pt idx="36">
                  <c:v>5999.9870000000001</c:v>
                </c:pt>
                <c:pt idx="37">
                  <c:v>5999.9957000000004</c:v>
                </c:pt>
                <c:pt idx="38">
                  <c:v>5999.9985999999999</c:v>
                </c:pt>
                <c:pt idx="39">
                  <c:v>5999.9994999999999</c:v>
                </c:pt>
                <c:pt idx="40">
                  <c:v>5999.9998999999998</c:v>
                </c:pt>
                <c:pt idx="41">
                  <c:v>6000</c:v>
                </c:pt>
                <c:pt idx="42">
                  <c:v>6000</c:v>
                </c:pt>
                <c:pt idx="43">
                  <c:v>6000</c:v>
                </c:pt>
                <c:pt idx="44">
                  <c:v>6000</c:v>
                </c:pt>
                <c:pt idx="45">
                  <c:v>6000</c:v>
                </c:pt>
                <c:pt idx="46">
                  <c:v>6000</c:v>
                </c:pt>
                <c:pt idx="47">
                  <c:v>6000</c:v>
                </c:pt>
                <c:pt idx="48">
                  <c:v>6000</c:v>
                </c:pt>
                <c:pt idx="49">
                  <c:v>6000</c:v>
                </c:pt>
                <c:pt idx="50">
                  <c:v>6000</c:v>
                </c:pt>
              </c:numCache>
            </c:numRef>
          </c:yVal>
          <c:smooth val="1"/>
        </c:ser>
        <c:ser>
          <c:idx val="3"/>
          <c:order val="3"/>
          <c:tx>
            <c:v>day 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Sheet2!$D$4:$BB$4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xVal>
          <c:yVal>
            <c:numRef>
              <c:f>Sheet2!$D$17:$BB$17</c:f>
              <c:numCache>
                <c:formatCode>General</c:formatCode>
                <c:ptCount val="51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5999.9998999999998</c:v>
                </c:pt>
                <c:pt idx="8">
                  <c:v>5999.9997999999996</c:v>
                </c:pt>
                <c:pt idx="9">
                  <c:v>5999.9993999999997</c:v>
                </c:pt>
                <c:pt idx="10">
                  <c:v>5999.9984000000004</c:v>
                </c:pt>
                <c:pt idx="11">
                  <c:v>5999.9957000000004</c:v>
                </c:pt>
                <c:pt idx="12">
                  <c:v>5999.9884000000002</c:v>
                </c:pt>
                <c:pt idx="13">
                  <c:v>5999.9694</c:v>
                </c:pt>
                <c:pt idx="14">
                  <c:v>5999.9211999999998</c:v>
                </c:pt>
                <c:pt idx="15">
                  <c:v>5999.8017</c:v>
                </c:pt>
                <c:pt idx="16">
                  <c:v>5999.5141999999996</c:v>
                </c:pt>
                <c:pt idx="17">
                  <c:v>5998.8433999999997</c:v>
                </c:pt>
                <c:pt idx="18">
                  <c:v>5997.3294999999998</c:v>
                </c:pt>
                <c:pt idx="19">
                  <c:v>5994.0304999999998</c:v>
                </c:pt>
                <c:pt idx="20">
                  <c:v>5987.0938999999998</c:v>
                </c:pt>
                <c:pt idx="21">
                  <c:v>5972.9830000000002</c:v>
                </c:pt>
                <c:pt idx="22">
                  <c:v>5944.9339</c:v>
                </c:pt>
                <c:pt idx="23">
                  <c:v>5889.0253000000002</c:v>
                </c:pt>
                <c:pt idx="24">
                  <c:v>5770.8512000000001</c:v>
                </c:pt>
                <c:pt idx="25">
                  <c:v>5480.8990999999996</c:v>
                </c:pt>
                <c:pt idx="26">
                  <c:v>5770.8512000000001</c:v>
                </c:pt>
                <c:pt idx="27">
                  <c:v>5889.0253000000002</c:v>
                </c:pt>
                <c:pt idx="28">
                  <c:v>5944.9339</c:v>
                </c:pt>
                <c:pt idx="29">
                  <c:v>5972.9830000000002</c:v>
                </c:pt>
                <c:pt idx="30">
                  <c:v>5987.0938999999998</c:v>
                </c:pt>
                <c:pt idx="31">
                  <c:v>5994.0304999999998</c:v>
                </c:pt>
                <c:pt idx="32">
                  <c:v>5997.3294999999998</c:v>
                </c:pt>
                <c:pt idx="33">
                  <c:v>5998.8433999999997</c:v>
                </c:pt>
                <c:pt idx="34">
                  <c:v>5999.5141999999996</c:v>
                </c:pt>
                <c:pt idx="35">
                  <c:v>5999.8017</c:v>
                </c:pt>
                <c:pt idx="36">
                  <c:v>5999.9211999999998</c:v>
                </c:pt>
                <c:pt idx="37">
                  <c:v>5999.9694</c:v>
                </c:pt>
                <c:pt idx="38">
                  <c:v>5999.9884000000002</c:v>
                </c:pt>
                <c:pt idx="39">
                  <c:v>5999.9957000000004</c:v>
                </c:pt>
                <c:pt idx="40">
                  <c:v>5999.9984000000004</c:v>
                </c:pt>
                <c:pt idx="41">
                  <c:v>5999.9993999999997</c:v>
                </c:pt>
                <c:pt idx="42">
                  <c:v>5999.9997999999996</c:v>
                </c:pt>
                <c:pt idx="43">
                  <c:v>5999.9998999999998</c:v>
                </c:pt>
                <c:pt idx="44">
                  <c:v>6000</c:v>
                </c:pt>
                <c:pt idx="45">
                  <c:v>6000</c:v>
                </c:pt>
                <c:pt idx="46">
                  <c:v>6000</c:v>
                </c:pt>
                <c:pt idx="47">
                  <c:v>6000</c:v>
                </c:pt>
                <c:pt idx="48">
                  <c:v>6000</c:v>
                </c:pt>
                <c:pt idx="49">
                  <c:v>6000</c:v>
                </c:pt>
                <c:pt idx="50">
                  <c:v>6000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30040"/>
        <c:axId val="117767488"/>
      </c:scatterChart>
      <c:valAx>
        <c:axId val="116830040"/>
        <c:scaling>
          <c:orientation val="minMax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 coordinate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67488"/>
        <c:crosses val="autoZero"/>
        <c:crossBetween val="midCat"/>
      </c:valAx>
      <c:valAx>
        <c:axId val="117767488"/>
        <c:scaling>
          <c:orientation val="minMax"/>
          <c:min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Pressure (psi)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30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Pressure distribution (analytical solution)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day 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Sheet2!$D$60:$AC$60</c:f>
              <c:numCache>
                <c:formatCode>General</c:formatCode>
                <c:ptCount val="26"/>
                <c:pt idx="0">
                  <c:v>0.1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</c:numCache>
            </c:numRef>
          </c:xVal>
          <c:yVal>
            <c:numRef>
              <c:f>Sheet2!$D$61:$AB$61</c:f>
              <c:numCache>
                <c:formatCode>General</c:formatCode>
                <c:ptCount val="25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6000</c:v>
                </c:pt>
                <c:pt idx="14">
                  <c:v>6000</c:v>
                </c:pt>
                <c:pt idx="15">
                  <c:v>6000</c:v>
                </c:pt>
                <c:pt idx="16">
                  <c:v>6000</c:v>
                </c:pt>
                <c:pt idx="17">
                  <c:v>6000</c:v>
                </c:pt>
                <c:pt idx="18">
                  <c:v>6000</c:v>
                </c:pt>
                <c:pt idx="19">
                  <c:v>6000</c:v>
                </c:pt>
                <c:pt idx="20">
                  <c:v>6000</c:v>
                </c:pt>
                <c:pt idx="21">
                  <c:v>6000</c:v>
                </c:pt>
                <c:pt idx="22">
                  <c:v>6000</c:v>
                </c:pt>
                <c:pt idx="23">
                  <c:v>6000</c:v>
                </c:pt>
                <c:pt idx="24">
                  <c:v>6000</c:v>
                </c:pt>
              </c:numCache>
            </c:numRef>
          </c:yVal>
          <c:smooth val="1"/>
        </c:ser>
        <c:ser>
          <c:idx val="1"/>
          <c:order val="1"/>
          <c:tx>
            <c:v>day 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Sheet2!$D$60:$AC$60</c:f>
              <c:numCache>
                <c:formatCode>General</c:formatCode>
                <c:ptCount val="26"/>
                <c:pt idx="0">
                  <c:v>0.1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</c:numCache>
            </c:numRef>
          </c:xVal>
          <c:yVal>
            <c:numRef>
              <c:f>Sheet2!$D$63:$AB$63</c:f>
              <c:numCache>
                <c:formatCode>0.00</c:formatCode>
                <c:ptCount val="25"/>
                <c:pt idx="0">
                  <c:v>4884.3313067268273</c:v>
                </c:pt>
                <c:pt idx="1">
                  <c:v>5999.6442369598199</c:v>
                </c:pt>
                <c:pt idx="2">
                  <c:v>5999.9999993749088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6000</c:v>
                </c:pt>
                <c:pt idx="14">
                  <c:v>6000</c:v>
                </c:pt>
                <c:pt idx="15">
                  <c:v>6000</c:v>
                </c:pt>
                <c:pt idx="16">
                  <c:v>6000</c:v>
                </c:pt>
                <c:pt idx="17">
                  <c:v>6000</c:v>
                </c:pt>
                <c:pt idx="18">
                  <c:v>6000</c:v>
                </c:pt>
                <c:pt idx="19">
                  <c:v>6000</c:v>
                </c:pt>
                <c:pt idx="20">
                  <c:v>6000</c:v>
                </c:pt>
                <c:pt idx="21">
                  <c:v>6000</c:v>
                </c:pt>
                <c:pt idx="22">
                  <c:v>6000</c:v>
                </c:pt>
                <c:pt idx="23">
                  <c:v>6000</c:v>
                </c:pt>
                <c:pt idx="24">
                  <c:v>6000</c:v>
                </c:pt>
              </c:numCache>
            </c:numRef>
          </c:yVal>
          <c:smooth val="1"/>
        </c:ser>
        <c:ser>
          <c:idx val="2"/>
          <c:order val="2"/>
          <c:tx>
            <c:v>day 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Sheet2!$D$60:$AC$60</c:f>
              <c:numCache>
                <c:formatCode>General</c:formatCode>
                <c:ptCount val="26"/>
                <c:pt idx="0">
                  <c:v>0.1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</c:numCache>
            </c:numRef>
          </c:xVal>
          <c:yVal>
            <c:numRef>
              <c:f>Sheet2!$D$64:$V$64</c:f>
              <c:numCache>
                <c:formatCode>0.00</c:formatCode>
                <c:ptCount val="19"/>
                <c:pt idx="0">
                  <c:v>4819.0832403965069</c:v>
                </c:pt>
                <c:pt idx="1">
                  <c:v>5995.3968319253481</c:v>
                </c:pt>
                <c:pt idx="2">
                  <c:v>5999.99645440937</c:v>
                </c:pt>
                <c:pt idx="3">
                  <c:v>5999.9999999243537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6000</c:v>
                </c:pt>
                <c:pt idx="14">
                  <c:v>6000</c:v>
                </c:pt>
                <c:pt idx="15">
                  <c:v>6000</c:v>
                </c:pt>
                <c:pt idx="16">
                  <c:v>6000</c:v>
                </c:pt>
                <c:pt idx="17">
                  <c:v>6000</c:v>
                </c:pt>
                <c:pt idx="18">
                  <c:v>6000</c:v>
                </c:pt>
              </c:numCache>
            </c:numRef>
          </c:yVal>
          <c:smooth val="1"/>
        </c:ser>
        <c:ser>
          <c:idx val="3"/>
          <c:order val="3"/>
          <c:tx>
            <c:v>day 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Sheet2!$D$60:$AC$60</c:f>
              <c:numCache>
                <c:formatCode>General</c:formatCode>
                <c:ptCount val="26"/>
                <c:pt idx="0">
                  <c:v>0.1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</c:numCache>
            </c:numRef>
          </c:xVal>
          <c:yVal>
            <c:numRef>
              <c:f>Sheet2!$D$65:$Z$65</c:f>
              <c:numCache>
                <c:formatCode>0.00</c:formatCode>
                <c:ptCount val="23"/>
                <c:pt idx="0">
                  <c:v>4780.9152856421088</c:v>
                </c:pt>
                <c:pt idx="1">
                  <c:v>5987.8884001520591</c:v>
                </c:pt>
                <c:pt idx="2">
                  <c:v>5999.9267804314186</c:v>
                </c:pt>
                <c:pt idx="3">
                  <c:v>5999.999955276483</c:v>
                </c:pt>
                <c:pt idx="4">
                  <c:v>5999.9999999977053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6000</c:v>
                </c:pt>
                <c:pt idx="14">
                  <c:v>6000</c:v>
                </c:pt>
                <c:pt idx="15">
                  <c:v>6000</c:v>
                </c:pt>
                <c:pt idx="16">
                  <c:v>6000</c:v>
                </c:pt>
                <c:pt idx="17">
                  <c:v>6000</c:v>
                </c:pt>
                <c:pt idx="18">
                  <c:v>6000</c:v>
                </c:pt>
                <c:pt idx="19">
                  <c:v>6000</c:v>
                </c:pt>
                <c:pt idx="20">
                  <c:v>6000</c:v>
                </c:pt>
                <c:pt idx="21">
                  <c:v>6000</c:v>
                </c:pt>
                <c:pt idx="22">
                  <c:v>6000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147256"/>
        <c:axId val="117766696"/>
      </c:scatterChart>
      <c:valAx>
        <c:axId val="117147256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(ft)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66696"/>
        <c:crosses val="autoZero"/>
        <c:crossBetween val="midCat"/>
      </c:valAx>
      <c:valAx>
        <c:axId val="117766696"/>
        <c:scaling>
          <c:orientation val="minMax"/>
          <c:max val="6200"/>
          <c:min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Pressure (psi)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47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EA790-25D6-40F0-81BD-50B79F37276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321D-B1C6-4185-8947-71CDD148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3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33D0-ADE6-40A1-8C0E-A8A6FFB245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3CA42-2482-478A-824C-12B0105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CA42-2482-478A-824C-12B0105A5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CA42-2482-478A-824C-12B0105A58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CA42-2482-478A-824C-12B0105A58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CA42-2482-478A-824C-12B0105A58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1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1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9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7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32E6AA-A516-4C5A-8006-A21EFF94BA4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Single-phase Fluid Finite-difference Simulator using Python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5808"/>
            <a:ext cx="9144000" cy="1655762"/>
          </a:xfrm>
        </p:spPr>
        <p:txBody>
          <a:bodyPr/>
          <a:lstStyle/>
          <a:p>
            <a:r>
              <a:rPr lang="en-US" sz="3200" dirty="0" smtClean="0"/>
              <a:t>Benyamin </a:t>
            </a:r>
            <a:r>
              <a:rPr lang="en-US" sz="3200" dirty="0" err="1" smtClean="0"/>
              <a:t>Manullang</a:t>
            </a:r>
            <a:r>
              <a:rPr lang="en-US" sz="3200" dirty="0" smtClean="0"/>
              <a:t> (12211081)</a:t>
            </a:r>
          </a:p>
          <a:p>
            <a:r>
              <a:rPr lang="en-US" dirty="0" smtClean="0"/>
              <a:t>Thesis advisor: </a:t>
            </a:r>
            <a:r>
              <a:rPr lang="en-US" dirty="0" err="1" smtClean="0"/>
              <a:t>Zuher</a:t>
            </a:r>
            <a:r>
              <a:rPr lang="en-US" dirty="0" smtClean="0"/>
              <a:t> </a:t>
            </a:r>
            <a:r>
              <a:rPr lang="en-US" dirty="0" err="1" smtClean="0"/>
              <a:t>Syihab</a:t>
            </a:r>
            <a:r>
              <a:rPr lang="en-US" dirty="0" smtClean="0"/>
              <a:t>, Ph.D.</a:t>
            </a:r>
          </a:p>
          <a:p>
            <a:r>
              <a:rPr lang="en-US" dirty="0" smtClean="0"/>
              <a:t>Bandung, 21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2.c Python (programming language)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Python</a:t>
            </a:r>
            <a:r>
              <a:rPr lang="en-US" sz="2800" dirty="0"/>
              <a:t> is a programming language designed by Guido van Rossum in 1991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It is neat and simple, compared to other programming languages.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66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2.c Python (programming language)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sz="2400" dirty="0"/>
              <a:t> </a:t>
            </a:r>
            <a:r>
              <a:rPr lang="en-US" sz="2400" dirty="0" smtClean="0"/>
              <a:t>stack is </a:t>
            </a:r>
            <a:r>
              <a:rPr lang="en-US" sz="2400" dirty="0"/>
              <a:t>a Python-based ecosystem of open-source software for mathematics, science, and </a:t>
            </a:r>
            <a:r>
              <a:rPr lang="en-US" sz="2400" dirty="0" smtClean="0"/>
              <a:t>engineering.</a:t>
            </a:r>
          </a:p>
          <a:p>
            <a:r>
              <a:rPr lang="en-US" sz="2400" dirty="0" smtClean="0"/>
              <a:t>Two of the core packages which are used are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b="1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/>
              <a:t>library</a:t>
            </a:r>
            <a:r>
              <a:rPr lang="en-US" sz="2400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94906" y="4812037"/>
            <a:ext cx="4831080" cy="12225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scipy.special.expi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(-0.02)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3.3547077833097094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4024" y="3850145"/>
                <a:ext cx="5572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An example of computing Exponential integral,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algn="ctr"/>
                <a:r>
                  <a:rPr lang="en-US" dirty="0" smtClean="0"/>
                  <a:t>using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SciPy</a:t>
                </a:r>
                <a:r>
                  <a:rPr lang="en-US" b="1" dirty="0"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/>
                  <a:t>library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024" y="3850145"/>
                <a:ext cx="5572871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37" t="-5660" r="-328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240480" y="4016399"/>
            <a:ext cx="3198826" cy="1828800"/>
            <a:chOff x="7240480" y="4016399"/>
            <a:chExt cx="3198826" cy="1828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0480" y="4016399"/>
              <a:ext cx="3198826" cy="1828800"/>
            </a:xfrm>
            <a:prstGeom prst="rect">
              <a:avLst/>
            </a:prstGeom>
          </p:spPr>
        </p:pic>
        <p:sp>
          <p:nvSpPr>
            <p:cNvPr id="12" name="Flowchart: Process 11"/>
            <p:cNvSpPr/>
            <p:nvPr/>
          </p:nvSpPr>
          <p:spPr>
            <a:xfrm>
              <a:off x="7240480" y="4937761"/>
              <a:ext cx="1055622" cy="182880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26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2.c Python (programming language)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Consider a system of linear equations,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=36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=42</m:t>
                          </m:r>
                        </m:e>
                      </m:mr>
                    </m:m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Or in matrix form,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scipy.linalg.solve</a:t>
                </a:r>
                <a:r>
                  <a:rPr lang="en-US" sz="2400" dirty="0" smtClean="0"/>
                  <a:t> can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3597333" y="4520882"/>
            <a:ext cx="4997334" cy="23371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coeffMatrix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[[6, 9, 4],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[10, 2, 2],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[4, 4, 10]]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[36, 20, 42]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results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scipy.linalg.solve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coeffMatrix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print(results)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[ 1.  2.  3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.]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782"/>
          </a:xfrm>
        </p:spPr>
        <p:txBody>
          <a:bodyPr numCol="2">
            <a:normAutofit/>
          </a:bodyPr>
          <a:lstStyle/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3" action="ppaction://hlinksldjump"/>
              </a:rPr>
              <a:t>Preface</a:t>
            </a:r>
            <a:endParaRPr lang="en-US" i="1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Introduction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objectives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methodology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4" action="ppaction://hlinksldjump"/>
              </a:rPr>
              <a:t>Statements of Theory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Diffusivity equation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Python (programming language)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 stack</a:t>
            </a:r>
          </a:p>
          <a:p>
            <a:pPr marL="465138" indent="-465138">
              <a:buFont typeface="+mj-lt"/>
              <a:buAutoNum type="arabicPeriod"/>
            </a:pPr>
            <a:r>
              <a:rPr lang="en-US" b="1" i="1" dirty="0" smtClean="0">
                <a:hlinkClick r:id="rId5" action="ppaction://hlinksldjump"/>
              </a:rPr>
              <a:t>Implementation</a:t>
            </a:r>
            <a:endParaRPr lang="en-US" b="1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Applying Finite-difference Method</a:t>
            </a:r>
            <a:endParaRPr lang="id-ID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/>
              <a:t>Designing the Data Structures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Running a simulation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Data visualization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6" action="ppaction://hlinksldjump"/>
              </a:rPr>
              <a:t>Examples (Four examples)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7" action="ppaction://hlinksldjump"/>
              </a:rPr>
              <a:t>Concluding Remarks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8" action="ppaction://hlinksldjump"/>
              </a:rPr>
              <a:t>Recommendations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31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3.a Applying the Finite-difference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diffusivity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direction only.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6830" y="2702972"/>
                <a:ext cx="406111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𝝆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den>
                          </m:f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30" y="2702972"/>
                <a:ext cx="4061112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13782" y="4295002"/>
                <a:ext cx="6427208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82" y="4295002"/>
                <a:ext cx="6427208" cy="8352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79042" y="5362697"/>
                <a:ext cx="5633915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42" y="5362697"/>
                <a:ext cx="5633915" cy="8352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11335" y="3631962"/>
                <a:ext cx="2969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Apply finite-difference w.r.t.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35" y="3631962"/>
                <a:ext cx="29693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3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2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33013" y="678373"/>
                <a:ext cx="7312195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13" y="678373"/>
                <a:ext cx="7312195" cy="8352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93780" y="2019385"/>
                <a:ext cx="7790659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80" y="2019385"/>
                <a:ext cx="7790659" cy="8352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7532" y="3262881"/>
                <a:ext cx="7776936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Δx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Δx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32" y="3262881"/>
                <a:ext cx="7776936" cy="8352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88285" y="4407467"/>
                <a:ext cx="3201647" cy="52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define transmissibility,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285" y="4407467"/>
                <a:ext cx="3201647" cy="522644"/>
              </a:xfrm>
              <a:prstGeom prst="rect">
                <a:avLst/>
              </a:prstGeom>
              <a:blipFill rotWithShape="0">
                <a:blip r:embed="rId5"/>
                <a:stretch>
                  <a:fillRect l="-1143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13329" y="5239404"/>
                <a:ext cx="6165342" cy="668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Δx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Δx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29" y="5239404"/>
                <a:ext cx="6165342" cy="6683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6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35084" y="365125"/>
                <a:ext cx="7127015" cy="685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84" y="365125"/>
                <a:ext cx="7127015" cy="6858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18922" y="1758315"/>
                <a:ext cx="8154155" cy="730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22" y="1758315"/>
                <a:ext cx="8154155" cy="730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84301" y="3074750"/>
                <a:ext cx="8423396" cy="681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p>
                          </m:sSub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01" y="3074750"/>
                <a:ext cx="8423396" cy="6819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38018" y="4200350"/>
                <a:ext cx="5511060" cy="61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𝝓𝝆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num>
                        <m:den>
                          <m:r>
                            <a:rPr lang="en-US" b="1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sSubSup>
                        <m:sSubSupPr>
                          <m:ctrlP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𝐝𝐢𝐟𝐟𝐞𝐫𝐞𝐧𝐭𝐢𝐚𝐥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𝐢𝐧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𝐝𝐢𝐫𝐞𝐜𝐭𝐢𝐨𝐧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18" y="4200350"/>
                <a:ext cx="5511060" cy="6161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37574" y="5189169"/>
                <a:ext cx="5711948" cy="61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𝐝𝐢𝐟𝐟𝐞𝐫𝐞𝐧𝐭𝐢𝐚𝐥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𝐢𝐧</m:t>
                                </m:r>
                                <m:r>
                                  <a:rPr lang="en-US" b="1" i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𝐝𝐢𝐟𝐟𝐞𝐫𝐞𝐧𝐭𝐢𝐚𝐥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𝐢𝐧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𝐝𝐢𝐫𝐞𝐜𝐭𝐢𝐨𝐧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574" y="5189169"/>
                <a:ext cx="5711948" cy="6151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28039" y="1125368"/>
                <a:ext cx="2935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Apply finite-difference w.r.t.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39" y="1125368"/>
                <a:ext cx="293593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45" t="-10000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4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3571"/>
            <a:ext cx="10515600" cy="35833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478071" y="1465067"/>
                <a:ext cx="5235857" cy="615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direction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071" y="1465067"/>
                <a:ext cx="5235857" cy="6150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57796" y="4046832"/>
                <a:ext cx="7642168" cy="639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direction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96" y="4046832"/>
                <a:ext cx="7642168" cy="6392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77645" y="3172485"/>
                <a:ext cx="3118354" cy="615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45" y="3172485"/>
                <a:ext cx="3118354" cy="6150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9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3.a Applying the Finite-difference Method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same procedure, we can further generalize that form into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5403" y="2646052"/>
                <a:ext cx="11621193" cy="682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direction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direction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direction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3" y="2646052"/>
                <a:ext cx="11621193" cy="682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8200" y="3463099"/>
            <a:ext cx="913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where: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17647" y="3663154"/>
                <a:ext cx="7156703" cy="2651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ifferential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direction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differential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direction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differential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direction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differential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𝜙𝜌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47" y="3663154"/>
                <a:ext cx="7156703" cy="26518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0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3.b Designing the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computer science, a data structure is a particular way of organizing data in a computer </a:t>
            </a:r>
          </a:p>
          <a:p>
            <a:endParaRPr lang="en-US" sz="2800" dirty="0" smtClean="0"/>
          </a:p>
          <a:p>
            <a:r>
              <a:rPr lang="en-US" sz="2800" dirty="0" smtClean="0"/>
              <a:t>How </a:t>
            </a:r>
            <a:r>
              <a:rPr lang="en-US" sz="2800" dirty="0"/>
              <a:t>do we represent the behavior of a </a:t>
            </a:r>
            <a:r>
              <a:rPr lang="en-US" sz="2800" b="1" dirty="0"/>
              <a:t>reservoir system</a:t>
            </a:r>
            <a:r>
              <a:rPr lang="en-US" sz="2800" dirty="0"/>
              <a:t> (consisting of </a:t>
            </a:r>
            <a:r>
              <a:rPr lang="en-US" sz="2800" b="1" dirty="0"/>
              <a:t>fluid</a:t>
            </a:r>
            <a:r>
              <a:rPr lang="en-US" sz="2800" dirty="0"/>
              <a:t> and </a:t>
            </a:r>
            <a:r>
              <a:rPr lang="en-US" sz="2800" b="1" dirty="0"/>
              <a:t>rock</a:t>
            </a:r>
            <a:r>
              <a:rPr lang="en-US" sz="2800" dirty="0"/>
              <a:t>) in a </a:t>
            </a:r>
            <a:r>
              <a:rPr lang="en-US" sz="2800" b="1" dirty="0"/>
              <a:t>3D </a:t>
            </a:r>
            <a:r>
              <a:rPr lang="en-US" sz="2800" b="1" i="1" dirty="0" smtClean="0"/>
              <a:t>Cartesian</a:t>
            </a:r>
            <a:r>
              <a:rPr lang="en-US" sz="2800" b="1" dirty="0" smtClean="0"/>
              <a:t> space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74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782"/>
          </a:xfrm>
        </p:spPr>
        <p:txBody>
          <a:bodyPr numCol="2">
            <a:normAutofit/>
          </a:bodyPr>
          <a:lstStyle/>
          <a:p>
            <a:pPr marL="465138" indent="-465138">
              <a:buFont typeface="+mj-lt"/>
              <a:buAutoNum type="arabicPeriod"/>
            </a:pPr>
            <a:r>
              <a:rPr lang="en-US" b="1" i="1" dirty="0" smtClean="0">
                <a:hlinkClick r:id="rId3" action="ppaction://hlinksldjump"/>
              </a:rPr>
              <a:t>Preface</a:t>
            </a:r>
            <a:endParaRPr lang="en-US" b="1" i="1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Introduction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objectives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methodology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4" action="ppaction://hlinksldjump"/>
              </a:rPr>
              <a:t>Statements of Theory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Diffusivity equation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Python (programming language)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 stack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5" action="ppaction://hlinksldjump"/>
              </a:rPr>
              <a:t>Implementation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Designing the Data Structures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Applying 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Running a simulation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Data visualization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6" action="ppaction://hlinksldjump"/>
              </a:rPr>
              <a:t>Examples (Four examples)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7" action="ppaction://hlinksldjump"/>
              </a:rPr>
              <a:t>Concluding Remarks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8" action="ppaction://hlinksldjump"/>
              </a:rPr>
              <a:t>Recommendations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67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Canvas 1"/>
          <p:cNvGrpSpPr/>
          <p:nvPr/>
        </p:nvGrpSpPr>
        <p:grpSpPr>
          <a:xfrm>
            <a:off x="1006243" y="698269"/>
            <a:ext cx="10355036" cy="4738687"/>
            <a:chOff x="0" y="0"/>
            <a:chExt cx="5723890" cy="26193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5723890" cy="2619375"/>
            </a:xfrm>
            <a:prstGeom prst="rect">
              <a:avLst/>
            </a:prstGeom>
          </p:spPr>
        </p:sp>
        <p:sp>
          <p:nvSpPr>
            <p:cNvPr id="24" name="Rectangle 23"/>
            <p:cNvSpPr/>
            <p:nvPr/>
          </p:nvSpPr>
          <p:spPr>
            <a:xfrm>
              <a:off x="1122975" y="1719044"/>
              <a:ext cx="822960" cy="2560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Node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  <p:cxnSp>
          <p:nvCxnSpPr>
            <p:cNvPr id="25" name="Straight Arrow Connector 24"/>
            <p:cNvCxnSpPr>
              <a:stCxn id="26" idx="2"/>
              <a:endCxn id="24" idx="0"/>
            </p:cNvCxnSpPr>
            <p:nvPr/>
          </p:nvCxnSpPr>
          <p:spPr>
            <a:xfrm>
              <a:off x="1534455" y="1211922"/>
              <a:ext cx="0" cy="50712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" name="Rectangle 25"/>
            <p:cNvSpPr/>
            <p:nvPr/>
          </p:nvSpPr>
          <p:spPr>
            <a:xfrm>
              <a:off x="1122975" y="955890"/>
              <a:ext cx="822960" cy="2560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Grid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32675" y="1451190"/>
              <a:ext cx="822325" cy="2537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Fluid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6175" y="1449082"/>
              <a:ext cx="822325" cy="2560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Rock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5304" y="157893"/>
              <a:ext cx="1087045" cy="2560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Reservoir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30" name="Straight Arrow Connector 29"/>
            <p:cNvCxnSpPr>
              <a:stCxn id="29" idx="2"/>
              <a:endCxn id="26" idx="0"/>
            </p:cNvCxnSpPr>
            <p:nvPr/>
          </p:nvCxnSpPr>
          <p:spPr>
            <a:xfrm flipH="1">
              <a:off x="1534455" y="413925"/>
              <a:ext cx="1484372" cy="54196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stCxn id="29" idx="2"/>
              <a:endCxn id="27" idx="0"/>
            </p:cNvCxnSpPr>
            <p:nvPr/>
          </p:nvCxnSpPr>
          <p:spPr>
            <a:xfrm flipH="1">
              <a:off x="2943838" y="413925"/>
              <a:ext cx="74989" cy="103726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29" idx="2"/>
              <a:endCxn id="28" idx="0"/>
            </p:cNvCxnSpPr>
            <p:nvPr/>
          </p:nvCxnSpPr>
          <p:spPr>
            <a:xfrm>
              <a:off x="3018827" y="413925"/>
              <a:ext cx="1258511" cy="103515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2427659" y="2194364"/>
              <a:ext cx="1696441" cy="2560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BoundaryCondition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24" idx="3"/>
            </p:cNvCxnSpPr>
            <p:nvPr/>
          </p:nvCxnSpPr>
          <p:spPr>
            <a:xfrm flipH="1" flipV="1">
              <a:off x="1945935" y="1847060"/>
              <a:ext cx="481724" cy="47532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1475384" y="541362"/>
              <a:ext cx="952275" cy="33437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contains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93545" y="827057"/>
              <a:ext cx="951865" cy="3340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contains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42872" y="729451"/>
              <a:ext cx="951230" cy="33337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contains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9600" y="1319366"/>
              <a:ext cx="951865" cy="3340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contains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56069" y="1860989"/>
              <a:ext cx="1706271" cy="33337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(optional) assigned to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3.b Designing the Data Structures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dirty="0" smtClean="0"/>
              <a:t> 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Firstly, we can specify the dimension of the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cartesian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1, 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dims =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Grid(dims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instantiate five Node objects (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3.b Designing the Data Structures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Fluid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Rock</a:t>
            </a:r>
            <a:r>
              <a:rPr lang="en-US" dirty="0" smtClean="0"/>
              <a:t> 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Fluid(refRho=62.428, refPres=14.7, compress=3.5*1e-6, mu=10)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Rock(refPoro=0.18, refPres=14.7, compress=0, perm=0.015)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975417"/>
            <a:ext cx="5762105" cy="23371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f.getRho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(6000)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63.749570239861526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60656" y="4672605"/>
            <a:ext cx="3993144" cy="1403849"/>
            <a:chOff x="7360656" y="4193721"/>
            <a:chExt cx="3993144" cy="1403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800973" y="4193721"/>
                  <a:ext cx="2841226" cy="6651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𝑑𝑃</m:t>
                                  </m:r>
                                </m:den>
                              </m:f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𝑑𝑃</m:t>
                                  </m:r>
                                </m:den>
                              </m:f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73" y="4193721"/>
                  <a:ext cx="2841226" cy="66511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360656" y="5212080"/>
                  <a:ext cx="3993144" cy="3854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656" y="5212080"/>
                  <a:ext cx="3993144" cy="385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6856108" y="4071876"/>
            <a:ext cx="4730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 will only consider </a:t>
            </a:r>
            <a:r>
              <a:rPr lang="en-US" i="1" dirty="0" smtClean="0"/>
              <a:t>slightly-compressible</a:t>
            </a:r>
            <a:r>
              <a:rPr lang="en-US" dirty="0" smtClean="0"/>
              <a:t> fluid.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3.b Designing the Data Structures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lang="en-US" dirty="0" smtClean="0"/>
              <a:t>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0338" cy="4351338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reservoir dimension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Lz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Ly, Lx = 75, 1000, 5000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resDimension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Lz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Ly, Lx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contain all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a Reservoir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Reservoir(grid=g, fluid=f, rock=r,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resDim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resDimension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initial pressure array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res.setInitPressure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(6000)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1" y="1825625"/>
            <a:ext cx="52578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res.grid.deltaX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res.resDim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(75, 1000, 5000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res.grid.numOfNodes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3.c Running a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0338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a source/sink in coordinate (0, 0, 3)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res.grid.nodes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[3].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setSrc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(-150)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Finally, run the simulation!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runSimulation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=24)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1" y="1825625"/>
            <a:ext cx="52578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runfile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example-1.py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Evaluating t=0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presBefore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[[[ 6000.  6000.  6000.  6000.  6000.]]]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Evaluating t=1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presBefore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[[[ 5999.08255089  5995.02322252  5968.94373667  5805.45328299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5964.13608728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Evaluating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t=2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3.c Running a </a:t>
            </a:r>
            <a:r>
              <a:rPr lang="en-US" dirty="0" smtClean="0"/>
              <a:t>simulation (cont’d)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results.txt</a:t>
            </a:r>
            <a:r>
              <a:rPr lang="en-US" sz="3200" dirty="0" smtClean="0"/>
              <a:t> file will be generated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022048"/>
            <a:ext cx="10515600" cy="24809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6000.0000 6000.0000 6000.0000 6000.0000 6000.0000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5999.0826 5995.0232 5968.9437 5805.4533 5964.1361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5996.2893 5983.9301 5922.4857 5655.4046 5907.2356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5990.9090 5967.1030 5868.8328 5533.0038 5838.2722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5982.5189 5945.3945 5812.1946 5428.1457 5762.7000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5970.9368 5919.6877 5754.6549 5334.7122 5683.8398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5956.1539 5890.7401 5697.1837 5248.9565 5603.7107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5938.2736 5859.1516 5640.1807 5168.5510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5523.5314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5982" y="3174101"/>
            <a:ext cx="12745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time level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65982" y="3681837"/>
            <a:ext cx="12745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time level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65982" y="4172910"/>
            <a:ext cx="12745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time level 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8744989" y="3174101"/>
            <a:ext cx="520993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8744990" y="3528634"/>
            <a:ext cx="520992" cy="3378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8744990" y="3832506"/>
            <a:ext cx="520992" cy="5250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3.d Data visualization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Excel® is sufficient to plot a 1D pressure distribution data</a:t>
            </a:r>
          </a:p>
          <a:p>
            <a:r>
              <a:rPr lang="en-US" sz="2800" dirty="0" smtClean="0"/>
              <a:t>For 2D or 3D pressure distribution at a time level. We will use MRST’s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plotCellData</a:t>
            </a:r>
            <a:r>
              <a:rPr lang="en-US" sz="2800" dirty="0" smtClean="0"/>
              <a:t> function (not my code!)</a:t>
            </a:r>
          </a:p>
          <a:p>
            <a:r>
              <a:rPr lang="en-US" sz="2800" dirty="0"/>
              <a:t>MRST is a MATLAB-based reservoir </a:t>
            </a:r>
            <a:r>
              <a:rPr lang="en-US" sz="2800" dirty="0" smtClean="0"/>
              <a:t>simulator developed </a:t>
            </a:r>
            <a:r>
              <a:rPr lang="en-US" sz="2800" dirty="0"/>
              <a:t>by a group of researchers (SINTEF ICT) in Norway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95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782"/>
          </a:xfrm>
        </p:spPr>
        <p:txBody>
          <a:bodyPr numCol="2">
            <a:normAutofit/>
          </a:bodyPr>
          <a:lstStyle/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3" action="ppaction://hlinksldjump"/>
              </a:rPr>
              <a:t>Preface</a:t>
            </a:r>
            <a:endParaRPr lang="en-US" i="1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Introduction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objectives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methodology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4" action="ppaction://hlinksldjump"/>
              </a:rPr>
              <a:t>Statements of Theory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Diffusivity equation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Python (programming language) and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5" action="ppaction://hlinksldjump"/>
              </a:rPr>
              <a:t>Implementation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Designing the Data Structures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Applying 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Running a simulation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Data visualization</a:t>
            </a:r>
          </a:p>
          <a:p>
            <a:pPr marL="465138" indent="-465138">
              <a:buFont typeface="+mj-lt"/>
              <a:buAutoNum type="arabicPeriod"/>
            </a:pPr>
            <a:r>
              <a:rPr lang="en-US" b="1" i="1" dirty="0" smtClean="0">
                <a:hlinkClick r:id="rId6" action="ppaction://hlinksldjump"/>
              </a:rPr>
              <a:t>Examples (Four examples)</a:t>
            </a:r>
            <a:endParaRPr lang="en-US" b="1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7" action="ppaction://hlinksldjump"/>
              </a:rPr>
              <a:t>Concluding Remarks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8" action="ppaction://hlinksldjump"/>
              </a:rPr>
              <a:t>Recommendations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73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1: 1D-flow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1×1×5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 smtClean="0"/>
                  <a:t> </a:t>
                </a:r>
                <a:r>
                  <a:rPr lang="en-US" dirty="0"/>
                  <a:t>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Suppose we have a porous medium that can be approximated by a cube shape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75 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×1000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×5000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r>
                  <a:rPr lang="en-US" sz="2000" dirty="0"/>
                  <a:t> spatial </a:t>
                </a:r>
                <a:r>
                  <a:rPr lang="en-US" sz="2000" dirty="0" smtClean="0"/>
                  <a:t>dimension.</a:t>
                </a:r>
              </a:p>
              <a:p>
                <a:r>
                  <a:rPr lang="en-US" sz="2000" dirty="0"/>
                  <a:t>There exists a constant-rate sink term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=3,500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days</m:t>
                    </m:r>
                  </m:oMath>
                </a14:m>
                <a:r>
                  <a:rPr lang="en-US" sz="2000" dirty="0" smtClean="0"/>
                  <a:t>, determine the pressure distribution during the first year of production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198534"/>
                  </p:ext>
                </p:extLst>
              </p:nvPr>
            </p:nvGraphicFramePr>
            <p:xfrm>
              <a:off x="1608974" y="3386657"/>
              <a:ext cx="3321396" cy="24665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21396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=62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f</m:t>
                                    </m:r>
                                    <m:sSup>
                                      <m:sSupPr>
                                        <m:ctrlP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t</m:t>
                                        </m:r>
                                      </m:e>
                                      <m:sup>
                                        <m:r>
                                          <a:rPr lang="en-US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=3.5×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ps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mD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𝜙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=6000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psi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198534"/>
                  </p:ext>
                </p:extLst>
              </p:nvPr>
            </p:nvGraphicFramePr>
            <p:xfrm>
              <a:off x="1608974" y="3386657"/>
              <a:ext cx="3321396" cy="25201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21396"/>
                  </a:tblGrid>
                  <a:tr h="6260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971" r="-366" b="-308738"/>
                          </a:stretch>
                        </a:blipFill>
                      </a:tcPr>
                    </a:tc>
                  </a:tr>
                  <a:tr h="391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162500" r="-366" b="-3968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275410" r="-366" b="-3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375410" r="-366" b="-216393"/>
                          </a:stretch>
                        </a:blipFill>
                      </a:tcPr>
                    </a:tc>
                  </a:tr>
                  <a:tr h="3905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453125" r="-366" b="-1062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580328" r="-366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Canvas 9"/>
          <p:cNvGrpSpPr/>
          <p:nvPr/>
        </p:nvGrpSpPr>
        <p:grpSpPr>
          <a:xfrm>
            <a:off x="5629910" y="3458857"/>
            <a:ext cx="5723890" cy="2447925"/>
            <a:chOff x="0" y="0"/>
            <a:chExt cx="5723890" cy="2447925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723890" cy="2447925"/>
            </a:xfrm>
            <a:prstGeom prst="rect">
              <a:avLst/>
            </a:prstGeom>
            <a:ln>
              <a:noFill/>
            </a:ln>
          </p:spPr>
        </p:sp>
        <p:pic>
          <p:nvPicPr>
            <p:cNvPr id="8" name="Picture 7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60" b="9991"/>
            <a:stretch/>
          </p:blipFill>
          <p:spPr bwMode="auto">
            <a:xfrm>
              <a:off x="818175" y="406237"/>
              <a:ext cx="4048125" cy="13510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76228" y="1246021"/>
              <a:ext cx="0" cy="3983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32265" y="1728726"/>
              <a:ext cx="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75553" y="891182"/>
              <a:ext cx="447040" cy="314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• 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94550" y="967382"/>
              <a:ext cx="446405" cy="313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• 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9400" y="1044481"/>
              <a:ext cx="445770" cy="313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• 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2825" y="1129223"/>
              <a:ext cx="445770" cy="313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• 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3450" y="813933"/>
              <a:ext cx="445770" cy="313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• 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32133" y="1566241"/>
                  <a:ext cx="741257" cy="6107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3" y="1566241"/>
                  <a:ext cx="741257" cy="6107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010026" y="1919118"/>
                  <a:ext cx="671222" cy="5288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026" y="1919118"/>
                  <a:ext cx="671222" cy="5288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V="1">
              <a:off x="933327" y="406300"/>
              <a:ext cx="539868" cy="1619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933246" y="568161"/>
              <a:ext cx="47744" cy="706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933489" y="470706"/>
              <a:ext cx="606510" cy="59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12333" y="805296"/>
              <a:ext cx="56388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75 ft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2745" y="313253"/>
              <a:ext cx="563245" cy="244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1000 ft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75" y="313246"/>
              <a:ext cx="562610" cy="243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1000 ft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314700" y="406243"/>
              <a:ext cx="0" cy="3355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93355" y="35996"/>
                  <a:ext cx="1116670" cy="55324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𝑠𝑐</m:t>
                            </m:r>
                          </m:sub>
                        </m:sSub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en-US" sz="9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150</m:t>
                        </m:r>
                        <m:f>
                          <m:f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9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BBL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9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day</m:t>
                            </m:r>
                          </m:den>
                        </m:f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355" y="35996"/>
                  <a:ext cx="1116670" cy="5532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52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</a:t>
                </a:r>
                <a:r>
                  <a:rPr lang="en-US" dirty="0" smtClean="0"/>
                  <a:t>1: </a:t>
                </a:r>
                <a:r>
                  <a:rPr lang="en-US" dirty="0"/>
                  <a:t>1D-flow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1×1×5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 smtClean="0"/>
                  <a:t> </a:t>
                </a:r>
                <a:r>
                  <a:rPr lang="en-US" dirty="0"/>
                  <a:t>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1"/>
            <a:endParaRPr lang="en-US" dirty="0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4000403600"/>
              </p:ext>
            </p:extLst>
          </p:nvPr>
        </p:nvGraphicFramePr>
        <p:xfrm>
          <a:off x="2379518" y="2024149"/>
          <a:ext cx="7432963" cy="445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58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1.a Introduction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Often, many undergraduate students fail to understand how a reservoir simulator works behind the monitor.</a:t>
            </a:r>
          </a:p>
          <a:p>
            <a:r>
              <a:rPr lang="en-US" sz="2400" dirty="0" smtClean="0"/>
              <a:t>True story. I interned (</a:t>
            </a:r>
            <a:r>
              <a:rPr lang="en-US" sz="2400" i="1" dirty="0" err="1" smtClean="0"/>
              <a:t>kerja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praktek</a:t>
            </a:r>
            <a:r>
              <a:rPr lang="en-US" sz="2400" dirty="0" smtClean="0"/>
              <a:t>) at some oil company. And </a:t>
            </a:r>
            <a:r>
              <a:rPr lang="en-US" sz="2400" dirty="0"/>
              <a:t>o</a:t>
            </a:r>
            <a:r>
              <a:rPr lang="en-US" sz="2400" dirty="0" smtClean="0"/>
              <a:t>ne reservoir simulation engineer did not even realize he/she declared a keyword in 1970, while the field had been producing since 1930.</a:t>
            </a:r>
          </a:p>
          <a:p>
            <a:pPr marL="233363" indent="0">
              <a:buNone/>
            </a:pPr>
            <a:r>
              <a:rPr lang="en-US" sz="2400" dirty="0" smtClean="0"/>
              <a:t>I could only wonder if this small inconsistency had happened in other model.</a:t>
            </a:r>
          </a:p>
          <a:p>
            <a:pPr marL="233363" indent="0">
              <a:buNone/>
            </a:pPr>
            <a:endParaRPr lang="en-US" sz="2400" dirty="0" smtClean="0"/>
          </a:p>
          <a:p>
            <a:r>
              <a:rPr lang="en-US" sz="2400" dirty="0" smtClean="0"/>
              <a:t>This paper implements finite-difference method in the form of Python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2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</a:t>
                </a:r>
                <a:r>
                  <a:rPr lang="en-US" dirty="0" smtClean="0"/>
                  <a:t>2: </a:t>
                </a:r>
                <a:r>
                  <a:rPr lang="en-US" dirty="0"/>
                  <a:t>2D-flow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1×10×20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 smtClean="0"/>
                  <a:t> </a:t>
                </a:r>
                <a:r>
                  <a:rPr lang="en-US" dirty="0"/>
                  <a:t>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/>
            <a:r>
              <a:rPr lang="en-US" sz="3600" dirty="0"/>
              <a:t>For this problem, we use the same specifications as Example 1. We approximate the location of the sink term at grid coordinate (0, 4, 13). The 3D visualization of pressure </a:t>
            </a:r>
            <a:r>
              <a:rPr lang="en-US" sz="3600" dirty="0" smtClean="0"/>
              <a:t>distribution by the end of the year </a:t>
            </a:r>
            <a:r>
              <a:rPr lang="en-US" sz="3600" dirty="0"/>
              <a:t>is given by Fig. 6.</a:t>
            </a:r>
          </a:p>
          <a:p>
            <a:pPr marL="233363"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24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</a:t>
                </a:r>
                <a:r>
                  <a:rPr lang="en-US" dirty="0" smtClean="0"/>
                  <a:t>2: </a:t>
                </a:r>
                <a:r>
                  <a:rPr lang="en-US" dirty="0"/>
                  <a:t>2D-flow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1×1×5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 smtClean="0"/>
                  <a:t> </a:t>
                </a:r>
                <a:r>
                  <a:rPr lang="en-US" dirty="0"/>
                  <a:t>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/>
            <a:endParaRPr lang="en-US" sz="3600" dirty="0"/>
          </a:p>
        </p:txBody>
      </p:sp>
      <p:grpSp>
        <p:nvGrpSpPr>
          <p:cNvPr id="5" name="Canvas 142"/>
          <p:cNvGrpSpPr/>
          <p:nvPr/>
        </p:nvGrpSpPr>
        <p:grpSpPr>
          <a:xfrm>
            <a:off x="4452" y="1413162"/>
            <a:ext cx="12183096" cy="5195454"/>
            <a:chOff x="0" y="0"/>
            <a:chExt cx="5723890" cy="24409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723890" cy="2440940"/>
            </a:xfrm>
            <a:prstGeom prst="rect">
              <a:avLst/>
            </a:prstGeom>
          </p:spPr>
        </p:sp>
        <p:pic>
          <p:nvPicPr>
            <p:cNvPr id="7" name="Picture 6" descr="E:\BEN 06112013\Documents\ITB Teknik Perminyakan 2011\Tugas Akhir\fdressim\Thesis\example-2(Pressure distribution at tLevel=23).jp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75" y="27"/>
              <a:ext cx="4791075" cy="24053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Elbow Connector 7"/>
            <p:cNvCxnSpPr/>
            <p:nvPr/>
          </p:nvCxnSpPr>
          <p:spPr>
            <a:xfrm rot="10800000">
              <a:off x="1257595" y="181905"/>
              <a:ext cx="1419225" cy="466090"/>
            </a:xfrm>
            <a:prstGeom prst="bentConnector3">
              <a:avLst>
                <a:gd name="adj1" fmla="val -336"/>
              </a:avLst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32400" y="0"/>
                  <a:ext cx="1058250" cy="552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𝑠𝑐</m:t>
                            </m:r>
                          </m:sub>
                        </m:sSub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en-US" sz="9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150</m:t>
                        </m:r>
                        <m:f>
                          <m:f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9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BBL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9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day</m:t>
                            </m:r>
                          </m:den>
                        </m:f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00" y="0"/>
                  <a:ext cx="1058250" cy="5524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22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3</a:t>
                </a:r>
                <a:r>
                  <a:rPr lang="en-US" dirty="0" smtClean="0"/>
                  <a:t>: </a:t>
                </a:r>
                <a:r>
                  <a:rPr lang="en-US" dirty="0"/>
                  <a:t>2</a:t>
                </a:r>
                <a:r>
                  <a:rPr lang="en-US" dirty="0" smtClean="0"/>
                  <a:t>D-flow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/>
                  <a:t> 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33363" lvl="1"/>
                <a:r>
                  <a:rPr lang="en-US" sz="3600" dirty="0" smtClean="0"/>
                  <a:t>We consider </a:t>
                </a:r>
                <a:r>
                  <a:rPr lang="en-US" sz="3600" dirty="0"/>
                  <a:t>a cube-shaped physical reservoir with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75 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×5000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×5000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r>
                  <a:rPr lang="en-US" sz="3600" dirty="0"/>
                  <a:t> spatial </a:t>
                </a:r>
                <a:r>
                  <a:rPr lang="en-US" sz="3600" dirty="0" smtClean="0"/>
                  <a:t>dimension.</a:t>
                </a:r>
              </a:p>
              <a:p>
                <a:pPr marL="233363" lvl="1"/>
                <a:r>
                  <a:rPr lang="en-US" sz="3600" dirty="0"/>
                  <a:t>The sink term is positioned right at the center of the reservoir, that is at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=2,500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=2,500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endParaRPr lang="en-US" sz="3600" dirty="0" smtClean="0"/>
              </a:p>
              <a:p>
                <a:pPr marL="233363" lvl="1"/>
                <a:r>
                  <a:rPr lang="en-US" sz="3600" dirty="0"/>
                  <a:t>Other specifications on fluid and rock properties remain the same as given in Example </a:t>
                </a:r>
                <a:r>
                  <a:rPr lang="en-US" sz="3600" dirty="0" smtClean="0"/>
                  <a:t>1</a:t>
                </a:r>
              </a:p>
              <a:p>
                <a:pPr marL="233363" lvl="1"/>
                <a:r>
                  <a:rPr lang="en-US" sz="3600" dirty="0"/>
                  <a:t>We simulate this condition in the span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days</m:t>
                    </m:r>
                  </m:oMath>
                </a14:m>
                <a:r>
                  <a:rPr lang="en-US" sz="3600" dirty="0"/>
                  <a:t> with a time step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=0.25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day</m:t>
                    </m:r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03" t="-5000" r="-2000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1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3</a:t>
                </a:r>
                <a:r>
                  <a:rPr lang="en-US" dirty="0" smtClean="0"/>
                  <a:t>: </a:t>
                </a:r>
                <a:r>
                  <a:rPr lang="en-US" dirty="0"/>
                  <a:t>2</a:t>
                </a:r>
                <a:r>
                  <a:rPr lang="en-US" dirty="0" smtClean="0"/>
                  <a:t>D-flow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/>
                  <a:t> 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/>
            <a:endParaRPr lang="en-US" sz="3600" dirty="0"/>
          </a:p>
        </p:txBody>
      </p:sp>
      <p:pic>
        <p:nvPicPr>
          <p:cNvPr id="5" name="Picture 4" descr="E:\BEN 06112013\Documents\ITB Teknik Perminyakan 2011\Tugas Akhir\fdressim\Thesis\example-4(Pressure distribution at tLevel=13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979" y="1266407"/>
            <a:ext cx="7293032" cy="54697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324939" y="5285535"/>
            <a:ext cx="29252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Pressure distribution at 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3</a:t>
                </a:r>
                <a:r>
                  <a:rPr lang="en-US" dirty="0" smtClean="0"/>
                  <a:t>: </a:t>
                </a:r>
                <a:r>
                  <a:rPr lang="en-US" dirty="0"/>
                  <a:t>2</a:t>
                </a:r>
                <a:r>
                  <a:rPr lang="en-US" dirty="0" smtClean="0"/>
                  <a:t>D-flow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/>
                  <a:t> 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33363" lvl="1"/>
                <a:r>
                  <a:rPr lang="en-US" sz="3600" dirty="0" smtClean="0"/>
                  <a:t>At a glance, it looked radial.</a:t>
                </a:r>
              </a:p>
              <a:p>
                <a:pPr marL="233363" lvl="1"/>
                <a:r>
                  <a:rPr lang="en-US" sz="3600" dirty="0"/>
                  <a:t>Using analytical </a:t>
                </a:r>
                <a:r>
                  <a:rPr lang="en-US" sz="3600" i="1" dirty="0"/>
                  <a:t>line source solution</a:t>
                </a:r>
                <a:r>
                  <a:rPr lang="en-US" sz="3600" dirty="0"/>
                  <a:t> for constant-rate production given by Matthews and Russel </a:t>
                </a:r>
                <a:endParaRPr lang="en-US" sz="3600" dirty="0" smtClean="0"/>
              </a:p>
              <a:p>
                <a:pPr marL="233363" lvl="1"/>
                <a:endParaRPr lang="en-US" sz="3600" dirty="0"/>
              </a:p>
              <a:p>
                <a:pPr marL="233363" lvl="1"/>
                <a:endParaRPr lang="en-US" sz="3600" dirty="0" smtClean="0"/>
              </a:p>
              <a:p>
                <a:pPr marL="233363" lvl="1"/>
                <a:r>
                  <a:rPr lang="en-US" sz="3600" dirty="0"/>
                  <a:t>W</a:t>
                </a:r>
                <a:r>
                  <a:rPr lang="en-US" sz="3600" dirty="0" smtClean="0"/>
                  <a:t>e </a:t>
                </a:r>
                <a:r>
                  <a:rPr lang="en-US" sz="3600" dirty="0"/>
                  <a:t>generate analytical solution for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≤2500</m:t>
                    </m:r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03" t="-3939" r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4580" y="3634109"/>
                <a:ext cx="5922840" cy="92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70.6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𝑘h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𝐸𝑖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𝜙𝜇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0.00105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80" y="3634109"/>
                <a:ext cx="5922840" cy="9296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3</a:t>
                </a:r>
                <a:r>
                  <a:rPr lang="en-US" dirty="0" smtClean="0"/>
                  <a:t>: </a:t>
                </a:r>
                <a:r>
                  <a:rPr lang="en-US" dirty="0"/>
                  <a:t>2</a:t>
                </a:r>
                <a:r>
                  <a:rPr lang="en-US" dirty="0" smtClean="0"/>
                  <a:t>D-flow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/>
                  <a:t> 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/>
            <a:endParaRPr lang="en-US" sz="36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29452976"/>
              </p:ext>
            </p:extLst>
          </p:nvPr>
        </p:nvGraphicFramePr>
        <p:xfrm>
          <a:off x="297872" y="2443942"/>
          <a:ext cx="5119254" cy="307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24795579"/>
              </p:ext>
            </p:extLst>
          </p:nvPr>
        </p:nvGraphicFramePr>
        <p:xfrm>
          <a:off x="6212544" y="2310938"/>
          <a:ext cx="5557966" cy="333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56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3</a:t>
                </a:r>
                <a:r>
                  <a:rPr lang="en-US" dirty="0" smtClean="0"/>
                  <a:t>: </a:t>
                </a:r>
                <a:r>
                  <a:rPr lang="en-US" dirty="0"/>
                  <a:t>2</a:t>
                </a:r>
                <a:r>
                  <a:rPr lang="en-US" dirty="0" smtClean="0"/>
                  <a:t>D-flow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/>
                  <a:t> 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3363" lvl="1"/>
            <a:r>
              <a:rPr lang="en-US" sz="3600" dirty="0" smtClean="0"/>
              <a:t>The results obtained using the simulator </a:t>
            </a:r>
            <a:r>
              <a:rPr lang="en-US" sz="3600" dirty="0" smtClean="0"/>
              <a:t>seem </a:t>
            </a:r>
            <a:r>
              <a:rPr lang="en-US" sz="3600" dirty="0" smtClean="0"/>
              <a:t>to follow the same trend as the analytical solution.</a:t>
            </a:r>
          </a:p>
          <a:p>
            <a:pPr marL="233363" lvl="1"/>
            <a:r>
              <a:rPr lang="en-US" sz="3600" dirty="0" smtClean="0"/>
              <a:t>But why not accurate enough? Possible reasons:</a:t>
            </a:r>
          </a:p>
          <a:p>
            <a:pPr marL="976313" lvl="2" indent="-514350">
              <a:buFont typeface="+mj-lt"/>
              <a:buAutoNum type="alphaLcPeriod"/>
            </a:pPr>
            <a:r>
              <a:rPr lang="en-US" sz="3200" dirty="0" smtClean="0"/>
              <a:t>We have not implemented a well model (sink/source term is not a well yet)</a:t>
            </a:r>
          </a:p>
          <a:p>
            <a:pPr marL="976313" lvl="2" indent="-514350">
              <a:buFont typeface="+mj-lt"/>
              <a:buAutoNum type="alphaLcPeriod"/>
            </a:pPr>
            <a:r>
              <a:rPr lang="en-US" sz="3200" dirty="0" smtClean="0"/>
              <a:t>Line-source solution assumes that the wellbore’s radius is infinitesimal</a:t>
            </a:r>
          </a:p>
          <a:p>
            <a:pPr marL="976313" lvl="2" indent="-514350">
              <a:buFont typeface="+mj-lt"/>
              <a:buAutoNum type="alphaLcPeriod"/>
            </a:pPr>
            <a:r>
              <a:rPr lang="en-US" sz="3200" dirty="0" smtClean="0"/>
              <a:t>Numerical solution can never be as accurate as analytical 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52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5. Concluding Remark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paper presented a detailed implementation of building an implicit, single-phase, slightly compressible, black-oil </a:t>
            </a:r>
            <a:r>
              <a:rPr lang="en-US" sz="3200" dirty="0" smtClean="0"/>
              <a:t>fluid reservoir simulator </a:t>
            </a:r>
            <a:r>
              <a:rPr lang="en-US" sz="3200" dirty="0"/>
              <a:t>using finite-difference approach in the form of Python code. One can revisit the code for study purpose and may extend or add new features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88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6. Recommendations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The simulator could include a well model (van </a:t>
            </a:r>
            <a:r>
              <a:rPr lang="en-US" sz="3200" dirty="0" err="1" smtClean="0"/>
              <a:t>Poollen</a:t>
            </a:r>
            <a:r>
              <a:rPr lang="en-US" sz="3200" dirty="0" smtClean="0"/>
              <a:t> et. al.’s, </a:t>
            </a:r>
            <a:r>
              <a:rPr lang="en-US" sz="3200" dirty="0" err="1" smtClean="0"/>
              <a:t>Peaceman’s</a:t>
            </a:r>
            <a:r>
              <a:rPr lang="en-US" sz="3200" dirty="0" smtClean="0"/>
              <a:t>). So one can specify a pressure-specified or rate-specified well.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Fluid model may be extended to include </a:t>
            </a:r>
            <a:r>
              <a:rPr lang="en-US" sz="3200" i="1" dirty="0" smtClean="0"/>
              <a:t>highly-compressible</a:t>
            </a:r>
            <a:r>
              <a:rPr lang="en-US" sz="3200" dirty="0" smtClean="0"/>
              <a:t> fluid (gas).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One can also update the code further to include features like active/inactive </a:t>
            </a:r>
            <a:r>
              <a:rPr lang="en-US" sz="3200" dirty="0" err="1" smtClean="0"/>
              <a:t>gridblocks</a:t>
            </a:r>
            <a:r>
              <a:rPr lang="en-US" sz="3200" dirty="0" smtClean="0"/>
              <a:t> to approximate various geometries of an actual physical reservoir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6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760862"/>
            <a:ext cx="10058400" cy="1450757"/>
          </a:xfrm>
        </p:spPr>
        <p:txBody>
          <a:bodyPr/>
          <a:lstStyle/>
          <a:p>
            <a:pPr algn="ctr"/>
            <a:r>
              <a:rPr lang="id-ID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24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1.b Research objectives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800" dirty="0" smtClean="0"/>
              <a:t>To produce Python code as </a:t>
            </a:r>
            <a:r>
              <a:rPr lang="en-US" sz="2800" b="1" dirty="0" smtClean="0"/>
              <a:t>an implementation </a:t>
            </a:r>
            <a:r>
              <a:rPr lang="en-US" sz="2800" dirty="0" smtClean="0"/>
              <a:t>of finite-difference method in solving a single-phase, slightly-compressible, black-oil fluid flow problem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/>
              <a:t>To verify the results of simulation examples obtained using this simulator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3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7. 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C. S. Matthews and D. G. Russell. 1967. </a:t>
            </a:r>
            <a:r>
              <a:rPr lang="en-US" b="1" i="1" dirty="0"/>
              <a:t>Pressure Buildup and Flow Tests in Wells, Monograph Vol. 1</a:t>
            </a:r>
            <a:r>
              <a:rPr lang="en-US" dirty="0"/>
              <a:t>. Society of Petroleum Engineers of AIME. Dallas, TX: Millet the Printer.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Ertekin</a:t>
            </a:r>
            <a:r>
              <a:rPr lang="en-US" dirty="0"/>
              <a:t>, T., </a:t>
            </a:r>
            <a:r>
              <a:rPr lang="en-US" dirty="0" err="1"/>
              <a:t>Abou-Kassem</a:t>
            </a:r>
            <a:r>
              <a:rPr lang="en-US" dirty="0"/>
              <a:t>, J. H., and King, G. R. 2001. </a:t>
            </a:r>
            <a:r>
              <a:rPr lang="en-US" b="1" i="1" dirty="0"/>
              <a:t>Basic Applied Reservoir Simulation</a:t>
            </a:r>
            <a:r>
              <a:rPr lang="en-US" dirty="0"/>
              <a:t>. Richardson, Texas: Society of Petroleum Engineers, Inc.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Lie, K.-A. 2014. </a:t>
            </a:r>
            <a:r>
              <a:rPr lang="en-US" b="1" i="1" dirty="0"/>
              <a:t>An Introduction to Reservoir Simulation Using MATLAB</a:t>
            </a:r>
            <a:r>
              <a:rPr lang="en-US" dirty="0"/>
              <a:t>. Oslo, Norway: SINTEF ICT, Department of Applied Mathematics.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Wyckoff, R. D., </a:t>
            </a:r>
            <a:r>
              <a:rPr lang="en-US" dirty="0" err="1"/>
              <a:t>Botset</a:t>
            </a:r>
            <a:r>
              <a:rPr lang="en-US" dirty="0"/>
              <a:t>, H. G, </a:t>
            </a:r>
            <a:r>
              <a:rPr lang="en-US" dirty="0" err="1"/>
              <a:t>Muskat</a:t>
            </a:r>
            <a:r>
              <a:rPr lang="en-US" dirty="0"/>
              <a:t>, M., and Reed, D. W. 1934. </a:t>
            </a:r>
            <a:r>
              <a:rPr lang="en-US" b="1" i="1" dirty="0"/>
              <a:t>Measurement of Permeability of Porous Media</a:t>
            </a:r>
            <a:r>
              <a:rPr lang="en-US" dirty="0"/>
              <a:t>. AAPG Bull., 18, No. 2, p. 161.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Muskat</a:t>
            </a:r>
            <a:r>
              <a:rPr lang="en-US" dirty="0"/>
              <a:t>, M. 1937. </a:t>
            </a:r>
            <a:r>
              <a:rPr lang="en-US" b="1" i="1" dirty="0"/>
              <a:t>The Flow of Homogeneous Fluids through Porous Media</a:t>
            </a:r>
            <a:r>
              <a:rPr lang="en-US" dirty="0"/>
              <a:t>. McGraw-Hill, Inc.</a:t>
            </a:r>
          </a:p>
        </p:txBody>
      </p:sp>
    </p:spTree>
    <p:extLst>
      <p:ext uri="{BB962C8B-B14F-4D97-AF65-F5344CB8AC3E}">
        <p14:creationId xmlns:p14="http://schemas.microsoft.com/office/powerpoint/2010/main" val="23365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097474"/>
            <a:ext cx="10058400" cy="145075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1.c Research methodology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44684" y="2128059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Problem definition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4684" y="3144144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Literature review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4684" y="4165943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Specify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4684" y="5249440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99316" y="2128059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 up few examples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99316" y="3144143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Verify the results</a:t>
            </a:r>
          </a:p>
        </p:txBody>
      </p:sp>
      <p:cxnSp>
        <p:nvCxnSpPr>
          <p:cNvPr id="4" name="Straight Arrow Connector 3"/>
          <p:cNvCxnSpPr>
            <a:stCxn id="2" idx="2"/>
            <a:endCxn id="5" idx="0"/>
          </p:cNvCxnSpPr>
          <p:nvPr/>
        </p:nvCxnSpPr>
        <p:spPr>
          <a:xfrm>
            <a:off x="3657601" y="2926080"/>
            <a:ext cx="0" cy="218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657601" y="3942165"/>
            <a:ext cx="0" cy="223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3657601" y="4963964"/>
            <a:ext cx="0" cy="285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8" idx="1"/>
          </p:cNvCxnSpPr>
          <p:nvPr/>
        </p:nvCxnSpPr>
        <p:spPr>
          <a:xfrm flipV="1">
            <a:off x="5170517" y="2527070"/>
            <a:ext cx="1828799" cy="3121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8512233" y="2926080"/>
            <a:ext cx="0" cy="218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99314" y="4147465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9" idx="2"/>
            <a:endCxn id="26" idx="0"/>
          </p:cNvCxnSpPr>
          <p:nvPr/>
        </p:nvCxnSpPr>
        <p:spPr>
          <a:xfrm flipH="1">
            <a:off x="8512231" y="3942164"/>
            <a:ext cx="2" cy="205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782"/>
          </a:xfrm>
        </p:spPr>
        <p:txBody>
          <a:bodyPr numCol="2">
            <a:normAutofit/>
          </a:bodyPr>
          <a:lstStyle/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3" action="ppaction://hlinksldjump"/>
              </a:rPr>
              <a:t>Preface</a:t>
            </a:r>
            <a:endParaRPr lang="en-US" i="1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Introduction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objectives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methodology</a:t>
            </a:r>
          </a:p>
          <a:p>
            <a:pPr marL="465138" indent="-465138">
              <a:buFont typeface="+mj-lt"/>
              <a:buAutoNum type="arabicPeriod"/>
            </a:pPr>
            <a:r>
              <a:rPr lang="en-US" b="1" i="1" dirty="0" smtClean="0">
                <a:hlinkClick r:id="rId4" action="ppaction://hlinksldjump"/>
              </a:rPr>
              <a:t>Statements of Theory</a:t>
            </a:r>
            <a:endParaRPr lang="en-US" b="1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Diffusivity equation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Python (programming language)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 stack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5" action="ppaction://hlinksldjump"/>
              </a:rPr>
              <a:t>Implementation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Designing the Data Structures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Applying 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Running a simulation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Data visualization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6" action="ppaction://hlinksldjump"/>
              </a:rPr>
              <a:t>Examples (Four examples)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7" action="ppaction://hlinksldjump"/>
              </a:rPr>
              <a:t>Concluding Remarks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8" action="ppaction://hlinksldjump"/>
              </a:rPr>
              <a:t>Recommendations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98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2.a Diffusivity equation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field of reservoir engineering, </a:t>
            </a:r>
            <a:r>
              <a:rPr lang="en-US" b="1" dirty="0" smtClean="0"/>
              <a:t>diffusivity equation </a:t>
            </a:r>
            <a:r>
              <a:rPr lang="en-US" dirty="0" smtClean="0"/>
              <a:t>is </a:t>
            </a:r>
            <a:r>
              <a:rPr lang="en-US" b="1" dirty="0" smtClean="0"/>
              <a:t>Darcy’s law</a:t>
            </a:r>
            <a:r>
              <a:rPr lang="en-US" dirty="0" smtClean="0"/>
              <a:t> derived on the basis of </a:t>
            </a:r>
            <a:r>
              <a:rPr lang="en-US" b="1" dirty="0" smtClean="0"/>
              <a:t>conservation of mass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849091" y="3694047"/>
            <a:ext cx="1603" cy="505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4849091" y="4828997"/>
            <a:ext cx="1603" cy="731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4849091" y="5153879"/>
            <a:ext cx="2311056" cy="4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65407" y="3064195"/>
            <a:ext cx="5408717" cy="629852"/>
            <a:chOff x="965407" y="3064195"/>
            <a:chExt cx="5408717" cy="629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24058" y="3064195"/>
                  <a:ext cx="3050066" cy="6298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058" y="3064195"/>
                  <a:ext cx="3050066" cy="62985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965407" y="3194455"/>
              <a:ext cx="2231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Conservation of mass</a:t>
              </a:r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6770" y="4199145"/>
            <a:ext cx="6126800" cy="776591"/>
            <a:chOff x="566770" y="4199145"/>
            <a:chExt cx="6126800" cy="776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07817" y="4199145"/>
                  <a:ext cx="3685753" cy="6298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𝜙𝜌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817" y="4199145"/>
                  <a:ext cx="3685753" cy="6298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66770" y="4329405"/>
                  <a:ext cx="20896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Continuity equation</a:t>
                  </a:r>
                </a:p>
                <a:p>
                  <a:pPr algn="ctr"/>
                  <a:r>
                    <a:rPr lang="en-US" b="1" dirty="0" smtClean="0"/>
                    <a:t>(only in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b="1" dirty="0" smtClean="0"/>
                    <a:t> direction)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70" y="4329405"/>
                  <a:ext cx="208961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32" t="-4717" r="-17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39573" y="5560098"/>
            <a:ext cx="6203878" cy="819006"/>
            <a:chOff x="639573" y="5560098"/>
            <a:chExt cx="6203878" cy="81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854731" y="5560098"/>
                  <a:ext cx="3988720" cy="71468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𝜙𝜌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731" y="5560098"/>
                  <a:ext cx="3988720" cy="71468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573" y="5732773"/>
                  <a:ext cx="206928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Diffusivity equation</a:t>
                  </a:r>
                </a:p>
                <a:p>
                  <a:pPr algn="ctr"/>
                  <a:r>
                    <a:rPr lang="en-US" b="1" dirty="0"/>
                    <a:t>(only in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b="1" dirty="0"/>
                    <a:t> direction</a:t>
                  </a:r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3" y="5732773"/>
                  <a:ext cx="206928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55" t="-4717" r="-206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7160147" y="4296433"/>
            <a:ext cx="2480166" cy="1218952"/>
            <a:chOff x="7160147" y="4296433"/>
            <a:chExt cx="2480166" cy="1218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160147" y="4800702"/>
                  <a:ext cx="2480166" cy="71468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147" y="4800702"/>
                  <a:ext cx="2480166" cy="7146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7767428" y="4296433"/>
              <a:ext cx="1265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mtClean="0"/>
                <a:t>Darcy’s law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46132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36482" y="1701384"/>
                <a:ext cx="911903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This presentation assumes the audience are</a:t>
                </a:r>
              </a:p>
              <a:p>
                <a:pPr algn="ctr"/>
                <a:r>
                  <a:rPr lang="en-US" sz="3200" b="1" dirty="0" smtClean="0"/>
                  <a:t>familiar with the derivation of diffusivity equation,</a:t>
                </a:r>
              </a:p>
              <a:p>
                <a:pPr algn="ctr"/>
                <a:r>
                  <a:rPr lang="en-US" sz="3200" b="1" dirty="0" smtClean="0"/>
                  <a:t>particularly in Cartesian coordinate system 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82" y="1701384"/>
                <a:ext cx="9119036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5039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79418" y="4214522"/>
                <a:ext cx="9033164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18" y="4214522"/>
                <a:ext cx="9033164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52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2.b Finite-difference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Finite-difference is a numerical method for solving </a:t>
            </a:r>
            <a:r>
              <a:rPr lang="en-US" sz="2400" b="1" dirty="0" smtClean="0"/>
              <a:t>differential equations</a:t>
            </a:r>
            <a:r>
              <a:rPr lang="en-US" sz="2400" dirty="0" smtClean="0"/>
              <a:t> by approximating them with </a:t>
            </a:r>
            <a:r>
              <a:rPr lang="en-US" sz="2400" b="1" dirty="0" smtClean="0"/>
              <a:t>difference equations</a:t>
            </a:r>
            <a:r>
              <a:rPr lang="en-US" sz="2400" dirty="0" smtClean="0"/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79221" y="3497025"/>
            <a:ext cx="3546677" cy="1750700"/>
            <a:chOff x="1895352" y="3497025"/>
            <a:chExt cx="3546677" cy="1750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070715" y="4001294"/>
                  <a:ext cx="3195940" cy="12464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715" y="4001294"/>
                  <a:ext cx="3195940" cy="12464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895352" y="3497025"/>
              <a:ext cx="3546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Instead of this differential equation,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0392" y="3497025"/>
            <a:ext cx="3192734" cy="2418235"/>
            <a:chOff x="6260392" y="3497025"/>
            <a:chExt cx="3192734" cy="2418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003154" y="4043471"/>
                  <a:ext cx="1707199" cy="618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3154" y="4043471"/>
                  <a:ext cx="1707199" cy="618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260392" y="3497025"/>
              <a:ext cx="319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 use this difference equation.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749655" y="5165118"/>
                  <a:ext cx="2214196" cy="7501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655" y="5165118"/>
                  <a:ext cx="2214196" cy="7501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7663437" y="4770732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41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1620</TotalTime>
  <Words>1689</Words>
  <Application>Microsoft Office PowerPoint</Application>
  <PresentationFormat>Widescreen</PresentationFormat>
  <Paragraphs>316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Times New Roman</vt:lpstr>
      <vt:lpstr>Retrospect</vt:lpstr>
      <vt:lpstr>Single-phase Fluid Finite-difference Simulator using Python</vt:lpstr>
      <vt:lpstr>Outline</vt:lpstr>
      <vt:lpstr>1.a Introduction</vt:lpstr>
      <vt:lpstr>1.b Research objectives</vt:lpstr>
      <vt:lpstr>1.c Research methodology</vt:lpstr>
      <vt:lpstr>Outline</vt:lpstr>
      <vt:lpstr>2.a Diffusivity equation</vt:lpstr>
      <vt:lpstr>PowerPoint Presentation</vt:lpstr>
      <vt:lpstr>2.b Finite-difference Method</vt:lpstr>
      <vt:lpstr>2.c Python (programming language) and SciPy stack</vt:lpstr>
      <vt:lpstr>2.c Python (programming language) and SciPy stack</vt:lpstr>
      <vt:lpstr>2.c Python (programming language) and SciPy stack</vt:lpstr>
      <vt:lpstr>Outline</vt:lpstr>
      <vt:lpstr>3.a Applying the Finite-difference Method</vt:lpstr>
      <vt:lpstr>PowerPoint Presentation</vt:lpstr>
      <vt:lpstr>PowerPoint Presentation</vt:lpstr>
      <vt:lpstr>PowerPoint Presentation</vt:lpstr>
      <vt:lpstr>3.a Applying the Finite-difference Method (cont’d)</vt:lpstr>
      <vt:lpstr>3.b Designing the Data Structures</vt:lpstr>
      <vt:lpstr>PowerPoint Presentation</vt:lpstr>
      <vt:lpstr>3.b Designing the Data Structures (Node and Grid classes)</vt:lpstr>
      <vt:lpstr>3.b Designing the Data Structures (Fluid and Rock classes)</vt:lpstr>
      <vt:lpstr>3.b Designing the Data Structures (Reservoir class)</vt:lpstr>
      <vt:lpstr>3.c Running a simulation</vt:lpstr>
      <vt:lpstr>3.c Running a simulation (cont’d)</vt:lpstr>
      <vt:lpstr>3.d Data visualization</vt:lpstr>
      <vt:lpstr>Outline</vt:lpstr>
      <vt:lpstr>4. Example 1: 1D-flow (1×1×5 Grid dimension)</vt:lpstr>
      <vt:lpstr>4. Example 1: 1D-flow (1×1×5 Grid dimension)</vt:lpstr>
      <vt:lpstr>4. Example 2: 2D-flow (1×10×20 Grid dimension)</vt:lpstr>
      <vt:lpstr>4. Example 2: 2D-flow (1×1×5 Grid dimension)</vt:lpstr>
      <vt:lpstr>4. Example 3: 2D-flow (1×51×51 Grid dimension)</vt:lpstr>
      <vt:lpstr>4. Example 3: 2D-flow (1×51×51 Grid dimension)</vt:lpstr>
      <vt:lpstr>4. Example 3: 2D-flow (1×51×51 Grid dimension)</vt:lpstr>
      <vt:lpstr>4. Example 3: 2D-flow (1×51×51 Grid dimension)</vt:lpstr>
      <vt:lpstr>4. Example 3: 2D-flow (1×51×51 Grid dimension)</vt:lpstr>
      <vt:lpstr>5. Concluding Remark</vt:lpstr>
      <vt:lpstr>6. Recommendations</vt:lpstr>
      <vt:lpstr>Thank you</vt:lpstr>
      <vt:lpstr>7.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Single-phase Fluid Finite-difference Simulator using Python</dc:title>
  <dc:creator>BENJ</dc:creator>
  <cp:lastModifiedBy>BENJ</cp:lastModifiedBy>
  <cp:revision>108</cp:revision>
  <dcterms:created xsi:type="dcterms:W3CDTF">2016-06-19T20:30:42Z</dcterms:created>
  <dcterms:modified xsi:type="dcterms:W3CDTF">2016-06-22T04:51:38Z</dcterms:modified>
</cp:coreProperties>
</file>