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88" r:id="rId4"/>
    <p:sldId id="281" r:id="rId5"/>
    <p:sldId id="279" r:id="rId6"/>
    <p:sldId id="278" r:id="rId7"/>
    <p:sldId id="280" r:id="rId8"/>
    <p:sldId id="277" r:id="rId9"/>
    <p:sldId id="273" r:id="rId10"/>
    <p:sldId id="282" r:id="rId11"/>
    <p:sldId id="276" r:id="rId12"/>
    <p:sldId id="275" r:id="rId13"/>
    <p:sldId id="274" r:id="rId14"/>
    <p:sldId id="283" r:id="rId15"/>
    <p:sldId id="286" r:id="rId16"/>
    <p:sldId id="287" r:id="rId17"/>
    <p:sldId id="266" r:id="rId18"/>
    <p:sldId id="272" r:id="rId19"/>
    <p:sldId id="271" r:id="rId20"/>
    <p:sldId id="284" r:id="rId21"/>
    <p:sldId id="285" r:id="rId22"/>
    <p:sldId id="289" r:id="rId23"/>
    <p:sldId id="29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348"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C8FFE9-4350-4CBB-96D6-7C44C246BA2F}"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124062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8FFE9-4350-4CBB-96D6-7C44C246BA2F}"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51951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8FFE9-4350-4CBB-96D6-7C44C246BA2F}"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322486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8FFE9-4350-4CBB-96D6-7C44C246BA2F}"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253679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8FFE9-4350-4CBB-96D6-7C44C246BA2F}" type="datetimeFigureOut">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239008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8FFE9-4350-4CBB-96D6-7C44C246BA2F}"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418657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C8FFE9-4350-4CBB-96D6-7C44C246BA2F}" type="datetimeFigureOut">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171359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C8FFE9-4350-4CBB-96D6-7C44C246BA2F}" type="datetimeFigureOut">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367128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8FFE9-4350-4CBB-96D6-7C44C246BA2F}" type="datetimeFigureOut">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244934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8FFE9-4350-4CBB-96D6-7C44C246BA2F}"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119808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8FFE9-4350-4CBB-96D6-7C44C246BA2F}" type="datetimeFigureOut">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6951-1557-406E-A78A-E628D6B9BF09}" type="slidenum">
              <a:rPr lang="en-US" smtClean="0"/>
              <a:t>‹#›</a:t>
            </a:fld>
            <a:endParaRPr lang="en-US"/>
          </a:p>
        </p:txBody>
      </p:sp>
    </p:spTree>
    <p:extLst>
      <p:ext uri="{BB962C8B-B14F-4D97-AF65-F5344CB8AC3E}">
        <p14:creationId xmlns:p14="http://schemas.microsoft.com/office/powerpoint/2010/main" val="244648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8FFE9-4350-4CBB-96D6-7C44C246BA2F}" type="datetimeFigureOut">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C6951-1557-406E-A78A-E628D6B9BF09}" type="slidenum">
              <a:rPr lang="en-US" smtClean="0"/>
              <a:t>‹#›</a:t>
            </a:fld>
            <a:endParaRPr lang="en-US"/>
          </a:p>
        </p:txBody>
      </p:sp>
    </p:spTree>
    <p:extLst>
      <p:ext uri="{BB962C8B-B14F-4D97-AF65-F5344CB8AC3E}">
        <p14:creationId xmlns:p14="http://schemas.microsoft.com/office/powerpoint/2010/main" val="62191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333" y="-1237911"/>
            <a:ext cx="3785961" cy="3785962"/>
          </a:xfrm>
          <a:prstGeom prst="rect">
            <a:avLst/>
          </a:prstGeom>
          <a:noFill/>
          <a:effectLst>
            <a:glow>
              <a:schemeClr val="accent1">
                <a:alpha val="75000"/>
              </a:schemeClr>
            </a:glow>
            <a:outerShdw dist="50800" dir="5400000" algn="ctr" rotWithShape="0">
              <a:srgbClr val="000000"/>
            </a:outerShdw>
            <a:softEdge rad="127000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itle 1"/>
              <p:cNvSpPr>
                <a:spLocks noGrp="1"/>
              </p:cNvSpPr>
              <p:nvPr>
                <p:ph type="ctrTitle"/>
              </p:nvPr>
            </p:nvSpPr>
            <p:spPr>
              <a:xfrm>
                <a:off x="914400" y="154214"/>
                <a:ext cx="11016343" cy="3788228"/>
              </a:xfrm>
            </p:spPr>
            <p:txBody>
              <a:bodyPr>
                <a:noAutofit/>
              </a:bodyPr>
              <a:lstStyle/>
              <a:p>
                <a:pPr algn="l"/>
                <a:r>
                  <a:rPr lang="en-US" sz="3200" dirty="0" smtClean="0">
                    <a:solidFill>
                      <a:schemeClr val="bg1"/>
                    </a:solidFill>
                  </a:rPr>
                  <a:t>METODOLOGI PENENTUAN SETENGAH-PANJANG-REKAHAN (</a:t>
                </a:r>
                <a14:m>
                  <m:oMath xmlns:m="http://schemas.openxmlformats.org/officeDocument/2006/math">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𝑥</m:t>
                        </m:r>
                      </m:e>
                      <m:sub>
                        <m:r>
                          <a:rPr lang="en-US" sz="3200" i="1">
                            <a:solidFill>
                              <a:schemeClr val="bg1"/>
                            </a:solidFill>
                            <a:latin typeface="Cambria Math" panose="02040503050406030204" pitchFamily="18" charset="0"/>
                          </a:rPr>
                          <m:t>𝑓</m:t>
                        </m:r>
                      </m:sub>
                    </m:sSub>
                  </m:oMath>
                </a14:m>
                <a:r>
                  <a:rPr lang="en-US" sz="3200" dirty="0">
                    <a:solidFill>
                      <a:schemeClr val="bg1"/>
                    </a:solidFill>
                  </a:rPr>
                  <a:t>) </a:t>
                </a:r>
                <a:br>
                  <a:rPr lang="en-US" sz="3200" dirty="0">
                    <a:solidFill>
                      <a:schemeClr val="bg1"/>
                    </a:solidFill>
                  </a:rPr>
                </a:br>
                <a:r>
                  <a:rPr lang="en-US" sz="3200" dirty="0">
                    <a:solidFill>
                      <a:schemeClr val="bg1"/>
                    </a:solidFill>
                  </a:rPr>
                  <a:t>PALING EKONOMIS DENGAN MEMBANDINGKAN </a:t>
                </a:r>
                <a:r>
                  <a:rPr lang="en-US" sz="3200" dirty="0" smtClean="0">
                    <a:solidFill>
                      <a:schemeClr val="bg1"/>
                    </a:solidFill>
                  </a:rPr>
                  <a:t>NILAI-BERSIH-SEKARANG (</a:t>
                </a:r>
                <a:r>
                  <a:rPr lang="en-US" sz="3200" i="1" dirty="0" smtClean="0">
                    <a:solidFill>
                      <a:schemeClr val="bg1"/>
                    </a:solidFill>
                  </a:rPr>
                  <a:t>NPV</a:t>
                </a:r>
                <a:r>
                  <a:rPr lang="en-US" sz="3200" dirty="0">
                    <a:solidFill>
                      <a:schemeClr val="bg1"/>
                    </a:solidFill>
                  </a:rPr>
                  <a:t>) PADA PEREKAHAN HIDRAULIS TRANSVERSAL DI SUMUR HORIZONTAL</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914400" y="154214"/>
                <a:ext cx="11016343" cy="3788228"/>
              </a:xfrm>
              <a:blipFill rotWithShape="0">
                <a:blip r:embed="rId3"/>
                <a:stretch>
                  <a:fillRect l="-1384" b="-5305"/>
                </a:stretch>
              </a:blipFill>
            </p:spPr>
            <p:txBody>
              <a:bodyPr/>
              <a:lstStyle/>
              <a:p>
                <a:r>
                  <a:rPr lang="en-US">
                    <a:noFill/>
                  </a:rPr>
                  <a:t> </a:t>
                </a:r>
              </a:p>
            </p:txBody>
          </p:sp>
        </mc:Fallback>
      </mc:AlternateContent>
      <p:sp>
        <p:nvSpPr>
          <p:cNvPr id="4" name="Subtitle 3"/>
          <p:cNvSpPr>
            <a:spLocks noGrp="1"/>
          </p:cNvSpPr>
          <p:nvPr>
            <p:ph type="subTitle" idx="1"/>
          </p:nvPr>
        </p:nvSpPr>
        <p:spPr>
          <a:xfrm>
            <a:off x="1524000" y="5112658"/>
            <a:ext cx="9144000" cy="1655762"/>
          </a:xfrm>
        </p:spPr>
        <p:txBody>
          <a:bodyPr/>
          <a:lstStyle/>
          <a:p>
            <a:pPr algn="l"/>
            <a:r>
              <a:rPr lang="en-US" dirty="0" err="1" smtClean="0">
                <a:solidFill>
                  <a:schemeClr val="bg1"/>
                </a:solidFill>
              </a:rPr>
              <a:t>Yoshua</a:t>
            </a:r>
            <a:r>
              <a:rPr lang="en-US" dirty="0" smtClean="0">
                <a:solidFill>
                  <a:schemeClr val="bg1"/>
                </a:solidFill>
              </a:rPr>
              <a:t> </a:t>
            </a:r>
            <a:r>
              <a:rPr lang="en-US" dirty="0" err="1" smtClean="0">
                <a:solidFill>
                  <a:schemeClr val="bg1"/>
                </a:solidFill>
              </a:rPr>
              <a:t>Chrisanto</a:t>
            </a:r>
            <a:r>
              <a:rPr lang="en-US" dirty="0" smtClean="0">
                <a:solidFill>
                  <a:schemeClr val="bg1"/>
                </a:solidFill>
              </a:rPr>
              <a:t> Valentino   12211046</a:t>
            </a:r>
          </a:p>
          <a:p>
            <a:pPr algn="l"/>
            <a:r>
              <a:rPr lang="en-US" dirty="0" err="1" smtClean="0">
                <a:solidFill>
                  <a:schemeClr val="bg1"/>
                </a:solidFill>
              </a:rPr>
              <a:t>Pembimbing</a:t>
            </a:r>
            <a:r>
              <a:rPr lang="en-US" dirty="0" smtClean="0">
                <a:solidFill>
                  <a:schemeClr val="bg1"/>
                </a:solidFill>
              </a:rPr>
              <a:t>: Prof. Dr. Ir. </a:t>
            </a:r>
            <a:r>
              <a:rPr lang="en-US" dirty="0" err="1" smtClean="0">
                <a:solidFill>
                  <a:schemeClr val="bg1"/>
                </a:solidFill>
              </a:rPr>
              <a:t>Sudjati</a:t>
            </a:r>
            <a:r>
              <a:rPr lang="en-US" dirty="0" smtClean="0">
                <a:solidFill>
                  <a:schemeClr val="bg1"/>
                </a:solidFill>
              </a:rPr>
              <a:t> </a:t>
            </a:r>
            <a:r>
              <a:rPr lang="en-US" dirty="0" err="1" smtClean="0">
                <a:solidFill>
                  <a:schemeClr val="bg1"/>
                </a:solidFill>
              </a:rPr>
              <a:t>Rachmat</a:t>
            </a:r>
            <a:endParaRPr lang="en-US" dirty="0" smtClean="0">
              <a:solidFill>
                <a:schemeClr val="bg1"/>
              </a:solidFill>
            </a:endParaRPr>
          </a:p>
          <a:p>
            <a:pPr algn="l"/>
            <a:r>
              <a:rPr lang="en-US" sz="2000" dirty="0" smtClean="0">
                <a:solidFill>
                  <a:schemeClr val="bg1"/>
                </a:solidFill>
              </a:rPr>
              <a:t>Bandung, 14 </a:t>
            </a:r>
            <a:r>
              <a:rPr lang="en-US" sz="2000" dirty="0" err="1" smtClean="0">
                <a:solidFill>
                  <a:schemeClr val="bg1"/>
                </a:solidFill>
              </a:rPr>
              <a:t>Juni</a:t>
            </a:r>
            <a:r>
              <a:rPr lang="en-US" sz="2000" dirty="0" smtClean="0">
                <a:solidFill>
                  <a:schemeClr val="bg1"/>
                </a:solidFill>
              </a:rPr>
              <a:t> 2016</a:t>
            </a:r>
            <a:endParaRPr lang="en-US" sz="2000" dirty="0">
              <a:solidFill>
                <a:schemeClr val="bg1"/>
              </a:solidFill>
            </a:endParaRPr>
          </a:p>
        </p:txBody>
      </p:sp>
      <p:sp>
        <p:nvSpPr>
          <p:cNvPr id="8" name="Rectangle 7"/>
          <p:cNvSpPr/>
          <p:nvPr/>
        </p:nvSpPr>
        <p:spPr>
          <a:xfrm>
            <a:off x="682171" y="4281714"/>
            <a:ext cx="11792857" cy="491672"/>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187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47" presetClass="exit" presetSubtype="0" fill="hold" grpId="1" nodeType="withEffect">
                                  <p:stCondLst>
                                    <p:cond delay="0"/>
                                  </p:stCondLst>
                                  <p:childTnLst>
                                    <p:animEffect transition="out" filter="fade">
                                      <p:cBhvr>
                                        <p:cTn id="9" dur="1000"/>
                                        <p:tgtEl>
                                          <p:spTgt spid="8"/>
                                        </p:tgtEl>
                                      </p:cBhvr>
                                    </p:animEffect>
                                    <p:anim calcmode="lin" valueType="num">
                                      <p:cBhvr>
                                        <p:cTn id="10" dur="1000"/>
                                        <p:tgtEl>
                                          <p:spTgt spid="8"/>
                                        </p:tgtEl>
                                        <p:attrNameLst>
                                          <p:attrName>ppt_x</p:attrName>
                                        </p:attrNameLst>
                                      </p:cBhvr>
                                      <p:tavLst>
                                        <p:tav tm="0">
                                          <p:val>
                                            <p:strVal val="ppt_x"/>
                                          </p:val>
                                        </p:tav>
                                        <p:tav tm="100000">
                                          <p:val>
                                            <p:strVal val="ppt_x"/>
                                          </p:val>
                                        </p:tav>
                                      </p:tavLst>
                                    </p:anim>
                                    <p:anim calcmode="lin" valueType="num">
                                      <p:cBhvr>
                                        <p:cTn id="11" dur="1000"/>
                                        <p:tgtEl>
                                          <p:spTgt spid="8"/>
                                        </p:tgtEl>
                                        <p:attrNameLst>
                                          <p:attrName>ppt_y</p:attrName>
                                        </p:attrNameLst>
                                      </p:cBhvr>
                                      <p:tavLst>
                                        <p:tav tm="0">
                                          <p:val>
                                            <p:strVal val="ppt_y"/>
                                          </p:val>
                                        </p:tav>
                                        <p:tav tm="100000">
                                          <p:val>
                                            <p:strVal val="ppt_y-.1"/>
                                          </p:val>
                                        </p:tav>
                                      </p:tavLst>
                                    </p:anim>
                                    <p:set>
                                      <p:cBhvr>
                                        <p:cTn id="1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Indeks</a:t>
            </a:r>
            <a:r>
              <a:rPr lang="en-US" sz="3600" b="1" dirty="0" smtClean="0">
                <a:solidFill>
                  <a:schemeClr val="bg1"/>
                </a:solidFill>
              </a:rPr>
              <a:t> Performa </a:t>
            </a:r>
            <a:r>
              <a:rPr lang="en-US" sz="3600" b="1" dirty="0" err="1" smtClean="0">
                <a:solidFill>
                  <a:schemeClr val="bg1"/>
                </a:solidFill>
              </a:rPr>
              <a:t>Rekahan</a:t>
            </a:r>
            <a:r>
              <a:rPr lang="en-US" sz="3600" b="1" dirty="0" smtClean="0">
                <a:solidFill>
                  <a:schemeClr val="bg1"/>
                </a:solidFill>
              </a:rPr>
              <a:t> </a:t>
            </a:r>
            <a:r>
              <a:rPr lang="en-US" sz="3600" b="1" dirty="0" err="1" smtClean="0">
                <a:solidFill>
                  <a:schemeClr val="bg1"/>
                </a:solidFill>
              </a:rPr>
              <a:t>Sumur</a:t>
            </a:r>
            <a:r>
              <a:rPr lang="en-US" sz="3600" b="1" dirty="0" smtClean="0">
                <a:solidFill>
                  <a:schemeClr val="bg1"/>
                </a:solidFill>
              </a:rPr>
              <a:t> </a:t>
            </a:r>
            <a:r>
              <a:rPr lang="en-US" sz="3600" b="1" dirty="0" err="1" smtClean="0">
                <a:solidFill>
                  <a:schemeClr val="bg1"/>
                </a:solidFill>
              </a:rPr>
              <a:t>Vertikal</a:t>
            </a:r>
            <a:endParaRPr lang="en-US" sz="3600" b="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p:txBody>
              <a:bodyPr>
                <a:normAutofit/>
              </a:bodyPr>
              <a:lstStyle/>
              <a:p>
                <a:pPr marL="0" indent="0" algn="just">
                  <a:buNone/>
                </a:pPr>
                <a:r>
                  <a:rPr lang="en-US" sz="2400" dirty="0" smtClean="0">
                    <a:solidFill>
                      <a:schemeClr val="bg1"/>
                    </a:solidFill>
                  </a:rPr>
                  <a:t>Daal</a:t>
                </a:r>
                <a:r>
                  <a:rPr lang="en-US" sz="2400" dirty="0">
                    <a:solidFill>
                      <a:schemeClr val="bg1"/>
                    </a:solidFill>
                  </a:rPr>
                  <a:t> and Economides (2006) </a:t>
                </a:r>
                <a:r>
                  <a:rPr lang="en-US" sz="2400" dirty="0" err="1" smtClean="0">
                    <a:solidFill>
                      <a:schemeClr val="bg1"/>
                    </a:solidFill>
                  </a:rPr>
                  <a:t>mengajukan</a:t>
                </a:r>
                <a:r>
                  <a:rPr lang="en-US" sz="2400" dirty="0" smtClean="0">
                    <a:solidFill>
                      <a:schemeClr val="bg1"/>
                    </a:solidFill>
                  </a:rPr>
                  <a:t> </a:t>
                </a:r>
                <a:r>
                  <a:rPr lang="en-US" sz="2400" i="1" dirty="0" smtClean="0">
                    <a:solidFill>
                      <a:schemeClr val="bg1"/>
                    </a:solidFill>
                  </a:rPr>
                  <a:t>dimensionless PI </a:t>
                </a:r>
                <a:r>
                  <a:rPr lang="en-US" sz="2400" dirty="0" err="1" smtClean="0">
                    <a:solidFill>
                      <a:schemeClr val="bg1"/>
                    </a:solidFill>
                  </a:rPr>
                  <a:t>untuk</a:t>
                </a:r>
                <a:r>
                  <a:rPr lang="en-US" sz="2400" dirty="0" smtClean="0">
                    <a:solidFill>
                      <a:schemeClr val="bg1"/>
                    </a:solidFill>
                  </a:rPr>
                  <a:t> </a:t>
                </a:r>
                <a:r>
                  <a:rPr lang="en-US" sz="2400" dirty="0" err="1" smtClean="0">
                    <a:solidFill>
                      <a:schemeClr val="bg1"/>
                    </a:solidFill>
                  </a:rPr>
                  <a:t>kondisi</a:t>
                </a:r>
                <a:r>
                  <a:rPr lang="en-US" sz="2400" dirty="0" smtClean="0">
                    <a:solidFill>
                      <a:schemeClr val="bg1"/>
                    </a:solidFill>
                  </a:rPr>
                  <a:t> </a:t>
                </a:r>
                <a:r>
                  <a:rPr lang="en-US" sz="2400" i="1" dirty="0" smtClean="0">
                    <a:solidFill>
                      <a:schemeClr val="bg1"/>
                    </a:solidFill>
                  </a:rPr>
                  <a:t>pseudo-steady state </a:t>
                </a:r>
                <a:r>
                  <a:rPr lang="en-US" sz="2400" dirty="0" smtClean="0">
                    <a:solidFill>
                      <a:schemeClr val="bg1"/>
                    </a:solidFill>
                  </a:rPr>
                  <a:t>di reservoir </a:t>
                </a:r>
                <a:r>
                  <a:rPr lang="en-US" sz="2400" dirty="0" err="1" smtClean="0">
                    <a:solidFill>
                      <a:schemeClr val="bg1"/>
                    </a:solidFill>
                  </a:rPr>
                  <a:t>persegi</a:t>
                </a:r>
                <a:r>
                  <a:rPr lang="en-US" sz="2400" dirty="0" smtClean="0">
                    <a:solidFill>
                      <a:schemeClr val="bg1"/>
                    </a:solidFill>
                  </a:rPr>
                  <a:t> </a:t>
                </a:r>
                <a:r>
                  <a:rPr lang="en-US" sz="2400" dirty="0">
                    <a:solidFill>
                      <a:schemeClr val="bg1"/>
                    </a:solidFill>
                  </a:rPr>
                  <a:t>(SPE-98047-MS</a:t>
                </a:r>
                <a:r>
                  <a:rPr lang="en-US" sz="2400" dirty="0" smtClean="0">
                    <a:solidFill>
                      <a:schemeClr val="bg1"/>
                    </a:solidFill>
                  </a:rPr>
                  <a:t>):</a:t>
                </a:r>
              </a:p>
              <a:p>
                <a:pPr marL="0" indent="0">
                  <a:buNone/>
                </a:pPr>
                <a:endParaRPr lang="en-US" sz="24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𝐽</m:t>
                          </m:r>
                        </m:e>
                        <m:sub>
                          <m:r>
                            <a:rPr lang="en-US" sz="2400" i="1">
                              <a:solidFill>
                                <a:schemeClr val="bg1"/>
                              </a:solidFill>
                              <a:latin typeface="Cambria Math" panose="02040503050406030204" pitchFamily="18" charset="0"/>
                            </a:rPr>
                            <m:t>𝐷𝑉</m:t>
                          </m:r>
                        </m:sub>
                      </m:sSub>
                      <m:r>
                        <a:rPr lang="en-US"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1</m:t>
                          </m:r>
                        </m:num>
                        <m:den>
                          <m:r>
                            <a:rPr lang="en-US" sz="2400" i="1">
                              <a:solidFill>
                                <a:schemeClr val="bg1"/>
                              </a:solidFill>
                              <a:latin typeface="Cambria Math" panose="02040503050406030204" pitchFamily="18" charset="0"/>
                            </a:rPr>
                            <m:t>−0.63−0.5</m:t>
                          </m:r>
                          <m:func>
                            <m:funcPr>
                              <m:ctrlPr>
                                <a:rPr lang="en-US" sz="2400" i="1">
                                  <a:solidFill>
                                    <a:schemeClr val="bg1"/>
                                  </a:solidFill>
                                  <a:latin typeface="Cambria Math" panose="02040503050406030204" pitchFamily="18" charset="0"/>
                                </a:rPr>
                              </m:ctrlPr>
                            </m:funcPr>
                            <m:fName>
                              <m:r>
                                <m:rPr>
                                  <m:sty m:val="p"/>
                                </m:rPr>
                                <a:rPr lang="en-US" sz="2400">
                                  <a:solidFill>
                                    <a:schemeClr val="bg1"/>
                                  </a:solidFill>
                                  <a:latin typeface="Cambria Math" panose="02040503050406030204" pitchFamily="18" charset="0"/>
                                </a:rPr>
                                <m:t>ln</m:t>
                              </m:r>
                            </m:fName>
                            <m:e>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𝑁</m:t>
                                      </m:r>
                                    </m:e>
                                    <m:sub>
                                      <m:r>
                                        <a:rPr lang="en-US" sz="2400" i="1">
                                          <a:solidFill>
                                            <a:schemeClr val="bg1"/>
                                          </a:solidFill>
                                          <a:latin typeface="Cambria Math" panose="02040503050406030204" pitchFamily="18" charset="0"/>
                                        </a:rPr>
                                        <m:t>𝑝𝑒</m:t>
                                      </m:r>
                                    </m:sub>
                                  </m:sSub>
                                </m:e>
                              </m:d>
                            </m:e>
                          </m:func>
                          <m:r>
                            <a:rPr lang="en-US" sz="2400" i="1">
                              <a:solidFill>
                                <a:schemeClr val="bg1"/>
                              </a:solidFill>
                              <a:latin typeface="Cambria Math" panose="02040503050406030204" pitchFamily="18" charset="0"/>
                            </a:rPr>
                            <m:t>+0.5</m:t>
                          </m:r>
                          <m:r>
                            <a:rPr lang="en-US" sz="2400" i="1">
                              <a:solidFill>
                                <a:schemeClr val="bg1"/>
                              </a:solidFill>
                              <a:latin typeface="Cambria Math" panose="02040503050406030204" pitchFamily="18" charset="0"/>
                            </a:rPr>
                            <m:t>𝑙𝑛</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𝐶</m:t>
                                  </m:r>
                                </m:e>
                                <m:sub>
                                  <m:r>
                                    <a:rPr lang="en-US" sz="2400" i="1">
                                      <a:solidFill>
                                        <a:schemeClr val="bg1"/>
                                      </a:solidFill>
                                      <a:latin typeface="Cambria Math" panose="02040503050406030204" pitchFamily="18" charset="0"/>
                                    </a:rPr>
                                    <m:t>𝑓𝐷</m:t>
                                  </m:r>
                                </m:sub>
                              </m:sSub>
                            </m:e>
                          </m:d>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𝑓</m:t>
                          </m:r>
                        </m:den>
                      </m:f>
                    </m:oMath>
                  </m:oMathPara>
                </a14:m>
                <a:endParaRPr lang="en-US" sz="2400" dirty="0">
                  <a:solidFill>
                    <a:schemeClr val="bg1"/>
                  </a:solidFill>
                </a:endParaRPr>
              </a:p>
              <a:p>
                <a:pPr algn="l"/>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t="-1961" r="-870"/>
                </a:stretch>
              </a:blipFill>
            </p:spPr>
            <p:txBody>
              <a:bodyPr/>
              <a:lstStyle/>
              <a:p>
                <a:r>
                  <a:rPr lang="en-US">
                    <a:noFill/>
                  </a:rPr>
                  <a:t> </a:t>
                </a:r>
              </a:p>
            </p:txBody>
          </p:sp>
        </mc:Fallback>
      </mc:AlternateContent>
    </p:spTree>
    <p:extLst>
      <p:ext uri="{BB962C8B-B14F-4D97-AF65-F5344CB8AC3E}">
        <p14:creationId xmlns:p14="http://schemas.microsoft.com/office/powerpoint/2010/main" val="12392827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fi-FI" sz="3600" b="1" dirty="0" smtClean="0">
                <a:solidFill>
                  <a:schemeClr val="bg1"/>
                </a:solidFill>
              </a:rPr>
              <a:t>Perbedaan Utama Rekahan Melintang dan Membujur</a:t>
            </a:r>
            <a:endParaRPr lang="en-US" sz="3600" b="1" dirty="0">
              <a:solidFill>
                <a:schemeClr val="bg1"/>
              </a:solidFill>
            </a:endParaRPr>
          </a:p>
        </p:txBody>
      </p:sp>
      <mc:AlternateContent xmlns:mc="http://schemas.openxmlformats.org/markup-compatibility/2006" xmlns:a14="http://schemas.microsoft.com/office/drawing/2010/main">
        <mc:Choice Requires="a14">
          <p:sp>
            <p:nvSpPr>
              <p:cNvPr id="4" name="Subtitle 3"/>
              <p:cNvSpPr>
                <a:spLocks noGrp="1"/>
              </p:cNvSpPr>
              <p:nvPr>
                <p:ph idx="1"/>
              </p:nvPr>
            </p:nvSpPr>
            <p:spPr>
              <a:xfrm>
                <a:off x="838200" y="1825625"/>
                <a:ext cx="4972050" cy="4351338"/>
              </a:xfrm>
            </p:spPr>
            <p:txBody>
              <a:bodyPr>
                <a:normAutofit/>
              </a:bodyPr>
              <a:lstStyle/>
              <a:p>
                <a:pPr marL="0" indent="0">
                  <a:buNone/>
                </a:pPr>
                <a:r>
                  <a:rPr lang="en-US" sz="2400" dirty="0" smtClean="0">
                    <a:solidFill>
                      <a:schemeClr val="bg1"/>
                    </a:solidFill>
                  </a:rPr>
                  <a:t>Mukherjee and Economides (1991) m</a:t>
                </a:r>
                <a14:m>
                  <m:oMath xmlns:m="http://schemas.openxmlformats.org/officeDocument/2006/math">
                    <m:r>
                      <m:rPr>
                        <m:sty m:val="p"/>
                      </m:rPr>
                      <a:rPr lang="en-US" sz="2400" b="0" i="0" smtClean="0">
                        <a:solidFill>
                          <a:schemeClr val="bg1"/>
                        </a:solidFill>
                        <a:latin typeface="Cambria Math" panose="02040503050406030204" pitchFamily="18" charset="0"/>
                      </a:rPr>
                      <m:t>endefinisikan</m:t>
                    </m:r>
                    <m:r>
                      <a:rPr lang="en-US" sz="2400" b="0" i="0" smtClean="0">
                        <a:solidFill>
                          <a:schemeClr val="bg1"/>
                        </a:solidFill>
                        <a:latin typeface="Cambria Math" panose="02040503050406030204" pitchFamily="18" charset="0"/>
                      </a:rPr>
                      <m:t> </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𝑆</m:t>
                        </m:r>
                      </m:e>
                      <m:sub>
                        <m:r>
                          <a:rPr lang="en-US" sz="2400" i="1">
                            <a:solidFill>
                              <a:schemeClr val="bg1"/>
                            </a:solidFill>
                            <a:latin typeface="Cambria Math" panose="02040503050406030204" pitchFamily="18" charset="0"/>
                          </a:rPr>
                          <m:t>𝑐</m:t>
                        </m:r>
                      </m:sub>
                    </m:sSub>
                  </m:oMath>
                </a14:m>
                <a:r>
                  <a:rPr lang="en-US" sz="2400" dirty="0">
                    <a:solidFill>
                      <a:schemeClr val="bg1"/>
                    </a:solidFill>
                  </a:rPr>
                  <a:t> </a:t>
                </a:r>
                <a:r>
                  <a:rPr lang="en-US" sz="2400" dirty="0" err="1" smtClean="0">
                    <a:solidFill>
                      <a:schemeClr val="bg1"/>
                    </a:solidFill>
                  </a:rPr>
                  <a:t>sebagai</a:t>
                </a:r>
                <a:r>
                  <a:rPr lang="en-US" sz="2400" dirty="0" smtClean="0">
                    <a:solidFill>
                      <a:schemeClr val="bg1"/>
                    </a:solidFill>
                  </a:rPr>
                  <a:t> </a:t>
                </a:r>
                <a:r>
                  <a:rPr lang="en-US" sz="2400" dirty="0" err="1" smtClean="0">
                    <a:solidFill>
                      <a:schemeClr val="bg1"/>
                    </a:solidFill>
                  </a:rPr>
                  <a:t>sumbatan</a:t>
                </a:r>
                <a:r>
                  <a:rPr lang="en-US" sz="2400" dirty="0" smtClean="0">
                    <a:solidFill>
                      <a:schemeClr val="bg1"/>
                    </a:solidFill>
                  </a:rPr>
                  <a:t> (</a:t>
                </a:r>
                <a:r>
                  <a:rPr lang="en-US" sz="2400" i="1" dirty="0" smtClean="0">
                    <a:solidFill>
                      <a:schemeClr val="bg1"/>
                    </a:solidFill>
                  </a:rPr>
                  <a:t>choke</a:t>
                </a:r>
                <a:r>
                  <a:rPr lang="en-US" sz="2400" dirty="0" smtClean="0">
                    <a:solidFill>
                      <a:schemeClr val="bg1"/>
                    </a:solidFill>
                  </a:rPr>
                  <a:t>) </a:t>
                </a:r>
                <a:r>
                  <a:rPr lang="en-US" sz="2400" dirty="0" err="1" smtClean="0">
                    <a:solidFill>
                      <a:schemeClr val="bg1"/>
                    </a:solidFill>
                  </a:rPr>
                  <a:t>dari</a:t>
                </a:r>
                <a:r>
                  <a:rPr lang="en-US" sz="2400" dirty="0" smtClean="0">
                    <a:solidFill>
                      <a:schemeClr val="bg1"/>
                    </a:solidFill>
                  </a:rPr>
                  <a:t> </a:t>
                </a:r>
                <a:r>
                  <a:rPr lang="en-US" sz="2400" dirty="0" err="1" smtClean="0">
                    <a:solidFill>
                      <a:schemeClr val="bg1"/>
                    </a:solidFill>
                  </a:rPr>
                  <a:t>rekahan</a:t>
                </a:r>
                <a:r>
                  <a:rPr lang="en-US" sz="2400" dirty="0" smtClean="0">
                    <a:solidFill>
                      <a:schemeClr val="bg1"/>
                    </a:solidFill>
                  </a:rPr>
                  <a:t> </a:t>
                </a:r>
                <a:r>
                  <a:rPr lang="en-US" sz="2400" dirty="0" err="1" smtClean="0">
                    <a:solidFill>
                      <a:schemeClr val="bg1"/>
                    </a:solidFill>
                  </a:rPr>
                  <a:t>ke</a:t>
                </a:r>
                <a:r>
                  <a:rPr lang="en-US" sz="2400" dirty="0" smtClean="0">
                    <a:solidFill>
                      <a:schemeClr val="bg1"/>
                    </a:solidFill>
                  </a:rPr>
                  <a:t> </a:t>
                </a:r>
                <a:r>
                  <a:rPr lang="en-US" sz="2400" dirty="0" err="1" smtClean="0">
                    <a:solidFill>
                      <a:schemeClr val="bg1"/>
                    </a:solidFill>
                  </a:rPr>
                  <a:t>dalam</a:t>
                </a:r>
                <a:r>
                  <a:rPr lang="en-US" sz="2400" dirty="0" smtClean="0">
                    <a:solidFill>
                      <a:schemeClr val="bg1"/>
                    </a:solidFill>
                  </a:rPr>
                  <a:t> </a:t>
                </a:r>
                <a:r>
                  <a:rPr lang="en-US" sz="2400" dirty="0" err="1" smtClean="0">
                    <a:solidFill>
                      <a:schemeClr val="bg1"/>
                    </a:solidFill>
                  </a:rPr>
                  <a:t>rekahan</a:t>
                </a:r>
                <a:r>
                  <a:rPr lang="en-US" sz="2400" dirty="0" smtClean="0">
                    <a:solidFill>
                      <a:schemeClr val="bg1"/>
                    </a:solidFill>
                  </a:rPr>
                  <a:t> (</a:t>
                </a:r>
                <a:r>
                  <a:rPr lang="en-US" sz="2400" dirty="0">
                    <a:solidFill>
                      <a:schemeClr val="bg1"/>
                    </a:solidFill>
                  </a:rPr>
                  <a:t>SPE-18303-PA):</a:t>
                </a:r>
              </a:p>
              <a:p>
                <a:pPr marL="0" indent="0">
                  <a:buNone/>
                </a:pPr>
                <a:endParaRPr lang="en-US" sz="2400" i="1" dirty="0" smtClean="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𝑆</m:t>
                          </m:r>
                        </m:e>
                        <m:sub>
                          <m:r>
                            <a:rPr lang="en-US" sz="2400" i="1">
                              <a:solidFill>
                                <a:schemeClr val="bg1"/>
                              </a:solidFill>
                              <a:latin typeface="Cambria Math" panose="02040503050406030204" pitchFamily="18" charset="0"/>
                            </a:rPr>
                            <m:t>𝑐</m:t>
                          </m:r>
                        </m:sub>
                      </m:sSub>
                      <m:r>
                        <a:rPr lang="en-US"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𝑘h</m:t>
                          </m:r>
                        </m:num>
                        <m:den>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𝑘</m:t>
                              </m:r>
                            </m:e>
                            <m:sub>
                              <m:r>
                                <a:rPr lang="en-US" sz="2400" i="1">
                                  <a:solidFill>
                                    <a:schemeClr val="bg1"/>
                                  </a:solidFill>
                                  <a:latin typeface="Cambria Math" panose="02040503050406030204" pitchFamily="18" charset="0"/>
                                </a:rPr>
                                <m:t>𝑓</m:t>
                              </m:r>
                            </m:sub>
                          </m:sSub>
                          <m:r>
                            <a:rPr lang="en-US" sz="2400" i="1">
                              <a:solidFill>
                                <a:schemeClr val="bg1"/>
                              </a:solidFill>
                              <a:latin typeface="Cambria Math" panose="02040503050406030204" pitchFamily="18" charset="0"/>
                            </a:rPr>
                            <m:t>𝑤</m:t>
                          </m:r>
                        </m:den>
                      </m:f>
                      <m:d>
                        <m:dPr>
                          <m:begChr m:val="["/>
                          <m:endChr m:val="]"/>
                          <m:ctrlPr>
                            <a:rPr lang="en-US" sz="2400" i="1">
                              <a:solidFill>
                                <a:schemeClr val="bg1"/>
                              </a:solidFill>
                              <a:latin typeface="Cambria Math" panose="02040503050406030204" pitchFamily="18" charset="0"/>
                            </a:rPr>
                          </m:ctrlPr>
                        </m:dPr>
                        <m:e>
                          <m:func>
                            <m:funcPr>
                              <m:ctrlPr>
                                <a:rPr lang="en-US" sz="2400" i="1">
                                  <a:solidFill>
                                    <a:schemeClr val="bg1"/>
                                  </a:solidFill>
                                  <a:latin typeface="Cambria Math" panose="02040503050406030204" pitchFamily="18" charset="0"/>
                                </a:rPr>
                              </m:ctrlPr>
                            </m:funcPr>
                            <m:fName>
                              <m:r>
                                <m:rPr>
                                  <m:sty m:val="p"/>
                                </m:rPr>
                                <a:rPr lang="en-US" sz="2400">
                                  <a:solidFill>
                                    <a:schemeClr val="bg1"/>
                                  </a:solidFill>
                                  <a:latin typeface="Cambria Math" panose="02040503050406030204" pitchFamily="18" charset="0"/>
                                </a:rPr>
                                <m:t>ln</m:t>
                              </m:r>
                            </m:fName>
                            <m:e>
                              <m:d>
                                <m:dPr>
                                  <m:ctrlPr>
                                    <a:rPr lang="en-US" sz="2400" i="1">
                                      <a:solidFill>
                                        <a:schemeClr val="bg1"/>
                                      </a:solidFill>
                                      <a:latin typeface="Cambria Math" panose="02040503050406030204" pitchFamily="18" charset="0"/>
                                    </a:rPr>
                                  </m:ctrlPr>
                                </m:dPr>
                                <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h</m:t>
                                      </m:r>
                                    </m:num>
                                    <m:den>
                                      <m:r>
                                        <a:rPr lang="en-US" sz="2400" i="1">
                                          <a:solidFill>
                                            <a:schemeClr val="bg1"/>
                                          </a:solidFill>
                                          <a:latin typeface="Cambria Math" panose="02040503050406030204" pitchFamily="18" charset="0"/>
                                        </a:rPr>
                                        <m:t>2</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𝑟</m:t>
                                          </m:r>
                                        </m:e>
                                        <m:sub>
                                          <m:r>
                                            <a:rPr lang="en-US" sz="2400" i="1">
                                              <a:solidFill>
                                                <a:schemeClr val="bg1"/>
                                              </a:solidFill>
                                              <a:latin typeface="Cambria Math" panose="02040503050406030204" pitchFamily="18" charset="0"/>
                                            </a:rPr>
                                            <m:t>𝑤</m:t>
                                          </m:r>
                                        </m:sub>
                                      </m:sSub>
                                    </m:den>
                                  </m:f>
                                </m:e>
                              </m:d>
                            </m:e>
                          </m:func>
                          <m:r>
                            <a:rPr lang="en-US"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𝜋</m:t>
                              </m:r>
                            </m:num>
                            <m:den>
                              <m:r>
                                <a:rPr lang="en-US" sz="2400" i="1">
                                  <a:solidFill>
                                    <a:schemeClr val="bg1"/>
                                  </a:solidFill>
                                  <a:latin typeface="Cambria Math" panose="02040503050406030204" pitchFamily="18" charset="0"/>
                                </a:rPr>
                                <m:t>2</m:t>
                              </m:r>
                            </m:den>
                          </m:f>
                        </m:e>
                      </m:d>
                    </m:oMath>
                  </m:oMathPara>
                </a14:m>
                <a:endParaRPr lang="en-US" sz="2400" dirty="0">
                  <a:solidFill>
                    <a:schemeClr val="bg1"/>
                  </a:solidFill>
                </a:endParaRPr>
              </a:p>
              <a:p>
                <a:pPr algn="l"/>
                <a:endParaRPr lang="en-US" sz="2400" dirty="0">
                  <a:solidFill>
                    <a:schemeClr val="bg1"/>
                  </a:solidFill>
                </a:endParaRPr>
              </a:p>
            </p:txBody>
          </p:sp>
        </mc:Choice>
        <mc:Fallback xmlns="">
          <p:sp>
            <p:nvSpPr>
              <p:cNvPr id="4" name="Subtitle 3"/>
              <p:cNvSpPr>
                <a:spLocks noGrp="1" noRot="1" noChangeAspect="1" noMove="1" noResize="1" noEditPoints="1" noAdjustHandles="1" noChangeArrowheads="1" noChangeShapeType="1" noTextEdit="1"/>
              </p:cNvSpPr>
              <p:nvPr>
                <p:ph idx="1"/>
              </p:nvPr>
            </p:nvSpPr>
            <p:spPr>
              <a:xfrm>
                <a:off x="838200" y="1825625"/>
                <a:ext cx="4972050" cy="4351338"/>
              </a:xfrm>
              <a:blipFill rotWithShape="0">
                <a:blip r:embed="rId3"/>
                <a:stretch>
                  <a:fillRect l="-1963" t="-1961" r="-1350"/>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6345285" y="2062956"/>
            <a:ext cx="4810125" cy="3876675"/>
          </a:xfrm>
          <a:prstGeom prst="rect">
            <a:avLst/>
          </a:prstGeom>
        </p:spPr>
      </p:pic>
    </p:spTree>
    <p:extLst>
      <p:ext uri="{BB962C8B-B14F-4D97-AF65-F5344CB8AC3E}">
        <p14:creationId xmlns:p14="http://schemas.microsoft.com/office/powerpoint/2010/main" val="790146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heel(1)">
                                      <p:cBhvr>
                                        <p:cTn id="12" dur="2000"/>
                                        <p:tgtEl>
                                          <p:spTgt spid="4">
                                            <p:txEl>
                                              <p:pRg st="2" end="2"/>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smtClean="0">
                <a:solidFill>
                  <a:schemeClr val="bg1"/>
                </a:solidFill>
              </a:rPr>
              <a:t>Performa </a:t>
            </a:r>
            <a:r>
              <a:rPr lang="en-US" sz="3600" b="1" dirty="0" err="1" smtClean="0">
                <a:solidFill>
                  <a:schemeClr val="bg1"/>
                </a:solidFill>
              </a:rPr>
              <a:t>Rekahan</a:t>
            </a:r>
            <a:r>
              <a:rPr lang="en-US" sz="3600" b="1" dirty="0" smtClean="0">
                <a:solidFill>
                  <a:schemeClr val="bg1"/>
                </a:solidFill>
              </a:rPr>
              <a:t> Transversal di </a:t>
            </a:r>
            <a:r>
              <a:rPr lang="en-US" sz="3600" b="1" dirty="0" err="1" smtClean="0">
                <a:solidFill>
                  <a:schemeClr val="bg1"/>
                </a:solidFill>
              </a:rPr>
              <a:t>Sumur</a:t>
            </a:r>
            <a:r>
              <a:rPr lang="en-US" sz="3600" b="1" dirty="0" smtClean="0">
                <a:solidFill>
                  <a:schemeClr val="bg1"/>
                </a:solidFill>
              </a:rPr>
              <a:t> Horizontal</a:t>
            </a:r>
            <a:endParaRPr lang="en-US" sz="3600" b="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a:xfrm>
                <a:off x="5943600" y="1825625"/>
                <a:ext cx="5410200" cy="4351338"/>
              </a:xfrm>
            </p:spPr>
            <p:txBody>
              <a:bodyPr>
                <a:normAutofit/>
              </a:bodyPr>
              <a:lstStyle/>
              <a:p>
                <a:pPr marL="0" indent="0" algn="just">
                  <a:buNone/>
                </a:pPr>
                <a:r>
                  <a:rPr lang="en-US" sz="2400" dirty="0" smtClean="0">
                    <a:solidFill>
                      <a:schemeClr val="bg1"/>
                    </a:solidFill>
                  </a:rPr>
                  <a:t>Wei and Economides (2004) </a:t>
                </a:r>
                <a:r>
                  <a:rPr lang="en-US" sz="2400" dirty="0" err="1" smtClean="0">
                    <a:solidFill>
                      <a:schemeClr val="bg1"/>
                    </a:solidFill>
                  </a:rPr>
                  <a:t>mendefinisikan</a:t>
                </a:r>
                <a:r>
                  <a:rPr lang="en-US" sz="2400" dirty="0" smtClean="0">
                    <a:solidFill>
                      <a:schemeClr val="bg1"/>
                    </a:solidFill>
                  </a:rPr>
                  <a:t> </a:t>
                </a:r>
                <a14:m>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𝐽</m:t>
                        </m:r>
                      </m:e>
                      <m:sub>
                        <m:r>
                          <a:rPr lang="en-US" sz="2400" i="1">
                            <a:solidFill>
                              <a:schemeClr val="bg1"/>
                            </a:solidFill>
                            <a:latin typeface="Cambria Math" panose="02040503050406030204" pitchFamily="18" charset="0"/>
                          </a:rPr>
                          <m:t>𝐷𝑇𝐻</m:t>
                        </m:r>
                      </m:sub>
                    </m:sSub>
                  </m:oMath>
                </a14:m>
                <a:r>
                  <a:rPr lang="en-US" sz="2400" dirty="0">
                    <a:solidFill>
                      <a:schemeClr val="bg1"/>
                    </a:solidFill>
                  </a:rPr>
                  <a:t> </a:t>
                </a:r>
                <a:r>
                  <a:rPr lang="en-US" sz="2400" i="1" dirty="0" smtClean="0">
                    <a:solidFill>
                      <a:schemeClr val="bg1"/>
                    </a:solidFill>
                  </a:rPr>
                  <a:t>dimensionless </a:t>
                </a:r>
                <a:r>
                  <a:rPr lang="en-US" sz="2400" i="1" dirty="0">
                    <a:solidFill>
                      <a:schemeClr val="bg1"/>
                    </a:solidFill>
                  </a:rPr>
                  <a:t>PI </a:t>
                </a:r>
                <a:r>
                  <a:rPr lang="en-US" sz="2400" dirty="0" err="1" smtClean="0">
                    <a:solidFill>
                      <a:schemeClr val="bg1"/>
                    </a:solidFill>
                  </a:rPr>
                  <a:t>dari</a:t>
                </a:r>
                <a:r>
                  <a:rPr lang="en-US" sz="2400" dirty="0" smtClean="0">
                    <a:solidFill>
                      <a:schemeClr val="bg1"/>
                    </a:solidFill>
                  </a:rPr>
                  <a:t> </a:t>
                </a:r>
                <a:r>
                  <a:rPr lang="en-US" sz="2400" dirty="0" err="1" smtClean="0">
                    <a:solidFill>
                      <a:schemeClr val="bg1"/>
                    </a:solidFill>
                  </a:rPr>
                  <a:t>rekahan</a:t>
                </a:r>
                <a:r>
                  <a:rPr lang="en-US" sz="2400" dirty="0" smtClean="0">
                    <a:solidFill>
                      <a:schemeClr val="bg1"/>
                    </a:solidFill>
                  </a:rPr>
                  <a:t> transversal di </a:t>
                </a:r>
                <a:r>
                  <a:rPr lang="en-US" sz="2400" dirty="0" err="1" smtClean="0">
                    <a:solidFill>
                      <a:schemeClr val="bg1"/>
                    </a:solidFill>
                  </a:rPr>
                  <a:t>sumur</a:t>
                </a:r>
                <a:r>
                  <a:rPr lang="en-US" sz="2400" dirty="0" smtClean="0">
                    <a:solidFill>
                      <a:schemeClr val="bg1"/>
                    </a:solidFill>
                  </a:rPr>
                  <a:t> horizontal </a:t>
                </a:r>
                <a:r>
                  <a:rPr lang="en-US" sz="2400" dirty="0">
                    <a:solidFill>
                      <a:schemeClr val="bg1"/>
                    </a:solidFill>
                  </a:rPr>
                  <a:t>(SPE-94671-MS):</a:t>
                </a:r>
              </a:p>
              <a:p>
                <a:pPr marL="0" indent="0">
                  <a:buNone/>
                </a:pPr>
                <a:endParaRPr lang="en-US" sz="2400" i="1" dirty="0" smtClean="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𝐽</m:t>
                          </m:r>
                        </m:e>
                        <m:sub>
                          <m:r>
                            <a:rPr lang="en-US" sz="2400" i="1">
                              <a:solidFill>
                                <a:schemeClr val="bg1"/>
                              </a:solidFill>
                              <a:latin typeface="Cambria Math" panose="02040503050406030204" pitchFamily="18" charset="0"/>
                            </a:rPr>
                            <m:t>𝐷𝑇𝐻</m:t>
                          </m:r>
                        </m:sub>
                      </m:sSub>
                      <m:r>
                        <a:rPr lang="en-US"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1</m:t>
                          </m:r>
                        </m:num>
                        <m:den>
                          <m:d>
                            <m:dPr>
                              <m:ctrlPr>
                                <a:rPr lang="en-US" sz="2400" i="1">
                                  <a:solidFill>
                                    <a:schemeClr val="bg1"/>
                                  </a:solidFill>
                                  <a:latin typeface="Cambria Math" panose="02040503050406030204" pitchFamily="18" charset="0"/>
                                </a:rPr>
                              </m:ctrlPr>
                            </m:dPr>
                            <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1</m:t>
                                  </m:r>
                                </m:num>
                                <m:den>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𝐽</m:t>
                                      </m:r>
                                    </m:e>
                                    <m:sub>
                                      <m:r>
                                        <a:rPr lang="en-US" sz="2400" i="1">
                                          <a:solidFill>
                                            <a:schemeClr val="bg1"/>
                                          </a:solidFill>
                                          <a:latin typeface="Cambria Math" panose="02040503050406030204" pitchFamily="18" charset="0"/>
                                        </a:rPr>
                                        <m:t>𝐷𝑉</m:t>
                                      </m:r>
                                    </m:sub>
                                  </m:sSub>
                                </m:den>
                              </m:f>
                            </m:e>
                          </m:d>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𝑆</m:t>
                              </m:r>
                            </m:e>
                            <m:sub>
                              <m:r>
                                <a:rPr lang="en-US" sz="2400" i="1">
                                  <a:solidFill>
                                    <a:schemeClr val="bg1"/>
                                  </a:solidFill>
                                  <a:latin typeface="Cambria Math" panose="02040503050406030204" pitchFamily="18" charset="0"/>
                                </a:rPr>
                                <m:t>𝑐</m:t>
                              </m:r>
                            </m:sub>
                          </m:sSub>
                        </m:den>
                      </m:f>
                    </m:oMath>
                  </m:oMathPara>
                </a14:m>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xfrm>
                <a:off x="5943600" y="1825625"/>
                <a:ext cx="5410200" cy="4351338"/>
              </a:xfrm>
              <a:blipFill rotWithShape="0">
                <a:blip r:embed="rId3"/>
                <a:stretch>
                  <a:fillRect l="-1689" t="-1961" r="-157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43" y="1825625"/>
            <a:ext cx="5206757" cy="3797870"/>
          </a:xfrm>
          <a:prstGeom prst="rect">
            <a:avLst/>
          </a:prstGeom>
        </p:spPr>
      </p:pic>
    </p:spTree>
    <p:extLst>
      <p:ext uri="{BB962C8B-B14F-4D97-AF65-F5344CB8AC3E}">
        <p14:creationId xmlns:p14="http://schemas.microsoft.com/office/powerpoint/2010/main" val="254313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i="1" dirty="0" smtClean="0">
                <a:solidFill>
                  <a:schemeClr val="bg1"/>
                </a:solidFill>
              </a:rPr>
              <a:t>Irregular-Shaped Reservoir</a:t>
            </a:r>
            <a:endParaRPr lang="en-US" sz="3600" b="1" i="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p:txBody>
              <a:bodyPr>
                <a:normAutofit/>
              </a:bodyPr>
              <a:lstStyle/>
              <a:p>
                <a:pPr marL="0" indent="0" algn="just">
                  <a:buNone/>
                </a:pPr>
                <a:r>
                  <a:rPr lang="en-US" sz="2400" dirty="0" smtClean="0">
                    <a:solidFill>
                      <a:schemeClr val="bg1"/>
                    </a:solidFill>
                  </a:rPr>
                  <a:t>Dan </a:t>
                </a:r>
                <a:r>
                  <a:rPr lang="en-US" sz="2400" dirty="0" err="1" smtClean="0">
                    <a:solidFill>
                      <a:schemeClr val="bg1"/>
                    </a:solidFill>
                  </a:rPr>
                  <a:t>untuk</a:t>
                </a:r>
                <a:r>
                  <a:rPr lang="en-US" sz="2400" dirty="0" smtClean="0">
                    <a:solidFill>
                      <a:schemeClr val="bg1"/>
                    </a:solidFill>
                  </a:rPr>
                  <a:t> </a:t>
                </a:r>
                <a:r>
                  <a:rPr lang="en-US" sz="2400" i="1" dirty="0" smtClean="0">
                    <a:solidFill>
                      <a:schemeClr val="bg1"/>
                    </a:solidFill>
                  </a:rPr>
                  <a:t>irregular-shaped reservoir</a:t>
                </a:r>
                <a:r>
                  <a:rPr lang="en-US" sz="2400" dirty="0" smtClean="0">
                    <a:solidFill>
                      <a:schemeClr val="bg1"/>
                    </a:solidFill>
                  </a:rPr>
                  <a:t>, </a:t>
                </a:r>
                <a:r>
                  <a:rPr lang="en-US" sz="2400" dirty="0" err="1">
                    <a:solidFill>
                      <a:schemeClr val="bg1"/>
                    </a:solidFill>
                  </a:rPr>
                  <a:t>Daal</a:t>
                </a:r>
                <a:r>
                  <a:rPr lang="en-US" sz="2400" dirty="0">
                    <a:solidFill>
                      <a:schemeClr val="bg1"/>
                    </a:solidFill>
                  </a:rPr>
                  <a:t> and Economides (2006) </a:t>
                </a:r>
                <a:r>
                  <a:rPr lang="en-US" sz="2400" dirty="0" err="1" smtClean="0">
                    <a:solidFill>
                      <a:schemeClr val="bg1"/>
                    </a:solidFill>
                  </a:rPr>
                  <a:t>juga</a:t>
                </a:r>
                <a:r>
                  <a:rPr lang="en-US" sz="2400" dirty="0" smtClean="0">
                    <a:solidFill>
                      <a:schemeClr val="bg1"/>
                    </a:solidFill>
                  </a:rPr>
                  <a:t> </a:t>
                </a:r>
                <a:r>
                  <a:rPr lang="en-US" sz="2400" dirty="0" err="1" smtClean="0">
                    <a:solidFill>
                      <a:schemeClr val="bg1"/>
                    </a:solidFill>
                  </a:rPr>
                  <a:t>mendefinisikan</a:t>
                </a:r>
                <a:r>
                  <a:rPr lang="en-US" sz="2400" dirty="0" smtClean="0">
                    <a:solidFill>
                      <a:schemeClr val="bg1"/>
                    </a:solidFill>
                  </a:rPr>
                  <a:t> </a:t>
                </a:r>
                <a:r>
                  <a:rPr lang="en-US" sz="2400" i="1" dirty="0" smtClean="0">
                    <a:solidFill>
                      <a:schemeClr val="bg1"/>
                    </a:solidFill>
                  </a:rPr>
                  <a:t>equivalent </a:t>
                </a:r>
                <a:r>
                  <a:rPr lang="en-US" sz="2400" i="1" dirty="0" err="1">
                    <a:solidFill>
                      <a:schemeClr val="bg1"/>
                    </a:solidFill>
                  </a:rPr>
                  <a:t>Proppant</a:t>
                </a:r>
                <a:r>
                  <a:rPr lang="en-US" sz="2400" i="1" dirty="0">
                    <a:solidFill>
                      <a:schemeClr val="bg1"/>
                    </a:solidFill>
                  </a:rPr>
                  <a:t> Number </a:t>
                </a:r>
                <a:r>
                  <a:rPr lang="en-US" sz="2400" dirty="0">
                    <a:solidFill>
                      <a:schemeClr val="bg1"/>
                    </a:solidFill>
                  </a:rPr>
                  <a:t>(SPE-98047-MS):</a:t>
                </a:r>
              </a:p>
              <a:p>
                <a:pPr marL="0" indent="0">
                  <a:buNone/>
                </a:pPr>
                <a:endParaRPr lang="en-US" sz="2400" i="1" dirty="0" smtClean="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𝑁</m:t>
                          </m:r>
                        </m:e>
                        <m:sub>
                          <m:r>
                            <a:rPr lang="en-US" sz="2400" i="1">
                              <a:solidFill>
                                <a:schemeClr val="bg1"/>
                              </a:solidFill>
                              <a:latin typeface="Cambria Math" panose="02040503050406030204" pitchFamily="18" charset="0"/>
                            </a:rPr>
                            <m:t>𝑝𝑒</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𝑁</m:t>
                          </m:r>
                        </m:e>
                        <m:sub>
                          <m:r>
                            <a:rPr lang="en-US" sz="2400" i="1">
                              <a:solidFill>
                                <a:schemeClr val="bg1"/>
                              </a:solidFill>
                              <a:latin typeface="Cambria Math" panose="02040503050406030204" pitchFamily="18" charset="0"/>
                            </a:rPr>
                            <m:t>𝑝𝑟𝑜𝑝</m:t>
                          </m:r>
                        </m:sub>
                      </m:sSub>
                      <m:f>
                        <m:fPr>
                          <m:ctrlPr>
                            <a:rPr lang="en-US" sz="2400" i="1">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𝐶</m:t>
                              </m:r>
                            </m:e>
                            <m:sub>
                              <m:r>
                                <a:rPr lang="en-US" sz="2400" i="1">
                                  <a:solidFill>
                                    <a:schemeClr val="bg1"/>
                                  </a:solidFill>
                                  <a:latin typeface="Cambria Math" panose="02040503050406030204" pitchFamily="18" charset="0"/>
                                </a:rPr>
                                <m:t>𝐴</m:t>
                              </m:r>
                            </m:sub>
                          </m:sSub>
                        </m:num>
                        <m:den>
                          <m:r>
                            <a:rPr lang="en-US" sz="2400" i="1">
                              <a:solidFill>
                                <a:schemeClr val="bg1"/>
                              </a:solidFill>
                              <a:latin typeface="Cambria Math" panose="02040503050406030204" pitchFamily="18" charset="0"/>
                            </a:rPr>
                            <m:t>30.38</m:t>
                          </m:r>
                        </m:den>
                      </m:f>
                    </m:oMath>
                  </m:oMathPara>
                </a14:m>
                <a:endParaRPr lang="en-US" sz="2400" dirty="0">
                  <a:solidFill>
                    <a:schemeClr val="bg1"/>
                  </a:solidFill>
                </a:endParaRPr>
              </a:p>
              <a:p>
                <a:pPr algn="l"/>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t="-1961" r="-870"/>
                </a:stretch>
              </a:blipFill>
            </p:spPr>
            <p:txBody>
              <a:bodyPr/>
              <a:lstStyle/>
              <a:p>
                <a:r>
                  <a:rPr lang="en-US">
                    <a:noFill/>
                  </a:rPr>
                  <a:t> </a:t>
                </a:r>
              </a:p>
            </p:txBody>
          </p:sp>
        </mc:Fallback>
      </mc:AlternateContent>
    </p:spTree>
    <p:extLst>
      <p:ext uri="{BB962C8B-B14F-4D97-AF65-F5344CB8AC3E}">
        <p14:creationId xmlns:p14="http://schemas.microsoft.com/office/powerpoint/2010/main" val="20571757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Untuk</a:t>
            </a:r>
            <a:r>
              <a:rPr lang="en-US" sz="3600" b="1" dirty="0" smtClean="0">
                <a:solidFill>
                  <a:schemeClr val="bg1"/>
                </a:solidFill>
              </a:rPr>
              <a:t> Reservoir Gas</a:t>
            </a:r>
            <a:endParaRPr lang="en-US" sz="3600" b="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p:txBody>
              <a:bodyPr>
                <a:normAutofit lnSpcReduction="10000"/>
              </a:bodyPr>
              <a:lstStyle/>
              <a:p>
                <a:pPr marL="0" indent="0" algn="just">
                  <a:buNone/>
                </a:pPr>
                <a:r>
                  <a:rPr lang="en-US" sz="2400" dirty="0" smtClean="0">
                    <a:solidFill>
                      <a:schemeClr val="bg1"/>
                    </a:solidFill>
                  </a:rPr>
                  <a:t>Perbedaan</a:t>
                </a:r>
                <a:r>
                  <a:rPr lang="en-US" sz="2400" dirty="0">
                    <a:solidFill>
                      <a:schemeClr val="bg1"/>
                    </a:solidFill>
                  </a:rPr>
                  <a:t> </a:t>
                </a:r>
                <a:r>
                  <a:rPr lang="en-US" sz="2400" dirty="0" err="1">
                    <a:solidFill>
                      <a:schemeClr val="bg1"/>
                    </a:solidFill>
                  </a:rPr>
                  <a:t>utama</a:t>
                </a:r>
                <a:r>
                  <a:rPr lang="en-US" sz="2400" dirty="0">
                    <a:solidFill>
                      <a:schemeClr val="bg1"/>
                    </a:solidFill>
                  </a:rPr>
                  <a:t> </a:t>
                </a:r>
                <a:r>
                  <a:rPr lang="en-US" sz="2400" dirty="0" err="1">
                    <a:solidFill>
                      <a:schemeClr val="bg1"/>
                    </a:solidFill>
                  </a:rPr>
                  <a:t>antara</a:t>
                </a:r>
                <a:r>
                  <a:rPr lang="en-US" sz="2400" dirty="0">
                    <a:solidFill>
                      <a:schemeClr val="bg1"/>
                    </a:solidFill>
                  </a:rPr>
                  <a:t> reservoir gas </a:t>
                </a:r>
                <a:r>
                  <a:rPr lang="en-US" sz="2400" dirty="0" err="1">
                    <a:solidFill>
                      <a:schemeClr val="bg1"/>
                    </a:solidFill>
                  </a:rPr>
                  <a:t>dan</a:t>
                </a:r>
                <a:r>
                  <a:rPr lang="en-US" sz="2400" dirty="0">
                    <a:solidFill>
                      <a:schemeClr val="bg1"/>
                    </a:solidFill>
                  </a:rPr>
                  <a:t> </a:t>
                </a:r>
                <a:r>
                  <a:rPr lang="en-US" sz="2400" dirty="0" err="1">
                    <a:solidFill>
                      <a:schemeClr val="bg1"/>
                    </a:solidFill>
                  </a:rPr>
                  <a:t>minyak</a:t>
                </a:r>
                <a:r>
                  <a:rPr lang="en-US" sz="2400" dirty="0">
                    <a:solidFill>
                      <a:schemeClr val="bg1"/>
                    </a:solidFill>
                  </a:rPr>
                  <a:t> </a:t>
                </a:r>
                <a:r>
                  <a:rPr lang="en-US" sz="2400" dirty="0" err="1">
                    <a:solidFill>
                      <a:schemeClr val="bg1"/>
                    </a:solidFill>
                  </a:rPr>
                  <a:t>adalah</a:t>
                </a:r>
                <a:r>
                  <a:rPr lang="en-US" sz="2400" dirty="0">
                    <a:solidFill>
                      <a:schemeClr val="bg1"/>
                    </a:solidFill>
                  </a:rPr>
                  <a:t> </a:t>
                </a:r>
                <a:r>
                  <a:rPr lang="en-US" sz="2400" dirty="0" err="1">
                    <a:solidFill>
                      <a:schemeClr val="bg1"/>
                    </a:solidFill>
                  </a:rPr>
                  <a:t>adanya</a:t>
                </a:r>
                <a:r>
                  <a:rPr lang="en-US" sz="2400" dirty="0">
                    <a:solidFill>
                      <a:schemeClr val="bg1"/>
                    </a:solidFill>
                  </a:rPr>
                  <a:t> </a:t>
                </a:r>
                <a:r>
                  <a:rPr lang="en-US" sz="2400" dirty="0" err="1">
                    <a:solidFill>
                      <a:schemeClr val="bg1"/>
                    </a:solidFill>
                  </a:rPr>
                  <a:t>efek</a:t>
                </a:r>
                <a:r>
                  <a:rPr lang="en-US" sz="2400" dirty="0">
                    <a:solidFill>
                      <a:schemeClr val="bg1"/>
                    </a:solidFill>
                  </a:rPr>
                  <a:t> </a:t>
                </a:r>
                <a:r>
                  <a:rPr lang="en-US" sz="2400" dirty="0" err="1">
                    <a:solidFill>
                      <a:schemeClr val="bg1"/>
                    </a:solidFill>
                  </a:rPr>
                  <a:t>turbulen</a:t>
                </a:r>
                <a:r>
                  <a:rPr lang="en-US" sz="2400" dirty="0">
                    <a:solidFill>
                      <a:schemeClr val="bg1"/>
                    </a:solidFill>
                  </a:rPr>
                  <a:t> (</a:t>
                </a:r>
                <a:r>
                  <a:rPr lang="en-US" sz="2400" dirty="0" err="1">
                    <a:solidFill>
                      <a:schemeClr val="bg1"/>
                    </a:solidFill>
                  </a:rPr>
                  <a:t>atau</a:t>
                </a:r>
                <a:r>
                  <a:rPr lang="en-US" sz="2400" dirty="0">
                    <a:solidFill>
                      <a:schemeClr val="bg1"/>
                    </a:solidFill>
                  </a:rPr>
                  <a:t> </a:t>
                </a:r>
                <a:r>
                  <a:rPr lang="en-US" sz="2400" dirty="0" err="1">
                    <a:solidFill>
                      <a:schemeClr val="bg1"/>
                    </a:solidFill>
                  </a:rPr>
                  <a:t>efek</a:t>
                </a:r>
                <a:r>
                  <a:rPr lang="en-US" sz="2400" dirty="0">
                    <a:solidFill>
                      <a:schemeClr val="bg1"/>
                    </a:solidFill>
                  </a:rPr>
                  <a:t> non-Darcy) yang </a:t>
                </a:r>
                <a:r>
                  <a:rPr lang="en-US" sz="2400" dirty="0" err="1">
                    <a:solidFill>
                      <a:schemeClr val="bg1"/>
                    </a:solidFill>
                  </a:rPr>
                  <a:t>nilainya</a:t>
                </a:r>
                <a:r>
                  <a:rPr lang="en-US" sz="2400" dirty="0">
                    <a:solidFill>
                      <a:schemeClr val="bg1"/>
                    </a:solidFill>
                  </a:rPr>
                  <a:t> </a:t>
                </a:r>
                <a:r>
                  <a:rPr lang="en-US" sz="2400" dirty="0" err="1">
                    <a:solidFill>
                      <a:schemeClr val="bg1"/>
                    </a:solidFill>
                  </a:rPr>
                  <a:t>dapat</a:t>
                </a:r>
                <a:r>
                  <a:rPr lang="en-US" sz="2400" dirty="0">
                    <a:solidFill>
                      <a:schemeClr val="bg1"/>
                    </a:solidFill>
                  </a:rPr>
                  <a:t> </a:t>
                </a:r>
                <a:r>
                  <a:rPr lang="en-US" sz="2400" dirty="0" err="1">
                    <a:solidFill>
                      <a:schemeClr val="bg1"/>
                    </a:solidFill>
                  </a:rPr>
                  <a:t>diabaikan</a:t>
                </a:r>
                <a:r>
                  <a:rPr lang="en-US" sz="2400" dirty="0">
                    <a:solidFill>
                      <a:schemeClr val="bg1"/>
                    </a:solidFill>
                  </a:rPr>
                  <a:t> di reservoir </a:t>
                </a:r>
                <a:r>
                  <a:rPr lang="en-US" sz="2400" dirty="0" err="1">
                    <a:solidFill>
                      <a:schemeClr val="bg1"/>
                    </a:solidFill>
                  </a:rPr>
                  <a:t>minyak</a:t>
                </a:r>
                <a:r>
                  <a:rPr lang="en-US" sz="2400" dirty="0">
                    <a:solidFill>
                      <a:schemeClr val="bg1"/>
                    </a:solidFill>
                  </a:rPr>
                  <a:t>. Economides </a:t>
                </a:r>
                <a:r>
                  <a:rPr lang="en-US" sz="2400" i="1" dirty="0">
                    <a:solidFill>
                      <a:schemeClr val="bg1"/>
                    </a:solidFill>
                  </a:rPr>
                  <a:t>et al</a:t>
                </a:r>
                <a:r>
                  <a:rPr lang="en-US" sz="2400" dirty="0">
                    <a:solidFill>
                      <a:schemeClr val="bg1"/>
                    </a:solidFill>
                  </a:rPr>
                  <a:t>. </a:t>
                </a:r>
                <a:r>
                  <a:rPr lang="en-US" sz="2400" dirty="0" err="1">
                    <a:solidFill>
                      <a:schemeClr val="bg1"/>
                    </a:solidFill>
                  </a:rPr>
                  <a:t>telah</a:t>
                </a:r>
                <a:r>
                  <a:rPr lang="en-US" sz="2400" dirty="0">
                    <a:solidFill>
                      <a:schemeClr val="bg1"/>
                    </a:solidFill>
                  </a:rPr>
                  <a:t> </a:t>
                </a:r>
                <a:r>
                  <a:rPr lang="en-US" sz="2400" dirty="0" err="1">
                    <a:solidFill>
                      <a:schemeClr val="bg1"/>
                    </a:solidFill>
                  </a:rPr>
                  <a:t>mengembangkan</a:t>
                </a:r>
                <a:r>
                  <a:rPr lang="en-US" sz="2400" dirty="0">
                    <a:solidFill>
                      <a:schemeClr val="bg1"/>
                    </a:solidFill>
                  </a:rPr>
                  <a:t> </a:t>
                </a:r>
                <a:r>
                  <a:rPr lang="en-US" sz="2400" dirty="0" err="1">
                    <a:solidFill>
                      <a:schemeClr val="bg1"/>
                    </a:solidFill>
                  </a:rPr>
                  <a:t>suatu</a:t>
                </a:r>
                <a:r>
                  <a:rPr lang="en-US" sz="2400" dirty="0">
                    <a:solidFill>
                      <a:schemeClr val="bg1"/>
                    </a:solidFill>
                  </a:rPr>
                  <a:t> </a:t>
                </a:r>
                <a:r>
                  <a:rPr lang="en-US" sz="2400" dirty="0" err="1">
                    <a:solidFill>
                      <a:schemeClr val="bg1"/>
                    </a:solidFill>
                  </a:rPr>
                  <a:t>prosedur</a:t>
                </a:r>
                <a:r>
                  <a:rPr lang="en-US" sz="2400" dirty="0">
                    <a:solidFill>
                      <a:schemeClr val="bg1"/>
                    </a:solidFill>
                  </a:rPr>
                  <a:t> </a:t>
                </a:r>
                <a:r>
                  <a:rPr lang="en-US" sz="2400" dirty="0" err="1">
                    <a:solidFill>
                      <a:schemeClr val="bg1"/>
                    </a:solidFill>
                  </a:rPr>
                  <a:t>iterasi</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menghitung</a:t>
                </a:r>
                <a:r>
                  <a:rPr lang="en-US" sz="2400" dirty="0">
                    <a:solidFill>
                      <a:schemeClr val="bg1"/>
                    </a:solidFill>
                  </a:rPr>
                  <a:t> </a:t>
                </a:r>
                <a:r>
                  <a:rPr lang="en-US" sz="2400" dirty="0" err="1">
                    <a:solidFill>
                      <a:schemeClr val="bg1"/>
                    </a:solidFill>
                  </a:rPr>
                  <a:t>efek</a:t>
                </a:r>
                <a:r>
                  <a:rPr lang="en-US" sz="2400" dirty="0">
                    <a:solidFill>
                      <a:schemeClr val="bg1"/>
                    </a:solidFill>
                  </a:rPr>
                  <a:t> </a:t>
                </a:r>
                <a:r>
                  <a:rPr lang="en-US" sz="2400" dirty="0" err="1">
                    <a:solidFill>
                      <a:schemeClr val="bg1"/>
                    </a:solidFill>
                  </a:rPr>
                  <a:t>turbulen</a:t>
                </a:r>
                <a:r>
                  <a:rPr lang="en-US" sz="2400" dirty="0">
                    <a:solidFill>
                      <a:schemeClr val="bg1"/>
                    </a:solidFill>
                  </a:rPr>
                  <a:t>, </a:t>
                </a:r>
                <a:r>
                  <a:rPr lang="en-US" sz="2400" dirty="0" err="1">
                    <a:solidFill>
                      <a:schemeClr val="bg1"/>
                    </a:solidFill>
                  </a:rPr>
                  <a:t>namun</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penggunaan</a:t>
                </a:r>
                <a:r>
                  <a:rPr lang="en-US" sz="2400" dirty="0">
                    <a:solidFill>
                      <a:schemeClr val="bg1"/>
                    </a:solidFill>
                  </a:rPr>
                  <a:t> di </a:t>
                </a:r>
                <a:r>
                  <a:rPr lang="en-US" sz="2400" dirty="0" err="1">
                    <a:solidFill>
                      <a:schemeClr val="bg1"/>
                    </a:solidFill>
                  </a:rPr>
                  <a:t>sini</a:t>
                </a:r>
                <a:r>
                  <a:rPr lang="en-US" sz="2400" dirty="0">
                    <a:solidFill>
                      <a:schemeClr val="bg1"/>
                    </a:solidFill>
                  </a:rPr>
                  <a:t>, </a:t>
                </a:r>
                <a:r>
                  <a:rPr lang="en-US" sz="2400" dirty="0" err="1">
                    <a:solidFill>
                      <a:schemeClr val="bg1"/>
                    </a:solidFill>
                  </a:rPr>
                  <a:t>penulis</a:t>
                </a:r>
                <a:r>
                  <a:rPr lang="en-US" sz="2400" dirty="0">
                    <a:solidFill>
                      <a:schemeClr val="bg1"/>
                    </a:solidFill>
                  </a:rPr>
                  <a:t> </a:t>
                </a:r>
                <a:r>
                  <a:rPr lang="en-US" sz="2400" dirty="0" err="1">
                    <a:solidFill>
                      <a:schemeClr val="bg1"/>
                    </a:solidFill>
                  </a:rPr>
                  <a:t>memodifikasinya</a:t>
                </a:r>
                <a:r>
                  <a:rPr lang="en-US" sz="2400" dirty="0">
                    <a:solidFill>
                      <a:schemeClr val="bg1"/>
                    </a:solidFill>
                  </a:rPr>
                  <a:t>.</a:t>
                </a:r>
              </a:p>
              <a:p>
                <a:pPr marL="0" indent="0" algn="l">
                  <a:buNone/>
                </a:pPr>
                <a:endParaRPr lang="en-US" sz="2400" dirty="0" smtClean="0">
                  <a:solidFill>
                    <a:schemeClr val="bg1"/>
                  </a:solidFill>
                </a:endParaRPr>
              </a:p>
              <a:p>
                <a:pPr marL="457200" lvl="0" indent="-457200" algn="just">
                  <a:buFont typeface="+mj-lt"/>
                  <a:buAutoNum type="arabicPeriod"/>
                </a:pPr>
                <a:r>
                  <a:rPr lang="en-US" sz="2400" dirty="0" err="1" smtClean="0">
                    <a:solidFill>
                      <a:schemeClr val="bg1"/>
                    </a:solidFill>
                  </a:rPr>
                  <a:t>Pertama</a:t>
                </a:r>
                <a:r>
                  <a:rPr lang="en-US" sz="2400" dirty="0">
                    <a:solidFill>
                      <a:schemeClr val="bg1"/>
                    </a:solidFill>
                  </a:rPr>
                  <a:t>, </a:t>
                </a:r>
                <a:r>
                  <a:rPr lang="en-US" sz="2400" dirty="0" err="1">
                    <a:solidFill>
                      <a:schemeClr val="bg1"/>
                    </a:solidFill>
                  </a:rPr>
                  <a:t>asumsikan</a:t>
                </a:r>
                <a:r>
                  <a:rPr lang="en-US" sz="2400" dirty="0">
                    <a:solidFill>
                      <a:schemeClr val="bg1"/>
                    </a:solidFill>
                  </a:rPr>
                  <a:t> </a:t>
                </a:r>
                <a:r>
                  <a:rPr lang="en-US" sz="2400" i="1" dirty="0" err="1">
                    <a:solidFill>
                      <a:schemeClr val="bg1"/>
                    </a:solidFill>
                  </a:rPr>
                  <a:t>Reynold</a:t>
                </a:r>
                <a:r>
                  <a:rPr lang="en-US" sz="2400" i="1" dirty="0">
                    <a:solidFill>
                      <a:schemeClr val="bg1"/>
                    </a:solidFill>
                  </a:rPr>
                  <a:t> Number</a:t>
                </a:r>
                <a:r>
                  <a:rPr lang="en-US" sz="2400" dirty="0">
                    <a:solidFill>
                      <a:schemeClr val="bg1"/>
                    </a:solidFill>
                  </a:rPr>
                  <a:t>, </a:t>
                </a:r>
                <a:r>
                  <a:rPr lang="en-US" sz="2400" dirty="0" err="1">
                    <a:solidFill>
                      <a:schemeClr val="bg1"/>
                    </a:solidFill>
                  </a:rPr>
                  <a:t>bisa</a:t>
                </a:r>
                <a:r>
                  <a:rPr lang="en-US" sz="2400" dirty="0">
                    <a:solidFill>
                      <a:schemeClr val="bg1"/>
                    </a:solidFill>
                  </a:rPr>
                  <a:t> </a:t>
                </a:r>
                <a:r>
                  <a:rPr lang="en-US" sz="2400" dirty="0" err="1">
                    <a:solidFill>
                      <a:schemeClr val="bg1"/>
                    </a:solidFill>
                  </a:rPr>
                  <a:t>dimulai</a:t>
                </a:r>
                <a:r>
                  <a:rPr lang="en-US" sz="2400" dirty="0">
                    <a:solidFill>
                      <a:schemeClr val="bg1"/>
                    </a:solidFill>
                  </a:rPr>
                  <a:t> </a:t>
                </a:r>
                <a:r>
                  <a:rPr lang="en-US" sz="2400" dirty="0" err="1">
                    <a:solidFill>
                      <a:schemeClr val="bg1"/>
                    </a:solidFill>
                  </a:rPr>
                  <a:t>dari</a:t>
                </a:r>
                <a:r>
                  <a:rPr lang="en-US" sz="2400" dirty="0">
                    <a:solidFill>
                      <a:schemeClr val="bg1"/>
                    </a:solidFill>
                  </a:rPr>
                  <a:t> nol. </a:t>
                </a:r>
                <a:r>
                  <a:rPr lang="en-US" sz="2400" dirty="0" err="1">
                    <a:solidFill>
                      <a:schemeClr val="bg1"/>
                    </a:solidFill>
                  </a:rPr>
                  <a:t>Dengan</a:t>
                </a:r>
                <a:r>
                  <a:rPr lang="en-US" sz="2400" dirty="0">
                    <a:solidFill>
                      <a:schemeClr val="bg1"/>
                    </a:solidFill>
                  </a:rPr>
                  <a:t> </a:t>
                </a:r>
                <a:r>
                  <a:rPr lang="en-US" sz="2400" dirty="0" err="1">
                    <a:solidFill>
                      <a:schemeClr val="bg1"/>
                    </a:solidFill>
                  </a:rPr>
                  <a:t>nilai</a:t>
                </a:r>
                <a:r>
                  <a:rPr lang="en-US" sz="2400" dirty="0">
                    <a:solidFill>
                      <a:schemeClr val="bg1"/>
                    </a:solidFill>
                  </a:rPr>
                  <a:t> </a:t>
                </a:r>
                <a:r>
                  <a:rPr lang="en-US" sz="2400" dirty="0" err="1">
                    <a:solidFill>
                      <a:schemeClr val="bg1"/>
                    </a:solidFill>
                  </a:rPr>
                  <a:t>itu</a:t>
                </a:r>
                <a:r>
                  <a:rPr lang="en-US" sz="2400" dirty="0">
                    <a:solidFill>
                      <a:schemeClr val="bg1"/>
                    </a:solidFill>
                  </a:rPr>
                  <a:t>, </a:t>
                </a:r>
                <a:r>
                  <a:rPr lang="en-US" sz="2400" dirty="0" err="1">
                    <a:solidFill>
                      <a:schemeClr val="bg1"/>
                    </a:solidFill>
                  </a:rPr>
                  <a:t>hitung</a:t>
                </a:r>
                <a:r>
                  <a:rPr lang="en-US" sz="2400" dirty="0">
                    <a:solidFill>
                      <a:schemeClr val="bg1"/>
                    </a:solidFill>
                  </a:rPr>
                  <a:t> </a:t>
                </a:r>
                <a:r>
                  <a:rPr lang="en-US" sz="2400" dirty="0" err="1">
                    <a:solidFill>
                      <a:schemeClr val="bg1"/>
                    </a:solidFill>
                  </a:rPr>
                  <a:t>permeabilitas</a:t>
                </a:r>
                <a:r>
                  <a:rPr lang="en-US" sz="2400" dirty="0">
                    <a:solidFill>
                      <a:schemeClr val="bg1"/>
                    </a:solidFill>
                  </a:rPr>
                  <a:t> </a:t>
                </a:r>
                <a:r>
                  <a:rPr lang="en-US" sz="2400" dirty="0" err="1">
                    <a:solidFill>
                      <a:schemeClr val="bg1"/>
                    </a:solidFill>
                  </a:rPr>
                  <a:t>efektif</a:t>
                </a:r>
                <a:r>
                  <a:rPr lang="en-US" sz="2400" dirty="0">
                    <a:solidFill>
                      <a:schemeClr val="bg1"/>
                    </a:solidFill>
                  </a:rPr>
                  <a:t> </a:t>
                </a:r>
                <a:r>
                  <a:rPr lang="en-US" sz="2400" dirty="0" err="1">
                    <a:solidFill>
                      <a:schemeClr val="bg1"/>
                    </a:solidFill>
                  </a:rPr>
                  <a:t>rekahan</a:t>
                </a:r>
                <a:r>
                  <a:rPr lang="en-US" sz="2400" dirty="0" smtClean="0">
                    <a:solidFill>
                      <a:schemeClr val="bg1"/>
                    </a:solidFill>
                  </a:rPr>
                  <a:t>:</a:t>
                </a:r>
                <a14:m>
                  <m:oMath xmlns:m="http://schemas.openxmlformats.org/officeDocument/2006/math">
                    <m:r>
                      <a:rPr lang="en-US" sz="2400" b="0" i="0" smtClean="0">
                        <a:solidFill>
                          <a:schemeClr val="bg1"/>
                        </a:solidFill>
                        <a:latin typeface="Cambria Math" panose="02040503050406030204" pitchFamily="18" charset="0"/>
                      </a:rPr>
                      <m:t> </m:t>
                    </m:r>
                  </m:oMath>
                </a14:m>
                <a:endParaRPr lang="en-US" sz="2400" b="0" i="0" dirty="0" smtClean="0">
                  <a:solidFill>
                    <a:schemeClr val="bg1"/>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𝑘</m:t>
                          </m:r>
                        </m:e>
                        <m:sub>
                          <m:r>
                            <a:rPr lang="id-ID" sz="2400" i="1">
                              <a:solidFill>
                                <a:schemeClr val="bg1"/>
                              </a:solidFill>
                              <a:latin typeface="Cambria Math" panose="02040503050406030204" pitchFamily="18" charset="0"/>
                            </a:rPr>
                            <m:t>𝑓</m:t>
                          </m:r>
                          <m:r>
                            <a:rPr lang="id-ID" sz="2400" i="1">
                              <a:solidFill>
                                <a:schemeClr val="bg1"/>
                              </a:solidFill>
                              <a:latin typeface="Cambria Math" panose="02040503050406030204" pitchFamily="18" charset="0"/>
                            </a:rPr>
                            <m:t>,</m:t>
                          </m:r>
                          <m:r>
                            <a:rPr lang="id-ID" sz="2400" i="1">
                              <a:solidFill>
                                <a:schemeClr val="bg1"/>
                              </a:solidFill>
                              <a:latin typeface="Cambria Math" panose="02040503050406030204" pitchFamily="18" charset="0"/>
                            </a:rPr>
                            <m:t>𝑒</m:t>
                          </m:r>
                        </m:sub>
                      </m:sSub>
                      <m:r>
                        <a:rPr lang="id-ID" sz="2400" i="1">
                          <a:solidFill>
                            <a:schemeClr val="bg1"/>
                          </a:solidFill>
                          <a:latin typeface="Cambria Math" panose="02040503050406030204" pitchFamily="18" charset="0"/>
                        </a:rPr>
                        <m:t>=</m:t>
                      </m:r>
                      <m:f>
                        <m:fPr>
                          <m:ctrlPr>
                            <a:rPr lang="en-US" sz="2400" i="1" smtClean="0">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𝑘</m:t>
                              </m:r>
                            </m:e>
                            <m:sub>
                              <m:r>
                                <a:rPr lang="id-ID" sz="2400" i="1">
                                  <a:solidFill>
                                    <a:schemeClr val="bg1"/>
                                  </a:solidFill>
                                  <a:latin typeface="Cambria Math" panose="02040503050406030204" pitchFamily="18" charset="0"/>
                                </a:rPr>
                                <m:t>𝑓</m:t>
                              </m:r>
                              <m:r>
                                <a:rPr lang="id-ID" sz="2400" i="1">
                                  <a:solidFill>
                                    <a:schemeClr val="bg1"/>
                                  </a:solidFill>
                                  <a:latin typeface="Cambria Math" panose="02040503050406030204" pitchFamily="18" charset="0"/>
                                </a:rPr>
                                <m:t>,</m:t>
                              </m:r>
                              <m:r>
                                <a:rPr lang="id-ID" sz="2400" i="1">
                                  <a:solidFill>
                                    <a:schemeClr val="bg1"/>
                                  </a:solidFill>
                                  <a:latin typeface="Cambria Math" panose="02040503050406030204" pitchFamily="18" charset="0"/>
                                </a:rPr>
                                <m:t>𝑛</m:t>
                              </m:r>
                            </m:sub>
                          </m:sSub>
                        </m:num>
                        <m:den>
                          <m:r>
                            <a:rPr lang="id-ID" sz="2400" i="1">
                              <a:solidFill>
                                <a:schemeClr val="bg1"/>
                              </a:solidFill>
                              <a:latin typeface="Cambria Math" panose="02040503050406030204" pitchFamily="18" charset="0"/>
                            </a:rPr>
                            <m:t>1+</m:t>
                          </m:r>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𝑁</m:t>
                              </m:r>
                            </m:e>
                            <m:sub>
                              <m:r>
                                <a:rPr lang="id-ID" sz="2400" i="1">
                                  <a:solidFill>
                                    <a:schemeClr val="bg1"/>
                                  </a:solidFill>
                                  <a:latin typeface="Cambria Math" panose="02040503050406030204" pitchFamily="18" charset="0"/>
                                </a:rPr>
                                <m:t>𝑅𝑒</m:t>
                              </m:r>
                            </m:sub>
                          </m:sSub>
                        </m:den>
                      </m:f>
                    </m:oMath>
                  </m:oMathPara>
                </a14:m>
                <a:endParaRPr lang="en-US" sz="2400" dirty="0" smtClean="0">
                  <a:solidFill>
                    <a:schemeClr val="bg1"/>
                  </a:solidFill>
                </a:endParaRPr>
              </a:p>
              <a:p>
                <a:pPr marL="0" lvl="0" indent="0">
                  <a:buNone/>
                </a:pPr>
                <a:r>
                  <a:rPr lang="en-US" sz="2400" dirty="0" smtClean="0">
                    <a:solidFill>
                      <a:schemeClr val="bg1"/>
                    </a:solidFill>
                  </a:rPr>
                  <a:t>2.   </a:t>
                </a:r>
                <a:r>
                  <a:rPr lang="en-US" sz="2400" dirty="0" err="1" smtClean="0">
                    <a:solidFill>
                      <a:schemeClr val="bg1"/>
                    </a:solidFill>
                  </a:rPr>
                  <a:t>Hitung</a:t>
                </a:r>
                <a:r>
                  <a:rPr lang="en-US" sz="2400" dirty="0" smtClean="0">
                    <a:solidFill>
                      <a:schemeClr val="bg1"/>
                    </a:solidFill>
                  </a:rPr>
                  <a:t> </a:t>
                </a:r>
                <a:r>
                  <a:rPr lang="en-US" sz="2400" i="1" dirty="0" smtClean="0">
                    <a:solidFill>
                      <a:schemeClr val="bg1"/>
                    </a:solidFill>
                  </a:rPr>
                  <a:t>proppant number</a:t>
                </a:r>
                <a:r>
                  <a:rPr lang="en-US" sz="2400" dirty="0" smtClean="0">
                    <a:solidFill>
                      <a:schemeClr val="bg1"/>
                    </a:solidFill>
                  </a:rPr>
                  <a:t>:</a:t>
                </a: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𝑁</m:t>
                          </m:r>
                        </m:e>
                        <m:sub>
                          <m:r>
                            <a:rPr lang="id-ID" sz="2400" i="1">
                              <a:solidFill>
                                <a:schemeClr val="bg1"/>
                              </a:solidFill>
                              <a:latin typeface="Cambria Math" panose="02040503050406030204" pitchFamily="18" charset="0"/>
                            </a:rPr>
                            <m:t>𝑝𝑟𝑜𝑝</m:t>
                          </m:r>
                        </m:sub>
                      </m:sSub>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2</m:t>
                          </m:r>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𝑘</m:t>
                              </m:r>
                            </m:e>
                            <m:sub>
                              <m:r>
                                <a:rPr lang="id-ID" sz="2400" i="1">
                                  <a:solidFill>
                                    <a:schemeClr val="bg1"/>
                                  </a:solidFill>
                                  <a:latin typeface="Cambria Math" panose="02040503050406030204" pitchFamily="18" charset="0"/>
                                </a:rPr>
                                <m:t>𝑓</m:t>
                              </m:r>
                            </m:sub>
                          </m:sSub>
                        </m:num>
                        <m:den>
                          <m:r>
                            <a:rPr lang="id-ID" sz="2400" i="1">
                              <a:solidFill>
                                <a:schemeClr val="bg1"/>
                              </a:solidFill>
                              <a:latin typeface="Cambria Math" panose="02040503050406030204" pitchFamily="18" charset="0"/>
                            </a:rPr>
                            <m:t>𝑘</m:t>
                          </m:r>
                        </m:den>
                      </m:f>
                      <m:f>
                        <m:fPr>
                          <m:ctrlPr>
                            <a:rPr lang="en-US" sz="2400" i="1">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𝑉</m:t>
                              </m:r>
                            </m:e>
                            <m:sub>
                              <m:r>
                                <a:rPr lang="id-ID" sz="2400" i="1">
                                  <a:solidFill>
                                    <a:schemeClr val="bg1"/>
                                  </a:solidFill>
                                  <a:latin typeface="Cambria Math" panose="02040503050406030204" pitchFamily="18" charset="0"/>
                                </a:rPr>
                                <m:t>𝑝𝑟𝑜𝑝</m:t>
                              </m:r>
                            </m:sub>
                          </m:sSub>
                        </m:num>
                        <m:den>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𝑉</m:t>
                              </m:r>
                            </m:e>
                            <m:sub>
                              <m:r>
                                <a:rPr lang="id-ID" sz="2400" i="1">
                                  <a:solidFill>
                                    <a:schemeClr val="bg1"/>
                                  </a:solidFill>
                                  <a:latin typeface="Cambria Math" panose="02040503050406030204" pitchFamily="18" charset="0"/>
                                </a:rPr>
                                <m:t>𝑟𝑒𝑠</m:t>
                              </m:r>
                            </m:sub>
                          </m:sSub>
                        </m:den>
                      </m:f>
                      <m:f>
                        <m:fPr>
                          <m:ctrlPr>
                            <a:rPr lang="en-US" sz="2400" i="1">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𝑥</m:t>
                              </m:r>
                            </m:e>
                            <m:sub>
                              <m:r>
                                <a:rPr lang="id-ID" sz="2400" i="1">
                                  <a:solidFill>
                                    <a:schemeClr val="bg1"/>
                                  </a:solidFill>
                                  <a:latin typeface="Cambria Math" panose="02040503050406030204" pitchFamily="18" charset="0"/>
                                </a:rPr>
                                <m:t>𝑒</m:t>
                              </m:r>
                            </m:sub>
                          </m:sSub>
                        </m:num>
                        <m:den>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𝑦</m:t>
                              </m:r>
                            </m:e>
                            <m:sub>
                              <m:r>
                                <a:rPr lang="id-ID" sz="2400" i="1">
                                  <a:solidFill>
                                    <a:schemeClr val="bg1"/>
                                  </a:solidFill>
                                  <a:latin typeface="Cambria Math" panose="02040503050406030204" pitchFamily="18" charset="0"/>
                                </a:rPr>
                                <m:t>𝑒</m:t>
                              </m:r>
                            </m:sub>
                          </m:sSub>
                        </m:den>
                      </m:f>
                    </m:oMath>
                  </m:oMathPara>
                </a14:m>
                <a:endParaRPr lang="en-US" sz="2400" dirty="0">
                  <a:solidFill>
                    <a:schemeClr val="bg1"/>
                  </a:solidFill>
                </a:endParaRPr>
              </a:p>
              <a:p>
                <a:endParaRPr lang="en-US" sz="2400" dirty="0">
                  <a:solidFill>
                    <a:schemeClr val="bg1"/>
                  </a:solidFill>
                </a:endParaRPr>
              </a:p>
              <a:p>
                <a:pPr marL="0" indent="0" algn="l">
                  <a:buNone/>
                </a:pPr>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t="-2661" r="-870"/>
                </a:stretch>
              </a:blipFill>
            </p:spPr>
            <p:txBody>
              <a:bodyPr/>
              <a:lstStyle/>
              <a:p>
                <a:r>
                  <a:rPr lang="en-US">
                    <a:noFill/>
                  </a:rPr>
                  <a:t> </a:t>
                </a:r>
              </a:p>
            </p:txBody>
          </p:sp>
        </mc:Fallback>
      </mc:AlternateContent>
    </p:spTree>
    <p:extLst>
      <p:ext uri="{BB962C8B-B14F-4D97-AF65-F5344CB8AC3E}">
        <p14:creationId xmlns:p14="http://schemas.microsoft.com/office/powerpoint/2010/main" val="33873071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3" dur="500"/>
                                        <p:tgtEl>
                                          <p:spTgt spid="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6" dur="500"/>
                                        <p:tgtEl>
                                          <p:spTgt spid="4">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Untuk</a:t>
            </a:r>
            <a:r>
              <a:rPr lang="en-US" sz="3600" b="1" dirty="0" smtClean="0">
                <a:solidFill>
                  <a:schemeClr val="bg1"/>
                </a:solidFill>
              </a:rPr>
              <a:t> Reservoir Gas</a:t>
            </a:r>
            <a:endParaRPr lang="en-US" sz="3600" b="1" dirty="0">
              <a:solidFill>
                <a:schemeClr val="bg1"/>
              </a:solidFill>
            </a:endParaRPr>
          </a:p>
        </p:txBody>
      </p:sp>
      <mc:AlternateContent xmlns:mc="http://schemas.openxmlformats.org/markup-compatibility/2006" xmlns:a14="http://schemas.microsoft.com/office/drawing/2010/main">
        <mc:Choice Requires="a14">
          <p:sp>
            <p:nvSpPr>
              <p:cNvPr id="4" name="Subtitle 3"/>
              <p:cNvSpPr>
                <a:spLocks noGrp="1"/>
              </p:cNvSpPr>
              <p:nvPr>
                <p:ph idx="1"/>
              </p:nvPr>
            </p:nvSpPr>
            <p:spPr/>
            <p:txBody>
              <a:bodyPr>
                <a:noAutofit/>
              </a:bodyPr>
              <a:lstStyle/>
              <a:p>
                <a:pPr marL="0" lvl="0" indent="0">
                  <a:buNone/>
                </a:pPr>
                <a:r>
                  <a:rPr lang="en-US" sz="2400" dirty="0" smtClean="0">
                    <a:solidFill>
                      <a:schemeClr val="bg1"/>
                    </a:solidFill>
                  </a:rPr>
                  <a:t>3.   </a:t>
                </a:r>
                <a:r>
                  <a:rPr lang="en-US" sz="2400" dirty="0" err="1" smtClean="0">
                    <a:solidFill>
                      <a:schemeClr val="bg1"/>
                    </a:solidFill>
                  </a:rPr>
                  <a:t>Hitung</a:t>
                </a:r>
                <a:r>
                  <a:rPr lang="en-US" sz="2400" dirty="0" smtClean="0">
                    <a:solidFill>
                      <a:schemeClr val="bg1"/>
                    </a:solidFill>
                  </a:rPr>
                  <a:t> </a:t>
                </a:r>
                <a:r>
                  <a:rPr lang="en-US" sz="2400" dirty="0" err="1" smtClean="0">
                    <a:solidFill>
                      <a:schemeClr val="bg1"/>
                    </a:solidFill>
                  </a:rPr>
                  <a:t>konduktivitas</a:t>
                </a:r>
                <a:r>
                  <a:rPr lang="en-US" sz="2400" dirty="0" smtClean="0">
                    <a:solidFill>
                      <a:schemeClr val="bg1"/>
                    </a:solidFill>
                  </a:rPr>
                  <a:t> </a:t>
                </a:r>
                <a:r>
                  <a:rPr lang="en-US" sz="2400" dirty="0" err="1" smtClean="0">
                    <a:solidFill>
                      <a:schemeClr val="bg1"/>
                    </a:solidFill>
                  </a:rPr>
                  <a:t>rekahan</a:t>
                </a:r>
                <a:r>
                  <a:rPr lang="en-US" sz="2400" dirty="0" smtClean="0">
                    <a:solidFill>
                      <a:schemeClr val="bg1"/>
                    </a:solidFill>
                  </a:rPr>
                  <a:t> </a:t>
                </a:r>
                <a:r>
                  <a:rPr lang="en-US" sz="2400" dirty="0" err="1" smtClean="0">
                    <a:solidFill>
                      <a:schemeClr val="bg1"/>
                    </a:solidFill>
                  </a:rPr>
                  <a:t>tidak</a:t>
                </a:r>
                <a:r>
                  <a:rPr lang="en-US" sz="2400" dirty="0" smtClean="0">
                    <a:solidFill>
                      <a:schemeClr val="bg1"/>
                    </a:solidFill>
                  </a:rPr>
                  <a:t> </a:t>
                </a:r>
                <a:r>
                  <a:rPr lang="en-US" sz="2400" dirty="0" err="1" smtClean="0">
                    <a:solidFill>
                      <a:schemeClr val="bg1"/>
                    </a:solidFill>
                  </a:rPr>
                  <a:t>berdimensi</a:t>
                </a:r>
                <a:endParaRPr lang="en-US" sz="2400" dirty="0" smtClean="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𝐶</m:t>
                          </m:r>
                        </m:e>
                        <m:sub>
                          <m:r>
                            <a:rPr lang="id-ID" sz="2400" i="1">
                              <a:solidFill>
                                <a:schemeClr val="bg1"/>
                              </a:solidFill>
                              <a:latin typeface="Cambria Math" panose="02040503050406030204" pitchFamily="18" charset="0"/>
                            </a:rPr>
                            <m:t>𝑓𝐷</m:t>
                          </m:r>
                        </m:sub>
                      </m:sSub>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𝑘</m:t>
                              </m:r>
                            </m:e>
                            <m:sub>
                              <m:r>
                                <a:rPr lang="id-ID" sz="2400" i="1">
                                  <a:solidFill>
                                    <a:schemeClr val="bg1"/>
                                  </a:solidFill>
                                  <a:latin typeface="Cambria Math" panose="02040503050406030204" pitchFamily="18" charset="0"/>
                                </a:rPr>
                                <m:t>𝑓</m:t>
                              </m:r>
                            </m:sub>
                          </m:sSub>
                          <m:r>
                            <a:rPr lang="id-ID" sz="2400" i="1">
                              <a:solidFill>
                                <a:schemeClr val="bg1"/>
                              </a:solidFill>
                              <a:latin typeface="Cambria Math" panose="02040503050406030204" pitchFamily="18" charset="0"/>
                            </a:rPr>
                            <m:t>𝑤</m:t>
                          </m:r>
                        </m:num>
                        <m:den>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𝑘𝑥</m:t>
                              </m:r>
                            </m:e>
                            <m:sub>
                              <m:r>
                                <a:rPr lang="id-ID" sz="2400" i="1">
                                  <a:solidFill>
                                    <a:schemeClr val="bg1"/>
                                  </a:solidFill>
                                  <a:latin typeface="Cambria Math" panose="02040503050406030204" pitchFamily="18" charset="0"/>
                                </a:rPr>
                                <m:t>𝑓</m:t>
                              </m:r>
                            </m:sub>
                          </m:sSub>
                        </m:den>
                      </m:f>
                    </m:oMath>
                  </m:oMathPara>
                </a14:m>
                <a:endParaRPr lang="en-US" sz="2400" dirty="0" smtClean="0">
                  <a:solidFill>
                    <a:schemeClr val="bg1"/>
                  </a:solidFill>
                </a:endParaRPr>
              </a:p>
              <a:p>
                <a:pPr marL="0" lvl="0" indent="0">
                  <a:buNone/>
                </a:pPr>
                <a:r>
                  <a:rPr lang="en-US" sz="2400" dirty="0" smtClean="0">
                    <a:solidFill>
                      <a:schemeClr val="bg1"/>
                    </a:solidFill>
                  </a:rPr>
                  <a:t>4.   </a:t>
                </a:r>
                <a:r>
                  <a:rPr lang="en-US" sz="2400" dirty="0" err="1" smtClean="0">
                    <a:solidFill>
                      <a:schemeClr val="bg1"/>
                    </a:solidFill>
                  </a:rPr>
                  <a:t>Hitung</a:t>
                </a:r>
                <a:r>
                  <a:rPr lang="en-US" sz="2400" dirty="0" smtClean="0">
                    <a:solidFill>
                      <a:schemeClr val="bg1"/>
                    </a:solidFill>
                  </a:rPr>
                  <a:t> indeks produktivitas</a:t>
                </a: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𝐽</m:t>
                          </m:r>
                        </m:e>
                        <m:sub>
                          <m:r>
                            <a:rPr lang="id-ID" sz="2400" i="1">
                              <a:solidFill>
                                <a:schemeClr val="bg1"/>
                              </a:solidFill>
                              <a:latin typeface="Cambria Math" panose="02040503050406030204" pitchFamily="18" charset="0"/>
                            </a:rPr>
                            <m:t>𝐷</m:t>
                          </m:r>
                        </m:sub>
                      </m:sSub>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1</m:t>
                          </m:r>
                        </m:num>
                        <m:den>
                          <m:r>
                            <a:rPr lang="id-ID" sz="2400" i="1">
                              <a:solidFill>
                                <a:schemeClr val="bg1"/>
                              </a:solidFill>
                              <a:latin typeface="Cambria Math" panose="02040503050406030204" pitchFamily="18" charset="0"/>
                            </a:rPr>
                            <m:t>−0.63−0.5</m:t>
                          </m:r>
                          <m:func>
                            <m:funcPr>
                              <m:ctrlPr>
                                <a:rPr lang="en-US" sz="2400" i="1">
                                  <a:solidFill>
                                    <a:schemeClr val="bg1"/>
                                  </a:solidFill>
                                  <a:latin typeface="Cambria Math" panose="02040503050406030204" pitchFamily="18" charset="0"/>
                                </a:rPr>
                              </m:ctrlPr>
                            </m:funcPr>
                            <m:fName>
                              <m:r>
                                <m:rPr>
                                  <m:sty m:val="p"/>
                                </m:rPr>
                                <a:rPr lang="id-ID" sz="2400">
                                  <a:solidFill>
                                    <a:schemeClr val="bg1"/>
                                  </a:solidFill>
                                  <a:latin typeface="Cambria Math" panose="02040503050406030204" pitchFamily="18" charset="0"/>
                                </a:rPr>
                                <m:t>ln</m:t>
                              </m:r>
                            </m:fName>
                            <m:e>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𝑁</m:t>
                                      </m:r>
                                    </m:e>
                                    <m:sub>
                                      <m:r>
                                        <a:rPr lang="id-ID" sz="2400" i="1">
                                          <a:solidFill>
                                            <a:schemeClr val="bg1"/>
                                          </a:solidFill>
                                          <a:latin typeface="Cambria Math" panose="02040503050406030204" pitchFamily="18" charset="0"/>
                                        </a:rPr>
                                        <m:t>𝑝𝑒</m:t>
                                      </m:r>
                                    </m:sub>
                                  </m:sSub>
                                </m:e>
                              </m:d>
                            </m:e>
                          </m:func>
                          <m:r>
                            <a:rPr lang="id-ID" sz="2400" i="1">
                              <a:solidFill>
                                <a:schemeClr val="bg1"/>
                              </a:solidFill>
                              <a:latin typeface="Cambria Math" panose="02040503050406030204" pitchFamily="18" charset="0"/>
                            </a:rPr>
                            <m:t>+0.5</m:t>
                          </m:r>
                          <m:r>
                            <a:rPr lang="id-ID" sz="2400" i="1">
                              <a:solidFill>
                                <a:schemeClr val="bg1"/>
                              </a:solidFill>
                              <a:latin typeface="Cambria Math" panose="02040503050406030204" pitchFamily="18" charset="0"/>
                            </a:rPr>
                            <m:t>𝑙𝑛</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𝐶</m:t>
                                  </m:r>
                                </m:e>
                                <m:sub>
                                  <m:r>
                                    <a:rPr lang="id-ID" sz="2400" i="1">
                                      <a:solidFill>
                                        <a:schemeClr val="bg1"/>
                                      </a:solidFill>
                                      <a:latin typeface="Cambria Math" panose="02040503050406030204" pitchFamily="18" charset="0"/>
                                    </a:rPr>
                                    <m:t>𝑓𝐷</m:t>
                                  </m:r>
                                </m:sub>
                              </m:sSub>
                            </m:e>
                          </m:d>
                          <m:r>
                            <a:rPr lang="id-ID" sz="2400" i="1">
                              <a:solidFill>
                                <a:schemeClr val="bg1"/>
                              </a:solidFill>
                              <a:latin typeface="Cambria Math" panose="02040503050406030204" pitchFamily="18" charset="0"/>
                            </a:rPr>
                            <m:t>+</m:t>
                          </m:r>
                          <m:r>
                            <a:rPr lang="id-ID" sz="2400" i="1">
                              <a:solidFill>
                                <a:schemeClr val="bg1"/>
                              </a:solidFill>
                              <a:latin typeface="Cambria Math" panose="02040503050406030204" pitchFamily="18" charset="0"/>
                            </a:rPr>
                            <m:t>𝑓</m:t>
                          </m:r>
                        </m:den>
                      </m:f>
                    </m:oMath>
                  </m:oMathPara>
                </a14:m>
                <a:endParaRPr lang="en-US" sz="24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𝐽</m:t>
                          </m:r>
                        </m:e>
                        <m:sub>
                          <m:r>
                            <a:rPr lang="id-ID" sz="2400" i="1">
                              <a:solidFill>
                                <a:schemeClr val="bg1"/>
                              </a:solidFill>
                              <a:latin typeface="Cambria Math" panose="02040503050406030204" pitchFamily="18" charset="0"/>
                            </a:rPr>
                            <m:t>𝐷𝑇𝐻</m:t>
                          </m:r>
                        </m:sub>
                      </m:sSub>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1</m:t>
                          </m:r>
                        </m:num>
                        <m:den>
                          <m:d>
                            <m:dPr>
                              <m:ctrlPr>
                                <a:rPr lang="en-US" sz="2400" i="1">
                                  <a:solidFill>
                                    <a:schemeClr val="bg1"/>
                                  </a:solidFill>
                                  <a:latin typeface="Cambria Math" panose="02040503050406030204" pitchFamily="18" charset="0"/>
                                </a:rPr>
                              </m:ctrlPr>
                            </m:dPr>
                            <m:e>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1</m:t>
                                  </m:r>
                                </m:num>
                                <m:den>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𝐽</m:t>
                                      </m:r>
                                    </m:e>
                                    <m:sub>
                                      <m:r>
                                        <a:rPr lang="id-ID" sz="2400" i="1">
                                          <a:solidFill>
                                            <a:schemeClr val="bg1"/>
                                          </a:solidFill>
                                          <a:latin typeface="Cambria Math" panose="02040503050406030204" pitchFamily="18" charset="0"/>
                                        </a:rPr>
                                        <m:t>𝐷𝑉</m:t>
                                      </m:r>
                                    </m:sub>
                                  </m:sSub>
                                </m:den>
                              </m:f>
                            </m:e>
                          </m:d>
                          <m:r>
                            <a:rPr lang="id-ID"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𝑆</m:t>
                              </m:r>
                            </m:e>
                            <m:sub>
                              <m:r>
                                <a:rPr lang="id-ID" sz="2400" i="1">
                                  <a:solidFill>
                                    <a:schemeClr val="bg1"/>
                                  </a:solidFill>
                                  <a:latin typeface="Cambria Math" panose="02040503050406030204" pitchFamily="18" charset="0"/>
                                </a:rPr>
                                <m:t>𝑐</m:t>
                              </m:r>
                            </m:sub>
                          </m:sSub>
                        </m:den>
                      </m:f>
                    </m:oMath>
                  </m:oMathPara>
                </a14:m>
                <a:endParaRPr lang="en-US" sz="2400" dirty="0" smtClean="0">
                  <a:solidFill>
                    <a:schemeClr val="bg1"/>
                  </a:solidFill>
                </a:endParaRPr>
              </a:p>
              <a:p>
                <a:pPr marL="0" indent="0">
                  <a:buNone/>
                </a:pPr>
                <a:r>
                  <a:rPr lang="en-US" sz="2400" dirty="0" smtClean="0">
                    <a:solidFill>
                      <a:schemeClr val="bg1"/>
                    </a:solidFill>
                  </a:rPr>
                  <a:t>5.   </a:t>
                </a:r>
                <a:r>
                  <a:rPr lang="en-US" sz="2400" dirty="0" err="1" smtClean="0">
                    <a:solidFill>
                      <a:schemeClr val="bg1"/>
                    </a:solidFill>
                  </a:rPr>
                  <a:t>Hitung</a:t>
                </a:r>
                <a:r>
                  <a:rPr lang="en-US" sz="2400" dirty="0" smtClean="0">
                    <a:solidFill>
                      <a:schemeClr val="bg1"/>
                    </a:solidFill>
                  </a:rPr>
                  <a:t> </a:t>
                </a:r>
                <a:r>
                  <a:rPr lang="en-US" sz="2400" dirty="0" err="1">
                    <a:solidFill>
                      <a:schemeClr val="bg1"/>
                    </a:solidFill>
                  </a:rPr>
                  <a:t>laju</a:t>
                </a:r>
                <a:r>
                  <a:rPr lang="en-US" sz="2400" dirty="0">
                    <a:solidFill>
                      <a:schemeClr val="bg1"/>
                    </a:solidFill>
                  </a:rPr>
                  <a:t> </a:t>
                </a:r>
                <a:r>
                  <a:rPr lang="en-US" sz="2400" dirty="0" err="1">
                    <a:solidFill>
                      <a:schemeClr val="bg1"/>
                    </a:solidFill>
                  </a:rPr>
                  <a:t>produksi</a:t>
                </a:r>
                <a:endParaRPr lang="en-US" sz="2400"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id-ID" sz="2400" i="1">
                          <a:solidFill>
                            <a:schemeClr val="bg1"/>
                          </a:solidFill>
                          <a:latin typeface="Cambria Math" panose="02040503050406030204" pitchFamily="18" charset="0"/>
                        </a:rPr>
                        <m:t>𝑞</m:t>
                      </m:r>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𝑘h</m:t>
                          </m:r>
                          <m:d>
                            <m:dPr>
                              <m:ctrlPr>
                                <a:rPr lang="en-US" sz="2400" i="1">
                                  <a:solidFill>
                                    <a:schemeClr val="bg1"/>
                                  </a:solidFill>
                                  <a:latin typeface="Cambria Math" panose="02040503050406030204" pitchFamily="18" charset="0"/>
                                </a:rPr>
                              </m:ctrlPr>
                            </m:dPr>
                            <m:e>
                              <m:sSup>
                                <m:sSupPr>
                                  <m:ctrlPr>
                                    <a:rPr lang="en-US" sz="2400" i="1">
                                      <a:solidFill>
                                        <a:schemeClr val="bg1"/>
                                      </a:solidFill>
                                      <a:latin typeface="Cambria Math" panose="02040503050406030204" pitchFamily="18" charset="0"/>
                                    </a:rPr>
                                  </m:ctrlPr>
                                </m:sSupPr>
                                <m:e>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𝑝</m:t>
                                      </m:r>
                                    </m:e>
                                    <m:sub>
                                      <m:r>
                                        <a:rPr lang="id-ID" sz="2400" i="1">
                                          <a:solidFill>
                                            <a:schemeClr val="bg1"/>
                                          </a:solidFill>
                                          <a:latin typeface="Cambria Math" panose="02040503050406030204" pitchFamily="18" charset="0"/>
                                        </a:rPr>
                                        <m:t>𝑟𝑒𝑠</m:t>
                                      </m:r>
                                    </m:sub>
                                  </m:sSub>
                                </m:e>
                                <m:sup>
                                  <m:r>
                                    <a:rPr lang="id-ID" sz="2400" i="1">
                                      <a:solidFill>
                                        <a:schemeClr val="bg1"/>
                                      </a:solidFill>
                                      <a:latin typeface="Cambria Math" panose="02040503050406030204" pitchFamily="18" charset="0"/>
                                    </a:rPr>
                                    <m:t>2</m:t>
                                  </m:r>
                                </m:sup>
                              </m:sSup>
                              <m:r>
                                <a:rPr lang="id-ID" sz="2400" i="1">
                                  <a:solidFill>
                                    <a:schemeClr val="bg1"/>
                                  </a:solidFill>
                                  <a:latin typeface="Cambria Math" panose="02040503050406030204" pitchFamily="18" charset="0"/>
                                </a:rPr>
                                <m:t>−</m:t>
                              </m:r>
                              <m:sSup>
                                <m:sSupPr>
                                  <m:ctrlPr>
                                    <a:rPr lang="en-US" sz="2400" i="1">
                                      <a:solidFill>
                                        <a:schemeClr val="bg1"/>
                                      </a:solidFill>
                                      <a:latin typeface="Cambria Math" panose="02040503050406030204" pitchFamily="18" charset="0"/>
                                    </a:rPr>
                                  </m:ctrlPr>
                                </m:sSupPr>
                                <m:e>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𝑝</m:t>
                                      </m:r>
                                    </m:e>
                                    <m:sub>
                                      <m:r>
                                        <a:rPr lang="id-ID" sz="2400" i="1">
                                          <a:solidFill>
                                            <a:schemeClr val="bg1"/>
                                          </a:solidFill>
                                          <a:latin typeface="Cambria Math" panose="02040503050406030204" pitchFamily="18" charset="0"/>
                                        </a:rPr>
                                        <m:t>𝑤𝑓</m:t>
                                      </m:r>
                                    </m:sub>
                                  </m:sSub>
                                </m:e>
                                <m:sup>
                                  <m:r>
                                    <a:rPr lang="id-ID" sz="2400" i="1">
                                      <a:solidFill>
                                        <a:schemeClr val="bg1"/>
                                      </a:solidFill>
                                      <a:latin typeface="Cambria Math" panose="02040503050406030204" pitchFamily="18" charset="0"/>
                                    </a:rPr>
                                    <m:t>2</m:t>
                                  </m:r>
                                </m:sup>
                              </m:sSup>
                            </m:e>
                          </m:d>
                        </m:num>
                        <m:den>
                          <m:r>
                            <a:rPr lang="id-ID" sz="2400" i="1">
                              <a:solidFill>
                                <a:schemeClr val="bg1"/>
                              </a:solidFill>
                              <a:latin typeface="Cambria Math" panose="02040503050406030204" pitchFamily="18" charset="0"/>
                            </a:rPr>
                            <m:t>1424</m:t>
                          </m:r>
                          <m:r>
                            <a:rPr lang="id-ID" sz="2400" i="1">
                              <a:solidFill>
                                <a:schemeClr val="bg1"/>
                              </a:solidFill>
                              <a:latin typeface="Cambria Math" panose="02040503050406030204" pitchFamily="18" charset="0"/>
                            </a:rPr>
                            <m:t>𝜇</m:t>
                          </m:r>
                          <m:r>
                            <a:rPr lang="id-ID" sz="2400" i="1">
                              <a:solidFill>
                                <a:schemeClr val="bg1"/>
                              </a:solidFill>
                              <a:latin typeface="Cambria Math" panose="02040503050406030204" pitchFamily="18" charset="0"/>
                            </a:rPr>
                            <m:t>𝑧𝑇</m:t>
                          </m:r>
                        </m:den>
                      </m:f>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𝐽</m:t>
                          </m:r>
                        </m:e>
                        <m:sub>
                          <m:r>
                            <a:rPr lang="id-ID" sz="2400" i="1">
                              <a:solidFill>
                                <a:schemeClr val="bg1"/>
                              </a:solidFill>
                              <a:latin typeface="Cambria Math" panose="02040503050406030204" pitchFamily="18" charset="0"/>
                            </a:rPr>
                            <m:t>𝐷𝑇𝐻</m:t>
                          </m:r>
                        </m:sub>
                      </m:sSub>
                    </m:oMath>
                  </m:oMathPara>
                </a14:m>
                <a:endParaRPr lang="en-US" sz="2400" dirty="0">
                  <a:solidFill>
                    <a:schemeClr val="bg1"/>
                  </a:solidFill>
                </a:endParaRPr>
              </a:p>
            </p:txBody>
          </p:sp>
        </mc:Choice>
        <mc:Fallback xmlns="">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t="-1961" b="-2381"/>
                </a:stretch>
              </a:blipFill>
            </p:spPr>
            <p:txBody>
              <a:bodyPr/>
              <a:lstStyle/>
              <a:p>
                <a:r>
                  <a:rPr lang="en-US">
                    <a:noFill/>
                  </a:rPr>
                  <a:t> </a:t>
                </a:r>
              </a:p>
            </p:txBody>
          </p:sp>
        </mc:Fallback>
      </mc:AlternateContent>
    </p:spTree>
    <p:extLst>
      <p:ext uri="{BB962C8B-B14F-4D97-AF65-F5344CB8AC3E}">
        <p14:creationId xmlns:p14="http://schemas.microsoft.com/office/powerpoint/2010/main" val="6077607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Untuk</a:t>
            </a:r>
            <a:r>
              <a:rPr lang="en-US" sz="3600" b="1" dirty="0" smtClean="0">
                <a:solidFill>
                  <a:schemeClr val="bg1"/>
                </a:solidFill>
              </a:rPr>
              <a:t> Reservoir Gas</a:t>
            </a:r>
            <a:endParaRPr lang="en-US" sz="3600" b="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p:txBody>
              <a:bodyPr>
                <a:noAutofit/>
              </a:bodyPr>
              <a:lstStyle/>
              <a:p>
                <a:pPr marL="457200" lvl="0" indent="-457200">
                  <a:buAutoNum type="arabicPeriod" startAt="6"/>
                </a:pPr>
                <a:r>
                  <a:rPr lang="en-US" sz="2400" dirty="0" smtClean="0">
                    <a:solidFill>
                      <a:schemeClr val="bg1"/>
                    </a:solidFill>
                  </a:rPr>
                  <a:t>Hitung </a:t>
                </a:r>
                <a:r>
                  <a:rPr lang="en-US" sz="2400" dirty="0" err="1">
                    <a:solidFill>
                      <a:schemeClr val="bg1"/>
                    </a:solidFill>
                  </a:rPr>
                  <a:t>kecepatan</a:t>
                </a:r>
                <a:r>
                  <a:rPr lang="en-US" sz="2400" dirty="0">
                    <a:solidFill>
                      <a:schemeClr val="bg1"/>
                    </a:solidFill>
                  </a:rPr>
                  <a:t> gas </a:t>
                </a:r>
                <a:r>
                  <a:rPr lang="en-US" sz="2400" dirty="0" err="1">
                    <a:solidFill>
                      <a:schemeClr val="bg1"/>
                    </a:solidFill>
                  </a:rPr>
                  <a:t>mengalir</a:t>
                </a:r>
                <a:endParaRPr lang="en-US" sz="2400" dirty="0">
                  <a:solidFill>
                    <a:schemeClr val="bg1"/>
                  </a:solidFill>
                </a:endParaRPr>
              </a:p>
              <a:p>
                <a:pPr marL="0" lvl="0" indent="0">
                  <a:buNone/>
                </a:pPr>
                <a14:m>
                  <m:oMathPara xmlns:m="http://schemas.openxmlformats.org/officeDocument/2006/math">
                    <m:oMathParaPr>
                      <m:jc m:val="centerGroup"/>
                    </m:oMathParaPr>
                    <m:oMath xmlns:m="http://schemas.openxmlformats.org/officeDocument/2006/math">
                      <m:r>
                        <a:rPr lang="id-ID" sz="2400" i="1">
                          <a:solidFill>
                            <a:schemeClr val="bg1"/>
                          </a:solidFill>
                          <a:latin typeface="Cambria Math" panose="02040503050406030204" pitchFamily="18" charset="0"/>
                        </a:rPr>
                        <m:t>𝑣</m:t>
                      </m:r>
                      <m:r>
                        <a:rPr lang="id-ID" sz="2400" i="1">
                          <a:solidFill>
                            <a:schemeClr val="bg1"/>
                          </a:solidFill>
                          <a:latin typeface="Cambria Math" panose="02040503050406030204" pitchFamily="18" charset="0"/>
                        </a:rPr>
                        <m:t>=</m:t>
                      </m:r>
                      <m:f>
                        <m:fPr>
                          <m:ctrlPr>
                            <a:rPr lang="en-US" sz="2400" i="1">
                              <a:solidFill>
                                <a:schemeClr val="bg1"/>
                              </a:solidFill>
                              <a:latin typeface="Cambria Math" panose="02040503050406030204" pitchFamily="18" charset="0"/>
                            </a:rPr>
                          </m:ctrlPr>
                        </m:fPr>
                        <m:num>
                          <m:r>
                            <a:rPr lang="id-ID" sz="2400" i="1">
                              <a:solidFill>
                                <a:schemeClr val="bg1"/>
                              </a:solidFill>
                              <a:latin typeface="Cambria Math" panose="02040503050406030204" pitchFamily="18" charset="0"/>
                            </a:rPr>
                            <m:t>𝑞</m:t>
                          </m:r>
                        </m:num>
                        <m:den>
                          <m:acc>
                            <m:accPr>
                              <m:chr m:val="̅"/>
                              <m:ctrlPr>
                                <a:rPr lang="en-US" sz="2400" i="1">
                                  <a:solidFill>
                                    <a:schemeClr val="bg1"/>
                                  </a:solidFill>
                                  <a:latin typeface="Cambria Math" panose="02040503050406030204" pitchFamily="18" charset="0"/>
                                </a:rPr>
                              </m:ctrlPr>
                            </m:accPr>
                            <m:e>
                              <m:r>
                                <a:rPr lang="id-ID" sz="2400" i="1">
                                  <a:solidFill>
                                    <a:schemeClr val="bg1"/>
                                  </a:solidFill>
                                  <a:latin typeface="Cambria Math" panose="02040503050406030204" pitchFamily="18" charset="0"/>
                                </a:rPr>
                                <m:t>𝑤</m:t>
                              </m:r>
                            </m:e>
                          </m:acc>
                          <m:r>
                            <a:rPr lang="id-ID"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id-ID" sz="2400" i="1">
                                  <a:solidFill>
                                    <a:schemeClr val="bg1"/>
                                  </a:solidFill>
                                  <a:latin typeface="Cambria Math" panose="02040503050406030204" pitchFamily="18" charset="0"/>
                                </a:rPr>
                                <m:t>h</m:t>
                              </m:r>
                            </m:e>
                            <m:sub>
                              <m:r>
                                <a:rPr lang="id-ID" sz="2400" i="1">
                                  <a:solidFill>
                                    <a:schemeClr val="bg1"/>
                                  </a:solidFill>
                                  <a:latin typeface="Cambria Math" panose="02040503050406030204" pitchFamily="18" charset="0"/>
                                </a:rPr>
                                <m:t>𝑓</m:t>
                              </m:r>
                            </m:sub>
                          </m:sSub>
                        </m:den>
                      </m:f>
                    </m:oMath>
                  </m:oMathPara>
                </a14:m>
                <a:endParaRPr lang="en-US" sz="2400" dirty="0" smtClean="0">
                  <a:solidFill>
                    <a:schemeClr val="bg1"/>
                  </a:solidFill>
                </a:endParaRPr>
              </a:p>
              <a:p>
                <a:pPr marL="0" lvl="0" indent="0">
                  <a:buNone/>
                </a:pPr>
                <a:endParaRPr lang="en-US" sz="2400" dirty="0">
                  <a:solidFill>
                    <a:schemeClr val="bg1"/>
                  </a:solidFill>
                </a:endParaRPr>
              </a:p>
              <a:p>
                <a:pPr marL="0" indent="0" algn="just">
                  <a:buNone/>
                </a:pPr>
                <a:r>
                  <a:rPr lang="en-US" sz="2400" dirty="0" smtClean="0">
                    <a:solidFill>
                      <a:schemeClr val="bg1"/>
                    </a:solidFill>
                  </a:rPr>
                  <a:t>7.   </a:t>
                </a:r>
                <a:r>
                  <a:rPr lang="en-US" sz="2400" dirty="0" err="1" smtClean="0">
                    <a:solidFill>
                      <a:schemeClr val="bg1"/>
                    </a:solidFill>
                  </a:rPr>
                  <a:t>Hitung</a:t>
                </a:r>
                <a:r>
                  <a:rPr lang="en-US" sz="2400" dirty="0" smtClean="0">
                    <a:solidFill>
                      <a:schemeClr val="bg1"/>
                    </a:solidFill>
                  </a:rPr>
                  <a:t> </a:t>
                </a:r>
                <a:r>
                  <a:rPr lang="en-US" sz="2400" dirty="0" err="1">
                    <a:solidFill>
                      <a:schemeClr val="bg1"/>
                    </a:solidFill>
                  </a:rPr>
                  <a:t>kembali</a:t>
                </a:r>
                <a:r>
                  <a:rPr lang="en-US" sz="2400" dirty="0">
                    <a:solidFill>
                      <a:schemeClr val="bg1"/>
                    </a:solidFill>
                  </a:rPr>
                  <a:t> </a:t>
                </a:r>
                <a:r>
                  <a:rPr lang="en-US" sz="2400" i="1" dirty="0" err="1">
                    <a:solidFill>
                      <a:schemeClr val="bg1"/>
                    </a:solidFill>
                  </a:rPr>
                  <a:t>Reynold</a:t>
                </a:r>
                <a:r>
                  <a:rPr lang="en-US" sz="2400" i="1" dirty="0">
                    <a:solidFill>
                      <a:schemeClr val="bg1"/>
                    </a:solidFill>
                  </a:rPr>
                  <a:t> Number</a:t>
                </a:r>
                <a:r>
                  <a:rPr lang="en-US" sz="2400" dirty="0">
                    <a:solidFill>
                      <a:schemeClr val="bg1"/>
                    </a:solidFill>
                  </a:rPr>
                  <a:t>, </a:t>
                </a:r>
                <a:r>
                  <a:rPr lang="en-US" sz="2400" dirty="0" err="1">
                    <a:solidFill>
                      <a:schemeClr val="bg1"/>
                    </a:solidFill>
                  </a:rPr>
                  <a:t>lalu</a:t>
                </a:r>
                <a:r>
                  <a:rPr lang="en-US" sz="2400" dirty="0">
                    <a:solidFill>
                      <a:schemeClr val="bg1"/>
                    </a:solidFill>
                  </a:rPr>
                  <a:t> </a:t>
                </a:r>
                <a:r>
                  <a:rPr lang="en-US" sz="2400" dirty="0" err="1">
                    <a:solidFill>
                      <a:schemeClr val="bg1"/>
                    </a:solidFill>
                  </a:rPr>
                  <a:t>bandingkan</a:t>
                </a:r>
                <a:r>
                  <a:rPr lang="en-US" sz="2400" dirty="0">
                    <a:solidFill>
                      <a:schemeClr val="bg1"/>
                    </a:solidFill>
                  </a:rPr>
                  <a:t> </a:t>
                </a:r>
                <a:r>
                  <a:rPr lang="en-US" sz="2400" dirty="0" err="1">
                    <a:solidFill>
                      <a:schemeClr val="bg1"/>
                    </a:solidFill>
                  </a:rPr>
                  <a:t>dengan</a:t>
                </a:r>
                <a:r>
                  <a:rPr lang="en-US" sz="2400" dirty="0">
                    <a:solidFill>
                      <a:schemeClr val="bg1"/>
                    </a:solidFill>
                  </a:rPr>
                  <a:t> </a:t>
                </a:r>
                <a:r>
                  <a:rPr lang="en-US" sz="2400" i="1" dirty="0" err="1">
                    <a:solidFill>
                      <a:schemeClr val="bg1"/>
                    </a:solidFill>
                  </a:rPr>
                  <a:t>Reynold</a:t>
                </a:r>
                <a:r>
                  <a:rPr lang="en-US" sz="2400" i="1" dirty="0">
                    <a:solidFill>
                      <a:schemeClr val="bg1"/>
                    </a:solidFill>
                  </a:rPr>
                  <a:t> number</a:t>
                </a:r>
                <a:r>
                  <a:rPr lang="en-US" sz="2400" dirty="0">
                    <a:solidFill>
                      <a:schemeClr val="bg1"/>
                    </a:solidFill>
                  </a:rPr>
                  <a:t> di </a:t>
                </a:r>
                <a:r>
                  <a:rPr lang="en-US" sz="2400" dirty="0" err="1">
                    <a:solidFill>
                      <a:schemeClr val="bg1"/>
                    </a:solidFill>
                  </a:rPr>
                  <a:t>langkah</a:t>
                </a:r>
                <a:r>
                  <a:rPr lang="en-US" sz="2400" dirty="0">
                    <a:solidFill>
                      <a:schemeClr val="bg1"/>
                    </a:solidFill>
                  </a:rPr>
                  <a:t> 1. </a:t>
                </a:r>
                <a:r>
                  <a:rPr lang="en-US" sz="2400" dirty="0" err="1">
                    <a:solidFill>
                      <a:schemeClr val="bg1"/>
                    </a:solidFill>
                  </a:rPr>
                  <a:t>Jika</a:t>
                </a:r>
                <a:r>
                  <a:rPr lang="en-US" sz="2400" dirty="0">
                    <a:solidFill>
                      <a:schemeClr val="bg1"/>
                    </a:solidFill>
                  </a:rPr>
                  <a:t> </a:t>
                </a:r>
                <a:r>
                  <a:rPr lang="en-US" sz="2400" dirty="0" err="1">
                    <a:solidFill>
                      <a:schemeClr val="bg1"/>
                    </a:solidFill>
                  </a:rPr>
                  <a:t>perbedaannya</a:t>
                </a:r>
                <a:r>
                  <a:rPr lang="en-US" sz="2400" dirty="0">
                    <a:solidFill>
                      <a:schemeClr val="bg1"/>
                    </a:solidFill>
                  </a:rPr>
                  <a:t> </a:t>
                </a:r>
                <a:r>
                  <a:rPr lang="en-US" sz="2400" dirty="0" err="1">
                    <a:solidFill>
                      <a:schemeClr val="bg1"/>
                    </a:solidFill>
                  </a:rPr>
                  <a:t>sudah</a:t>
                </a:r>
                <a:r>
                  <a:rPr lang="en-US" sz="2400" dirty="0">
                    <a:solidFill>
                      <a:schemeClr val="bg1"/>
                    </a:solidFill>
                  </a:rPr>
                  <a:t> </a:t>
                </a:r>
                <a:r>
                  <a:rPr lang="en-US" sz="2400" dirty="0" err="1">
                    <a:solidFill>
                      <a:schemeClr val="bg1"/>
                    </a:solidFill>
                  </a:rPr>
                  <a:t>cukup</a:t>
                </a:r>
                <a:r>
                  <a:rPr lang="en-US" sz="2400" dirty="0">
                    <a:solidFill>
                      <a:schemeClr val="bg1"/>
                    </a:solidFill>
                  </a:rPr>
                  <a:t> </a:t>
                </a:r>
                <a:r>
                  <a:rPr lang="en-US" sz="2400" dirty="0" err="1">
                    <a:solidFill>
                      <a:schemeClr val="bg1"/>
                    </a:solidFill>
                  </a:rPr>
                  <a:t>kecil</a:t>
                </a:r>
                <a:r>
                  <a:rPr lang="en-US" sz="2400" dirty="0">
                    <a:solidFill>
                      <a:schemeClr val="bg1"/>
                    </a:solidFill>
                  </a:rPr>
                  <a:t>, </a:t>
                </a:r>
                <a:r>
                  <a:rPr lang="en-US" sz="2400" dirty="0" err="1">
                    <a:solidFill>
                      <a:schemeClr val="bg1"/>
                    </a:solidFill>
                  </a:rPr>
                  <a:t>maka</a:t>
                </a:r>
                <a:r>
                  <a:rPr lang="en-US" sz="2400" dirty="0">
                    <a:solidFill>
                      <a:schemeClr val="bg1"/>
                    </a:solidFill>
                  </a:rPr>
                  <a:t> </a:t>
                </a:r>
                <a:r>
                  <a:rPr lang="en-US" sz="2400" dirty="0" err="1">
                    <a:solidFill>
                      <a:schemeClr val="bg1"/>
                    </a:solidFill>
                  </a:rPr>
                  <a:t>hentikan</a:t>
                </a:r>
                <a:r>
                  <a:rPr lang="en-US" sz="2400" dirty="0">
                    <a:solidFill>
                      <a:schemeClr val="bg1"/>
                    </a:solidFill>
                  </a:rPr>
                  <a:t> </a:t>
                </a:r>
                <a:r>
                  <a:rPr lang="en-US" sz="2400" dirty="0" err="1">
                    <a:solidFill>
                      <a:schemeClr val="bg1"/>
                    </a:solidFill>
                  </a:rPr>
                  <a:t>iterasi</a:t>
                </a:r>
                <a:r>
                  <a:rPr lang="en-US" sz="2400" dirty="0">
                    <a:solidFill>
                      <a:schemeClr val="bg1"/>
                    </a:solidFill>
                  </a:rPr>
                  <a:t>. </a:t>
                </a:r>
                <a:r>
                  <a:rPr lang="en-US" sz="2400" dirty="0" err="1">
                    <a:solidFill>
                      <a:schemeClr val="bg1"/>
                    </a:solidFill>
                  </a:rPr>
                  <a:t>Jika</a:t>
                </a:r>
                <a:r>
                  <a:rPr lang="en-US" sz="2400" dirty="0">
                    <a:solidFill>
                      <a:schemeClr val="bg1"/>
                    </a:solidFill>
                  </a:rPr>
                  <a:t> </a:t>
                </a:r>
                <a:r>
                  <a:rPr lang="en-US" sz="2400" dirty="0" err="1">
                    <a:solidFill>
                      <a:schemeClr val="bg1"/>
                    </a:solidFill>
                  </a:rPr>
                  <a:t>nilainya</a:t>
                </a:r>
                <a:r>
                  <a:rPr lang="en-US" sz="2400" dirty="0">
                    <a:solidFill>
                      <a:schemeClr val="bg1"/>
                    </a:solidFill>
                  </a:rPr>
                  <a:t> </a:t>
                </a:r>
                <a:r>
                  <a:rPr lang="en-US" sz="2400" dirty="0" err="1">
                    <a:solidFill>
                      <a:schemeClr val="bg1"/>
                    </a:solidFill>
                  </a:rPr>
                  <a:t>masih</a:t>
                </a:r>
                <a:r>
                  <a:rPr lang="en-US" sz="2400" dirty="0">
                    <a:solidFill>
                      <a:schemeClr val="bg1"/>
                    </a:solidFill>
                  </a:rPr>
                  <a:t> </a:t>
                </a:r>
                <a:r>
                  <a:rPr lang="en-US" sz="2400" dirty="0" err="1">
                    <a:solidFill>
                      <a:schemeClr val="bg1"/>
                    </a:solidFill>
                  </a:rPr>
                  <a:t>jauh</a:t>
                </a:r>
                <a:r>
                  <a:rPr lang="en-US" sz="2400" dirty="0">
                    <a:solidFill>
                      <a:schemeClr val="bg1"/>
                    </a:solidFill>
                  </a:rPr>
                  <a:t> </a:t>
                </a:r>
                <a:r>
                  <a:rPr lang="en-US" sz="2400" dirty="0" err="1">
                    <a:solidFill>
                      <a:schemeClr val="bg1"/>
                    </a:solidFill>
                  </a:rPr>
                  <a:t>berbeda</a:t>
                </a:r>
                <a:r>
                  <a:rPr lang="en-US" sz="2400" dirty="0">
                    <a:solidFill>
                      <a:schemeClr val="bg1"/>
                    </a:solidFill>
                  </a:rPr>
                  <a:t>, </a:t>
                </a:r>
                <a:r>
                  <a:rPr lang="en-US" sz="2400" dirty="0" err="1">
                    <a:solidFill>
                      <a:schemeClr val="bg1"/>
                    </a:solidFill>
                  </a:rPr>
                  <a:t>lanjutkan</a:t>
                </a:r>
                <a:r>
                  <a:rPr lang="en-US" sz="2400" dirty="0">
                    <a:solidFill>
                      <a:schemeClr val="bg1"/>
                    </a:solidFill>
                  </a:rPr>
                  <a:t> </a:t>
                </a:r>
                <a:r>
                  <a:rPr lang="en-US" sz="2400" dirty="0" err="1">
                    <a:solidFill>
                      <a:schemeClr val="bg1"/>
                    </a:solidFill>
                  </a:rPr>
                  <a:t>iterasi</a:t>
                </a:r>
                <a:r>
                  <a:rPr lang="en-US" sz="2400" dirty="0">
                    <a:solidFill>
                      <a:schemeClr val="bg1"/>
                    </a:solidFill>
                  </a:rPr>
                  <a:t>.</a:t>
                </a:r>
              </a:p>
              <a:p>
                <a:pPr marL="0" lvl="0" indent="0">
                  <a:buNone/>
                </a:pPr>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t="-2101" r="-870"/>
                </a:stretch>
              </a:blipFill>
            </p:spPr>
            <p:txBody>
              <a:bodyPr/>
              <a:lstStyle/>
              <a:p>
                <a:r>
                  <a:rPr lang="en-US">
                    <a:noFill/>
                  </a:rPr>
                  <a:t> </a:t>
                </a:r>
              </a:p>
            </p:txBody>
          </p:sp>
        </mc:Fallback>
      </mc:AlternateContent>
    </p:spTree>
    <p:extLst>
      <p:ext uri="{BB962C8B-B14F-4D97-AF65-F5344CB8AC3E}">
        <p14:creationId xmlns:p14="http://schemas.microsoft.com/office/powerpoint/2010/main" val="37694175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4">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4">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4">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4">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Biaya</a:t>
            </a:r>
            <a:endParaRPr lang="en-US" sz="3600" b="1" dirty="0">
              <a:solidFill>
                <a:schemeClr val="bg1"/>
              </a:solidFill>
            </a:endParaRPr>
          </a:p>
        </p:txBody>
      </p:sp>
      <mc:AlternateContent xmlns:mc="http://schemas.openxmlformats.org/markup-compatibility/2006">
        <mc:Choice xmlns:a14="http://schemas.microsoft.com/office/drawing/2010/main" Requires="a14">
          <p:sp>
            <p:nvSpPr>
              <p:cNvPr id="4" name="Subtitle 3"/>
              <p:cNvSpPr>
                <a:spLocks noGrp="1"/>
              </p:cNvSpPr>
              <p:nvPr>
                <p:ph idx="1"/>
              </p:nvPr>
            </p:nvSpPr>
            <p:spPr/>
            <p:txBody>
              <a:bodyPr>
                <a:normAutofit/>
              </a:bodyPr>
              <a:lstStyle/>
              <a:p>
                <a:pPr marL="0" indent="0">
                  <a:buNone/>
                </a:pPr>
                <a:endParaRPr lang="en-US" sz="2400" b="1" dirty="0" smtClean="0">
                  <a:solidFill>
                    <a:schemeClr val="bg1"/>
                  </a:solidFill>
                </a:endParaRPr>
              </a:p>
              <a:p>
                <a:pPr marL="0" indent="0">
                  <a:buNone/>
                </a:pPr>
                <a:r>
                  <a:rPr lang="en-US" sz="2400" b="1" dirty="0" smtClean="0">
                    <a:solidFill>
                      <a:schemeClr val="bg1"/>
                    </a:solidFill>
                  </a:rPr>
                  <a:t>Total Cost </a:t>
                </a:r>
              </a:p>
              <a:p>
                <a:pPr marL="0" indent="0">
                  <a:buNone/>
                </a:pPr>
                <a:endParaRPr lang="en-US" sz="2400" dirty="0">
                  <a:solidFill>
                    <a:schemeClr val="bg1"/>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𝑐𝑜𝑠𝑡</m:t>
                          </m:r>
                        </m:e>
                        <m:sub>
                          <m:r>
                            <a:rPr lang="en-US" sz="2400" i="1">
                              <a:solidFill>
                                <a:schemeClr val="bg1"/>
                              </a:solidFill>
                              <a:latin typeface="Cambria Math" panose="02040503050406030204" pitchFamily="18" charset="0"/>
                            </a:rPr>
                            <m:t>𝑡𝑜𝑡𝑎𝑙</m:t>
                          </m:r>
                        </m:sub>
                      </m:sSub>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𝑉</m:t>
                              </m:r>
                            </m:e>
                            <m:sub>
                              <m:r>
                                <a:rPr lang="en-US" sz="2400" i="1">
                                  <a:solidFill>
                                    <a:schemeClr val="bg1"/>
                                  </a:solidFill>
                                  <a:latin typeface="Cambria Math" panose="02040503050406030204" pitchFamily="18" charset="0"/>
                                </a:rPr>
                                <m:t>𝑝𝑎𝑑</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𝑐𝑜𝑠𝑡</m:t>
                              </m:r>
                            </m:e>
                            <m:sub>
                              <m:r>
                                <a:rPr lang="en-US" sz="2400" i="1">
                                  <a:solidFill>
                                    <a:schemeClr val="bg1"/>
                                  </a:solidFill>
                                  <a:latin typeface="Cambria Math" panose="02040503050406030204" pitchFamily="18" charset="0"/>
                                </a:rPr>
                                <m:t>𝑝𝑎𝑑</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𝑉</m:t>
                              </m:r>
                            </m:e>
                            <m:sub>
                              <m:r>
                                <a:rPr lang="en-US" sz="2400" i="1">
                                  <a:solidFill>
                                    <a:schemeClr val="bg1"/>
                                  </a:solidFill>
                                  <a:latin typeface="Cambria Math" panose="02040503050406030204" pitchFamily="18" charset="0"/>
                                </a:rPr>
                                <m:t>𝑓𝑙𝑢𝑖𝑑</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𝑐𝑜𝑠𝑡</m:t>
                              </m:r>
                            </m:e>
                            <m:sub>
                              <m:r>
                                <a:rPr lang="en-US" sz="2400" i="1">
                                  <a:solidFill>
                                    <a:schemeClr val="bg1"/>
                                  </a:solidFill>
                                  <a:latin typeface="Cambria Math" panose="02040503050406030204" pitchFamily="18" charset="0"/>
                                </a:rPr>
                                <m:t>𝑓𝑙𝑢𝑖𝑑</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𝑚𝑎𝑠𝑠</m:t>
                              </m:r>
                            </m:e>
                            <m:sub>
                              <m:r>
                                <a:rPr lang="en-US" sz="2400" i="1">
                                  <a:solidFill>
                                    <a:schemeClr val="bg1"/>
                                  </a:solidFill>
                                  <a:latin typeface="Cambria Math" panose="02040503050406030204" pitchFamily="18" charset="0"/>
                                </a:rPr>
                                <m:t>𝑝𝑟𝑜𝑝𝑝𝑎𝑛𝑡</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𝑐𝑜𝑠𝑡</m:t>
                              </m:r>
                            </m:e>
                            <m:sub>
                              <m:r>
                                <a:rPr lang="en-US" sz="2400" i="1">
                                  <a:solidFill>
                                    <a:schemeClr val="bg1"/>
                                  </a:solidFill>
                                  <a:latin typeface="Cambria Math" panose="02040503050406030204" pitchFamily="18" charset="0"/>
                                </a:rPr>
                                <m:t>𝑝𝑟𝑜𝑝𝑝𝑎𝑛𝑡</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𝑝</m:t>
                              </m:r>
                            </m:e>
                            <m:sub>
                              <m:r>
                                <a:rPr lang="en-US" sz="2400" b="0" i="1" smtClean="0">
                                  <a:solidFill>
                                    <a:schemeClr val="bg1"/>
                                  </a:solidFill>
                                  <a:latin typeface="Cambria Math" panose="02040503050406030204" pitchFamily="18" charset="0"/>
                                </a:rPr>
                                <m:t>𝑡𝑜𝑡𝑎𝑙</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𝐻𝐻𝑃</m:t>
                              </m:r>
                            </m:e>
                            <m:sub>
                              <m:r>
                                <a:rPr lang="en-US" sz="2400" i="1">
                                  <a:solidFill>
                                    <a:schemeClr val="bg1"/>
                                  </a:solidFill>
                                  <a:latin typeface="Cambria Math" panose="02040503050406030204" pitchFamily="18" charset="0"/>
                                </a:rPr>
                                <m:t>𝑐𝑜𝑠𝑡</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𝑞</m:t>
                              </m:r>
                            </m:e>
                            <m:sub>
                              <m:r>
                                <a:rPr lang="en-US" sz="2400" i="1">
                                  <a:solidFill>
                                    <a:schemeClr val="bg1"/>
                                  </a:solidFill>
                                  <a:latin typeface="Cambria Math" panose="02040503050406030204" pitchFamily="18" charset="0"/>
                                </a:rPr>
                                <m:t>𝑖</m:t>
                              </m:r>
                            </m:sub>
                          </m:sSub>
                        </m:e>
                      </m:d>
                    </m:oMath>
                  </m:oMathPara>
                </a14:m>
                <a:endParaRPr lang="en-US" sz="2400" dirty="0">
                  <a:solidFill>
                    <a:schemeClr val="bg1"/>
                  </a:solidFill>
                </a:endParaRPr>
              </a:p>
              <a:p>
                <a:pPr algn="l"/>
                <a:endParaRPr lang="en-US" sz="2400" dirty="0">
                  <a:solidFill>
                    <a:schemeClr val="bg1"/>
                  </a:solidFill>
                </a:endParaRPr>
              </a:p>
            </p:txBody>
          </p:sp>
        </mc:Choice>
        <mc:Fallback>
          <p:sp>
            <p:nvSpPr>
              <p:cNvPr id="4" name="Subtitle 3"/>
              <p:cNvSpPr>
                <a:spLocks noGrp="1" noRot="1" noChangeAspect="1" noMove="1" noResize="1" noEditPoints="1" noAdjustHandles="1" noChangeArrowheads="1" noChangeShapeType="1" noTextEdit="1"/>
              </p:cNvSpPr>
              <p:nvPr>
                <p:ph idx="1"/>
              </p:nvPr>
            </p:nvSpPr>
            <p:spPr>
              <a:blipFill rotWithShape="0">
                <a:blip r:embed="rId3"/>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14782348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3600" b="1" dirty="0" err="1" smtClean="0">
                <a:solidFill>
                  <a:schemeClr val="bg1"/>
                </a:solidFill>
              </a:rPr>
              <a:t>Pengembangan</a:t>
            </a:r>
            <a:r>
              <a:rPr lang="en-US" sz="3600" b="1" dirty="0" smtClean="0">
                <a:solidFill>
                  <a:schemeClr val="bg1"/>
                </a:solidFill>
              </a:rPr>
              <a:t> </a:t>
            </a:r>
            <a:r>
              <a:rPr lang="en-US" sz="3600" b="1" dirty="0" err="1" smtClean="0">
                <a:solidFill>
                  <a:schemeClr val="bg1"/>
                </a:solidFill>
              </a:rPr>
              <a:t>Piranti</a:t>
            </a:r>
            <a:r>
              <a:rPr lang="en-US" sz="3600" b="1" dirty="0" smtClean="0">
                <a:solidFill>
                  <a:schemeClr val="bg1"/>
                </a:solidFill>
              </a:rPr>
              <a:t> </a:t>
            </a:r>
            <a:r>
              <a:rPr lang="en-US" sz="3600" b="1" dirty="0" err="1" smtClean="0">
                <a:solidFill>
                  <a:schemeClr val="bg1"/>
                </a:solidFill>
              </a:rPr>
              <a:t>Lunak</a:t>
            </a:r>
            <a:r>
              <a:rPr lang="en-US" sz="3600" b="1" dirty="0" smtClean="0">
                <a:solidFill>
                  <a:schemeClr val="bg1"/>
                </a:solidFill>
              </a:rPr>
              <a:t>	</a:t>
            </a:r>
            <a:endParaRPr lang="en-US" sz="3600" b="1" dirty="0">
              <a:solidFill>
                <a:schemeClr val="bg1"/>
              </a:solidFill>
            </a:endParaRPr>
          </a:p>
        </p:txBody>
      </p:sp>
      <p:pic>
        <p:nvPicPr>
          <p:cNvPr id="5" name="Content Placeholder 4"/>
          <p:cNvPicPr>
            <a:picLocks noGrp="1" noChangeAspect="1"/>
          </p:cNvPicPr>
          <p:nvPr>
            <p:ph idx="1"/>
          </p:nvPr>
        </p:nvPicPr>
        <p:blipFill>
          <a:blip r:embed="rId3"/>
          <a:stretch>
            <a:fillRect/>
          </a:stretch>
        </p:blipFill>
        <p:spPr>
          <a:xfrm>
            <a:off x="6496050" y="1428297"/>
            <a:ext cx="4629150" cy="5086349"/>
          </a:xfrm>
          <a:prstGeom prst="rect">
            <a:avLst/>
          </a:prstGeom>
        </p:spPr>
      </p:pic>
      <p:pic>
        <p:nvPicPr>
          <p:cNvPr id="14340" name="Picture 4" descr="http://radialdevgroup.com/wp-content/uploads/2015/12/SoftwareDevelopmen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296129"/>
            <a:ext cx="5026025" cy="335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2701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1000"/>
                                        <p:tgtEl>
                                          <p:spTgt spid="14340"/>
                                        </p:tgtEl>
                                      </p:cBhvr>
                                    </p:animEffect>
                                    <p:anim calcmode="lin" valueType="num">
                                      <p:cBhvr>
                                        <p:cTn id="8" dur="1000" fill="hold"/>
                                        <p:tgtEl>
                                          <p:spTgt spid="14340"/>
                                        </p:tgtEl>
                                        <p:attrNameLst>
                                          <p:attrName>ppt_x</p:attrName>
                                        </p:attrNameLst>
                                      </p:cBhvr>
                                      <p:tavLst>
                                        <p:tav tm="0">
                                          <p:val>
                                            <p:strVal val="#ppt_x"/>
                                          </p:val>
                                        </p:tav>
                                        <p:tav tm="100000">
                                          <p:val>
                                            <p:strVal val="#ppt_x"/>
                                          </p:val>
                                        </p:tav>
                                      </p:tavLst>
                                    </p:anim>
                                    <p:anim calcmode="lin" valueType="num">
                                      <p:cBhvr>
                                        <p:cTn id="9" dur="1000" fill="hold"/>
                                        <p:tgtEl>
                                          <p:spTgt spid="143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Tampilan</a:t>
            </a:r>
            <a:r>
              <a:rPr lang="en-US" sz="3600" b="1" dirty="0" smtClean="0">
                <a:solidFill>
                  <a:schemeClr val="bg1"/>
                </a:solidFill>
              </a:rPr>
              <a:t> </a:t>
            </a:r>
            <a:r>
              <a:rPr lang="en-US" sz="3600" b="1" dirty="0" err="1" smtClean="0">
                <a:solidFill>
                  <a:schemeClr val="bg1"/>
                </a:solidFill>
              </a:rPr>
              <a:t>Piranti</a:t>
            </a:r>
            <a:r>
              <a:rPr lang="en-US" sz="3600" b="1" dirty="0" smtClean="0">
                <a:solidFill>
                  <a:schemeClr val="bg1"/>
                </a:solidFill>
              </a:rPr>
              <a:t> </a:t>
            </a:r>
            <a:r>
              <a:rPr lang="en-US" sz="3600" b="1" dirty="0" err="1" smtClean="0">
                <a:solidFill>
                  <a:schemeClr val="bg1"/>
                </a:solidFill>
              </a:rPr>
              <a:t>Lunak</a:t>
            </a:r>
            <a:endParaRPr lang="en-US" sz="3600" b="1" dirty="0">
              <a:solidFill>
                <a:schemeClr val="bg1"/>
              </a:solidFill>
            </a:endParaRPr>
          </a:p>
        </p:txBody>
      </p:sp>
      <p:pic>
        <p:nvPicPr>
          <p:cNvPr id="3" name="Picture 2"/>
          <p:cNvPicPr>
            <a:picLocks noChangeAspect="1"/>
          </p:cNvPicPr>
          <p:nvPr/>
        </p:nvPicPr>
        <p:blipFill>
          <a:blip r:embed="rId3"/>
          <a:stretch>
            <a:fillRect/>
          </a:stretch>
        </p:blipFill>
        <p:spPr>
          <a:xfrm>
            <a:off x="135941" y="1883201"/>
            <a:ext cx="3838575" cy="3322069"/>
          </a:xfrm>
          <a:prstGeom prst="rect">
            <a:avLst/>
          </a:prstGeom>
        </p:spPr>
      </p:pic>
      <p:pic>
        <p:nvPicPr>
          <p:cNvPr id="5" name="Picture 4"/>
          <p:cNvPicPr>
            <a:picLocks noChangeAspect="1"/>
          </p:cNvPicPr>
          <p:nvPr/>
        </p:nvPicPr>
        <p:blipFill>
          <a:blip r:embed="rId4"/>
          <a:stretch>
            <a:fillRect/>
          </a:stretch>
        </p:blipFill>
        <p:spPr>
          <a:xfrm>
            <a:off x="4158958" y="1866602"/>
            <a:ext cx="3856490" cy="3355265"/>
          </a:xfrm>
          <a:prstGeom prst="rect">
            <a:avLst/>
          </a:prstGeom>
        </p:spPr>
      </p:pic>
      <p:pic>
        <p:nvPicPr>
          <p:cNvPr id="6" name="Picture 5"/>
          <p:cNvPicPr>
            <a:picLocks noChangeAspect="1"/>
          </p:cNvPicPr>
          <p:nvPr/>
        </p:nvPicPr>
        <p:blipFill>
          <a:blip r:embed="rId5"/>
          <a:stretch>
            <a:fillRect/>
          </a:stretch>
        </p:blipFill>
        <p:spPr>
          <a:xfrm>
            <a:off x="8199890" y="1904716"/>
            <a:ext cx="3836177" cy="3333750"/>
          </a:xfrm>
          <a:prstGeom prst="rect">
            <a:avLst/>
          </a:prstGeom>
        </p:spPr>
      </p:pic>
    </p:spTree>
    <p:extLst>
      <p:ext uri="{BB962C8B-B14F-4D97-AF65-F5344CB8AC3E}">
        <p14:creationId xmlns:p14="http://schemas.microsoft.com/office/powerpoint/2010/main" val="19525628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smtClean="0">
                <a:solidFill>
                  <a:schemeClr val="bg1"/>
                </a:solidFill>
              </a:rPr>
              <a:t>Outline</a:t>
            </a:r>
            <a:endParaRPr lang="en-US" sz="3600" b="1" dirty="0">
              <a:solidFill>
                <a:schemeClr val="bg1"/>
              </a:solidFill>
            </a:endParaRPr>
          </a:p>
        </p:txBody>
      </p:sp>
      <p:sp>
        <p:nvSpPr>
          <p:cNvPr id="4" name="Subtitle 3"/>
          <p:cNvSpPr>
            <a:spLocks noGrp="1"/>
          </p:cNvSpPr>
          <p:nvPr>
            <p:ph idx="1"/>
          </p:nvPr>
        </p:nvSpPr>
        <p:spPr>
          <a:xfrm>
            <a:off x="838200" y="1825625"/>
            <a:ext cx="9567930" cy="4351338"/>
          </a:xfrm>
        </p:spPr>
        <p:txBody>
          <a:bodyPr>
            <a:normAutofit/>
          </a:bodyPr>
          <a:lstStyle/>
          <a:p>
            <a:pPr algn="l"/>
            <a:r>
              <a:rPr lang="en-US" sz="2400" dirty="0" err="1" smtClean="0">
                <a:solidFill>
                  <a:schemeClr val="bg1"/>
                </a:solidFill>
              </a:rPr>
              <a:t>Latar</a:t>
            </a:r>
            <a:r>
              <a:rPr lang="en-US" sz="2400" dirty="0" smtClean="0">
                <a:solidFill>
                  <a:schemeClr val="bg1"/>
                </a:solidFill>
              </a:rPr>
              <a:t> </a:t>
            </a:r>
            <a:r>
              <a:rPr lang="en-US" sz="2400" dirty="0" err="1" smtClean="0">
                <a:solidFill>
                  <a:schemeClr val="bg1"/>
                </a:solidFill>
              </a:rPr>
              <a:t>Belakang</a:t>
            </a:r>
            <a:endParaRPr lang="en-US" sz="2400" dirty="0" smtClean="0">
              <a:solidFill>
                <a:schemeClr val="bg1"/>
              </a:solidFill>
            </a:endParaRPr>
          </a:p>
          <a:p>
            <a:pPr algn="l"/>
            <a:r>
              <a:rPr lang="en-US" sz="2400" dirty="0" err="1" smtClean="0">
                <a:solidFill>
                  <a:schemeClr val="bg1"/>
                </a:solidFill>
              </a:rPr>
              <a:t>Teori</a:t>
            </a:r>
            <a:r>
              <a:rPr lang="en-US" sz="2400" dirty="0" smtClean="0">
                <a:solidFill>
                  <a:schemeClr val="bg1"/>
                </a:solidFill>
              </a:rPr>
              <a:t> </a:t>
            </a:r>
            <a:r>
              <a:rPr lang="en-US" sz="2400" dirty="0" err="1" smtClean="0">
                <a:solidFill>
                  <a:schemeClr val="bg1"/>
                </a:solidFill>
              </a:rPr>
              <a:t>Dasar</a:t>
            </a:r>
            <a:endParaRPr lang="en-US" sz="2400" dirty="0" smtClean="0">
              <a:solidFill>
                <a:schemeClr val="bg1"/>
              </a:solidFill>
            </a:endParaRPr>
          </a:p>
          <a:p>
            <a:pPr algn="l"/>
            <a:r>
              <a:rPr lang="en-US" sz="2400" dirty="0" err="1" smtClean="0">
                <a:solidFill>
                  <a:schemeClr val="bg1"/>
                </a:solidFill>
              </a:rPr>
              <a:t>Metodologi</a:t>
            </a:r>
            <a:r>
              <a:rPr lang="en-US" sz="2400" dirty="0" smtClean="0">
                <a:solidFill>
                  <a:schemeClr val="bg1"/>
                </a:solidFill>
              </a:rPr>
              <a:t> </a:t>
            </a:r>
            <a:r>
              <a:rPr lang="en-US" sz="2400" dirty="0" err="1" smtClean="0">
                <a:solidFill>
                  <a:schemeClr val="bg1"/>
                </a:solidFill>
              </a:rPr>
              <a:t>dan</a:t>
            </a:r>
            <a:r>
              <a:rPr lang="en-US" sz="2400" dirty="0" smtClean="0">
                <a:solidFill>
                  <a:schemeClr val="bg1"/>
                </a:solidFill>
              </a:rPr>
              <a:t> </a:t>
            </a:r>
            <a:r>
              <a:rPr lang="en-US" sz="2400" dirty="0" err="1" smtClean="0">
                <a:solidFill>
                  <a:schemeClr val="bg1"/>
                </a:solidFill>
              </a:rPr>
              <a:t>Penerapan</a:t>
            </a:r>
            <a:endParaRPr lang="en-US" sz="2400" dirty="0" smtClean="0">
              <a:solidFill>
                <a:schemeClr val="bg1"/>
              </a:solidFill>
            </a:endParaRPr>
          </a:p>
          <a:p>
            <a:pPr algn="l"/>
            <a:r>
              <a:rPr lang="en-US" sz="2400" dirty="0" err="1" smtClean="0">
                <a:solidFill>
                  <a:schemeClr val="bg1"/>
                </a:solidFill>
              </a:rPr>
              <a:t>Kesimpulan</a:t>
            </a:r>
            <a:r>
              <a:rPr lang="en-US" sz="2400" dirty="0" smtClean="0">
                <a:solidFill>
                  <a:schemeClr val="bg1"/>
                </a:solidFill>
              </a:rPr>
              <a:t> </a:t>
            </a:r>
            <a:r>
              <a:rPr lang="en-US" sz="2400" dirty="0" err="1" smtClean="0">
                <a:solidFill>
                  <a:schemeClr val="bg1"/>
                </a:solidFill>
              </a:rPr>
              <a:t>dan</a:t>
            </a:r>
            <a:r>
              <a:rPr lang="en-US" sz="2400" dirty="0" smtClean="0">
                <a:solidFill>
                  <a:schemeClr val="bg1"/>
                </a:solidFill>
              </a:rPr>
              <a:t> Saran</a:t>
            </a:r>
          </a:p>
          <a:p>
            <a:pPr algn="l"/>
            <a:endParaRPr lang="en-US" sz="2400" dirty="0" smtClean="0">
              <a:solidFill>
                <a:schemeClr val="bg1"/>
              </a:solidFill>
            </a:endParaRPr>
          </a:p>
          <a:p>
            <a:pPr algn="l"/>
            <a:endParaRPr lang="en-US" sz="2400" dirty="0">
              <a:solidFill>
                <a:schemeClr val="bg1"/>
              </a:solidFill>
            </a:endParaRPr>
          </a:p>
        </p:txBody>
      </p:sp>
    </p:spTree>
    <p:extLst>
      <p:ext uri="{BB962C8B-B14F-4D97-AF65-F5344CB8AC3E}">
        <p14:creationId xmlns:p14="http://schemas.microsoft.com/office/powerpoint/2010/main" val="1853832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p:cTn id="2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Tampilan</a:t>
            </a:r>
            <a:r>
              <a:rPr lang="en-US" sz="3600" b="1" dirty="0" smtClean="0">
                <a:solidFill>
                  <a:schemeClr val="bg1"/>
                </a:solidFill>
              </a:rPr>
              <a:t> </a:t>
            </a:r>
            <a:r>
              <a:rPr lang="en-US" sz="3600" b="1" dirty="0" err="1" smtClean="0">
                <a:solidFill>
                  <a:schemeClr val="bg1"/>
                </a:solidFill>
              </a:rPr>
              <a:t>Piranti</a:t>
            </a:r>
            <a:r>
              <a:rPr lang="en-US" sz="3600" b="1" dirty="0" smtClean="0">
                <a:solidFill>
                  <a:schemeClr val="bg1"/>
                </a:solidFill>
              </a:rPr>
              <a:t> </a:t>
            </a:r>
            <a:r>
              <a:rPr lang="en-US" sz="3600" b="1" dirty="0" err="1" smtClean="0">
                <a:solidFill>
                  <a:schemeClr val="bg1"/>
                </a:solidFill>
              </a:rPr>
              <a:t>Lunak</a:t>
            </a:r>
            <a:endParaRPr lang="en-US" sz="3600" b="1" dirty="0">
              <a:solidFill>
                <a:schemeClr val="bg1"/>
              </a:solidFill>
            </a:endParaRPr>
          </a:p>
        </p:txBody>
      </p:sp>
      <p:pic>
        <p:nvPicPr>
          <p:cNvPr id="4" name="Picture 3"/>
          <p:cNvPicPr>
            <a:picLocks noChangeAspect="1"/>
          </p:cNvPicPr>
          <p:nvPr/>
        </p:nvPicPr>
        <p:blipFill>
          <a:blip r:embed="rId3"/>
          <a:stretch>
            <a:fillRect/>
          </a:stretch>
        </p:blipFill>
        <p:spPr>
          <a:xfrm>
            <a:off x="421691" y="1892583"/>
            <a:ext cx="3838575" cy="3322069"/>
          </a:xfrm>
          <a:prstGeom prst="rect">
            <a:avLst/>
          </a:prstGeom>
        </p:spPr>
      </p:pic>
      <p:pic>
        <p:nvPicPr>
          <p:cNvPr id="7" name="Picture 6"/>
          <p:cNvPicPr>
            <a:picLocks noChangeAspect="1"/>
          </p:cNvPicPr>
          <p:nvPr/>
        </p:nvPicPr>
        <p:blipFill>
          <a:blip r:embed="rId4"/>
          <a:stretch>
            <a:fillRect/>
          </a:stretch>
        </p:blipFill>
        <p:spPr>
          <a:xfrm>
            <a:off x="6936396" y="1892583"/>
            <a:ext cx="4055454" cy="3322069"/>
          </a:xfrm>
          <a:prstGeom prst="rect">
            <a:avLst/>
          </a:prstGeom>
        </p:spPr>
      </p:pic>
    </p:spTree>
    <p:extLst>
      <p:ext uri="{BB962C8B-B14F-4D97-AF65-F5344CB8AC3E}">
        <p14:creationId xmlns:p14="http://schemas.microsoft.com/office/powerpoint/2010/main" val="33668948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Tampilan</a:t>
            </a:r>
            <a:r>
              <a:rPr lang="en-US" sz="3600" b="1" dirty="0" smtClean="0">
                <a:solidFill>
                  <a:schemeClr val="bg1"/>
                </a:solidFill>
              </a:rPr>
              <a:t> </a:t>
            </a:r>
            <a:r>
              <a:rPr lang="en-US" sz="3600" b="1" dirty="0" err="1" smtClean="0">
                <a:solidFill>
                  <a:schemeClr val="bg1"/>
                </a:solidFill>
              </a:rPr>
              <a:t>Piranti</a:t>
            </a:r>
            <a:r>
              <a:rPr lang="en-US" sz="3600" b="1" dirty="0" smtClean="0">
                <a:solidFill>
                  <a:schemeClr val="bg1"/>
                </a:solidFill>
              </a:rPr>
              <a:t> </a:t>
            </a:r>
            <a:r>
              <a:rPr lang="en-US" sz="3600" b="1" dirty="0" err="1" smtClean="0">
                <a:solidFill>
                  <a:schemeClr val="bg1"/>
                </a:solidFill>
              </a:rPr>
              <a:t>Lunak</a:t>
            </a:r>
            <a:endParaRPr lang="en-US" sz="3600" b="1" dirty="0">
              <a:solidFill>
                <a:schemeClr val="bg1"/>
              </a:solidFill>
            </a:endParaRPr>
          </a:p>
        </p:txBody>
      </p:sp>
      <p:pic>
        <p:nvPicPr>
          <p:cNvPr id="3" name="Picture 2"/>
          <p:cNvPicPr>
            <a:picLocks noChangeAspect="1"/>
          </p:cNvPicPr>
          <p:nvPr/>
        </p:nvPicPr>
        <p:blipFill>
          <a:blip r:embed="rId3"/>
          <a:stretch>
            <a:fillRect/>
          </a:stretch>
        </p:blipFill>
        <p:spPr>
          <a:xfrm>
            <a:off x="838200" y="1892583"/>
            <a:ext cx="3838575" cy="3369256"/>
          </a:xfrm>
          <a:prstGeom prst="rect">
            <a:avLst/>
          </a:prstGeom>
        </p:spPr>
      </p:pic>
      <p:pic>
        <p:nvPicPr>
          <p:cNvPr id="5" name="Picture 4"/>
          <p:cNvPicPr>
            <a:picLocks noChangeAspect="1"/>
          </p:cNvPicPr>
          <p:nvPr/>
        </p:nvPicPr>
        <p:blipFill>
          <a:blip r:embed="rId4"/>
          <a:stretch>
            <a:fillRect/>
          </a:stretch>
        </p:blipFill>
        <p:spPr>
          <a:xfrm>
            <a:off x="6795404" y="1892583"/>
            <a:ext cx="4103440" cy="3369256"/>
          </a:xfrm>
          <a:prstGeom prst="rect">
            <a:avLst/>
          </a:prstGeom>
        </p:spPr>
      </p:pic>
    </p:spTree>
    <p:extLst>
      <p:ext uri="{BB962C8B-B14F-4D97-AF65-F5344CB8AC3E}">
        <p14:creationId xmlns:p14="http://schemas.microsoft.com/office/powerpoint/2010/main" val="37812496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Kesimpulan</a:t>
            </a:r>
            <a:endParaRPr lang="en-US" sz="3600" b="1" dirty="0">
              <a:solidFill>
                <a:schemeClr val="bg1"/>
              </a:solidFill>
            </a:endParaRPr>
          </a:p>
        </p:txBody>
      </p:sp>
      <p:sp>
        <p:nvSpPr>
          <p:cNvPr id="4" name="Content Placeholder 3"/>
          <p:cNvSpPr>
            <a:spLocks noGrp="1"/>
          </p:cNvSpPr>
          <p:nvPr>
            <p:ph idx="1"/>
          </p:nvPr>
        </p:nvSpPr>
        <p:spPr/>
        <p:txBody>
          <a:bodyPr/>
          <a:lstStyle/>
          <a:p>
            <a:pPr algn="just"/>
            <a:r>
              <a:rPr lang="en-US" dirty="0" err="1">
                <a:solidFill>
                  <a:schemeClr val="bg1"/>
                </a:solidFill>
              </a:rPr>
              <a:t>Telah</a:t>
            </a:r>
            <a:r>
              <a:rPr lang="en-US" dirty="0">
                <a:solidFill>
                  <a:schemeClr val="bg1"/>
                </a:solidFill>
              </a:rPr>
              <a:t> </a:t>
            </a:r>
            <a:r>
              <a:rPr lang="en-US" dirty="0" err="1">
                <a:solidFill>
                  <a:schemeClr val="bg1"/>
                </a:solidFill>
              </a:rPr>
              <a:t>disusun</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metodologi</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perekahan</a:t>
            </a:r>
            <a:r>
              <a:rPr lang="en-US" dirty="0">
                <a:solidFill>
                  <a:schemeClr val="bg1"/>
                </a:solidFill>
              </a:rPr>
              <a:t> </a:t>
            </a:r>
            <a:r>
              <a:rPr lang="en-US" dirty="0" err="1">
                <a:solidFill>
                  <a:schemeClr val="bg1"/>
                </a:solidFill>
              </a:rPr>
              <a:t>hidraulis</a:t>
            </a:r>
            <a:r>
              <a:rPr lang="en-US" dirty="0">
                <a:solidFill>
                  <a:schemeClr val="bg1"/>
                </a:solidFill>
              </a:rPr>
              <a:t> transversal di </a:t>
            </a:r>
            <a:r>
              <a:rPr lang="en-US" dirty="0" err="1">
                <a:solidFill>
                  <a:schemeClr val="bg1"/>
                </a:solidFill>
              </a:rPr>
              <a:t>sumur</a:t>
            </a:r>
            <a:r>
              <a:rPr lang="en-US" dirty="0">
                <a:solidFill>
                  <a:schemeClr val="bg1"/>
                </a:solidFill>
              </a:rPr>
              <a:t> horizontal yang paling </a:t>
            </a:r>
            <a:r>
              <a:rPr lang="en-US" dirty="0" err="1">
                <a:solidFill>
                  <a:schemeClr val="bg1"/>
                </a:solidFill>
              </a:rPr>
              <a:t>ekonomis</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membandingkan</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bersih</a:t>
            </a:r>
            <a:r>
              <a:rPr lang="en-US" dirty="0">
                <a:solidFill>
                  <a:schemeClr val="bg1"/>
                </a:solidFill>
              </a:rPr>
              <a:t> </a:t>
            </a:r>
            <a:r>
              <a:rPr lang="en-US" dirty="0" err="1">
                <a:solidFill>
                  <a:schemeClr val="bg1"/>
                </a:solidFill>
              </a:rPr>
              <a:t>sekarang</a:t>
            </a:r>
            <a:r>
              <a:rPr lang="en-US" dirty="0">
                <a:solidFill>
                  <a:schemeClr val="bg1"/>
                </a:solidFill>
              </a:rPr>
              <a:t> </a:t>
            </a:r>
            <a:r>
              <a:rPr lang="en-US" dirty="0" err="1">
                <a:solidFill>
                  <a:schemeClr val="bg1"/>
                </a:solidFill>
              </a:rPr>
              <a:t>terhadap</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setengah</a:t>
            </a:r>
            <a:r>
              <a:rPr lang="en-US" dirty="0">
                <a:solidFill>
                  <a:schemeClr val="bg1"/>
                </a:solidFill>
              </a:rPr>
              <a:t> </a:t>
            </a:r>
            <a:r>
              <a:rPr lang="en-US" dirty="0" err="1">
                <a:solidFill>
                  <a:schemeClr val="bg1"/>
                </a:solidFill>
              </a:rPr>
              <a:t>panjang</a:t>
            </a:r>
            <a:r>
              <a:rPr lang="en-US" dirty="0">
                <a:solidFill>
                  <a:schemeClr val="bg1"/>
                </a:solidFill>
              </a:rPr>
              <a:t> </a:t>
            </a:r>
            <a:r>
              <a:rPr lang="en-US" dirty="0" err="1">
                <a:solidFill>
                  <a:schemeClr val="bg1"/>
                </a:solidFill>
              </a:rPr>
              <a:t>rekahan</a:t>
            </a:r>
            <a:r>
              <a:rPr lang="en-US" dirty="0">
                <a:solidFill>
                  <a:schemeClr val="bg1"/>
                </a:solidFill>
              </a:rPr>
              <a:t> yang </a:t>
            </a:r>
            <a:r>
              <a:rPr lang="en-US" dirty="0" err="1">
                <a:solidFill>
                  <a:schemeClr val="bg1"/>
                </a:solidFill>
              </a:rPr>
              <a:t>berbeda-beda</a:t>
            </a:r>
            <a:r>
              <a:rPr lang="en-US" dirty="0">
                <a:solidFill>
                  <a:schemeClr val="bg1"/>
                </a:solidFill>
              </a:rPr>
              <a:t>. </a:t>
            </a:r>
          </a:p>
          <a:p>
            <a:pPr algn="just"/>
            <a:r>
              <a:rPr lang="en-US" dirty="0" err="1">
                <a:solidFill>
                  <a:schemeClr val="bg1"/>
                </a:solidFill>
              </a:rPr>
              <a:t>Untuk</a:t>
            </a:r>
            <a:r>
              <a:rPr lang="en-US" dirty="0">
                <a:solidFill>
                  <a:schemeClr val="bg1"/>
                </a:solidFill>
              </a:rPr>
              <a:t> </a:t>
            </a:r>
            <a:r>
              <a:rPr lang="en-US" dirty="0" err="1">
                <a:solidFill>
                  <a:schemeClr val="bg1"/>
                </a:solidFill>
              </a:rPr>
              <a:t>memudahkan</a:t>
            </a:r>
            <a:r>
              <a:rPr lang="en-US" dirty="0">
                <a:solidFill>
                  <a:schemeClr val="bg1"/>
                </a:solidFill>
              </a:rPr>
              <a:t> </a:t>
            </a:r>
            <a:r>
              <a:rPr lang="en-US" dirty="0" err="1">
                <a:solidFill>
                  <a:schemeClr val="bg1"/>
                </a:solidFill>
              </a:rPr>
              <a:t>penerapannya</a:t>
            </a:r>
            <a:r>
              <a:rPr lang="en-US" dirty="0">
                <a:solidFill>
                  <a:schemeClr val="bg1"/>
                </a:solidFill>
              </a:rPr>
              <a:t>, </a:t>
            </a:r>
            <a:r>
              <a:rPr lang="en-US" dirty="0" err="1">
                <a:solidFill>
                  <a:schemeClr val="bg1"/>
                </a:solidFill>
              </a:rPr>
              <a:t>penulis</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telah</a:t>
            </a:r>
            <a:r>
              <a:rPr lang="en-US" dirty="0">
                <a:solidFill>
                  <a:schemeClr val="bg1"/>
                </a:solidFill>
              </a:rPr>
              <a:t> </a:t>
            </a:r>
            <a:r>
              <a:rPr lang="en-US" dirty="0" err="1">
                <a:solidFill>
                  <a:schemeClr val="bg1"/>
                </a:solidFill>
              </a:rPr>
              <a:t>mengembangkan</a:t>
            </a:r>
            <a:r>
              <a:rPr lang="en-US" dirty="0">
                <a:solidFill>
                  <a:schemeClr val="bg1"/>
                </a:solidFill>
              </a:rPr>
              <a:t> </a:t>
            </a:r>
            <a:r>
              <a:rPr lang="en-US" dirty="0" err="1">
                <a:solidFill>
                  <a:schemeClr val="bg1"/>
                </a:solidFill>
              </a:rPr>
              <a:t>suatu</a:t>
            </a:r>
            <a:r>
              <a:rPr lang="en-US" dirty="0">
                <a:solidFill>
                  <a:schemeClr val="bg1"/>
                </a:solidFill>
              </a:rPr>
              <a:t> </a:t>
            </a:r>
            <a:r>
              <a:rPr lang="en-US" dirty="0" err="1">
                <a:solidFill>
                  <a:schemeClr val="bg1"/>
                </a:solidFill>
              </a:rPr>
              <a:t>piranti</a:t>
            </a:r>
            <a:r>
              <a:rPr lang="en-US" dirty="0">
                <a:solidFill>
                  <a:schemeClr val="bg1"/>
                </a:solidFill>
              </a:rPr>
              <a:t> </a:t>
            </a:r>
            <a:r>
              <a:rPr lang="en-US" dirty="0" err="1">
                <a:solidFill>
                  <a:schemeClr val="bg1"/>
                </a:solidFill>
              </a:rPr>
              <a:t>lunak</a:t>
            </a:r>
            <a:r>
              <a:rPr lang="en-US" dirty="0">
                <a:solidFill>
                  <a:schemeClr val="bg1"/>
                </a:solidFill>
              </a:rPr>
              <a:t> agar </a:t>
            </a:r>
            <a:r>
              <a:rPr lang="en-US" dirty="0" err="1">
                <a:solidFill>
                  <a:schemeClr val="bg1"/>
                </a:solidFill>
              </a:rPr>
              <a:t>dapat</a:t>
            </a:r>
            <a:r>
              <a:rPr lang="en-US" dirty="0">
                <a:solidFill>
                  <a:schemeClr val="bg1"/>
                </a:solidFill>
              </a:rPr>
              <a:t> </a:t>
            </a:r>
            <a:r>
              <a:rPr lang="en-US" dirty="0" err="1" smtClean="0">
                <a:solidFill>
                  <a:schemeClr val="bg1"/>
                </a:solidFill>
              </a:rPr>
              <a:t>digunakan</a:t>
            </a:r>
            <a:r>
              <a:rPr lang="en-US" dirty="0" smtClean="0">
                <a:solidFill>
                  <a:schemeClr val="bg1"/>
                </a:solidFill>
              </a:rPr>
              <a: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2043946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smtClean="0">
                <a:solidFill>
                  <a:schemeClr val="bg1"/>
                </a:solidFill>
              </a:rPr>
              <a:t>Saran</a:t>
            </a:r>
            <a:endParaRPr lang="en-US" sz="3600" b="1" dirty="0">
              <a:solidFill>
                <a:schemeClr val="bg1"/>
              </a:solidFill>
            </a:endParaRPr>
          </a:p>
        </p:txBody>
      </p:sp>
      <p:sp>
        <p:nvSpPr>
          <p:cNvPr id="4" name="Content Placeholder 3"/>
          <p:cNvSpPr>
            <a:spLocks noGrp="1"/>
          </p:cNvSpPr>
          <p:nvPr>
            <p:ph idx="1"/>
          </p:nvPr>
        </p:nvSpPr>
        <p:spPr/>
        <p:txBody>
          <a:bodyPr/>
          <a:lstStyle/>
          <a:p>
            <a:pPr algn="just"/>
            <a:r>
              <a:rPr lang="en-US" dirty="0" err="1" smtClean="0">
                <a:solidFill>
                  <a:schemeClr val="bg1"/>
                </a:solidFill>
              </a:rPr>
              <a:t>Dilakukan</a:t>
            </a:r>
            <a:r>
              <a:rPr lang="en-US" dirty="0" smtClean="0">
                <a:solidFill>
                  <a:schemeClr val="bg1"/>
                </a:solidFill>
              </a:rPr>
              <a:t> </a:t>
            </a:r>
            <a:r>
              <a:rPr lang="en-US" dirty="0" err="1" smtClean="0">
                <a:solidFill>
                  <a:schemeClr val="bg1"/>
                </a:solidFill>
              </a:rPr>
              <a:t>validasi</a:t>
            </a:r>
            <a:r>
              <a:rPr lang="en-US" dirty="0" smtClean="0">
                <a:solidFill>
                  <a:schemeClr val="bg1"/>
                </a:solidFill>
              </a:rPr>
              <a:t> </a:t>
            </a:r>
            <a:r>
              <a:rPr lang="en-US" dirty="0" err="1" smtClean="0">
                <a:solidFill>
                  <a:schemeClr val="bg1"/>
                </a:solidFill>
              </a:rPr>
              <a:t>terhadap</a:t>
            </a:r>
            <a:r>
              <a:rPr lang="en-US" dirty="0" smtClean="0">
                <a:solidFill>
                  <a:schemeClr val="bg1"/>
                </a:solidFill>
              </a:rPr>
              <a:t> </a:t>
            </a:r>
            <a:r>
              <a:rPr lang="en-US" dirty="0" err="1" smtClean="0">
                <a:solidFill>
                  <a:schemeClr val="bg1"/>
                </a:solidFill>
              </a:rPr>
              <a:t>piranti</a:t>
            </a:r>
            <a:r>
              <a:rPr lang="en-US" dirty="0" smtClean="0">
                <a:solidFill>
                  <a:schemeClr val="bg1"/>
                </a:solidFill>
              </a:rPr>
              <a:t> </a:t>
            </a:r>
            <a:r>
              <a:rPr lang="en-US" dirty="0" err="1" smtClean="0">
                <a:solidFill>
                  <a:schemeClr val="bg1"/>
                </a:solidFill>
              </a:rPr>
              <a:t>lunak</a:t>
            </a:r>
            <a:r>
              <a:rPr lang="en-US" dirty="0" smtClean="0">
                <a:solidFill>
                  <a:schemeClr val="bg1"/>
                </a:solidFill>
              </a:rPr>
              <a:t> yang </a:t>
            </a:r>
            <a:r>
              <a:rPr lang="en-US" dirty="0" err="1" smtClean="0">
                <a:solidFill>
                  <a:schemeClr val="bg1"/>
                </a:solidFill>
              </a:rPr>
              <a:t>digunakan</a:t>
            </a:r>
            <a:r>
              <a:rPr lang="en-US" dirty="0" smtClean="0">
                <a:solidFill>
                  <a:schemeClr val="bg1"/>
                </a:solidFill>
              </a:rPr>
              <a:t> </a:t>
            </a:r>
            <a:r>
              <a:rPr lang="en-US" dirty="0" err="1" smtClean="0">
                <a:solidFill>
                  <a:schemeClr val="bg1"/>
                </a:solidFill>
              </a:rPr>
              <a:t>dengan</a:t>
            </a:r>
            <a:r>
              <a:rPr lang="en-US" dirty="0" smtClean="0">
                <a:solidFill>
                  <a:schemeClr val="bg1"/>
                </a:solidFill>
              </a:rPr>
              <a:t> </a:t>
            </a:r>
            <a:r>
              <a:rPr lang="en-US" dirty="0" err="1" smtClean="0">
                <a:solidFill>
                  <a:schemeClr val="bg1"/>
                </a:solidFill>
              </a:rPr>
              <a:t>menggunakan</a:t>
            </a:r>
            <a:r>
              <a:rPr lang="en-US" dirty="0" smtClean="0">
                <a:solidFill>
                  <a:schemeClr val="bg1"/>
                </a:solidFill>
              </a:rPr>
              <a:t> data </a:t>
            </a:r>
            <a:r>
              <a:rPr lang="en-US" dirty="0" err="1" smtClean="0">
                <a:solidFill>
                  <a:schemeClr val="bg1"/>
                </a:solidFill>
              </a:rPr>
              <a:t>lapangan</a:t>
            </a:r>
            <a:r>
              <a:rPr lang="en-US" dirty="0" smtClean="0">
                <a:solidFill>
                  <a:schemeClr val="bg1"/>
                </a:solidFill>
              </a:rPr>
              <a:t>.</a:t>
            </a:r>
          </a:p>
          <a:p>
            <a:pPr algn="just"/>
            <a:r>
              <a:rPr lang="en-US" dirty="0" err="1" smtClean="0">
                <a:solidFill>
                  <a:schemeClr val="bg1"/>
                </a:solidFill>
              </a:rPr>
              <a:t>Dilakukan</a:t>
            </a:r>
            <a:r>
              <a:rPr lang="en-US" dirty="0" smtClean="0">
                <a:solidFill>
                  <a:schemeClr val="bg1"/>
                </a:solidFill>
              </a:rPr>
              <a:t> </a:t>
            </a:r>
            <a:r>
              <a:rPr lang="en-US" dirty="0" err="1" smtClean="0">
                <a:solidFill>
                  <a:schemeClr val="bg1"/>
                </a:solidFill>
              </a:rPr>
              <a:t>pengembangan</a:t>
            </a:r>
            <a:r>
              <a:rPr lang="en-US" dirty="0" smtClean="0">
                <a:solidFill>
                  <a:schemeClr val="bg1"/>
                </a:solidFill>
              </a:rPr>
              <a:t> </a:t>
            </a:r>
            <a:r>
              <a:rPr lang="en-US" dirty="0" err="1" smtClean="0">
                <a:solidFill>
                  <a:schemeClr val="bg1"/>
                </a:solidFill>
              </a:rPr>
              <a:t>piranti</a:t>
            </a:r>
            <a:r>
              <a:rPr lang="en-US" dirty="0" smtClean="0">
                <a:solidFill>
                  <a:schemeClr val="bg1"/>
                </a:solidFill>
              </a:rPr>
              <a:t> </a:t>
            </a:r>
            <a:r>
              <a:rPr lang="en-US" dirty="0" err="1" smtClean="0">
                <a:solidFill>
                  <a:schemeClr val="bg1"/>
                </a:solidFill>
              </a:rPr>
              <a:t>lunak</a:t>
            </a:r>
            <a:r>
              <a:rPr lang="en-US" dirty="0" smtClean="0">
                <a:solidFill>
                  <a:schemeClr val="bg1"/>
                </a:solidFill>
              </a:rPr>
              <a:t> </a:t>
            </a:r>
            <a:r>
              <a:rPr lang="en-US" dirty="0" err="1" smtClean="0">
                <a:solidFill>
                  <a:schemeClr val="bg1"/>
                </a:solidFill>
              </a:rPr>
              <a:t>untuk</a:t>
            </a:r>
            <a:r>
              <a:rPr lang="en-US" dirty="0" smtClean="0">
                <a:solidFill>
                  <a:schemeClr val="bg1"/>
                </a:solidFill>
              </a:rPr>
              <a:t> </a:t>
            </a:r>
            <a:r>
              <a:rPr lang="en-US" dirty="0" err="1" smtClean="0">
                <a:solidFill>
                  <a:schemeClr val="bg1"/>
                </a:solidFill>
              </a:rPr>
              <a:t>rekahan</a:t>
            </a:r>
            <a:r>
              <a:rPr lang="en-US" dirty="0" smtClean="0">
                <a:solidFill>
                  <a:schemeClr val="bg1"/>
                </a:solidFill>
              </a:rPr>
              <a:t> </a:t>
            </a:r>
            <a:r>
              <a:rPr lang="en-US" dirty="0" err="1" smtClean="0">
                <a:solidFill>
                  <a:schemeClr val="bg1"/>
                </a:solidFill>
              </a:rPr>
              <a:t>hidraulis</a:t>
            </a:r>
            <a:r>
              <a:rPr lang="en-US" dirty="0" smtClean="0">
                <a:solidFill>
                  <a:schemeClr val="bg1"/>
                </a:solidFill>
              </a:rPr>
              <a:t> longitudinal di </a:t>
            </a:r>
            <a:r>
              <a:rPr lang="en-US" dirty="0" err="1" smtClean="0">
                <a:solidFill>
                  <a:schemeClr val="bg1"/>
                </a:solidFill>
              </a:rPr>
              <a:t>sumur</a:t>
            </a:r>
            <a:r>
              <a:rPr lang="en-US" dirty="0" smtClean="0">
                <a:solidFill>
                  <a:schemeClr val="bg1"/>
                </a:solidFill>
              </a:rPr>
              <a:t> horizontal.</a:t>
            </a:r>
          </a:p>
          <a:p>
            <a:pPr algn="just"/>
            <a:r>
              <a:rPr lang="en-US" dirty="0" err="1" smtClean="0">
                <a:solidFill>
                  <a:schemeClr val="bg1"/>
                </a:solidFill>
              </a:rPr>
              <a:t>Dilakukan</a:t>
            </a:r>
            <a:r>
              <a:rPr lang="en-US" dirty="0" smtClean="0">
                <a:solidFill>
                  <a:schemeClr val="bg1"/>
                </a:solidFill>
              </a:rPr>
              <a:t> </a:t>
            </a:r>
            <a:r>
              <a:rPr lang="en-US" dirty="0" err="1" smtClean="0">
                <a:solidFill>
                  <a:schemeClr val="bg1"/>
                </a:solidFill>
              </a:rPr>
              <a:t>perhitungan</a:t>
            </a:r>
            <a:r>
              <a:rPr lang="en-US" dirty="0" smtClean="0">
                <a:solidFill>
                  <a:schemeClr val="bg1"/>
                </a:solidFill>
              </a:rPr>
              <a:t> </a:t>
            </a:r>
            <a:r>
              <a:rPr lang="en-US" dirty="0" err="1" smtClean="0">
                <a:solidFill>
                  <a:schemeClr val="bg1"/>
                </a:solidFill>
              </a:rPr>
              <a:t>terhadap</a:t>
            </a:r>
            <a:r>
              <a:rPr lang="en-US" dirty="0" smtClean="0">
                <a:solidFill>
                  <a:schemeClr val="bg1"/>
                </a:solidFill>
              </a:rPr>
              <a:t> </a:t>
            </a:r>
            <a:r>
              <a:rPr lang="en-US" dirty="0" err="1" smtClean="0">
                <a:solidFill>
                  <a:schemeClr val="bg1"/>
                </a:solidFill>
              </a:rPr>
              <a:t>efek</a:t>
            </a:r>
            <a:r>
              <a:rPr lang="en-US" dirty="0" smtClean="0">
                <a:solidFill>
                  <a:schemeClr val="bg1"/>
                </a:solidFill>
              </a:rPr>
              <a:t> </a:t>
            </a:r>
            <a:r>
              <a:rPr lang="en-US" dirty="0" err="1" smtClean="0">
                <a:solidFill>
                  <a:schemeClr val="bg1"/>
                </a:solidFill>
              </a:rPr>
              <a:t>dua</a:t>
            </a:r>
            <a:r>
              <a:rPr lang="en-US" dirty="0" smtClean="0">
                <a:solidFill>
                  <a:schemeClr val="bg1"/>
                </a:solidFill>
              </a:rPr>
              <a:t> </a:t>
            </a:r>
            <a:r>
              <a:rPr lang="en-US" dirty="0" err="1" smtClean="0">
                <a:solidFill>
                  <a:schemeClr val="bg1"/>
                </a:solidFill>
              </a:rPr>
              <a:t>rekahan</a:t>
            </a:r>
            <a:r>
              <a:rPr lang="en-US" dirty="0" smtClean="0">
                <a:solidFill>
                  <a:schemeClr val="bg1"/>
                </a:solidFill>
              </a:rPr>
              <a:t> yang </a:t>
            </a:r>
            <a:r>
              <a:rPr lang="en-US" dirty="0" err="1" smtClean="0">
                <a:solidFill>
                  <a:schemeClr val="bg1"/>
                </a:solidFill>
              </a:rPr>
              <a:t>berdekatan</a:t>
            </a:r>
            <a:endParaRPr lang="en-US" dirty="0" smtClean="0">
              <a:solidFill>
                <a:schemeClr val="bg1"/>
              </a:solidFill>
            </a:endParaRPr>
          </a:p>
          <a:p>
            <a:pPr algn="just"/>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6916668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60" y="-170293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4" name="Subtitle 3"/>
          <p:cNvSpPr>
            <a:spLocks noGrp="1"/>
          </p:cNvSpPr>
          <p:nvPr>
            <p:ph idx="1"/>
          </p:nvPr>
        </p:nvSpPr>
        <p:spPr>
          <a:xfrm>
            <a:off x="838200" y="1257300"/>
            <a:ext cx="10515600" cy="4919663"/>
          </a:xfrm>
        </p:spPr>
        <p:txBody>
          <a:bodyPr>
            <a:normAutofit/>
          </a:bodyPr>
          <a:lstStyle/>
          <a:p>
            <a:pPr marL="0" indent="0" algn="l">
              <a:buNone/>
            </a:pPr>
            <a:r>
              <a:rPr lang="en-US" sz="15000" dirty="0" smtClean="0">
                <a:solidFill>
                  <a:schemeClr val="bg1"/>
                </a:solidFill>
              </a:rPr>
              <a:t>		</a:t>
            </a:r>
            <a:r>
              <a:rPr lang="en-US" sz="15000" dirty="0" err="1" smtClean="0">
                <a:solidFill>
                  <a:schemeClr val="bg1"/>
                </a:solidFill>
              </a:rPr>
              <a:t>T</a:t>
            </a:r>
            <a:r>
              <a:rPr lang="en-US" sz="6000" dirty="0" err="1" smtClean="0">
                <a:solidFill>
                  <a:schemeClr val="bg1"/>
                </a:solidFill>
              </a:rPr>
              <a:t>erima</a:t>
            </a:r>
            <a:r>
              <a:rPr lang="en-US" sz="6000" dirty="0" smtClean="0">
                <a:solidFill>
                  <a:schemeClr val="bg1"/>
                </a:solidFill>
              </a:rPr>
              <a:t> </a:t>
            </a:r>
            <a:r>
              <a:rPr lang="en-US" sz="6000" dirty="0" err="1" smtClean="0">
                <a:solidFill>
                  <a:schemeClr val="bg1"/>
                </a:solidFill>
              </a:rPr>
              <a:t>kasih</a:t>
            </a:r>
            <a:endParaRPr lang="en-US" sz="6000" dirty="0" smtClean="0">
              <a:solidFill>
                <a:schemeClr val="bg1"/>
              </a:solidFill>
            </a:endParaRPr>
          </a:p>
          <a:p>
            <a:pPr marL="0" indent="0" algn="l">
              <a:buNone/>
            </a:pPr>
            <a:r>
              <a:rPr lang="en-US" sz="9600" dirty="0" smtClean="0">
                <a:solidFill>
                  <a:schemeClr val="bg1"/>
                </a:solidFill>
              </a:rPr>
              <a:t>				</a:t>
            </a:r>
            <a:r>
              <a:rPr lang="en-US" sz="15000" dirty="0" err="1" smtClean="0">
                <a:solidFill>
                  <a:schemeClr val="bg1"/>
                </a:solidFill>
              </a:rPr>
              <a:t>M</a:t>
            </a:r>
            <a:r>
              <a:rPr lang="en-US" sz="6000" dirty="0" err="1" smtClean="0">
                <a:solidFill>
                  <a:schemeClr val="bg1"/>
                </a:solidFill>
              </a:rPr>
              <a:t>auliate</a:t>
            </a:r>
            <a:endParaRPr lang="en-US" sz="6000" dirty="0">
              <a:solidFill>
                <a:schemeClr val="bg1"/>
              </a:solidFill>
            </a:endParaRPr>
          </a:p>
        </p:txBody>
      </p:sp>
    </p:spTree>
    <p:extLst>
      <p:ext uri="{BB962C8B-B14F-4D97-AF65-F5344CB8AC3E}">
        <p14:creationId xmlns:p14="http://schemas.microsoft.com/office/powerpoint/2010/main" val="25121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Mengapa</a:t>
            </a:r>
            <a:r>
              <a:rPr lang="en-US" sz="3600" b="1" dirty="0" smtClean="0">
                <a:solidFill>
                  <a:schemeClr val="bg1"/>
                </a:solidFill>
              </a:rPr>
              <a:t> </a:t>
            </a:r>
            <a:r>
              <a:rPr lang="en-US" sz="3600" b="1" dirty="0" err="1" smtClean="0">
                <a:solidFill>
                  <a:schemeClr val="bg1"/>
                </a:solidFill>
              </a:rPr>
              <a:t>dilakukan</a:t>
            </a:r>
            <a:r>
              <a:rPr lang="en-US" sz="3600" b="1" dirty="0" smtClean="0">
                <a:solidFill>
                  <a:schemeClr val="bg1"/>
                </a:solidFill>
              </a:rPr>
              <a:t> </a:t>
            </a:r>
            <a:r>
              <a:rPr lang="en-US" sz="3600" b="1" dirty="0" err="1" smtClean="0">
                <a:solidFill>
                  <a:schemeClr val="bg1"/>
                </a:solidFill>
              </a:rPr>
              <a:t>stimulasi</a:t>
            </a:r>
            <a:r>
              <a:rPr lang="en-US" sz="3600" b="1" dirty="0" smtClean="0">
                <a:solidFill>
                  <a:schemeClr val="bg1"/>
                </a:solidFill>
              </a:rPr>
              <a:t>?</a:t>
            </a:r>
            <a:endParaRPr lang="en-US" sz="3600" b="1" dirty="0">
              <a:solidFill>
                <a:schemeClr val="bg1"/>
              </a:solidFill>
            </a:endParaRPr>
          </a:p>
        </p:txBody>
      </p:sp>
      <p:sp>
        <p:nvSpPr>
          <p:cNvPr id="4" name="Subtitle 3"/>
          <p:cNvSpPr>
            <a:spLocks noGrp="1"/>
          </p:cNvSpPr>
          <p:nvPr>
            <p:ph idx="1"/>
          </p:nvPr>
        </p:nvSpPr>
        <p:spPr>
          <a:xfrm>
            <a:off x="838200" y="1825625"/>
            <a:ext cx="4171950" cy="4351338"/>
          </a:xfrm>
        </p:spPr>
        <p:txBody>
          <a:bodyPr>
            <a:normAutofit/>
          </a:bodyPr>
          <a:lstStyle/>
          <a:p>
            <a:pPr algn="l"/>
            <a:r>
              <a:rPr lang="en-US" sz="2400" dirty="0" err="1" smtClean="0">
                <a:solidFill>
                  <a:schemeClr val="bg1"/>
                </a:solidFill>
              </a:rPr>
              <a:t>Adanya</a:t>
            </a:r>
            <a:r>
              <a:rPr lang="en-US" sz="2400" dirty="0" smtClean="0">
                <a:solidFill>
                  <a:schemeClr val="bg1"/>
                </a:solidFill>
              </a:rPr>
              <a:t> </a:t>
            </a:r>
            <a:r>
              <a:rPr lang="en-US" sz="2400" dirty="0" err="1" smtClean="0">
                <a:solidFill>
                  <a:schemeClr val="bg1"/>
                </a:solidFill>
              </a:rPr>
              <a:t>zona</a:t>
            </a:r>
            <a:r>
              <a:rPr lang="en-US" sz="2400" dirty="0" smtClean="0">
                <a:solidFill>
                  <a:schemeClr val="bg1"/>
                </a:solidFill>
              </a:rPr>
              <a:t> yang </a:t>
            </a:r>
            <a:r>
              <a:rPr lang="en-US" sz="2400" dirty="0" err="1" smtClean="0">
                <a:solidFill>
                  <a:schemeClr val="bg1"/>
                </a:solidFill>
              </a:rPr>
              <a:t>rusak</a:t>
            </a:r>
            <a:endParaRPr lang="en-US" sz="2400" dirty="0">
              <a:solidFill>
                <a:schemeClr val="bg1"/>
              </a:solidFill>
            </a:endParaRPr>
          </a:p>
        </p:txBody>
      </p:sp>
      <p:pic>
        <p:nvPicPr>
          <p:cNvPr id="3080" name="Picture 8" descr="http://petrowiki.org/images/thumb/e/ec/Vol4_Page_242_Image_0001.png/300px-Vol4_Page_242_Image_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859086"/>
            <a:ext cx="4857973" cy="2930977"/>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3"/>
          <p:cNvSpPr txBox="1">
            <a:spLocks/>
          </p:cNvSpPr>
          <p:nvPr/>
        </p:nvSpPr>
        <p:spPr>
          <a:xfrm>
            <a:off x="7181850" y="1825625"/>
            <a:ext cx="41719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solidFill>
                  <a:schemeClr val="bg1"/>
                </a:solidFill>
              </a:rPr>
              <a:t>Permeabilitas</a:t>
            </a:r>
            <a:r>
              <a:rPr lang="en-US" sz="2400" dirty="0" smtClean="0">
                <a:solidFill>
                  <a:schemeClr val="bg1"/>
                </a:solidFill>
              </a:rPr>
              <a:t> </a:t>
            </a:r>
            <a:r>
              <a:rPr lang="en-US" sz="2400" dirty="0" err="1" smtClean="0">
                <a:solidFill>
                  <a:schemeClr val="bg1"/>
                </a:solidFill>
              </a:rPr>
              <a:t>kecil</a:t>
            </a:r>
            <a:endParaRPr lang="en-US" sz="2400" dirty="0" smtClean="0">
              <a:solidFill>
                <a:schemeClr val="bg1"/>
              </a:solidFill>
            </a:endParaRPr>
          </a:p>
          <a:p>
            <a:endParaRPr lang="en-US" sz="2400" dirty="0" smtClean="0">
              <a:solidFill>
                <a:schemeClr val="bg1"/>
              </a:solidFill>
            </a:endParaRPr>
          </a:p>
          <a:p>
            <a:endParaRPr lang="en-US" sz="2400" dirty="0" smtClean="0">
              <a:solidFill>
                <a:schemeClr val="bg1"/>
              </a:solidFill>
            </a:endParaRP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p:txBody>
      </p:sp>
      <p:pic>
        <p:nvPicPr>
          <p:cNvPr id="16" name="Picture 15"/>
          <p:cNvPicPr>
            <a:picLocks noChangeAspect="1"/>
          </p:cNvPicPr>
          <p:nvPr/>
        </p:nvPicPr>
        <p:blipFill>
          <a:blip r:embed="rId4"/>
          <a:stretch>
            <a:fillRect/>
          </a:stretch>
        </p:blipFill>
        <p:spPr>
          <a:xfrm>
            <a:off x="6877050" y="2596015"/>
            <a:ext cx="4781550" cy="3781425"/>
          </a:xfrm>
          <a:prstGeom prst="rect">
            <a:avLst/>
          </a:prstGeom>
        </p:spPr>
      </p:pic>
    </p:spTree>
    <p:extLst>
      <p:ext uri="{BB962C8B-B14F-4D97-AF65-F5344CB8AC3E}">
        <p14:creationId xmlns:p14="http://schemas.microsoft.com/office/powerpoint/2010/main" val="9940381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80"/>
                                        </p:tgtEl>
                                        <p:attrNameLst>
                                          <p:attrName>style.visibility</p:attrName>
                                        </p:attrNameLst>
                                      </p:cBhvr>
                                      <p:to>
                                        <p:strVal val="visible"/>
                                      </p:to>
                                    </p:set>
                                    <p:anim calcmode="lin" valueType="num">
                                      <p:cBhvr additive="base">
                                        <p:cTn id="11" dur="500" fill="hold"/>
                                        <p:tgtEl>
                                          <p:spTgt spid="3080"/>
                                        </p:tgtEl>
                                        <p:attrNameLst>
                                          <p:attrName>ppt_x</p:attrName>
                                        </p:attrNameLst>
                                      </p:cBhvr>
                                      <p:tavLst>
                                        <p:tav tm="0">
                                          <p:val>
                                            <p:strVal val="#ppt_x"/>
                                          </p:val>
                                        </p:tav>
                                        <p:tav tm="100000">
                                          <p:val>
                                            <p:strVal val="#ppt_x"/>
                                          </p:val>
                                        </p:tav>
                                      </p:tavLst>
                                    </p:anim>
                                    <p:anim calcmode="lin" valueType="num">
                                      <p:cBhvr additive="base">
                                        <p:cTn id="12"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Mengapa</a:t>
            </a:r>
            <a:r>
              <a:rPr lang="en-US" sz="3600" b="1" dirty="0" smtClean="0">
                <a:solidFill>
                  <a:schemeClr val="bg1"/>
                </a:solidFill>
              </a:rPr>
              <a:t> </a:t>
            </a:r>
            <a:r>
              <a:rPr lang="en-US" sz="3600" b="1" dirty="0" err="1" smtClean="0">
                <a:solidFill>
                  <a:schemeClr val="bg1"/>
                </a:solidFill>
              </a:rPr>
              <a:t>dilakukan</a:t>
            </a:r>
            <a:r>
              <a:rPr lang="en-US" sz="3600" b="1" dirty="0" smtClean="0">
                <a:solidFill>
                  <a:schemeClr val="bg1"/>
                </a:solidFill>
              </a:rPr>
              <a:t> </a:t>
            </a:r>
            <a:r>
              <a:rPr lang="en-US" sz="3600" b="1" dirty="0" err="1" smtClean="0">
                <a:solidFill>
                  <a:schemeClr val="bg1"/>
                </a:solidFill>
              </a:rPr>
              <a:t>perekahan</a:t>
            </a:r>
            <a:r>
              <a:rPr lang="en-US" sz="3600" b="1" dirty="0" smtClean="0">
                <a:solidFill>
                  <a:schemeClr val="bg1"/>
                </a:solidFill>
              </a:rPr>
              <a:t> </a:t>
            </a:r>
            <a:r>
              <a:rPr lang="en-US" sz="3600" b="1" dirty="0" err="1" smtClean="0">
                <a:solidFill>
                  <a:schemeClr val="bg1"/>
                </a:solidFill>
              </a:rPr>
              <a:t>hidraulis</a:t>
            </a:r>
            <a:r>
              <a:rPr lang="en-US" sz="3600" b="1" dirty="0" smtClean="0">
                <a:solidFill>
                  <a:schemeClr val="bg1"/>
                </a:solidFill>
              </a:rPr>
              <a:t>?</a:t>
            </a:r>
            <a:endParaRPr lang="en-US" sz="3600" b="1" dirty="0">
              <a:solidFill>
                <a:schemeClr val="bg1"/>
              </a:solidFill>
            </a:endParaRPr>
          </a:p>
        </p:txBody>
      </p:sp>
      <p:pic>
        <p:nvPicPr>
          <p:cNvPr id="5" name="Picture 4"/>
          <p:cNvPicPr>
            <a:picLocks noChangeAspect="1"/>
          </p:cNvPicPr>
          <p:nvPr/>
        </p:nvPicPr>
        <p:blipFill>
          <a:blip r:embed="rId3"/>
          <a:stretch>
            <a:fillRect/>
          </a:stretch>
        </p:blipFill>
        <p:spPr>
          <a:xfrm>
            <a:off x="1320316" y="1420477"/>
            <a:ext cx="4407866" cy="3201188"/>
          </a:xfrm>
          <a:prstGeom prst="rect">
            <a:avLst/>
          </a:prstGeom>
        </p:spPr>
      </p:pic>
      <p:pic>
        <p:nvPicPr>
          <p:cNvPr id="6" name="Picture 5"/>
          <p:cNvPicPr>
            <a:picLocks noChangeAspect="1"/>
          </p:cNvPicPr>
          <p:nvPr/>
        </p:nvPicPr>
        <p:blipFill>
          <a:blip r:embed="rId4"/>
          <a:stretch>
            <a:fillRect/>
          </a:stretch>
        </p:blipFill>
        <p:spPr>
          <a:xfrm>
            <a:off x="1313965" y="4857581"/>
            <a:ext cx="8828435" cy="1371938"/>
          </a:xfrm>
          <a:prstGeom prst="rect">
            <a:avLst/>
          </a:prstGeom>
        </p:spPr>
      </p:pic>
    </p:spTree>
    <p:extLst>
      <p:ext uri="{BB962C8B-B14F-4D97-AF65-F5344CB8AC3E}">
        <p14:creationId xmlns:p14="http://schemas.microsoft.com/office/powerpoint/2010/main" val="32923711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Mengapa</a:t>
            </a:r>
            <a:r>
              <a:rPr lang="en-US" sz="3600" b="1" dirty="0" smtClean="0">
                <a:solidFill>
                  <a:schemeClr val="bg1"/>
                </a:solidFill>
              </a:rPr>
              <a:t> </a:t>
            </a:r>
            <a:r>
              <a:rPr lang="en-US" sz="3600" b="1" dirty="0" err="1" smtClean="0">
                <a:solidFill>
                  <a:schemeClr val="bg1"/>
                </a:solidFill>
              </a:rPr>
              <a:t>sumur</a:t>
            </a:r>
            <a:r>
              <a:rPr lang="en-US" sz="3600" b="1" dirty="0" smtClean="0">
                <a:solidFill>
                  <a:schemeClr val="bg1"/>
                </a:solidFill>
              </a:rPr>
              <a:t> horizontal </a:t>
            </a:r>
            <a:r>
              <a:rPr lang="en-US" sz="3600" b="1" dirty="0" err="1" smtClean="0">
                <a:solidFill>
                  <a:schemeClr val="bg1"/>
                </a:solidFill>
              </a:rPr>
              <a:t>perlu</a:t>
            </a:r>
            <a:r>
              <a:rPr lang="en-US" sz="3600" b="1" dirty="0" smtClean="0">
                <a:solidFill>
                  <a:schemeClr val="bg1"/>
                </a:solidFill>
              </a:rPr>
              <a:t> </a:t>
            </a:r>
            <a:r>
              <a:rPr lang="en-US" sz="3600" b="1" dirty="0" err="1" smtClean="0">
                <a:solidFill>
                  <a:schemeClr val="bg1"/>
                </a:solidFill>
              </a:rPr>
              <a:t>direkahkan</a:t>
            </a:r>
            <a:r>
              <a:rPr lang="en-US" sz="3600" b="1" dirty="0" smtClean="0">
                <a:solidFill>
                  <a:schemeClr val="bg1"/>
                </a:solidFill>
              </a:rPr>
              <a:t>?</a:t>
            </a:r>
            <a:endParaRPr lang="en-US" sz="3600" b="1" dirty="0">
              <a:solidFill>
                <a:schemeClr val="bg1"/>
              </a:solidFill>
            </a:endParaRPr>
          </a:p>
        </p:txBody>
      </p:sp>
      <p:sp>
        <p:nvSpPr>
          <p:cNvPr id="4" name="Subtitle 3"/>
          <p:cNvSpPr>
            <a:spLocks noGrp="1"/>
          </p:cNvSpPr>
          <p:nvPr>
            <p:ph idx="1"/>
          </p:nvPr>
        </p:nvSpPr>
        <p:spPr>
          <a:xfrm>
            <a:off x="838200" y="1825624"/>
            <a:ext cx="4095750" cy="4575175"/>
          </a:xfrm>
        </p:spPr>
        <p:txBody>
          <a:bodyPr>
            <a:noAutofit/>
          </a:bodyPr>
          <a:lstStyle/>
          <a:p>
            <a:pPr marL="0" indent="0" algn="just">
              <a:buNone/>
            </a:pPr>
            <a:r>
              <a:rPr lang="en-US" sz="2400" dirty="0" smtClean="0">
                <a:solidFill>
                  <a:schemeClr val="bg1"/>
                </a:solidFill>
              </a:rPr>
              <a:t>“A non-fractured horizontal well is often not economically attractive in reservoirs where vertical well are fractured. In many areas the latter are less expensive to complete and, with proper design, they provide at least as good and usually better well performance than horizontal wells.”</a:t>
            </a:r>
          </a:p>
          <a:p>
            <a:pPr marL="0" indent="0">
              <a:buNone/>
            </a:pPr>
            <a:endParaRPr lang="en-US" sz="2400" dirty="0">
              <a:solidFill>
                <a:schemeClr val="bg1"/>
              </a:solidFill>
            </a:endParaRPr>
          </a:p>
          <a:p>
            <a:pPr marL="0" indent="0" algn="r">
              <a:buNone/>
            </a:pPr>
            <a:r>
              <a:rPr lang="en-US" sz="2400" dirty="0" err="1" smtClean="0">
                <a:solidFill>
                  <a:schemeClr val="bg1"/>
                </a:solidFill>
              </a:rPr>
              <a:t>Yunan</a:t>
            </a:r>
            <a:r>
              <a:rPr lang="en-US" sz="2400" dirty="0" smtClean="0">
                <a:solidFill>
                  <a:schemeClr val="bg1"/>
                </a:solidFill>
              </a:rPr>
              <a:t>, Wei (2004)</a:t>
            </a:r>
            <a:endParaRPr lang="en-US" sz="2400" dirty="0">
              <a:solidFill>
                <a:schemeClr val="bg1"/>
              </a:solidFill>
            </a:endParaRPr>
          </a:p>
        </p:txBody>
      </p:sp>
      <p:pic>
        <p:nvPicPr>
          <p:cNvPr id="7172" name="Picture 4" descr="http://www.rockpileenergy.com/media/verticalvs.horizontal-295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75" y="1825625"/>
            <a:ext cx="4086807" cy="415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128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barn(inVertical)">
                                      <p:cBhvr>
                                        <p:cTn id="15"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Rekahan</a:t>
            </a:r>
            <a:r>
              <a:rPr lang="en-US" sz="3600" b="1" dirty="0" smtClean="0">
                <a:solidFill>
                  <a:schemeClr val="bg1"/>
                </a:solidFill>
              </a:rPr>
              <a:t> Transversal vs Longitudinal</a:t>
            </a:r>
            <a:endParaRPr lang="en-US" sz="3600" b="1" dirty="0">
              <a:solidFill>
                <a:schemeClr val="bg1"/>
              </a:solidFill>
            </a:endParaRPr>
          </a:p>
        </p:txBody>
      </p:sp>
      <p:pic>
        <p:nvPicPr>
          <p:cNvPr id="5" name="Picture 2" descr="http://www.aogr.com/assets/images/content/img_1211_fig_2_e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7083870" cy="462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672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Objektif</a:t>
            </a:r>
            <a:endParaRPr lang="en-US" sz="3600" b="1" dirty="0">
              <a:solidFill>
                <a:schemeClr val="bg1"/>
              </a:solidFill>
            </a:endParaRPr>
          </a:p>
        </p:txBody>
      </p:sp>
      <p:sp>
        <p:nvSpPr>
          <p:cNvPr id="4" name="Subtitle 3"/>
          <p:cNvSpPr>
            <a:spLocks noGrp="1"/>
          </p:cNvSpPr>
          <p:nvPr>
            <p:ph idx="1"/>
          </p:nvPr>
        </p:nvSpPr>
        <p:spPr>
          <a:xfrm>
            <a:off x="838200" y="1825625"/>
            <a:ext cx="5010150" cy="4351338"/>
          </a:xfrm>
        </p:spPr>
        <p:txBody>
          <a:bodyPr>
            <a:normAutofit/>
          </a:bodyPr>
          <a:lstStyle/>
          <a:p>
            <a:r>
              <a:rPr lang="en-US" sz="2400" dirty="0" err="1" smtClean="0">
                <a:solidFill>
                  <a:schemeClr val="bg1"/>
                </a:solidFill>
              </a:rPr>
              <a:t>Metodologi</a:t>
            </a:r>
            <a:r>
              <a:rPr lang="en-US" sz="2400" dirty="0" smtClean="0">
                <a:solidFill>
                  <a:schemeClr val="bg1"/>
                </a:solidFill>
              </a:rPr>
              <a:t> </a:t>
            </a:r>
            <a:r>
              <a:rPr lang="en-US" sz="2400" dirty="0" err="1" smtClean="0">
                <a:solidFill>
                  <a:schemeClr val="bg1"/>
                </a:solidFill>
              </a:rPr>
              <a:t>penentuan</a:t>
            </a:r>
            <a:r>
              <a:rPr lang="en-US" sz="2400" dirty="0" smtClean="0">
                <a:solidFill>
                  <a:schemeClr val="bg1"/>
                </a:solidFill>
              </a:rPr>
              <a:t> </a:t>
            </a:r>
            <a:r>
              <a:rPr lang="en-US" sz="2400" dirty="0" err="1" smtClean="0">
                <a:solidFill>
                  <a:schemeClr val="bg1"/>
                </a:solidFill>
              </a:rPr>
              <a:t>desain</a:t>
            </a:r>
            <a:r>
              <a:rPr lang="en-US" sz="2400" dirty="0" smtClean="0">
                <a:solidFill>
                  <a:schemeClr val="bg1"/>
                </a:solidFill>
              </a:rPr>
              <a:t> </a:t>
            </a:r>
            <a:r>
              <a:rPr lang="en-US" sz="2400" dirty="0" err="1" smtClean="0">
                <a:solidFill>
                  <a:schemeClr val="bg1"/>
                </a:solidFill>
              </a:rPr>
              <a:t>perekahan</a:t>
            </a:r>
            <a:r>
              <a:rPr lang="en-US" sz="2400" dirty="0" smtClean="0">
                <a:solidFill>
                  <a:schemeClr val="bg1"/>
                </a:solidFill>
              </a:rPr>
              <a:t> paling </a:t>
            </a:r>
            <a:r>
              <a:rPr lang="en-US" sz="2400" dirty="0" err="1" smtClean="0">
                <a:solidFill>
                  <a:schemeClr val="bg1"/>
                </a:solidFill>
              </a:rPr>
              <a:t>ekonomis</a:t>
            </a:r>
            <a:endParaRPr lang="en-US" sz="2400" dirty="0">
              <a:solidFill>
                <a:schemeClr val="bg1"/>
              </a:solidFill>
            </a:endParaRPr>
          </a:p>
        </p:txBody>
      </p:sp>
      <p:sp>
        <p:nvSpPr>
          <p:cNvPr id="5" name="Subtitle 3"/>
          <p:cNvSpPr txBox="1">
            <a:spLocks/>
          </p:cNvSpPr>
          <p:nvPr/>
        </p:nvSpPr>
        <p:spPr>
          <a:xfrm>
            <a:off x="6343650" y="1825625"/>
            <a:ext cx="5010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solidFill>
                  <a:schemeClr val="bg1"/>
                </a:solidFill>
              </a:rPr>
              <a:t>Pengembangan</a:t>
            </a:r>
            <a:r>
              <a:rPr lang="en-US" sz="2400" dirty="0" smtClean="0">
                <a:solidFill>
                  <a:schemeClr val="bg1"/>
                </a:solidFill>
              </a:rPr>
              <a:t> </a:t>
            </a:r>
            <a:r>
              <a:rPr lang="en-US" sz="2400" dirty="0" err="1" smtClean="0">
                <a:solidFill>
                  <a:schemeClr val="bg1"/>
                </a:solidFill>
              </a:rPr>
              <a:t>piranti</a:t>
            </a:r>
            <a:r>
              <a:rPr lang="en-US" sz="2400" dirty="0" smtClean="0">
                <a:solidFill>
                  <a:schemeClr val="bg1"/>
                </a:solidFill>
              </a:rPr>
              <a:t> </a:t>
            </a:r>
            <a:r>
              <a:rPr lang="en-US" sz="2400" dirty="0" err="1" smtClean="0">
                <a:solidFill>
                  <a:schemeClr val="bg1"/>
                </a:solidFill>
              </a:rPr>
              <a:t>lunak</a:t>
            </a:r>
            <a:r>
              <a:rPr lang="en-US" sz="2400" dirty="0" smtClean="0">
                <a:solidFill>
                  <a:schemeClr val="bg1"/>
                </a:solidFill>
              </a:rPr>
              <a:t>.</a:t>
            </a:r>
            <a:endParaRPr lang="en-US" sz="2400" dirty="0">
              <a:solidFill>
                <a:schemeClr val="bg1"/>
              </a:solidFill>
            </a:endParaRPr>
          </a:p>
        </p:txBody>
      </p:sp>
      <p:pic>
        <p:nvPicPr>
          <p:cNvPr id="6146" name="Picture 2" descr="http://radialdevgroup.com/wp-content/uploads/2015/12/SoftwareDevelopmen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6835" y="3205517"/>
            <a:ext cx="4463780" cy="297585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oriel.co.uk/wp-content/uploads/2013/11/07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209925"/>
            <a:ext cx="4454492" cy="296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172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150"/>
                                        </p:tgtEl>
                                        <p:attrNameLst>
                                          <p:attrName>style.visibility</p:attrName>
                                        </p:attrNameLst>
                                      </p:cBhvr>
                                      <p:to>
                                        <p:strVal val="visible"/>
                                      </p:to>
                                    </p:set>
                                    <p:animEffect transition="in" filter="wipe(down)">
                                      <p:cBhvr>
                                        <p:cTn id="23" dur="580">
                                          <p:stCondLst>
                                            <p:cond delay="0"/>
                                          </p:stCondLst>
                                        </p:cTn>
                                        <p:tgtEl>
                                          <p:spTgt spid="6150"/>
                                        </p:tgtEl>
                                      </p:cBhvr>
                                    </p:animEffect>
                                    <p:anim calcmode="lin" valueType="num">
                                      <p:cBhvr>
                                        <p:cTn id="24" dur="1822" tmFilter="0,0; 0.14,0.36; 0.43,0.73; 0.71,0.91; 1.0,1.0">
                                          <p:stCondLst>
                                            <p:cond delay="0"/>
                                          </p:stCondLst>
                                        </p:cTn>
                                        <p:tgtEl>
                                          <p:spTgt spid="615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15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15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15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150"/>
                                        </p:tgtEl>
                                        <p:attrNameLst>
                                          <p:attrName>ppt_y</p:attrName>
                                        </p:attrNameLst>
                                      </p:cBhvr>
                                      <p:tavLst>
                                        <p:tav tm="0" fmla="#ppt_y-sin(pi*$)/81">
                                          <p:val>
                                            <p:fltVal val="0"/>
                                          </p:val>
                                        </p:tav>
                                        <p:tav tm="100000">
                                          <p:val>
                                            <p:fltVal val="1"/>
                                          </p:val>
                                        </p:tav>
                                      </p:tavLst>
                                    </p:anim>
                                    <p:animScale>
                                      <p:cBhvr>
                                        <p:cTn id="29" dur="26">
                                          <p:stCondLst>
                                            <p:cond delay="650"/>
                                          </p:stCondLst>
                                        </p:cTn>
                                        <p:tgtEl>
                                          <p:spTgt spid="6150"/>
                                        </p:tgtEl>
                                      </p:cBhvr>
                                      <p:to x="100000" y="60000"/>
                                    </p:animScale>
                                    <p:animScale>
                                      <p:cBhvr>
                                        <p:cTn id="30" dur="166" decel="50000">
                                          <p:stCondLst>
                                            <p:cond delay="676"/>
                                          </p:stCondLst>
                                        </p:cTn>
                                        <p:tgtEl>
                                          <p:spTgt spid="6150"/>
                                        </p:tgtEl>
                                      </p:cBhvr>
                                      <p:to x="100000" y="100000"/>
                                    </p:animScale>
                                    <p:animScale>
                                      <p:cBhvr>
                                        <p:cTn id="31" dur="26">
                                          <p:stCondLst>
                                            <p:cond delay="1312"/>
                                          </p:stCondLst>
                                        </p:cTn>
                                        <p:tgtEl>
                                          <p:spTgt spid="6150"/>
                                        </p:tgtEl>
                                      </p:cBhvr>
                                      <p:to x="100000" y="80000"/>
                                    </p:animScale>
                                    <p:animScale>
                                      <p:cBhvr>
                                        <p:cTn id="32" dur="166" decel="50000">
                                          <p:stCondLst>
                                            <p:cond delay="1338"/>
                                          </p:stCondLst>
                                        </p:cTn>
                                        <p:tgtEl>
                                          <p:spTgt spid="6150"/>
                                        </p:tgtEl>
                                      </p:cBhvr>
                                      <p:to x="100000" y="100000"/>
                                    </p:animScale>
                                    <p:animScale>
                                      <p:cBhvr>
                                        <p:cTn id="33" dur="26">
                                          <p:stCondLst>
                                            <p:cond delay="1642"/>
                                          </p:stCondLst>
                                        </p:cTn>
                                        <p:tgtEl>
                                          <p:spTgt spid="6150"/>
                                        </p:tgtEl>
                                      </p:cBhvr>
                                      <p:to x="100000" y="90000"/>
                                    </p:animScale>
                                    <p:animScale>
                                      <p:cBhvr>
                                        <p:cTn id="34" dur="166" decel="50000">
                                          <p:stCondLst>
                                            <p:cond delay="1668"/>
                                          </p:stCondLst>
                                        </p:cTn>
                                        <p:tgtEl>
                                          <p:spTgt spid="6150"/>
                                        </p:tgtEl>
                                      </p:cBhvr>
                                      <p:to x="100000" y="100000"/>
                                    </p:animScale>
                                    <p:animScale>
                                      <p:cBhvr>
                                        <p:cTn id="35" dur="26">
                                          <p:stCondLst>
                                            <p:cond delay="1808"/>
                                          </p:stCondLst>
                                        </p:cTn>
                                        <p:tgtEl>
                                          <p:spTgt spid="6150"/>
                                        </p:tgtEl>
                                      </p:cBhvr>
                                      <p:to x="100000" y="95000"/>
                                    </p:animScale>
                                    <p:animScale>
                                      <p:cBhvr>
                                        <p:cTn id="36" dur="166" decel="50000">
                                          <p:stCondLst>
                                            <p:cond delay="1834"/>
                                          </p:stCondLst>
                                        </p:cTn>
                                        <p:tgtEl>
                                          <p:spTgt spid="615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6146"/>
                                        </p:tgtEl>
                                        <p:attrNameLst>
                                          <p:attrName>style.visibility</p:attrName>
                                        </p:attrNameLst>
                                      </p:cBhvr>
                                      <p:to>
                                        <p:strVal val="visible"/>
                                      </p:to>
                                    </p:set>
                                    <p:animEffect transition="in" filter="wipe(down)">
                                      <p:cBhvr>
                                        <p:cTn id="41" dur="580">
                                          <p:stCondLst>
                                            <p:cond delay="0"/>
                                          </p:stCondLst>
                                        </p:cTn>
                                        <p:tgtEl>
                                          <p:spTgt spid="6146"/>
                                        </p:tgtEl>
                                      </p:cBhvr>
                                    </p:animEffect>
                                    <p:anim calcmode="lin" valueType="num">
                                      <p:cBhvr>
                                        <p:cTn id="42"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47" dur="26">
                                          <p:stCondLst>
                                            <p:cond delay="650"/>
                                          </p:stCondLst>
                                        </p:cTn>
                                        <p:tgtEl>
                                          <p:spTgt spid="6146"/>
                                        </p:tgtEl>
                                      </p:cBhvr>
                                      <p:to x="100000" y="60000"/>
                                    </p:animScale>
                                    <p:animScale>
                                      <p:cBhvr>
                                        <p:cTn id="48" dur="166" decel="50000">
                                          <p:stCondLst>
                                            <p:cond delay="676"/>
                                          </p:stCondLst>
                                        </p:cTn>
                                        <p:tgtEl>
                                          <p:spTgt spid="6146"/>
                                        </p:tgtEl>
                                      </p:cBhvr>
                                      <p:to x="100000" y="100000"/>
                                    </p:animScale>
                                    <p:animScale>
                                      <p:cBhvr>
                                        <p:cTn id="49" dur="26">
                                          <p:stCondLst>
                                            <p:cond delay="1312"/>
                                          </p:stCondLst>
                                        </p:cTn>
                                        <p:tgtEl>
                                          <p:spTgt spid="6146"/>
                                        </p:tgtEl>
                                      </p:cBhvr>
                                      <p:to x="100000" y="80000"/>
                                    </p:animScale>
                                    <p:animScale>
                                      <p:cBhvr>
                                        <p:cTn id="50" dur="166" decel="50000">
                                          <p:stCondLst>
                                            <p:cond delay="1338"/>
                                          </p:stCondLst>
                                        </p:cTn>
                                        <p:tgtEl>
                                          <p:spTgt spid="6146"/>
                                        </p:tgtEl>
                                      </p:cBhvr>
                                      <p:to x="100000" y="100000"/>
                                    </p:animScale>
                                    <p:animScale>
                                      <p:cBhvr>
                                        <p:cTn id="51" dur="26">
                                          <p:stCondLst>
                                            <p:cond delay="1642"/>
                                          </p:stCondLst>
                                        </p:cTn>
                                        <p:tgtEl>
                                          <p:spTgt spid="6146"/>
                                        </p:tgtEl>
                                      </p:cBhvr>
                                      <p:to x="100000" y="90000"/>
                                    </p:animScale>
                                    <p:animScale>
                                      <p:cBhvr>
                                        <p:cTn id="52" dur="166" decel="50000">
                                          <p:stCondLst>
                                            <p:cond delay="1668"/>
                                          </p:stCondLst>
                                        </p:cTn>
                                        <p:tgtEl>
                                          <p:spTgt spid="6146"/>
                                        </p:tgtEl>
                                      </p:cBhvr>
                                      <p:to x="100000" y="100000"/>
                                    </p:animScale>
                                    <p:animScale>
                                      <p:cBhvr>
                                        <p:cTn id="53" dur="26">
                                          <p:stCondLst>
                                            <p:cond delay="1808"/>
                                          </p:stCondLst>
                                        </p:cTn>
                                        <p:tgtEl>
                                          <p:spTgt spid="6146"/>
                                        </p:tgtEl>
                                      </p:cBhvr>
                                      <p:to x="100000" y="95000"/>
                                    </p:animScale>
                                    <p:animScale>
                                      <p:cBhvr>
                                        <p:cTn id="54" dur="166" decel="50000">
                                          <p:stCondLst>
                                            <p:cond delay="1834"/>
                                          </p:stCondLst>
                                        </p:cTn>
                                        <p:tgtEl>
                                          <p:spTgt spid="6146"/>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80">
                                          <p:stCondLst>
                                            <p:cond delay="0"/>
                                          </p:stCondLst>
                                        </p:cTn>
                                        <p:tgtEl>
                                          <p:spTgt spid="5"/>
                                        </p:tgtEl>
                                      </p:cBhvr>
                                    </p:animEffect>
                                    <p:anim calcmode="lin" valueType="num">
                                      <p:cBhvr>
                                        <p:cTn id="5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gtEl>
                                      </p:cBhvr>
                                      <p:to x="100000" y="60000"/>
                                    </p:animScale>
                                    <p:animScale>
                                      <p:cBhvr>
                                        <p:cTn id="64" dur="166" decel="50000">
                                          <p:stCondLst>
                                            <p:cond delay="676"/>
                                          </p:stCondLst>
                                        </p:cTn>
                                        <p:tgtEl>
                                          <p:spTgt spid="5"/>
                                        </p:tgtEl>
                                      </p:cBhvr>
                                      <p:to x="100000" y="100000"/>
                                    </p:animScale>
                                    <p:animScale>
                                      <p:cBhvr>
                                        <p:cTn id="65" dur="26">
                                          <p:stCondLst>
                                            <p:cond delay="1312"/>
                                          </p:stCondLst>
                                        </p:cTn>
                                        <p:tgtEl>
                                          <p:spTgt spid="5"/>
                                        </p:tgtEl>
                                      </p:cBhvr>
                                      <p:to x="100000" y="80000"/>
                                    </p:animScale>
                                    <p:animScale>
                                      <p:cBhvr>
                                        <p:cTn id="66" dur="166" decel="50000">
                                          <p:stCondLst>
                                            <p:cond delay="1338"/>
                                          </p:stCondLst>
                                        </p:cTn>
                                        <p:tgtEl>
                                          <p:spTgt spid="5"/>
                                        </p:tgtEl>
                                      </p:cBhvr>
                                      <p:to x="100000" y="100000"/>
                                    </p:animScale>
                                    <p:animScale>
                                      <p:cBhvr>
                                        <p:cTn id="67" dur="26">
                                          <p:stCondLst>
                                            <p:cond delay="1642"/>
                                          </p:stCondLst>
                                        </p:cTn>
                                        <p:tgtEl>
                                          <p:spTgt spid="5"/>
                                        </p:tgtEl>
                                      </p:cBhvr>
                                      <p:to x="100000" y="90000"/>
                                    </p:animScale>
                                    <p:animScale>
                                      <p:cBhvr>
                                        <p:cTn id="68" dur="166" decel="50000">
                                          <p:stCondLst>
                                            <p:cond delay="1668"/>
                                          </p:stCondLst>
                                        </p:cTn>
                                        <p:tgtEl>
                                          <p:spTgt spid="5"/>
                                        </p:tgtEl>
                                      </p:cBhvr>
                                      <p:to x="100000" y="100000"/>
                                    </p:animScale>
                                    <p:animScale>
                                      <p:cBhvr>
                                        <p:cTn id="69" dur="26">
                                          <p:stCondLst>
                                            <p:cond delay="1808"/>
                                          </p:stCondLst>
                                        </p:cTn>
                                        <p:tgtEl>
                                          <p:spTgt spid="5"/>
                                        </p:tgtEl>
                                      </p:cBhvr>
                                      <p:to x="100000" y="95000"/>
                                    </p:animScale>
                                    <p:animScale>
                                      <p:cBhvr>
                                        <p:cTn id="7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Metodologi</a:t>
            </a:r>
            <a:endParaRPr lang="en-US" sz="3600" b="1" dirty="0">
              <a:solidFill>
                <a:schemeClr val="bg1"/>
              </a:solidFill>
            </a:endParaRPr>
          </a:p>
        </p:txBody>
      </p:sp>
      <p:pic>
        <p:nvPicPr>
          <p:cNvPr id="6" name="Picture 5"/>
          <p:cNvPicPr>
            <a:picLocks noChangeAspect="1"/>
          </p:cNvPicPr>
          <p:nvPr/>
        </p:nvPicPr>
        <p:blipFill>
          <a:blip r:embed="rId3"/>
          <a:stretch>
            <a:fillRect/>
          </a:stretch>
        </p:blipFill>
        <p:spPr>
          <a:xfrm>
            <a:off x="3028950" y="1456446"/>
            <a:ext cx="7391400" cy="5401554"/>
          </a:xfrm>
          <a:prstGeom prst="rect">
            <a:avLst/>
          </a:prstGeom>
        </p:spPr>
      </p:pic>
    </p:spTree>
    <p:extLst>
      <p:ext uri="{BB962C8B-B14F-4D97-AF65-F5344CB8AC3E}">
        <p14:creationId xmlns:p14="http://schemas.microsoft.com/office/powerpoint/2010/main" val="8649744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0000">
              <a:srgbClr val="002060"/>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056" name="Picture 8" descr="https://www.itb.ac.id/gallery/files/12/20091217/1261026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6740" y="4621665"/>
            <a:ext cx="3785961" cy="3785962"/>
          </a:xfrm>
          <a:prstGeom prst="rect">
            <a:avLst/>
          </a:prstGeom>
          <a:noFill/>
          <a:effectLst>
            <a:glow>
              <a:schemeClr val="accent1">
                <a:alpha val="75000"/>
              </a:schemeClr>
            </a:glow>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l"/>
            <a:r>
              <a:rPr lang="en-US" sz="3600" b="1" dirty="0" err="1" smtClean="0">
                <a:solidFill>
                  <a:schemeClr val="bg1"/>
                </a:solidFill>
              </a:rPr>
              <a:t>Nilai</a:t>
            </a:r>
            <a:r>
              <a:rPr lang="en-US" sz="3600" b="1" dirty="0" smtClean="0">
                <a:solidFill>
                  <a:schemeClr val="bg1"/>
                </a:solidFill>
              </a:rPr>
              <a:t> </a:t>
            </a:r>
            <a:r>
              <a:rPr lang="en-US" sz="3600" b="1" dirty="0" err="1" smtClean="0">
                <a:solidFill>
                  <a:schemeClr val="bg1"/>
                </a:solidFill>
              </a:rPr>
              <a:t>Bersih</a:t>
            </a:r>
            <a:r>
              <a:rPr lang="en-US" sz="3600" b="1" dirty="0" smtClean="0">
                <a:solidFill>
                  <a:schemeClr val="bg1"/>
                </a:solidFill>
              </a:rPr>
              <a:t> </a:t>
            </a:r>
            <a:r>
              <a:rPr lang="en-US" sz="3600" b="1" dirty="0" err="1" smtClean="0">
                <a:solidFill>
                  <a:schemeClr val="bg1"/>
                </a:solidFill>
              </a:rPr>
              <a:t>Sekarang</a:t>
            </a:r>
            <a:r>
              <a:rPr lang="en-US" sz="3600" b="1" dirty="0" smtClean="0">
                <a:solidFill>
                  <a:schemeClr val="bg1"/>
                </a:solidFill>
              </a:rPr>
              <a:t> (</a:t>
            </a:r>
            <a:r>
              <a:rPr lang="en-US" sz="3600" b="1" i="1" dirty="0" smtClean="0">
                <a:solidFill>
                  <a:schemeClr val="bg1"/>
                </a:solidFill>
              </a:rPr>
              <a:t>NPV</a:t>
            </a:r>
            <a:r>
              <a:rPr lang="en-US" sz="3600" b="1" dirty="0" smtClean="0">
                <a:solidFill>
                  <a:schemeClr val="bg1"/>
                </a:solidFill>
              </a:rPr>
              <a:t>)</a:t>
            </a:r>
            <a:endParaRPr lang="en-US" sz="3600" b="1" i="1" dirty="0">
              <a:solidFill>
                <a:schemeClr val="bg1"/>
              </a:solidFill>
            </a:endParaRP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838200" y="1825625"/>
                <a:ext cx="6477000" cy="4351338"/>
              </a:xfrm>
            </p:spPr>
            <p:txBody>
              <a:bodyPr>
                <a:normAutofit/>
              </a:bodyPr>
              <a:lstStyle/>
              <a:p>
                <a:pPr marL="0" indent="0">
                  <a:buNone/>
                </a:pPr>
                <a:endParaRPr lang="en-US" sz="2400" i="1" dirty="0" smtClean="0">
                  <a:solidFill>
                    <a:schemeClr val="bg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solidFill>
                            <a:schemeClr val="bg1"/>
                          </a:solidFill>
                          <a:latin typeface="Cambria Math" panose="02040503050406030204" pitchFamily="18" charset="0"/>
                        </a:rPr>
                        <m:t>𝑁𝑃𝑉</m:t>
                      </m:r>
                      <m:r>
                        <a:rPr lang="en-US" sz="2400" i="1">
                          <a:solidFill>
                            <a:schemeClr val="bg1"/>
                          </a:solidFill>
                          <a:latin typeface="Cambria Math" panose="02040503050406030204" pitchFamily="18" charset="0"/>
                        </a:rPr>
                        <m:t>=</m:t>
                      </m:r>
                      <m:nary>
                        <m:naryPr>
                          <m:chr m:val="∑"/>
                          <m:limLoc m:val="undOvr"/>
                          <m:ctrlPr>
                            <a:rPr lang="en-US" sz="2400" i="1">
                              <a:solidFill>
                                <a:schemeClr val="bg1"/>
                              </a:solidFill>
                              <a:latin typeface="Cambria Math" panose="02040503050406030204" pitchFamily="18" charset="0"/>
                            </a:rPr>
                          </m:ctrlPr>
                        </m:naryPr>
                        <m:sub>
                          <m:r>
                            <a:rPr lang="en-US" sz="2400" i="1">
                              <a:solidFill>
                                <a:schemeClr val="bg1"/>
                              </a:solidFill>
                              <a:latin typeface="Cambria Math" panose="02040503050406030204" pitchFamily="18" charset="0"/>
                            </a:rPr>
                            <m:t>𝑡</m:t>
                          </m:r>
                          <m:r>
                            <a:rPr lang="en-US" sz="2400" i="1">
                              <a:solidFill>
                                <a:schemeClr val="bg1"/>
                              </a:solidFill>
                              <a:latin typeface="Cambria Math" panose="02040503050406030204" pitchFamily="18" charset="0"/>
                            </a:rPr>
                            <m:t>=1</m:t>
                          </m:r>
                        </m:sub>
                        <m:sup>
                          <m:r>
                            <a:rPr lang="en-US" sz="2400" i="1">
                              <a:solidFill>
                                <a:schemeClr val="bg1"/>
                              </a:solidFill>
                              <a:latin typeface="Cambria Math" panose="02040503050406030204" pitchFamily="18" charset="0"/>
                            </a:rPr>
                            <m:t>𝑡</m:t>
                          </m:r>
                        </m:sup>
                        <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𝐶𝑎𝑠h</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𝑓𝑙𝑜𝑤</m:t>
                              </m:r>
                            </m:num>
                            <m:den>
                              <m:sSup>
                                <m:sSupPr>
                                  <m:ctrlPr>
                                    <a:rPr lang="en-US" sz="2400" i="1">
                                      <a:solidFill>
                                        <a:schemeClr val="bg1"/>
                                      </a:solidFill>
                                      <a:latin typeface="Cambria Math" panose="02040503050406030204" pitchFamily="18" charset="0"/>
                                    </a:rPr>
                                  </m:ctrlPr>
                                </m:sSupPr>
                                <m:e>
                                  <m:d>
                                    <m:dPr>
                                      <m:ctrlPr>
                                        <a:rPr lang="en-US" sz="2400" i="1">
                                          <a:solidFill>
                                            <a:schemeClr val="bg1"/>
                                          </a:solidFill>
                                          <a:latin typeface="Cambria Math" panose="02040503050406030204" pitchFamily="18" charset="0"/>
                                        </a:rPr>
                                      </m:ctrlPr>
                                    </m:dPr>
                                    <m:e>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𝑖</m:t>
                                      </m:r>
                                    </m:e>
                                  </m:d>
                                </m:e>
                                <m:sup>
                                  <m:r>
                                    <a:rPr lang="en-US" sz="2400" i="1">
                                      <a:solidFill>
                                        <a:schemeClr val="bg1"/>
                                      </a:solidFill>
                                      <a:latin typeface="Cambria Math" panose="02040503050406030204" pitchFamily="18" charset="0"/>
                                    </a:rPr>
                                    <m:t>𝑡</m:t>
                                  </m:r>
                                </m:sup>
                              </m:sSup>
                            </m:den>
                          </m:f>
                        </m:e>
                      </m:nary>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𝐼𝑛𝑖𝑡𝑖𝑎𝑙</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𝑓𝑖𝑥𝑒𝑑</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𝑐𝑜𝑠𝑡</m:t>
                      </m:r>
                    </m:oMath>
                  </m:oMathPara>
                </a14:m>
                <a:endParaRPr lang="en-US" sz="2400" dirty="0" smtClean="0">
                  <a:solidFill>
                    <a:schemeClr val="bg1"/>
                  </a:solidFill>
                </a:endParaRPr>
              </a:p>
              <a:p>
                <a:pPr marL="0" indent="0">
                  <a:buNone/>
                </a:pPr>
                <a:endParaRPr lang="en-US" sz="2400" dirty="0" smtClean="0">
                  <a:solidFill>
                    <a:schemeClr val="bg1"/>
                  </a:solidFill>
                </a:endParaRPr>
              </a:p>
              <a:p>
                <a:pPr marL="0" indent="0">
                  <a:buNone/>
                </a:pPr>
                <a:r>
                  <a:rPr lang="en-US" sz="2400" i="1" dirty="0" smtClean="0">
                    <a:solidFill>
                      <a:schemeClr val="bg1"/>
                    </a:solidFill>
                  </a:rPr>
                  <a:t>Cash flow		</a:t>
                </a:r>
                <a:r>
                  <a:rPr lang="en-US" sz="2400" dirty="0" smtClean="0">
                    <a:solidFill>
                      <a:schemeClr val="bg1"/>
                    </a:solidFill>
                  </a:rPr>
                  <a:t>: </a:t>
                </a:r>
                <a:r>
                  <a:rPr lang="en-US" sz="2400" dirty="0" err="1" smtClean="0">
                    <a:solidFill>
                      <a:schemeClr val="bg1"/>
                    </a:solidFill>
                  </a:rPr>
                  <a:t>Pemasukan</a:t>
                </a:r>
                <a:r>
                  <a:rPr lang="en-US" sz="2400" dirty="0" smtClean="0">
                    <a:solidFill>
                      <a:schemeClr val="bg1"/>
                    </a:solidFill>
                  </a:rPr>
                  <a:t> – </a:t>
                </a:r>
                <a:r>
                  <a:rPr lang="en-US" sz="2400" dirty="0" err="1" smtClean="0">
                    <a:solidFill>
                      <a:schemeClr val="bg1"/>
                    </a:solidFill>
                  </a:rPr>
                  <a:t>Pengeluaran</a:t>
                </a:r>
                <a:endParaRPr lang="en-US" sz="2400" dirty="0" smtClean="0">
                  <a:solidFill>
                    <a:schemeClr val="bg1"/>
                  </a:solidFill>
                </a:endParaRPr>
              </a:p>
              <a:p>
                <a:pPr marL="0" indent="0">
                  <a:buNone/>
                </a:pPr>
                <a:r>
                  <a:rPr lang="en-US" sz="2400" dirty="0" err="1" smtClean="0">
                    <a:solidFill>
                      <a:schemeClr val="bg1"/>
                    </a:solidFill>
                  </a:rPr>
                  <a:t>Pemasukan</a:t>
                </a:r>
                <a:r>
                  <a:rPr lang="en-US" sz="2400" dirty="0" smtClean="0">
                    <a:solidFill>
                      <a:schemeClr val="bg1"/>
                    </a:solidFill>
                  </a:rPr>
                  <a:t>		: Total oil </a:t>
                </a:r>
                <a:r>
                  <a:rPr lang="en-US" sz="2400" dirty="0" err="1" smtClean="0">
                    <a:solidFill>
                      <a:schemeClr val="bg1"/>
                    </a:solidFill>
                  </a:rPr>
                  <a:t>terproduksi</a:t>
                </a:r>
                <a:endParaRPr lang="en-US" sz="2400" dirty="0" smtClean="0">
                  <a:solidFill>
                    <a:schemeClr val="bg1"/>
                  </a:solidFill>
                </a:endParaRPr>
              </a:p>
              <a:p>
                <a:pPr marL="0" indent="0">
                  <a:buNone/>
                </a:pPr>
                <a:r>
                  <a:rPr lang="en-US" sz="2400" dirty="0" err="1" smtClean="0">
                    <a:solidFill>
                      <a:schemeClr val="bg1"/>
                    </a:solidFill>
                  </a:rPr>
                  <a:t>Pengeluaran</a:t>
                </a:r>
                <a:r>
                  <a:rPr lang="en-US" sz="2400" dirty="0" smtClean="0">
                    <a:solidFill>
                      <a:schemeClr val="bg1"/>
                    </a:solidFill>
                  </a:rPr>
                  <a:t>		: </a:t>
                </a:r>
                <a:r>
                  <a:rPr lang="en-US" sz="2400" dirty="0" err="1" smtClean="0">
                    <a:solidFill>
                      <a:schemeClr val="bg1"/>
                    </a:solidFill>
                  </a:rPr>
                  <a:t>Biaya</a:t>
                </a:r>
                <a:r>
                  <a:rPr lang="en-US" sz="2400" dirty="0" smtClean="0">
                    <a:solidFill>
                      <a:schemeClr val="bg1"/>
                    </a:solidFill>
                  </a:rPr>
                  <a:t> </a:t>
                </a:r>
                <a:r>
                  <a:rPr lang="en-US" sz="2400" dirty="0" err="1" smtClean="0">
                    <a:solidFill>
                      <a:schemeClr val="bg1"/>
                    </a:solidFill>
                  </a:rPr>
                  <a:t>perekahan</a:t>
                </a:r>
                <a:endParaRPr lang="en-US" sz="2400" dirty="0">
                  <a:solidFill>
                    <a:schemeClr val="bg1"/>
                  </a:solidFill>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838200" y="1825625"/>
                <a:ext cx="6477000" cy="4351338"/>
              </a:xfrm>
              <a:blipFill rotWithShape="0">
                <a:blip r:embed="rId3"/>
                <a:stretch>
                  <a:fillRect l="-1507"/>
                </a:stretch>
              </a:blipFill>
            </p:spPr>
            <p:txBody>
              <a:bodyPr/>
              <a:lstStyle/>
              <a:p>
                <a:r>
                  <a:rPr lang="en-US">
                    <a:noFill/>
                  </a:rPr>
                  <a:t> </a:t>
                </a:r>
              </a:p>
            </p:txBody>
          </p:sp>
        </mc:Fallback>
      </mc:AlternateContent>
      <p:pic>
        <p:nvPicPr>
          <p:cNvPr id="7" name="Picture 4" descr="http://cdn.ttgtmedia.com/digitalguide/images/Misc/npv_image_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292" y="1555236"/>
            <a:ext cx="4842895" cy="496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207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22" dur="500"/>
                                        <p:tgtEl>
                                          <p:spTgt spid="6">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392</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METODOLOGI PENENTUAN SETENGAH-PANJANG-REKAHAN (x_f)  PALING EKONOMIS DENGAN MEMBANDINGKAN NILAI-BERSIH-SEKARANG (NPV) PADA PEREKAHAN HIDRAULIS TRANSVERSAL DI SUMUR HORIZONTAL</vt:lpstr>
      <vt:lpstr>Outline</vt:lpstr>
      <vt:lpstr>Mengapa dilakukan stimulasi?</vt:lpstr>
      <vt:lpstr>Mengapa dilakukan perekahan hidraulis?</vt:lpstr>
      <vt:lpstr>Mengapa sumur horizontal perlu direkahkan?</vt:lpstr>
      <vt:lpstr>Rekahan Transversal vs Longitudinal</vt:lpstr>
      <vt:lpstr>Objektif</vt:lpstr>
      <vt:lpstr>Metodologi</vt:lpstr>
      <vt:lpstr>Nilai Bersih Sekarang (NPV)</vt:lpstr>
      <vt:lpstr>Indeks Performa Rekahan Sumur Vertikal</vt:lpstr>
      <vt:lpstr>Perbedaan Utama Rekahan Melintang dan Membujur</vt:lpstr>
      <vt:lpstr>Performa Rekahan Transversal di Sumur Horizontal</vt:lpstr>
      <vt:lpstr>Irregular-Shaped Reservoir</vt:lpstr>
      <vt:lpstr>Untuk Reservoir Gas</vt:lpstr>
      <vt:lpstr>Untuk Reservoir Gas</vt:lpstr>
      <vt:lpstr>Untuk Reservoir Gas</vt:lpstr>
      <vt:lpstr>Biaya</vt:lpstr>
      <vt:lpstr>Pengembangan Piranti Lunak </vt:lpstr>
      <vt:lpstr>Tampilan Piranti Lunak</vt:lpstr>
      <vt:lpstr>Tampilan Piranti Lunak</vt:lpstr>
      <vt:lpstr>Tampilan Piranti Lunak</vt:lpstr>
      <vt:lpstr>Kesimpulan</vt:lpstr>
      <vt:lpstr>Saran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OF SAND PRODUCTION DYNAMIC PROPERTIES AND TREATMENTS</dc:title>
  <dc:creator>Ivani</dc:creator>
  <cp:lastModifiedBy>Ivani</cp:lastModifiedBy>
  <cp:revision>29</cp:revision>
  <dcterms:created xsi:type="dcterms:W3CDTF">2016-06-14T15:32:33Z</dcterms:created>
  <dcterms:modified xsi:type="dcterms:W3CDTF">2016-06-15T01:07:07Z</dcterms:modified>
</cp:coreProperties>
</file>