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8" r:id="rId12"/>
    <p:sldId id="270" r:id="rId13"/>
    <p:sldId id="271" r:id="rId14"/>
    <p:sldId id="273" r:id="rId15"/>
    <p:sldId id="274" r:id="rId16"/>
    <p:sldId id="275" r:id="rId17"/>
    <p:sldId id="272" r:id="rId18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20"/>
      <p:bold r:id="rId21"/>
      <p:italic r:id="rId22"/>
      <p:boldItalic r:id="rId23"/>
    </p:embeddedFont>
    <p:embeddedFont>
      <p:font typeface="Bahnschrift SemiBold Condensed" panose="020B0502040204020203" pitchFamily="34" charset="0"/>
      <p:bold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mbria" panose="02040503050406030204" pitchFamily="18" charset="0"/>
      <p:regular r:id="rId29"/>
      <p:bold r:id="rId30"/>
      <p:italic r:id="rId31"/>
      <p:boldItalic r:id="rId32"/>
    </p:embeddedFont>
    <p:embeddedFont>
      <p:font typeface="Garamond" panose="02020404030301010803" pitchFamily="18" charset="0"/>
      <p:regular r:id="rId33"/>
      <p:bold r:id="rId34"/>
      <p:italic r:id="rId35"/>
    </p:embeddedFont>
    <p:embeddedFont>
      <p:font typeface="Microsoft YaHei" panose="020B0503020204020204" pitchFamily="34" charset="-122"/>
      <p:regular r:id="rId36"/>
      <p:bold r:id="rId37"/>
    </p:embeddedFont>
    <p:embeddedFont>
      <p:font typeface="Nunito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font" Target="fonts/font2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61549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5373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5ce7839fd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5ce7839fd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345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5ce7839fd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5ce7839fd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example de phone and language.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11799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5ce7839fd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5ce7839fd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9128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5ce7839f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5ce7839f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client envoi une requête et le serveur renvoi une réponse. mais pour permettre cette communication, nous avons besoin de deux choses (medium et format).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55829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5ce7839fd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5ce7839fd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Il y’a deux type de web services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6822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5ce7839fd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5ce7839fd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5701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5ce7839fd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5ce7839fd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2579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5ce7839fd_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5ce7839fd_3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545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apui.org/rest-testing/getting-started/" TargetMode="External"/><Relationship Id="rId2" Type="http://schemas.openxmlformats.org/officeDocument/2006/relationships/hyperlink" Target="https://www.upwork.com/hiring/development/soap-vs-rest-comparing-two-apis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qBvR7BKOTI&amp;list=PLtUIbLoyHO9fUj4abxgdghIfBIezTcvnc&amp;index=3" TargetMode="External"/><Relationship Id="rId2" Type="http://schemas.openxmlformats.org/officeDocument/2006/relationships/hyperlink" Target="https://www.upwork.com/hiring/development/soap-vs-rest-comparing-two-api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khalidchoukhmane/Spring-mvc-res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>
            <a:extLst>
              <a:ext uri="{FF2B5EF4-FFF2-40B4-BE49-F238E27FC236}">
                <a16:creationId xmlns:a16="http://schemas.microsoft.com/office/drawing/2014/main" id="{F59C2F88-3938-483E-8B1A-49B05F2EB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35360" y="308967"/>
            <a:ext cx="10369152" cy="718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                                                                  UNIVERSITTE SOULTAN MOULAY SLIMANE</a:t>
            </a:r>
          </a:p>
          <a:p>
            <a:pPr eaLnBrk="0" hangingPunct="0"/>
            <a:endParaRPr lang="fr-FR" sz="2667" dirty="0">
              <a:latin typeface="Garamond" pitchFamily="18" charset="0"/>
            </a:endParaRP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5D81454C-6B54-4479-9DCC-6E40434E9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7245" y="652040"/>
            <a:ext cx="5045725" cy="52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fr-FR" b="1" dirty="0">
                <a:latin typeface="Garamond" pitchFamily="18" charset="0"/>
              </a:rPr>
              <a:t>                                  Faculté polydisciplinaire</a:t>
            </a:r>
          </a:p>
          <a:p>
            <a:pPr algn="ctr"/>
            <a:r>
              <a:rPr lang="fr-FR" b="1" dirty="0">
                <a:latin typeface="Garamond" pitchFamily="18" charset="0"/>
              </a:rPr>
              <a:t>1ér année Master ingénierie des systèmes informatiques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639F69-ACB0-43DD-982B-2A198685F11B}"/>
              </a:ext>
            </a:extLst>
          </p:cNvPr>
          <p:cNvSpPr/>
          <p:nvPr/>
        </p:nvSpPr>
        <p:spPr>
          <a:xfrm>
            <a:off x="7072438" y="222266"/>
            <a:ext cx="1553378" cy="7182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C803BA-CEA9-4399-9C59-AABE8ADBE5A2}"/>
              </a:ext>
            </a:extLst>
          </p:cNvPr>
          <p:cNvSpPr/>
          <p:nvPr/>
        </p:nvSpPr>
        <p:spPr>
          <a:xfrm>
            <a:off x="868104" y="222266"/>
            <a:ext cx="1553378" cy="8706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8ABE21-797D-4BAC-9829-1B338681A452}"/>
              </a:ext>
            </a:extLst>
          </p:cNvPr>
          <p:cNvSpPr/>
          <p:nvPr/>
        </p:nvSpPr>
        <p:spPr>
          <a:xfrm>
            <a:off x="1534711" y="219089"/>
            <a:ext cx="1164637" cy="522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991918B-55B8-446B-AA86-381FFC4DFC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44" y="306089"/>
            <a:ext cx="1229141" cy="871200"/>
          </a:xfrm>
          <a:prstGeom prst="rect">
            <a:avLst/>
          </a:prstGeom>
        </p:spPr>
      </p:pic>
      <p:pic>
        <p:nvPicPr>
          <p:cNvPr id="12" name="Image 3">
            <a:extLst>
              <a:ext uri="{FF2B5EF4-FFF2-40B4-BE49-F238E27FC236}">
                <a16:creationId xmlns:a16="http://schemas.microsoft.com/office/drawing/2014/main" id="{2F5930DC-4E21-4B75-B6F2-86C412D378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627" y="232728"/>
            <a:ext cx="1337414" cy="870688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34A5934-7A43-4A52-805D-53E74D0A4348}"/>
              </a:ext>
            </a:extLst>
          </p:cNvPr>
          <p:cNvSpPr txBox="1">
            <a:spLocks/>
          </p:cNvSpPr>
          <p:nvPr/>
        </p:nvSpPr>
        <p:spPr>
          <a:xfrm>
            <a:off x="2021994" y="2138822"/>
            <a:ext cx="5012675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Nunito"/>
              <a:buNone/>
              <a:defRPr sz="3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Nunito"/>
              <a:buNone/>
              <a:defRPr sz="3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Nunito"/>
              <a:buNone/>
              <a:defRPr sz="3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Nunito"/>
              <a:buNone/>
              <a:defRPr sz="3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Nunito"/>
              <a:buNone/>
              <a:defRPr sz="3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Nunito"/>
              <a:buNone/>
              <a:defRPr sz="3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Nunito"/>
              <a:buNone/>
              <a:defRPr sz="3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Nunito"/>
              <a:buNone/>
              <a:defRPr sz="3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Nunito"/>
              <a:buNone/>
              <a:defRPr sz="3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-US" sz="4400" dirty="0">
                <a:solidFill>
                  <a:srgbClr val="4C505C"/>
                </a:solidFill>
                <a:latin typeface="Bahnschrift SemiBold Condensed" panose="020B0502040204020203" pitchFamily="34" charset="0"/>
              </a:rPr>
              <a:t>Spring MVC REST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BBD051-0C86-42C6-8B9F-A0A7DFD57762}"/>
              </a:ext>
            </a:extLst>
          </p:cNvPr>
          <p:cNvSpPr txBox="1"/>
          <p:nvPr/>
        </p:nvSpPr>
        <p:spPr>
          <a:xfrm>
            <a:off x="3977090" y="3598908"/>
            <a:ext cx="493096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latin typeface="Bahnschrift SemiBold Condensed" panose="020B0502040204020203" pitchFamily="34" charset="0"/>
              </a:rPr>
              <a:t>Réalisé par: </a:t>
            </a:r>
            <a:r>
              <a:rPr lang="fr-F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BENJDIA Saad &amp; CHOUKHMANE Khalid</a:t>
            </a:r>
          </a:p>
          <a:p>
            <a:r>
              <a:rPr lang="fr-FR" sz="2200" b="1" dirty="0">
                <a:latin typeface="Bahnschrift SemiBold Condensed" panose="020B0502040204020203" pitchFamily="34" charset="0"/>
              </a:rPr>
              <a:t>Demandé par</a:t>
            </a:r>
            <a:r>
              <a:rPr lang="fr-FR" sz="2200" dirty="0">
                <a:latin typeface="Bahnschrift SemiBold Condensed" panose="020B0502040204020203" pitchFamily="34" charset="0"/>
              </a:rPr>
              <a:t>: </a:t>
            </a:r>
            <a:r>
              <a:rPr lang="fr-FR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Biniz</a:t>
            </a:r>
            <a:r>
              <a:rPr lang="fr-F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Mohamed</a:t>
            </a:r>
          </a:p>
          <a:p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7F008F-19BF-4F2E-83D5-75B8A968A29F}"/>
              </a:ext>
            </a:extLst>
          </p:cNvPr>
          <p:cNvSpPr/>
          <p:nvPr/>
        </p:nvSpPr>
        <p:spPr>
          <a:xfrm>
            <a:off x="2910485" y="4551064"/>
            <a:ext cx="32356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Année</a:t>
            </a:r>
            <a:r>
              <a:rPr lang="en-US" sz="1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universitaire</a:t>
            </a:r>
            <a:r>
              <a:rPr lang="fr-FR" sz="1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2019/2020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>
            <a:spLocks noGrp="1"/>
          </p:cNvSpPr>
          <p:nvPr>
            <p:ph type="title"/>
          </p:nvPr>
        </p:nvSpPr>
        <p:spPr>
          <a:xfrm>
            <a:off x="760449" y="845600"/>
            <a:ext cx="7505700" cy="6110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Annotations</a:t>
            </a:r>
            <a:endParaRPr dirty="0"/>
          </a:p>
        </p:txBody>
      </p:sp>
      <p:sp>
        <p:nvSpPr>
          <p:cNvPr id="184" name="Google Shape;184;p22"/>
          <p:cNvSpPr txBox="1">
            <a:spLocks noGrp="1"/>
          </p:cNvSpPr>
          <p:nvPr>
            <p:ph type="body" idx="1"/>
          </p:nvPr>
        </p:nvSpPr>
        <p:spPr>
          <a:xfrm>
            <a:off x="701749" y="1849900"/>
            <a:ext cx="7623101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Annotation @ResponseBody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Annotation @RequestBody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Annotation @RestController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Annotation @RequestMapping</a:t>
            </a:r>
            <a:endParaRPr lang="fr-F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76E7DF-53A7-4B91-8D07-5CF996A658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10</a:t>
            </a:fld>
            <a:endParaRPr lang="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BBBD-BBD2-466B-A5EB-197D6D2B0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01" y="303339"/>
            <a:ext cx="7505700" cy="526001"/>
          </a:xfrm>
        </p:spPr>
        <p:txBody>
          <a:bodyPr/>
          <a:lstStyle/>
          <a:p>
            <a:r>
              <a:rPr lang="fr-FR" sz="2800" dirty="0"/>
              <a:t>@ResponseBody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2C7036-D34E-49EA-B492-39B43E35B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1125299"/>
            <a:ext cx="6219825" cy="369226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FFBCAB-EEE5-42C5-92E2-4089D21944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11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132338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BBBD-BBD2-466B-A5EB-197D6D2B0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34" y="675479"/>
            <a:ext cx="7505700" cy="526001"/>
          </a:xfrm>
        </p:spPr>
        <p:txBody>
          <a:bodyPr/>
          <a:lstStyle/>
          <a:p>
            <a:r>
              <a:rPr lang="fr-FR" sz="2800" dirty="0"/>
              <a:t>@RequestBody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E42FBF-918C-492B-B7C4-959822FC1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2367469"/>
            <a:ext cx="6610350" cy="18737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DC0F79-6C1E-46B8-A678-9B40A1B8E38C}"/>
              </a:ext>
            </a:extLst>
          </p:cNvPr>
          <p:cNvSpPr txBox="1"/>
          <p:nvPr/>
        </p:nvSpPr>
        <p:spPr>
          <a:xfrm>
            <a:off x="1192396" y="1754655"/>
            <a:ext cx="49744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222635"/>
                </a:solidFill>
                <a:latin typeface="Cambria" panose="02040503050406030204" pitchFamily="18" charset="0"/>
              </a:rPr>
              <a:t>C</a:t>
            </a:r>
            <a:r>
              <a:rPr lang="fr-FR" sz="1600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ette annotation représente le corps de la demande</a:t>
            </a:r>
            <a:endParaRPr lang="fr-FR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E1D9B-71C2-4322-A459-FCE0E7DC4A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12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3953994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BBBD-BBD2-466B-A5EB-197D6D2B0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03" y="356504"/>
            <a:ext cx="7505700" cy="526001"/>
          </a:xfrm>
        </p:spPr>
        <p:txBody>
          <a:bodyPr/>
          <a:lstStyle/>
          <a:p>
            <a:r>
              <a:rPr lang="fr-FR" sz="2800" dirty="0"/>
              <a:t>@RestController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F75F07-82F9-45EB-B2FC-D64AE6492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1079118"/>
            <a:ext cx="6086475" cy="362047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2906D-3C15-4163-9E14-24AE879D45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13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163368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A8AC-7534-4651-A917-EA09FCD1C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26" y="1748700"/>
            <a:ext cx="6989737" cy="1646100"/>
          </a:xfrm>
        </p:spPr>
        <p:txBody>
          <a:bodyPr/>
          <a:lstStyle/>
          <a:p>
            <a:r>
              <a:rPr lang="fr-FR" sz="5400" b="1" dirty="0">
                <a:solidFill>
                  <a:schemeClr val="tx1"/>
                </a:solidFill>
              </a:rPr>
              <a:t>Simulation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CB9470-CCA4-47CC-9B00-3BAD4F29FA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14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1534588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1108-1AB9-44EF-88DD-B8481BA8E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1350" y="303507"/>
            <a:ext cx="5361300" cy="1121256"/>
          </a:xfrm>
        </p:spPr>
        <p:txBody>
          <a:bodyPr/>
          <a:lstStyle/>
          <a:p>
            <a:r>
              <a:rPr lang="fr-FR" sz="4000" dirty="0"/>
              <a:t>Références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24ED7-A118-4593-8E8D-735D9C4D8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039" y="1775745"/>
            <a:ext cx="7721235" cy="446460"/>
          </a:xfrm>
        </p:spPr>
        <p:txBody>
          <a:bodyPr/>
          <a:lstStyle/>
          <a:p>
            <a:pPr algn="l"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accent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https://www.upwork.com/hiring/development/soap-vs-rest-comparing-two-apis/</a:t>
            </a:r>
            <a:endParaRPr lang="fr-FR" dirty="0">
              <a:solidFill>
                <a:schemeClr val="accent6"/>
              </a:solidFill>
            </a:endParaRPr>
          </a:p>
          <a:p>
            <a:pPr algn="l">
              <a:buClr>
                <a:schemeClr val="accent6"/>
              </a:buClr>
              <a:buFont typeface="Wingdings" panose="05000000000000000000" pitchFamily="2" charset="2"/>
              <a:buChar char="q"/>
            </a:pPr>
            <a:endParaRPr lang="fr-FR" dirty="0">
              <a:solidFill>
                <a:schemeClr val="accent6"/>
              </a:solidFill>
            </a:endParaRPr>
          </a:p>
          <a:p>
            <a:pPr algn="l">
              <a:buClr>
                <a:schemeClr val="accent6"/>
              </a:buClr>
              <a:buFont typeface="Wingdings" panose="05000000000000000000" pitchFamily="2" charset="2"/>
              <a:buChar char="q"/>
            </a:pP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0867D0D-79FD-4433-8D3F-2683172B0091}"/>
              </a:ext>
            </a:extLst>
          </p:cNvPr>
          <p:cNvSpPr txBox="1">
            <a:spLocks/>
          </p:cNvSpPr>
          <p:nvPr/>
        </p:nvSpPr>
        <p:spPr>
          <a:xfrm>
            <a:off x="402039" y="2348520"/>
            <a:ext cx="7721235" cy="446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l"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accent6"/>
                </a:solidFill>
              </a:rPr>
              <a:t>https://www.supinfo.com/articles/single/4350-comprendre-web-services</a:t>
            </a:r>
          </a:p>
          <a:p>
            <a:pPr algn="l">
              <a:buClr>
                <a:schemeClr val="accent6"/>
              </a:buClr>
              <a:buFont typeface="Wingdings" panose="05000000000000000000" pitchFamily="2" charset="2"/>
              <a:buChar char="q"/>
            </a:pP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E2FE429-D780-416C-8EBB-F635DC4BAA09}"/>
              </a:ext>
            </a:extLst>
          </p:cNvPr>
          <p:cNvSpPr txBox="1">
            <a:spLocks/>
          </p:cNvSpPr>
          <p:nvPr/>
        </p:nvSpPr>
        <p:spPr>
          <a:xfrm>
            <a:off x="402039" y="2908005"/>
            <a:ext cx="7896313" cy="1073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l"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accent6"/>
                </a:solidFill>
                <a:hlinkClick r:id="rId3"/>
              </a:rPr>
              <a:t>https://www.soapui.org/rest-testing/getting-started/</a:t>
            </a:r>
            <a:endParaRPr lang="fr-FR" dirty="0">
              <a:solidFill>
                <a:schemeClr val="accent6"/>
              </a:solidFill>
            </a:endParaRPr>
          </a:p>
          <a:p>
            <a:pPr algn="l">
              <a:buClr>
                <a:schemeClr val="accent6"/>
              </a:buClr>
              <a:buFont typeface="Wingdings" panose="05000000000000000000" pitchFamily="2" charset="2"/>
              <a:buChar char="q"/>
            </a:pPr>
            <a:endParaRPr lang="fr-FR" dirty="0">
              <a:solidFill>
                <a:schemeClr val="accent6"/>
              </a:solidFill>
            </a:endParaRPr>
          </a:p>
          <a:p>
            <a:pPr algn="l"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fr-FR" dirty="0">
                <a:solidFill>
                  <a:srgbClr val="0070C0"/>
                </a:solidFill>
              </a:rPr>
              <a:t>https://www.youtube.com/watch?v=oTzNRv6X51o&amp;list=PLhW3qG5bs-L9E2KV6vVdB-YTk-sRxmRAB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208FE-EBEC-4CA5-A947-C99D996122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15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3920095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1108-1AB9-44EF-88DD-B8481BA8E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1350" y="303507"/>
            <a:ext cx="5361300" cy="1121256"/>
          </a:xfrm>
        </p:spPr>
        <p:txBody>
          <a:bodyPr/>
          <a:lstStyle/>
          <a:p>
            <a:r>
              <a:rPr lang="fr-FR" sz="4000" dirty="0"/>
              <a:t>Références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24ED7-A118-4593-8E8D-735D9C4D8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039" y="1775743"/>
            <a:ext cx="7721235" cy="2328423"/>
          </a:xfrm>
        </p:spPr>
        <p:txBody>
          <a:bodyPr/>
          <a:lstStyle/>
          <a:p>
            <a:pPr algn="l"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accent6"/>
                </a:solidFill>
                <a:hlinkClick r:id="rId2"/>
              </a:rPr>
              <a:t>https://www.upwork.com/hiring/development/soap-vs-rest-comparing-two-apis/</a:t>
            </a:r>
            <a:endParaRPr lang="fr-FR" dirty="0">
              <a:solidFill>
                <a:schemeClr val="accent6"/>
              </a:solidFill>
            </a:endParaRPr>
          </a:p>
          <a:p>
            <a:pPr algn="l">
              <a:buClr>
                <a:schemeClr val="accent6"/>
              </a:buClr>
              <a:buFont typeface="Wingdings" panose="05000000000000000000" pitchFamily="2" charset="2"/>
              <a:buChar char="q"/>
            </a:pPr>
            <a:endParaRPr lang="fr-FR" dirty="0">
              <a:solidFill>
                <a:schemeClr val="accent6"/>
              </a:solidFill>
            </a:endParaRPr>
          </a:p>
          <a:p>
            <a:pPr algn="l"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accent6"/>
                </a:solidFill>
                <a:hlinkClick r:id="rId3"/>
              </a:rPr>
              <a:t>https://www.youtube.com/watch?v=4qBvR7BKOTI&amp;list=PLtUIbLoyHO9fUj4abxgdghIfBIezTcvnc&amp;index=3</a:t>
            </a:r>
            <a:endParaRPr lang="fr-FR" dirty="0">
              <a:solidFill>
                <a:schemeClr val="accent6"/>
              </a:solidFill>
            </a:endParaRPr>
          </a:p>
          <a:p>
            <a:pPr algn="l">
              <a:buClr>
                <a:schemeClr val="accent6"/>
              </a:buClr>
              <a:buFont typeface="Wingdings" panose="05000000000000000000" pitchFamily="2" charset="2"/>
              <a:buChar char="q"/>
            </a:pPr>
            <a:endParaRPr lang="fr-FR" dirty="0">
              <a:solidFill>
                <a:schemeClr val="accent6"/>
              </a:solidFill>
            </a:endParaRPr>
          </a:p>
          <a:p>
            <a:pPr algn="l"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accent6"/>
                </a:solidFill>
              </a:rPr>
              <a:t>https://java2blog.com/spring-restful-web-services-crud-example/</a:t>
            </a:r>
          </a:p>
          <a:p>
            <a:pPr algn="l">
              <a:buClr>
                <a:schemeClr val="accent6"/>
              </a:buClr>
              <a:buFont typeface="Wingdings" panose="05000000000000000000" pitchFamily="2" charset="2"/>
              <a:buChar char="q"/>
            </a:pPr>
            <a:endParaRPr lang="fr-FR" dirty="0">
              <a:solidFill>
                <a:schemeClr val="accent6"/>
              </a:solidFill>
            </a:endParaRPr>
          </a:p>
          <a:p>
            <a:pPr algn="l"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accent6"/>
                </a:solidFill>
                <a:hlinkClick r:id="rId4"/>
              </a:rPr>
              <a:t>https://github.com/khalidchoukhmane/Spring-mvc-rest</a:t>
            </a:r>
            <a:endParaRPr lang="fr-FR" dirty="0">
              <a:solidFill>
                <a:schemeClr val="accent6"/>
              </a:solidFill>
            </a:endParaRPr>
          </a:p>
          <a:p>
            <a:pPr algn="l">
              <a:buClr>
                <a:schemeClr val="accent6"/>
              </a:buClr>
              <a:buFont typeface="Wingdings" panose="05000000000000000000" pitchFamily="2" charset="2"/>
              <a:buChar char="q"/>
            </a:pPr>
            <a:endParaRPr lang="fr-FR" dirty="0">
              <a:solidFill>
                <a:schemeClr val="accent6"/>
              </a:solidFill>
            </a:endParaRPr>
          </a:p>
          <a:p>
            <a:pPr algn="l">
              <a:buClr>
                <a:schemeClr val="accent6"/>
              </a:buClr>
              <a:buFont typeface="Wingdings" panose="05000000000000000000" pitchFamily="2" charset="2"/>
              <a:buChar char="q"/>
            </a:pPr>
            <a:endParaRPr lang="fr-FR" dirty="0">
              <a:solidFill>
                <a:schemeClr val="accent6"/>
              </a:solidFill>
            </a:endParaRPr>
          </a:p>
          <a:p>
            <a:pPr algn="l">
              <a:buClr>
                <a:schemeClr val="accent6"/>
              </a:buClr>
              <a:buFont typeface="Wingdings" panose="05000000000000000000" pitchFamily="2" charset="2"/>
              <a:buChar char="q"/>
            </a:pPr>
            <a:endParaRPr lang="fr-FR" dirty="0">
              <a:solidFill>
                <a:schemeClr val="accent6"/>
              </a:solidFill>
            </a:endParaRPr>
          </a:p>
          <a:p>
            <a:pPr algn="l">
              <a:buClr>
                <a:schemeClr val="accent6"/>
              </a:buClr>
              <a:buFont typeface="Wingdings" panose="05000000000000000000" pitchFamily="2" charset="2"/>
              <a:buChar char="q"/>
            </a:pP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3CF59-D2CD-4ACD-9DDF-0DC62378A3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16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3267505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A8AC-7534-4651-A917-EA09FCD1C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843" y="1704848"/>
            <a:ext cx="6989737" cy="1646100"/>
          </a:xfrm>
        </p:spPr>
        <p:txBody>
          <a:bodyPr/>
          <a:lstStyle/>
          <a:p>
            <a:r>
              <a:rPr lang="fr-FR" sz="4400" b="1" dirty="0">
                <a:solidFill>
                  <a:schemeClr val="tx1"/>
                </a:solidFill>
              </a:rPr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4037415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5E37D-68D4-431F-9A96-ECEC7D27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0537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73340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fr" sz="1700" dirty="0">
                <a:latin typeface="Times New Roman"/>
                <a:ea typeface="Times New Roman"/>
                <a:cs typeface="Times New Roman"/>
                <a:sym typeface="Times New Roman"/>
              </a:rPr>
              <a:t>C'est quoi le web service et pourquoi en l’utilise?</a:t>
            </a:r>
            <a:endParaRPr sz="1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fr" sz="1700" dirty="0">
                <a:latin typeface="Times New Roman"/>
                <a:ea typeface="Times New Roman"/>
                <a:cs typeface="Times New Roman"/>
                <a:sym typeface="Times New Roman"/>
              </a:rPr>
              <a:t>Comment ça marche le web service ?</a:t>
            </a:r>
            <a:endParaRPr sz="1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fr" sz="1700" dirty="0">
                <a:latin typeface="Times New Roman"/>
                <a:ea typeface="Times New Roman"/>
                <a:cs typeface="Times New Roman"/>
                <a:sym typeface="Times New Roman"/>
              </a:rPr>
              <a:t>Les types de web service</a:t>
            </a:r>
            <a:endParaRPr sz="1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fr" sz="1700" dirty="0">
                <a:latin typeface="Times New Roman"/>
                <a:ea typeface="Times New Roman"/>
                <a:cs typeface="Times New Roman"/>
                <a:sym typeface="Times New Roman"/>
              </a:rPr>
              <a:t>C’est quoi le restful web service </a:t>
            </a:r>
            <a:endParaRPr sz="15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>
              <a:buSzPts val="1700"/>
              <a:buFont typeface="Times New Roman"/>
              <a:buAutoNum type="arabicPeriod"/>
            </a:pPr>
            <a:r>
              <a:rPr lang="fr" sz="1700" dirty="0">
                <a:latin typeface="Times New Roman"/>
                <a:cs typeface="Times New Roman"/>
                <a:sym typeface="Times New Roman"/>
              </a:rPr>
              <a:t>Comment Spring prend en charge les services web RESTful</a:t>
            </a:r>
            <a:endParaRPr sz="1700" dirty="0">
              <a:latin typeface="Times New Roman"/>
              <a:cs typeface="Times New Roman"/>
              <a:sym typeface="Times New Roman"/>
            </a:endParaRPr>
          </a:p>
          <a:p>
            <a:pPr indent="-336550">
              <a:buSzPts val="1700"/>
              <a:buFont typeface="Times New Roman"/>
              <a:buAutoNum type="arabicPeriod"/>
            </a:pPr>
            <a:r>
              <a:rPr lang="fr" sz="1700" dirty="0">
                <a:latin typeface="Times New Roman"/>
                <a:cs typeface="Times New Roman"/>
                <a:sym typeface="Times New Roman"/>
              </a:rPr>
              <a:t>Les annotations utilisés</a:t>
            </a:r>
            <a:endParaRPr sz="1700" dirty="0">
              <a:latin typeface="Times New Roman"/>
              <a:cs typeface="Times New Roman"/>
              <a:sym typeface="Times New Roman"/>
            </a:endParaRPr>
          </a:p>
          <a:p>
            <a:pPr indent="-336550">
              <a:buSzPts val="1700"/>
              <a:buFont typeface="Times New Roman"/>
              <a:buAutoNum type="arabicPeriod"/>
            </a:pPr>
            <a:r>
              <a:rPr lang="fr" sz="1700" dirty="0">
                <a:latin typeface="Times New Roman"/>
                <a:cs typeface="Times New Roman"/>
                <a:sym typeface="Times New Roman"/>
              </a:rPr>
              <a:t>Simulation</a:t>
            </a:r>
            <a:endParaRPr sz="1700" dirty="0">
              <a:latin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711000" y="734150"/>
            <a:ext cx="77220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2600" dirty="0">
                <a:solidFill>
                  <a:srgbClr val="B45F06"/>
                </a:solidFill>
              </a:rPr>
              <a:t>C'est quoi le web services et pourquoi en l’utilise ?</a:t>
            </a:r>
            <a:endParaRPr sz="2600" dirty="0">
              <a:solidFill>
                <a:srgbClr val="B45F06"/>
              </a:solidFill>
            </a:endParaRPr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19150" y="196135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 dirty="0">
                <a:latin typeface="Times New Roman"/>
                <a:ea typeface="Times New Roman"/>
                <a:cs typeface="Times New Roman"/>
                <a:sym typeface="Times New Roman"/>
              </a:rPr>
              <a:t>C'est quoi le web service?</a:t>
            </a:r>
            <a:endParaRPr sz="1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800" dirty="0">
                <a:latin typeface="Times New Roman"/>
                <a:ea typeface="Times New Roman"/>
                <a:cs typeface="Times New Roman"/>
                <a:sym typeface="Times New Roman"/>
              </a:rPr>
              <a:t>est une protocole utilisé pour changer les donnée</a:t>
            </a:r>
            <a:r>
              <a:rPr lang="fr-FR" sz="1800" dirty="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fr" sz="1800" dirty="0">
                <a:latin typeface="Times New Roman"/>
                <a:ea typeface="Times New Roman"/>
                <a:cs typeface="Times New Roman"/>
                <a:sym typeface="Times New Roman"/>
              </a:rPr>
              <a:t> entre les applications.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800" b="1" dirty="0">
                <a:latin typeface="Times New Roman"/>
                <a:ea typeface="Times New Roman"/>
                <a:cs typeface="Times New Roman"/>
                <a:sym typeface="Times New Roman"/>
              </a:rPr>
              <a:t>pourquoi le web service ?</a:t>
            </a:r>
            <a:endParaRPr sz="1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800" dirty="0">
                <a:latin typeface="Times New Roman"/>
                <a:ea typeface="Times New Roman"/>
                <a:cs typeface="Times New Roman"/>
                <a:sym typeface="Times New Roman"/>
              </a:rPr>
              <a:t>permettre la communication entre deux différent application</a:t>
            </a:r>
            <a:r>
              <a:rPr lang="fr-FR" sz="1800" dirty="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fr" sz="1800" dirty="0">
                <a:latin typeface="Times New Roman"/>
                <a:ea typeface="Times New Roman"/>
                <a:cs typeface="Times New Roman"/>
                <a:sym typeface="Times New Roman"/>
              </a:rPr>
              <a:t> dans web.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EB8019-8307-4FEC-8E66-60AA54CA6E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4</a:t>
            </a:fld>
            <a:endParaRPr lang="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819150" y="7047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Comment web service ça marche 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/>
              <a:t>S</a:t>
            </a:r>
            <a:r>
              <a:rPr lang="fr" sz="1800" b="1" dirty="0"/>
              <a:t>ervice provider(server)</a:t>
            </a:r>
            <a:r>
              <a:rPr lang="fr" sz="1800" dirty="0"/>
              <a:t> : c'est le responsable du développement et l'implémentation de web services, et le rendre disponible sur le Web.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800" dirty="0"/>
              <a:t>puisque il y’a une serveur qui implémente le web service donc il ‘a aussi une utilisation de ce web service qui s'appelle le client(</a:t>
            </a:r>
            <a:r>
              <a:rPr lang="fr" sz="1800" b="1" dirty="0"/>
              <a:t>service consumer</a:t>
            </a:r>
            <a:r>
              <a:rPr lang="fr" sz="1800" dirty="0"/>
              <a:t>). 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1C8C3F-FEC1-4B71-872A-8B8AEF1DC3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5</a:t>
            </a:fld>
            <a:endParaRPr lang="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819150" y="509363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comment web service </a:t>
            </a:r>
            <a:r>
              <a:rPr lang="fr-FR" dirty="0"/>
              <a:t>ç</a:t>
            </a:r>
            <a:r>
              <a:rPr lang="fr" dirty="0"/>
              <a:t>a marche ?</a:t>
            </a:r>
            <a:endParaRPr dirty="0"/>
          </a:p>
        </p:txBody>
      </p:sp>
      <p:sp>
        <p:nvSpPr>
          <p:cNvPr id="153" name="Google Shape;153;p1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639550"/>
            <a:ext cx="7505701" cy="291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B36F51-C551-4242-94C4-2F59ADF85B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6</a:t>
            </a:fld>
            <a:endParaRPr lang="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>
            <a:spLocks noGrp="1"/>
          </p:cNvSpPr>
          <p:nvPr>
            <p:ph type="title"/>
          </p:nvPr>
        </p:nvSpPr>
        <p:spPr>
          <a:xfrm>
            <a:off x="819150" y="558521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Les types de web services</a:t>
            </a:r>
            <a:endParaRPr dirty="0"/>
          </a:p>
        </p:txBody>
      </p:sp>
      <p:sp>
        <p:nvSpPr>
          <p:cNvPr id="160" name="Google Shape;160;p18"/>
          <p:cNvSpPr txBox="1">
            <a:spLocks noGrp="1"/>
          </p:cNvSpPr>
          <p:nvPr>
            <p:ph type="body" idx="1"/>
          </p:nvPr>
        </p:nvSpPr>
        <p:spPr>
          <a:xfrm>
            <a:off x="819150" y="1800200"/>
            <a:ext cx="7505700" cy="25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 dirty="0"/>
              <a:t>SOAP </a:t>
            </a:r>
            <a:r>
              <a:rPr lang="fr" sz="1800" dirty="0"/>
              <a:t>(Simple Object Access Protocol)</a:t>
            </a:r>
            <a:endParaRPr sz="1800"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fr" sz="1800" dirty="0"/>
              <a:t>Medium : HTTP (POST)</a:t>
            </a:r>
            <a:endParaRPr sz="18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800" dirty="0"/>
              <a:t>Format : XML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800" b="1" dirty="0"/>
              <a:t>REST </a:t>
            </a:r>
            <a:r>
              <a:rPr lang="fr" sz="1800" dirty="0"/>
              <a:t>(REpresentational State Transfer)</a:t>
            </a:r>
            <a:endParaRPr sz="1800"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fr" sz="1800" dirty="0"/>
              <a:t>Medium : HTTP (POST, GET, PUT, DELETE,…)</a:t>
            </a:r>
            <a:endParaRPr sz="18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800" dirty="0"/>
              <a:t>Format : XML/JSON/TEXT...</a:t>
            </a:r>
            <a:endParaRPr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2B05E0-2EF3-4AF7-9233-65C609DED8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7</a:t>
            </a:fld>
            <a:endParaRPr lang="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C’est quoi Restful web service</a:t>
            </a:r>
            <a:endParaRPr dirty="0"/>
          </a:p>
        </p:txBody>
      </p:sp>
      <p:sp>
        <p:nvSpPr>
          <p:cNvPr id="172" name="Google Shape;172;p2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❖"/>
            </a:pPr>
            <a:r>
              <a:rPr lang="fr" sz="1700">
                <a:latin typeface="Times New Roman"/>
                <a:ea typeface="Times New Roman"/>
                <a:cs typeface="Times New Roman"/>
                <a:sym typeface="Times New Roman"/>
              </a:rPr>
              <a:t>REpresentational State Transfer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❖"/>
            </a:pPr>
            <a:r>
              <a:rPr lang="fr" sz="1700">
                <a:latin typeface="Times New Roman"/>
                <a:ea typeface="Times New Roman"/>
                <a:cs typeface="Times New Roman"/>
                <a:sym typeface="Times New Roman"/>
              </a:rPr>
              <a:t>Structure les données en XML, YAML, JSON, etc….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❖"/>
            </a:pPr>
            <a:r>
              <a:rPr lang="fr" sz="1700">
                <a:latin typeface="Times New Roman"/>
                <a:ea typeface="Times New Roman"/>
                <a:cs typeface="Times New Roman"/>
                <a:sym typeface="Times New Roman"/>
              </a:rPr>
              <a:t>Vos requêtes HTTP REST de base sont: GET, POST, PUT, DELETE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❖"/>
            </a:pPr>
            <a:r>
              <a:rPr lang="fr" sz="1700">
                <a:latin typeface="Times New Roman"/>
                <a:ea typeface="Times New Roman"/>
                <a:cs typeface="Times New Roman"/>
                <a:sym typeface="Times New Roman"/>
              </a:rPr>
              <a:t>Les API REST sont basées sur des URI (Uniform Resource Identifier)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❖"/>
            </a:pPr>
            <a:r>
              <a:rPr lang="fr" sz="1700">
                <a:latin typeface="Times New Roman"/>
                <a:ea typeface="Times New Roman"/>
                <a:cs typeface="Times New Roman"/>
                <a:sym typeface="Times New Roman"/>
              </a:rPr>
              <a:t>REST est une question de simplicité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8BDDF4-9C89-4866-A5FA-4A817F7D69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8</a:t>
            </a:fld>
            <a:endParaRPr lang="f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>
            <a:spLocks noGrp="1"/>
          </p:cNvSpPr>
          <p:nvPr>
            <p:ph type="title"/>
          </p:nvPr>
        </p:nvSpPr>
        <p:spPr>
          <a:xfrm>
            <a:off x="819150" y="353211"/>
            <a:ext cx="7505700" cy="10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Comment spring prend en charge les services web RESTful</a:t>
            </a:r>
            <a:endParaRPr dirty="0"/>
          </a:p>
        </p:txBody>
      </p:sp>
      <p:sp>
        <p:nvSpPr>
          <p:cNvPr id="178" name="Google Shape;178;p21"/>
          <p:cNvSpPr txBox="1">
            <a:spLocks noGrp="1"/>
          </p:cNvSpPr>
          <p:nvPr>
            <p:ph type="body" idx="1"/>
          </p:nvPr>
        </p:nvSpPr>
        <p:spPr>
          <a:xfrm>
            <a:off x="570900" y="1714279"/>
            <a:ext cx="8002200" cy="30760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fr" sz="1650" dirty="0">
                <a:solidFill>
                  <a:srgbClr val="22263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Dans Spring MVC, un contrôleur peut gérer les demandes de toutes les méthodes HTTP</a:t>
            </a:r>
            <a:endParaRPr sz="1650" dirty="0">
              <a:solidFill>
                <a:srgbClr val="22263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Clr>
                <a:srgbClr val="222635"/>
              </a:buClr>
              <a:buSzPts val="1650"/>
              <a:buFont typeface="Times New Roman"/>
              <a:buChar char="❏"/>
            </a:pPr>
            <a:r>
              <a:rPr lang="fr" sz="1650" dirty="0">
                <a:solidFill>
                  <a:srgbClr val="22263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Dans le cas de REST, la représentation des données est très importante et c'est pourquoi Spring MVC vous permet de contourner complètement le rendu basé sur la vue</a:t>
            </a:r>
            <a:endParaRPr sz="1650" dirty="0">
              <a:solidFill>
                <a:srgbClr val="22263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Clr>
                <a:srgbClr val="222635"/>
              </a:buClr>
              <a:buSzPts val="1450"/>
              <a:buFont typeface="Times New Roman"/>
              <a:buChar char="❏"/>
            </a:pPr>
            <a:r>
              <a:rPr lang="fr" sz="1650" dirty="0">
                <a:solidFill>
                  <a:srgbClr val="22263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La version Spring 4.0 a ajouté une annotation dédiée  </a:t>
            </a:r>
            <a:r>
              <a:rPr lang="fr" sz="15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@RestController</a:t>
            </a:r>
            <a:r>
              <a:rPr lang="fr" sz="1650" dirty="0">
                <a:solidFill>
                  <a:srgbClr val="22263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pour faciliter encore plus le développement des services Web RESTful.</a:t>
            </a:r>
            <a:endParaRPr sz="1650" dirty="0">
              <a:solidFill>
                <a:srgbClr val="22263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Clr>
                <a:srgbClr val="222635"/>
              </a:buClr>
              <a:buSzPts val="1650"/>
              <a:buFont typeface="Times New Roman"/>
              <a:buChar char="❏"/>
            </a:pPr>
            <a:r>
              <a:rPr lang="fr" sz="1650" dirty="0">
                <a:solidFill>
                  <a:srgbClr val="22263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Un autre aspect clé des services Web RESTful est la représentation, ce qui signifie que la même ressource peut être représentée dans différents formats, c'est-à-dire JSON, XML, HTML, etc..</a:t>
            </a:r>
            <a:endParaRPr sz="1650" dirty="0">
              <a:solidFill>
                <a:srgbClr val="22263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0B2D0B-1959-4120-A610-0DF85AA798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9</a:t>
            </a:fld>
            <a:endParaRPr lang="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600</Words>
  <Application>Microsoft Office PowerPoint</Application>
  <PresentationFormat>On-screen Show (16:9)</PresentationFormat>
  <Paragraphs>88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Microsoft YaHei</vt:lpstr>
      <vt:lpstr>Times New Roman</vt:lpstr>
      <vt:lpstr>Arial</vt:lpstr>
      <vt:lpstr>Wingdings</vt:lpstr>
      <vt:lpstr>Bahnschrift SemiBold Condensed</vt:lpstr>
      <vt:lpstr>Arial Narrow</vt:lpstr>
      <vt:lpstr>Nunito</vt:lpstr>
      <vt:lpstr>Courier New</vt:lpstr>
      <vt:lpstr>Calibri</vt:lpstr>
      <vt:lpstr>Garamond</vt:lpstr>
      <vt:lpstr>Cambria</vt:lpstr>
      <vt:lpstr>Shift</vt:lpstr>
      <vt:lpstr>PowerPoint Presentation</vt:lpstr>
      <vt:lpstr>INTRODUCTION</vt:lpstr>
      <vt:lpstr>Plan</vt:lpstr>
      <vt:lpstr>C'est quoi le web services et pourquoi en l’utilise ?</vt:lpstr>
      <vt:lpstr>Comment web service ça marche ? </vt:lpstr>
      <vt:lpstr>comment web service ça marche ?</vt:lpstr>
      <vt:lpstr>Les types de web services</vt:lpstr>
      <vt:lpstr>C’est quoi Restful web service</vt:lpstr>
      <vt:lpstr>Comment spring prend en charge les services web RESTful</vt:lpstr>
      <vt:lpstr>Annotations</vt:lpstr>
      <vt:lpstr>@ResponseBody</vt:lpstr>
      <vt:lpstr>@RequestBody</vt:lpstr>
      <vt:lpstr>@RestController</vt:lpstr>
      <vt:lpstr>Simulation</vt:lpstr>
      <vt:lpstr>Références</vt:lpstr>
      <vt:lpstr>Références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MVC REST</dc:title>
  <dc:creator>soumia</dc:creator>
  <cp:lastModifiedBy>SAAD BENJDIA</cp:lastModifiedBy>
  <cp:revision>19</cp:revision>
  <dcterms:modified xsi:type="dcterms:W3CDTF">2020-05-26T13:00:48Z</dcterms:modified>
</cp:coreProperties>
</file>