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8259-4F82-453A-AEF1-FDD56A7C7B2F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166D-A16E-4D94-A1B2-A00550FDEA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8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Azure Data Lake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is built from the ground-up as a native Hadoop Distributed File System (HDFS) working out-of-the-box with the Hadoop ecosystem including Azure HDInsight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 common Hadoop distributions like Hortonworks and Cloudera, and other Apache projects like Spark, Storm, Kafka, R, and more.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32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2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9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4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7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54939" y="2698308"/>
            <a:ext cx="7171398" cy="564835"/>
          </a:xfrm>
        </p:spPr>
        <p:txBody>
          <a:bodyPr anchor="ctr"/>
          <a:lstStyle>
            <a:lvl1pPr marL="0" indent="0">
              <a:spcBef>
                <a:spcPts val="588"/>
              </a:spcBef>
              <a:spcAft>
                <a:spcPts val="588"/>
              </a:spcAft>
              <a:buNone/>
              <a:defRPr sz="2745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 sz="1765">
                <a:solidFill>
                  <a:schemeClr val="accent1"/>
                </a:solidFill>
              </a:defRPr>
            </a:lvl2pPr>
            <a:lvl3pPr marL="224053" indent="0">
              <a:buNone/>
              <a:defRPr sz="1372"/>
            </a:lvl3pPr>
            <a:lvl4pPr marL="448105" indent="0">
              <a:buNone/>
              <a:defRPr sz="1176"/>
            </a:lvl4pPr>
            <a:lvl5pPr marL="672157" indent="0">
              <a:buNone/>
              <a:defRPr sz="1176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0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2007E-6 -4.5892E-6 L 0.05349 -4.589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1" build="p" bldLvl="2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4.22007E-6 -4.5892E-6 L 0.05349 -4.5892E-6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68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5E23-F946-4319-A279-EA9CE315CFAE}" type="datetimeFigureOut">
              <a:rPr lang="fr-FR" smtClean="0"/>
              <a:t>jj/11/aa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35BF-DC01-4BCB-B41D-ABDC7567B4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3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093" y="5272245"/>
            <a:ext cx="11111949" cy="13708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 defTabSz="685983">
              <a:defRPr/>
            </a:pPr>
            <a:r>
              <a:rPr lang="en-US" sz="1350" kern="0" dirty="0" smtClean="0">
                <a:solidFill>
                  <a:srgbClr val="363535">
                    <a:alpha val="99000"/>
                  </a:srgbClr>
                </a:solidFill>
                <a:latin typeface="Segoe UI"/>
              </a:rPr>
              <a:t>Azure </a:t>
            </a:r>
            <a:r>
              <a:rPr lang="en-US" sz="1350" kern="0" dirty="0">
                <a:solidFill>
                  <a:srgbClr val="363535">
                    <a:alpha val="99000"/>
                  </a:srgbClr>
                </a:solidFill>
                <a:latin typeface="Segoe UI"/>
              </a:rPr>
              <a:t>Blob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40756" y="5366179"/>
            <a:ext cx="3917578" cy="88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Container (wasb://)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395749" y="5366179"/>
            <a:ext cx="1859174" cy="111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olded Corner 36"/>
          <p:cNvSpPr/>
          <p:nvPr/>
        </p:nvSpPr>
        <p:spPr bwMode="auto">
          <a:xfrm rot="10800000" flipV="1">
            <a:off x="1607912" y="5516541"/>
            <a:ext cx="606597" cy="404182"/>
          </a:xfrm>
          <a:prstGeom prst="foldedCorner">
            <a:avLst>
              <a:gd name="adj" fmla="val 32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914031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VHD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170118" y="5978399"/>
            <a:ext cx="606597" cy="404182"/>
            <a:chOff x="7996260" y="3329160"/>
            <a:chExt cx="606597" cy="404182"/>
          </a:xfrm>
        </p:grpSpPr>
        <p:sp>
          <p:nvSpPr>
            <p:cNvPr id="39" name="Folded Corner 38"/>
            <p:cNvSpPr/>
            <p:nvPr/>
          </p:nvSpPr>
          <p:spPr bwMode="auto">
            <a:xfrm rot="10800000" flipV="1">
              <a:off x="7996260" y="3329160"/>
              <a:ext cx="606597" cy="404182"/>
            </a:xfrm>
            <a:prstGeom prst="foldedCorner">
              <a:avLst>
                <a:gd name="adj" fmla="val 323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VHD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17584" y="3385331"/>
              <a:ext cx="54551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983">
                <a:defRPr/>
              </a:pPr>
              <a:r>
                <a:rPr lang="en-US" sz="1350" kern="0" dirty="0" smtClean="0">
                  <a:solidFill>
                    <a:srgbClr val="363535">
                      <a:alpha val="99000"/>
                    </a:srgbClr>
                  </a:solidFill>
                </a:rPr>
                <a:t>Data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693693" y="5559327"/>
            <a:ext cx="5455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defRPr/>
            </a:pPr>
            <a:r>
              <a:rPr lang="en-US" sz="1350" kern="0" dirty="0" smtClean="0">
                <a:solidFill>
                  <a:srgbClr val="363535">
                    <a:alpha val="99000"/>
                  </a:srgbClr>
                </a:solidFill>
              </a:rPr>
              <a:t>OS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57059" y="5516541"/>
            <a:ext cx="626475" cy="404182"/>
            <a:chOff x="8055894" y="3329160"/>
            <a:chExt cx="626475" cy="404182"/>
          </a:xfrm>
        </p:grpSpPr>
        <p:sp>
          <p:nvSpPr>
            <p:cNvPr id="43" name="Folded Corner 42"/>
            <p:cNvSpPr/>
            <p:nvPr/>
          </p:nvSpPr>
          <p:spPr bwMode="auto">
            <a:xfrm rot="10800000" flipV="1">
              <a:off x="8055894" y="3329160"/>
              <a:ext cx="606597" cy="404182"/>
            </a:xfrm>
            <a:prstGeom prst="foldedCorner">
              <a:avLst>
                <a:gd name="adj" fmla="val 323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VHD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36852" y="3385331"/>
              <a:ext cx="54551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983">
                <a:defRPr/>
              </a:pPr>
              <a:r>
                <a:rPr lang="en-US" sz="1350" kern="0" dirty="0" smtClean="0">
                  <a:solidFill>
                    <a:srgbClr val="363535">
                      <a:alpha val="99000"/>
                    </a:srgbClr>
                  </a:solidFill>
                </a:rPr>
                <a:t>Data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583538" y="929283"/>
            <a:ext cx="2494664" cy="566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983"/>
            <a:r>
              <a:rPr lang="fr-FR" sz="1500" kern="0" dirty="0" smtClean="0">
                <a:solidFill>
                  <a:srgbClr val="363535">
                    <a:lumMod val="50000"/>
                  </a:srgbClr>
                </a:solidFill>
                <a:latin typeface="Segoe UI"/>
              </a:rPr>
              <a:t>client</a:t>
            </a:r>
            <a:endParaRPr lang="fr-FR" sz="1500" kern="0" dirty="0">
              <a:solidFill>
                <a:srgbClr val="363535">
                  <a:lumMod val="50000"/>
                </a:srgbClr>
              </a:solidFill>
              <a:latin typeface="Segoe U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4095" y="2427270"/>
            <a:ext cx="2544885" cy="2583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983">
              <a:defRPr/>
            </a:pPr>
            <a:r>
              <a:rPr lang="fr-FR" sz="1350" kern="0" dirty="0" err="1" smtClean="0">
                <a:solidFill>
                  <a:srgbClr val="363535">
                    <a:alpha val="99000"/>
                  </a:srgbClr>
                </a:solidFill>
                <a:latin typeface="Segoe UI"/>
              </a:rPr>
              <a:t>Hypervisor</a:t>
            </a:r>
            <a:endParaRPr lang="fr-FR" sz="1350" kern="0" dirty="0">
              <a:solidFill>
                <a:srgbClr val="363535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82757" y="2840470"/>
            <a:ext cx="2028279" cy="18718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defTabSz="685983">
              <a:defRPr/>
            </a:pPr>
            <a:r>
              <a:rPr lang="en-US" sz="1500" b="1" kern="0">
                <a:solidFill>
                  <a:srgbClr val="363535">
                    <a:lumMod val="50000"/>
                  </a:srgbClr>
                </a:solidFill>
                <a:latin typeface="Segoe UI"/>
              </a:rPr>
              <a:t>VM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75383" y="4213029"/>
            <a:ext cx="383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OS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4346" y="3891304"/>
            <a:ext cx="5229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Data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70381" y="337535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Cache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418" y="4157593"/>
            <a:ext cx="301831" cy="4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538" y="4171657"/>
            <a:ext cx="298798" cy="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7946" y="3350015"/>
            <a:ext cx="301831" cy="4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p-Down Arrow 54"/>
          <p:cNvSpPr/>
          <p:nvPr/>
        </p:nvSpPr>
        <p:spPr>
          <a:xfrm>
            <a:off x="2769315" y="4560681"/>
            <a:ext cx="150299" cy="964101"/>
          </a:xfrm>
          <a:prstGeom prst="upDown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56" name="Folded Corner 55"/>
          <p:cNvSpPr/>
          <p:nvPr/>
        </p:nvSpPr>
        <p:spPr bwMode="auto">
          <a:xfrm rot="10800000" flipV="1">
            <a:off x="1257779" y="3344720"/>
            <a:ext cx="606598" cy="404182"/>
          </a:xfrm>
          <a:prstGeom prst="foldedCorner">
            <a:avLst>
              <a:gd name="adj" fmla="val 32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91403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VHD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8612" y="4169599"/>
            <a:ext cx="298798" cy="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Left-Right Arrow 57"/>
          <p:cNvSpPr/>
          <p:nvPr/>
        </p:nvSpPr>
        <p:spPr>
          <a:xfrm>
            <a:off x="1850408" y="3447074"/>
            <a:ext cx="358973" cy="170657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59" name="Left-Right Arrow 58"/>
          <p:cNvSpPr/>
          <p:nvPr/>
        </p:nvSpPr>
        <p:spPr>
          <a:xfrm rot="16200000">
            <a:off x="1443765" y="4972848"/>
            <a:ext cx="962629" cy="141237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60" name="Left-Right Arrow 59"/>
          <p:cNvSpPr/>
          <p:nvPr/>
        </p:nvSpPr>
        <p:spPr>
          <a:xfrm rot="16200000">
            <a:off x="1728386" y="5203121"/>
            <a:ext cx="1444728" cy="122309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>
              <a:defRPr/>
            </a:pPr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722" y="2427270"/>
            <a:ext cx="2544885" cy="25833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983">
              <a:defRPr/>
            </a:pPr>
            <a:r>
              <a:rPr lang="fr-FR" sz="1350" kern="0" dirty="0" err="1" smtClean="0">
                <a:solidFill>
                  <a:srgbClr val="363535">
                    <a:alpha val="99000"/>
                  </a:srgbClr>
                </a:solidFill>
                <a:latin typeface="Segoe UI"/>
              </a:rPr>
              <a:t>Hypervisor</a:t>
            </a:r>
            <a:endParaRPr lang="fr-FR" sz="1350" kern="0" dirty="0">
              <a:solidFill>
                <a:srgbClr val="363535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19384" y="2840470"/>
            <a:ext cx="2028279" cy="18718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defTabSz="685983">
              <a:defRPr/>
            </a:pPr>
            <a:r>
              <a:rPr lang="en-US" sz="1500" b="1" kern="0" dirty="0">
                <a:solidFill>
                  <a:srgbClr val="363535">
                    <a:lumMod val="50000"/>
                  </a:srgbClr>
                </a:solidFill>
                <a:latin typeface="Segoe UI"/>
              </a:rPr>
              <a:t>VM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12010" y="4213029"/>
            <a:ext cx="383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OS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20973" y="3891304"/>
            <a:ext cx="5229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Data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07008" y="337535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983">
              <a:defRPr/>
            </a:pPr>
            <a:r>
              <a:rPr lang="en-US" sz="1350" b="1" kern="0" dirty="0">
                <a:solidFill>
                  <a:srgbClr val="363535">
                    <a:lumMod val="50000"/>
                  </a:srgbClr>
                </a:solidFill>
              </a:rPr>
              <a:t>Cache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5045" y="4157593"/>
            <a:ext cx="301831" cy="4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165" y="4171657"/>
            <a:ext cx="298798" cy="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4573" y="3350015"/>
            <a:ext cx="301831" cy="4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lded Corner 69"/>
          <p:cNvSpPr/>
          <p:nvPr/>
        </p:nvSpPr>
        <p:spPr bwMode="auto">
          <a:xfrm rot="10800000" flipV="1">
            <a:off x="3994406" y="3344720"/>
            <a:ext cx="606598" cy="404182"/>
          </a:xfrm>
          <a:prstGeom prst="foldedCorner">
            <a:avLst>
              <a:gd name="adj" fmla="val 32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91403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VHD</a:t>
            </a: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239" y="4169599"/>
            <a:ext cx="298798" cy="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Left-Right Arrow 71"/>
          <p:cNvSpPr/>
          <p:nvPr/>
        </p:nvSpPr>
        <p:spPr>
          <a:xfrm>
            <a:off x="4587035" y="3447074"/>
            <a:ext cx="358973" cy="170657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47930" y="5372841"/>
            <a:ext cx="1859174" cy="111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Folded Corner 76"/>
          <p:cNvSpPr/>
          <p:nvPr/>
        </p:nvSpPr>
        <p:spPr bwMode="auto">
          <a:xfrm rot="10800000" flipV="1">
            <a:off x="4460093" y="5523203"/>
            <a:ext cx="606597" cy="404182"/>
          </a:xfrm>
          <a:prstGeom prst="foldedCorner">
            <a:avLst>
              <a:gd name="adj" fmla="val 32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914031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VHD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022299" y="5985061"/>
            <a:ext cx="606597" cy="404182"/>
            <a:chOff x="7996260" y="3329160"/>
            <a:chExt cx="606597" cy="404182"/>
          </a:xfrm>
        </p:grpSpPr>
        <p:sp>
          <p:nvSpPr>
            <p:cNvPr id="79" name="Folded Corner 78"/>
            <p:cNvSpPr/>
            <p:nvPr/>
          </p:nvSpPr>
          <p:spPr bwMode="auto">
            <a:xfrm rot="10800000" flipV="1">
              <a:off x="7996260" y="3329160"/>
              <a:ext cx="606597" cy="404182"/>
            </a:xfrm>
            <a:prstGeom prst="foldedCorner">
              <a:avLst>
                <a:gd name="adj" fmla="val 323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VHD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017584" y="3385331"/>
              <a:ext cx="54551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983">
                <a:defRPr/>
              </a:pPr>
              <a:r>
                <a:rPr lang="en-US" sz="1350" kern="0" dirty="0" smtClean="0">
                  <a:solidFill>
                    <a:srgbClr val="363535">
                      <a:alpha val="99000"/>
                    </a:srgbClr>
                  </a:solidFill>
                </a:rPr>
                <a:t>Data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4545874" y="5565989"/>
            <a:ext cx="54551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defRPr/>
            </a:pPr>
            <a:r>
              <a:rPr lang="en-US" sz="1350" kern="0" dirty="0" smtClean="0">
                <a:solidFill>
                  <a:srgbClr val="363535">
                    <a:alpha val="99000"/>
                  </a:srgbClr>
                </a:solidFill>
              </a:rPr>
              <a:t>OS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409240" y="5523203"/>
            <a:ext cx="626475" cy="404182"/>
            <a:chOff x="8055894" y="3329160"/>
            <a:chExt cx="626475" cy="404182"/>
          </a:xfrm>
        </p:grpSpPr>
        <p:sp>
          <p:nvSpPr>
            <p:cNvPr id="83" name="Folded Corner 82"/>
            <p:cNvSpPr/>
            <p:nvPr/>
          </p:nvSpPr>
          <p:spPr bwMode="auto">
            <a:xfrm rot="10800000" flipV="1">
              <a:off x="8055894" y="3329160"/>
              <a:ext cx="606597" cy="404182"/>
            </a:xfrm>
            <a:prstGeom prst="foldedCorner">
              <a:avLst>
                <a:gd name="adj" fmla="val 323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95" tIns="34297" rIns="68595" bIns="342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VHD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136852" y="3385331"/>
              <a:ext cx="54551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983">
                <a:defRPr/>
              </a:pPr>
              <a:r>
                <a:rPr lang="en-US" sz="1350" kern="0" dirty="0" smtClean="0">
                  <a:solidFill>
                    <a:srgbClr val="363535">
                      <a:alpha val="99000"/>
                    </a:srgbClr>
                  </a:solidFill>
                </a:rPr>
                <a:t>Data</a:t>
              </a:r>
            </a:p>
          </p:txBody>
        </p:sp>
      </p:grpSp>
      <p:sp>
        <p:nvSpPr>
          <p:cNvPr id="73" name="Up-Down Arrow 72"/>
          <p:cNvSpPr/>
          <p:nvPr/>
        </p:nvSpPr>
        <p:spPr>
          <a:xfrm>
            <a:off x="5513764" y="4572335"/>
            <a:ext cx="150299" cy="964101"/>
          </a:xfrm>
          <a:prstGeom prst="upDown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74" name="Left-Right Arrow 73"/>
          <p:cNvSpPr/>
          <p:nvPr/>
        </p:nvSpPr>
        <p:spPr>
          <a:xfrm rot="16200000">
            <a:off x="4188214" y="4984502"/>
            <a:ext cx="962629" cy="141237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/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75" name="Left-Right Arrow 74"/>
          <p:cNvSpPr/>
          <p:nvPr/>
        </p:nvSpPr>
        <p:spPr>
          <a:xfrm rot="16200000">
            <a:off x="4472835" y="5214775"/>
            <a:ext cx="1444728" cy="122309"/>
          </a:xfrm>
          <a:prstGeom prst="leftRightArrow">
            <a:avLst/>
          </a:prstGeom>
          <a:solidFill>
            <a:srgbClr val="3397D3"/>
          </a:solidFill>
          <a:ln w="9525" cap="flat" cmpd="sng" algn="ctr">
            <a:solidFill>
              <a:srgbClr val="1D4380"/>
            </a:solidFill>
            <a:prstDash val="solid"/>
          </a:ln>
          <a:effectLst/>
        </p:spPr>
        <p:txBody>
          <a:bodyPr rtlCol="0" anchor="b"/>
          <a:lstStyle/>
          <a:p>
            <a:pPr algn="ctr" defTabSz="685983">
              <a:defRPr/>
            </a:pPr>
            <a:endParaRPr lang="en-US" sz="900" b="1" kern="0">
              <a:solidFill>
                <a:srgbClr val="363535"/>
              </a:solidFill>
              <a:latin typeface="Segoe U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37349" y="2855071"/>
            <a:ext cx="515503" cy="18572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1500" b="1" kern="0" dirty="0" smtClean="0">
                <a:solidFill>
                  <a:srgbClr val="363535">
                    <a:lumMod val="50000"/>
                  </a:srgbClr>
                </a:solidFill>
                <a:latin typeface="Segoe UI"/>
              </a:rPr>
              <a:t>(…)</a:t>
            </a:r>
            <a:endParaRPr lang="en-US" sz="1500" b="1" kern="0" dirty="0">
              <a:solidFill>
                <a:srgbClr val="363535">
                  <a:lumMod val="50000"/>
                </a:srgbClr>
              </a:solidFill>
              <a:latin typeface="Segoe UI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193862" y="2146316"/>
            <a:ext cx="57553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949219" y="2146316"/>
            <a:ext cx="3633" cy="8488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193862" y="2146316"/>
            <a:ext cx="1" cy="7087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82756" y="1776984"/>
            <a:ext cx="59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HDFS </a:t>
            </a:r>
            <a:r>
              <a:rPr lang="fr-FR" dirty="0" err="1" smtClean="0">
                <a:solidFill>
                  <a:schemeClr val="accent2"/>
                </a:solidFill>
              </a:rPr>
              <a:t>replication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/>
          <p:cNvCxnSpPr>
            <a:endCxn id="47" idx="0"/>
          </p:cNvCxnSpPr>
          <p:nvPr/>
        </p:nvCxnSpPr>
        <p:spPr>
          <a:xfrm flipH="1">
            <a:off x="2196897" y="1188893"/>
            <a:ext cx="4397263" cy="165157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3" idx="0"/>
          </p:cNvCxnSpPr>
          <p:nvPr/>
        </p:nvCxnSpPr>
        <p:spPr>
          <a:xfrm flipH="1">
            <a:off x="4933524" y="1207105"/>
            <a:ext cx="1650014" cy="16333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288599" y="1077002"/>
            <a:ext cx="118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hdfs://</a:t>
            </a:r>
            <a:endParaRPr lang="fr-FR" dirty="0">
              <a:solidFill>
                <a:schemeClr val="accent3"/>
              </a:solidFill>
            </a:endParaRPr>
          </a:p>
        </p:txBody>
      </p:sp>
      <p:cxnSp>
        <p:nvCxnSpPr>
          <p:cNvPr id="106" name="Straight Arrow Connector 105"/>
          <p:cNvCxnSpPr>
            <a:stCxn id="45" idx="2"/>
            <a:endCxn id="13" idx="0"/>
          </p:cNvCxnSpPr>
          <p:nvPr/>
        </p:nvCxnSpPr>
        <p:spPr>
          <a:xfrm>
            <a:off x="7830870" y="1495624"/>
            <a:ext cx="2168675" cy="387055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487323" y="2201404"/>
            <a:ext cx="118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wasb://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11" name="Can 110"/>
          <p:cNvSpPr/>
          <p:nvPr/>
        </p:nvSpPr>
        <p:spPr>
          <a:xfrm>
            <a:off x="8208012" y="5478296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Can 112"/>
          <p:cNvSpPr/>
          <p:nvPr/>
        </p:nvSpPr>
        <p:spPr>
          <a:xfrm>
            <a:off x="5571825" y="5564090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an 113"/>
          <p:cNvSpPr/>
          <p:nvPr/>
        </p:nvSpPr>
        <p:spPr>
          <a:xfrm>
            <a:off x="5120399" y="6015165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Can 114"/>
          <p:cNvSpPr/>
          <p:nvPr/>
        </p:nvSpPr>
        <p:spPr>
          <a:xfrm>
            <a:off x="4126894" y="3378630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Can 115"/>
          <p:cNvSpPr/>
          <p:nvPr/>
        </p:nvSpPr>
        <p:spPr>
          <a:xfrm>
            <a:off x="1398619" y="3367077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Can 116"/>
          <p:cNvSpPr/>
          <p:nvPr/>
        </p:nvSpPr>
        <p:spPr>
          <a:xfrm>
            <a:off x="2700248" y="5539990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Can 117"/>
          <p:cNvSpPr/>
          <p:nvPr/>
        </p:nvSpPr>
        <p:spPr>
          <a:xfrm>
            <a:off x="2296139" y="6015165"/>
            <a:ext cx="387275" cy="330650"/>
          </a:xfrm>
          <a:prstGeom prst="can">
            <a:avLst/>
          </a:prstGeom>
          <a:ln>
            <a:solidFill>
              <a:schemeClr val="accent6">
                <a:shade val="50000"/>
                <a:alpha val="46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25616" y="3671852"/>
            <a:ext cx="12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Cache disk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02085" y="5840202"/>
            <a:ext cx="7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VHD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24983" y="5742720"/>
            <a:ext cx="7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blobs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99362" y="5893082"/>
            <a:ext cx="7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VHD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60250" y="3744167"/>
            <a:ext cx="12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Cache disk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878512" y="2286001"/>
            <a:ext cx="851332" cy="89571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8" rIns="179259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86538" y="2286001"/>
            <a:ext cx="851332" cy="89571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8" rIns="179259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493" y="1911766"/>
            <a:ext cx="4549871" cy="413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630" bIns="89630" rtlCol="0" anchor="t"/>
          <a:lstStyle/>
          <a:p>
            <a:pPr marL="0" lvl="1" defTabSz="914363">
              <a:lnSpc>
                <a:spcPct val="90000"/>
              </a:lnSpc>
              <a:defRPr/>
            </a:pPr>
            <a:endParaRPr lang="en-US" sz="2352" dirty="0">
              <a:solidFill>
                <a:srgbClr val="002050"/>
              </a:solidFill>
              <a:latin typeface="Segoe UI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95913"/>
            <a:r>
              <a:rPr lang="en-US" sz="4500" spc="-98" dirty="0">
                <a:gradFill>
                  <a:gsLst>
                    <a:gs pos="59292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</a:rPr>
              <a:t>Built using open standards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4451350" y="1477963"/>
            <a:ext cx="7740650" cy="3567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8105" indent="-448105" defTabSz="1218353" fontAlgn="base">
              <a:buSzPct val="75000"/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Built from the ground-up as a Hadoop File System</a:t>
            </a:r>
          </a:p>
          <a:p>
            <a:pPr marL="448105" indent="-448105" defTabSz="1218353" fontAlgn="base">
              <a:buSzPct val="75000"/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Support for file/folder objects and operations</a:t>
            </a:r>
          </a:p>
          <a:p>
            <a:pPr marL="448105" indent="-448105" defTabSz="1218353" fontAlgn="base">
              <a:buSzPct val="75000"/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Integrated w/ ADL analytics, ADL managed clusters, Hortonworks, Cloudera</a:t>
            </a:r>
          </a:p>
          <a:p>
            <a:pPr marL="448105" indent="-448105" defTabSz="1218353" fontAlgn="base">
              <a:buSzPct val="75000"/>
              <a:buFont typeface="Arial" panose="020B0604020202020204" pitchFamily="34" charset="0"/>
              <a:buChar char="•"/>
            </a:pPr>
            <a: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Accessible to all HDFS </a:t>
            </a:r>
            <a:r>
              <a:rPr lang="en-US" sz="2667" kern="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compatibile</a:t>
            </a:r>
            <a: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projects </a:t>
            </a:r>
            <a:br>
              <a:rPr lang="en-US" sz="2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67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(Spark, Storm, Flume, Sqoop, Kafka, R, etc.)</a:t>
            </a:r>
            <a:endParaRPr lang="en-US" sz="1000" kern="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880" y="2286000"/>
            <a:ext cx="839016" cy="89518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8" rIns="179259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09338" y="1883925"/>
            <a:ext cx="8357967" cy="3627823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34" tIns="143387" rIns="358468" bIns="143387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218353" fontAlgn="base">
              <a:lnSpc>
                <a:spcPct val="90000"/>
              </a:lnSpc>
              <a:spcBef>
                <a:spcPts val="2352"/>
              </a:spcBef>
              <a:buSzPct val="75000"/>
              <a:defRPr/>
            </a:pPr>
            <a:endParaRPr lang="en-US" sz="980" kern="0" dirty="0">
              <a:solidFill>
                <a:srgbClr val="DC3C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037" y="2350354"/>
            <a:ext cx="1068944" cy="958980"/>
            <a:chOff x="610591" y="1481532"/>
            <a:chExt cx="1963714" cy="1659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8" y="1481532"/>
              <a:ext cx="1074081" cy="107408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0591" y="2240272"/>
              <a:ext cx="1963714" cy="900474"/>
            </a:xfrm>
            <a:prstGeom prst="rect">
              <a:avLst/>
            </a:prstGeom>
            <a:noFill/>
          </p:spPr>
          <p:txBody>
            <a:bodyPr wrap="none" lIns="179259" tIns="143408" rIns="179259" bIns="143408" rtlCol="0">
              <a:spAutoFit/>
            </a:bodyPr>
            <a:lstStyle/>
            <a:p>
              <a:pPr defTabSz="914363">
                <a:defRPr/>
              </a:pPr>
              <a:r>
                <a:rPr lang="en-US" sz="750" dirty="0">
                  <a:solidFill>
                    <a:srgbClr val="505050">
                      <a:lumMod val="50000"/>
                    </a:srgbClr>
                  </a:solidFill>
                  <a:latin typeface="Segoe UI Light"/>
                </a:rPr>
                <a:t>Azure Data Lake</a:t>
              </a:r>
            </a:p>
            <a:p>
              <a:pPr defTabSz="914363">
                <a:defRPr/>
              </a:pPr>
              <a:r>
                <a:rPr lang="en-US" sz="750" dirty="0">
                  <a:solidFill>
                    <a:srgbClr val="505050">
                      <a:lumMod val="50000"/>
                    </a:srgbClr>
                  </a:solidFill>
                  <a:latin typeface="Segoe UI Light"/>
                </a:rPr>
                <a:t>Managed clusters</a:t>
              </a:r>
              <a:endParaRPr lang="en-US" sz="875" dirty="0">
                <a:solidFill>
                  <a:srgbClr val="505050">
                    <a:lumMod val="50000"/>
                  </a:srgbClr>
                </a:solidFill>
                <a:latin typeface="Segoe UI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19" y="2718409"/>
            <a:ext cx="649125" cy="292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85" y="2790332"/>
            <a:ext cx="807752" cy="14922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770486" y="2286001"/>
            <a:ext cx="851332" cy="89571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8" rIns="179259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6" y="2790331"/>
            <a:ext cx="731522" cy="148225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650709" y="3310633"/>
            <a:ext cx="179693" cy="850529"/>
          </a:xfrm>
          <a:prstGeom prst="straightConnector1">
            <a:avLst/>
          </a:prstGeom>
          <a:ln w="57150">
            <a:solidFill>
              <a:schemeClr val="bg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04747" y="3301985"/>
            <a:ext cx="98940" cy="841508"/>
          </a:xfrm>
          <a:prstGeom prst="straightConnector1">
            <a:avLst/>
          </a:prstGeom>
          <a:ln w="57150">
            <a:solidFill>
              <a:schemeClr val="bg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714937" y="3263750"/>
            <a:ext cx="389618" cy="1038386"/>
          </a:xfrm>
          <a:prstGeom prst="straightConnector1">
            <a:avLst/>
          </a:prstGeom>
          <a:ln w="57150">
            <a:solidFill>
              <a:schemeClr val="bg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126657" y="3277308"/>
            <a:ext cx="152128" cy="883854"/>
          </a:xfrm>
          <a:prstGeom prst="straightConnector1">
            <a:avLst/>
          </a:prstGeom>
          <a:ln w="57150">
            <a:solidFill>
              <a:schemeClr val="bg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248306" y="4307258"/>
            <a:ext cx="3317962" cy="1904477"/>
          </a:xfrm>
          <a:prstGeom prst="rect">
            <a:avLst/>
          </a:prstGeom>
          <a:solidFill>
            <a:srgbClr val="27AE6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8" rIns="179259" bIns="14340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9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3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Azure Data Lake store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492395" y="4869658"/>
            <a:ext cx="818666" cy="642090"/>
            <a:chOff x="5325998" y="5236844"/>
            <a:chExt cx="982399" cy="770508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5325998" y="5236844"/>
              <a:ext cx="591125" cy="92701"/>
            </a:xfrm>
            <a:custGeom>
              <a:avLst/>
              <a:gdLst>
                <a:gd name="T0" fmla="*/ 7717 w 7860"/>
                <a:gd name="T1" fmla="*/ 1058 h 1228"/>
                <a:gd name="T2" fmla="*/ 7338 w 7860"/>
                <a:gd name="T3" fmla="*/ 405 h 1228"/>
                <a:gd name="T4" fmla="*/ 6633 w 7860"/>
                <a:gd name="T5" fmla="*/ 0 h 1228"/>
                <a:gd name="T6" fmla="*/ 810 w 7860"/>
                <a:gd name="T7" fmla="*/ 0 h 1228"/>
                <a:gd name="T8" fmla="*/ 0 w 7860"/>
                <a:gd name="T9" fmla="*/ 810 h 1228"/>
                <a:gd name="T10" fmla="*/ 0 w 7860"/>
                <a:gd name="T11" fmla="*/ 1228 h 1228"/>
                <a:gd name="T12" fmla="*/ 7860 w 7860"/>
                <a:gd name="T13" fmla="*/ 1228 h 1228"/>
                <a:gd name="T14" fmla="*/ 7717 w 7860"/>
                <a:gd name="T15" fmla="*/ 1058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60" h="1228">
                  <a:moveTo>
                    <a:pt x="7717" y="1058"/>
                  </a:moveTo>
                  <a:lnTo>
                    <a:pt x="7338" y="405"/>
                  </a:lnTo>
                  <a:cubicBezTo>
                    <a:pt x="7194" y="157"/>
                    <a:pt x="6920" y="0"/>
                    <a:pt x="6633" y="0"/>
                  </a:cubicBezTo>
                  <a:lnTo>
                    <a:pt x="810" y="0"/>
                  </a:lnTo>
                  <a:cubicBezTo>
                    <a:pt x="366" y="0"/>
                    <a:pt x="0" y="366"/>
                    <a:pt x="0" y="810"/>
                  </a:cubicBezTo>
                  <a:lnTo>
                    <a:pt x="0" y="1228"/>
                  </a:lnTo>
                  <a:lnTo>
                    <a:pt x="7860" y="1228"/>
                  </a:lnTo>
                  <a:cubicBezTo>
                    <a:pt x="7795" y="1189"/>
                    <a:pt x="7756" y="1123"/>
                    <a:pt x="7717" y="105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>
                <a:defRPr/>
              </a:pPr>
              <a:endParaRPr lang="en-US">
                <a:solidFill>
                  <a:prstClr val="black"/>
                </a:solidFill>
                <a:latin typeface="Segoe UI Light"/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325998" y="5360848"/>
              <a:ext cx="982399" cy="646504"/>
            </a:xfrm>
            <a:custGeom>
              <a:avLst/>
              <a:gdLst>
                <a:gd name="T0" fmla="*/ 12547 w 13056"/>
                <a:gd name="T1" fmla="*/ 0 h 8603"/>
                <a:gd name="T2" fmla="*/ 0 w 13056"/>
                <a:gd name="T3" fmla="*/ 0 h 8603"/>
                <a:gd name="T4" fmla="*/ 0 w 13056"/>
                <a:gd name="T5" fmla="*/ 7794 h 8603"/>
                <a:gd name="T6" fmla="*/ 810 w 13056"/>
                <a:gd name="T7" fmla="*/ 8603 h 8603"/>
                <a:gd name="T8" fmla="*/ 12247 w 13056"/>
                <a:gd name="T9" fmla="*/ 8603 h 8603"/>
                <a:gd name="T10" fmla="*/ 13056 w 13056"/>
                <a:gd name="T11" fmla="*/ 7794 h 8603"/>
                <a:gd name="T12" fmla="*/ 13056 w 13056"/>
                <a:gd name="T13" fmla="*/ 744 h 8603"/>
                <a:gd name="T14" fmla="*/ 12547 w 13056"/>
                <a:gd name="T15" fmla="*/ 0 h 8603"/>
                <a:gd name="T16" fmla="*/ 8187 w 13056"/>
                <a:gd name="T17" fmla="*/ 3916 h 8603"/>
                <a:gd name="T18" fmla="*/ 5876 w 13056"/>
                <a:gd name="T19" fmla="*/ 7219 h 8603"/>
                <a:gd name="T20" fmla="*/ 5784 w 13056"/>
                <a:gd name="T21" fmla="*/ 7272 h 8603"/>
                <a:gd name="T22" fmla="*/ 5732 w 13056"/>
                <a:gd name="T23" fmla="*/ 7259 h 8603"/>
                <a:gd name="T24" fmla="*/ 5680 w 13056"/>
                <a:gd name="T25" fmla="*/ 7128 h 8603"/>
                <a:gd name="T26" fmla="*/ 6280 w 13056"/>
                <a:gd name="T27" fmla="*/ 5157 h 8603"/>
                <a:gd name="T28" fmla="*/ 4936 w 13056"/>
                <a:gd name="T29" fmla="*/ 5157 h 8603"/>
                <a:gd name="T30" fmla="*/ 4831 w 13056"/>
                <a:gd name="T31" fmla="*/ 5091 h 8603"/>
                <a:gd name="T32" fmla="*/ 4844 w 13056"/>
                <a:gd name="T33" fmla="*/ 4974 h 8603"/>
                <a:gd name="T34" fmla="*/ 7090 w 13056"/>
                <a:gd name="T35" fmla="*/ 1710 h 8603"/>
                <a:gd name="T36" fmla="*/ 7181 w 13056"/>
                <a:gd name="T37" fmla="*/ 1658 h 8603"/>
                <a:gd name="T38" fmla="*/ 7233 w 13056"/>
                <a:gd name="T39" fmla="*/ 1671 h 8603"/>
                <a:gd name="T40" fmla="*/ 7286 w 13056"/>
                <a:gd name="T41" fmla="*/ 1801 h 8603"/>
                <a:gd name="T42" fmla="*/ 6711 w 13056"/>
                <a:gd name="T43" fmla="*/ 3734 h 8603"/>
                <a:gd name="T44" fmla="*/ 8095 w 13056"/>
                <a:gd name="T45" fmla="*/ 3734 h 8603"/>
                <a:gd name="T46" fmla="*/ 8213 w 13056"/>
                <a:gd name="T47" fmla="*/ 3851 h 8603"/>
                <a:gd name="T48" fmla="*/ 8187 w 13056"/>
                <a:gd name="T49" fmla="*/ 3916 h 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56" h="8603">
                  <a:moveTo>
                    <a:pt x="12547" y="0"/>
                  </a:moveTo>
                  <a:lnTo>
                    <a:pt x="0" y="0"/>
                  </a:lnTo>
                  <a:lnTo>
                    <a:pt x="0" y="7794"/>
                  </a:lnTo>
                  <a:cubicBezTo>
                    <a:pt x="0" y="8238"/>
                    <a:pt x="366" y="8603"/>
                    <a:pt x="810" y="8603"/>
                  </a:cubicBezTo>
                  <a:lnTo>
                    <a:pt x="12247" y="8603"/>
                  </a:lnTo>
                  <a:cubicBezTo>
                    <a:pt x="12691" y="8603"/>
                    <a:pt x="13056" y="8238"/>
                    <a:pt x="13056" y="7794"/>
                  </a:cubicBezTo>
                  <a:lnTo>
                    <a:pt x="13056" y="744"/>
                  </a:lnTo>
                  <a:cubicBezTo>
                    <a:pt x="13056" y="417"/>
                    <a:pt x="12848" y="130"/>
                    <a:pt x="12547" y="0"/>
                  </a:cubicBezTo>
                  <a:close/>
                  <a:moveTo>
                    <a:pt x="8187" y="3916"/>
                  </a:moveTo>
                  <a:lnTo>
                    <a:pt x="5876" y="7219"/>
                  </a:lnTo>
                  <a:cubicBezTo>
                    <a:pt x="5850" y="7246"/>
                    <a:pt x="5823" y="7272"/>
                    <a:pt x="5784" y="7272"/>
                  </a:cubicBezTo>
                  <a:cubicBezTo>
                    <a:pt x="5771" y="7272"/>
                    <a:pt x="5745" y="7272"/>
                    <a:pt x="5732" y="7259"/>
                  </a:cubicBezTo>
                  <a:cubicBezTo>
                    <a:pt x="5680" y="7233"/>
                    <a:pt x="5654" y="7180"/>
                    <a:pt x="5680" y="7128"/>
                  </a:cubicBezTo>
                  <a:lnTo>
                    <a:pt x="6280" y="5157"/>
                  </a:lnTo>
                  <a:lnTo>
                    <a:pt x="4936" y="5157"/>
                  </a:lnTo>
                  <a:cubicBezTo>
                    <a:pt x="4896" y="5157"/>
                    <a:pt x="4857" y="5131"/>
                    <a:pt x="4831" y="5091"/>
                  </a:cubicBezTo>
                  <a:cubicBezTo>
                    <a:pt x="4818" y="5052"/>
                    <a:pt x="4818" y="5013"/>
                    <a:pt x="4844" y="4974"/>
                  </a:cubicBezTo>
                  <a:lnTo>
                    <a:pt x="7090" y="1710"/>
                  </a:lnTo>
                  <a:cubicBezTo>
                    <a:pt x="7116" y="1684"/>
                    <a:pt x="7142" y="1658"/>
                    <a:pt x="7181" y="1658"/>
                  </a:cubicBezTo>
                  <a:cubicBezTo>
                    <a:pt x="7194" y="1658"/>
                    <a:pt x="7207" y="1658"/>
                    <a:pt x="7233" y="1671"/>
                  </a:cubicBezTo>
                  <a:cubicBezTo>
                    <a:pt x="7286" y="1697"/>
                    <a:pt x="7312" y="1749"/>
                    <a:pt x="7286" y="1801"/>
                  </a:cubicBezTo>
                  <a:lnTo>
                    <a:pt x="6711" y="3734"/>
                  </a:lnTo>
                  <a:lnTo>
                    <a:pt x="8095" y="3734"/>
                  </a:lnTo>
                  <a:cubicBezTo>
                    <a:pt x="8160" y="3734"/>
                    <a:pt x="8213" y="3786"/>
                    <a:pt x="8213" y="3851"/>
                  </a:cubicBezTo>
                  <a:cubicBezTo>
                    <a:pt x="8213" y="3877"/>
                    <a:pt x="8200" y="3890"/>
                    <a:pt x="8187" y="391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>
                <a:defRPr/>
              </a:pPr>
              <a:endParaRPr lang="en-US">
                <a:solidFill>
                  <a:prstClr val="black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Motion origin="layout" path="M -2.75211E-6 2.3241E-6 L -0.03076 2.3241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147</Words>
  <Application>Microsoft Office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MS PGothic</vt:lpstr>
      <vt:lpstr>Segoe UI</vt:lpstr>
      <vt:lpstr>Segoe UI Light</vt:lpstr>
      <vt:lpstr>Custom Design</vt:lpstr>
      <vt:lpstr>Office Theme</vt:lpstr>
      <vt:lpstr>PowerPoint Presentation</vt:lpstr>
      <vt:lpstr>Built using open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3</cp:revision>
  <dcterms:created xsi:type="dcterms:W3CDTF">2015-11-26T15:16:16Z</dcterms:created>
  <dcterms:modified xsi:type="dcterms:W3CDTF">2015-11-26T17:54:02Z</dcterms:modified>
</cp:coreProperties>
</file>