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64" r:id="rId4"/>
    <p:sldId id="258" r:id="rId5"/>
    <p:sldId id="262" r:id="rId6"/>
    <p:sldId id="259" r:id="rId7"/>
    <p:sldId id="260"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1" d="100"/>
          <a:sy n="81" d="100"/>
        </p:scale>
        <p:origin x="46"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3/30/2020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8900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3/30/2020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49820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3/30/2020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03641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3/30/2020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2784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3/30/2020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72057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3/30/2020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66219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3/30/2020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4546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3/30/2020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9525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3/30/2020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7335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3/30/2020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8314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3/30/2020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5987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3/30/2020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97450190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F3A1619-A162-411C-81E5-D894933E1EB4}"/>
              </a:ext>
            </a:extLst>
          </p:cNvPr>
          <p:cNvPicPr>
            <a:picLocks noChangeAspect="1"/>
          </p:cNvPicPr>
          <p:nvPr/>
        </p:nvPicPr>
        <p:blipFill rotWithShape="1">
          <a:blip r:embed="rId2"/>
          <a:srcRect t="13299" r="9089" b="14778"/>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49E963-2D7A-4C09-8714-66DF307F0D10}"/>
              </a:ext>
            </a:extLst>
          </p:cNvPr>
          <p:cNvSpPr>
            <a:spLocks noGrp="1"/>
          </p:cNvSpPr>
          <p:nvPr>
            <p:ph type="ctrTitle"/>
          </p:nvPr>
        </p:nvSpPr>
        <p:spPr>
          <a:xfrm>
            <a:off x="477981" y="1122363"/>
            <a:ext cx="4023360" cy="3204134"/>
          </a:xfrm>
        </p:spPr>
        <p:txBody>
          <a:bodyPr anchor="b">
            <a:normAutofit/>
          </a:bodyPr>
          <a:lstStyle/>
          <a:p>
            <a:r>
              <a:rPr lang="en-US" sz="4800" dirty="0"/>
              <a:t>What Signals an Economic Downturn?</a:t>
            </a:r>
          </a:p>
        </p:txBody>
      </p:sp>
      <p:sp>
        <p:nvSpPr>
          <p:cNvPr id="3" name="Subtitle 2">
            <a:extLst>
              <a:ext uri="{FF2B5EF4-FFF2-40B4-BE49-F238E27FC236}">
                <a16:creationId xmlns:a16="http://schemas.microsoft.com/office/drawing/2014/main" id="{59F661E2-43C3-40FD-A0A1-EFA8DA209DA4}"/>
              </a:ext>
            </a:extLst>
          </p:cNvPr>
          <p:cNvSpPr>
            <a:spLocks noGrp="1"/>
          </p:cNvSpPr>
          <p:nvPr>
            <p:ph type="subTitle" idx="1"/>
          </p:nvPr>
        </p:nvSpPr>
        <p:spPr>
          <a:xfrm>
            <a:off x="477980" y="4872922"/>
            <a:ext cx="4023359" cy="1208141"/>
          </a:xfrm>
        </p:spPr>
        <p:txBody>
          <a:bodyPr>
            <a:normAutofit/>
          </a:bodyPr>
          <a:lstStyle/>
          <a:p>
            <a:r>
              <a:rPr lang="en-US" sz="2000" dirty="0"/>
              <a:t>By: Benjamin </a:t>
            </a:r>
            <a:r>
              <a:rPr lang="en-US" sz="2000"/>
              <a:t>Aubry</a:t>
            </a:r>
            <a:r>
              <a:rPr lang="en-US" sz="2000" dirty="0"/>
              <a:t>, Gary Fisher, and Bruce Mark</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0302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1D26D8-E183-4B33-818F-4D57455BDAA6}"/>
              </a:ext>
            </a:extLst>
          </p:cNvPr>
          <p:cNvSpPr>
            <a:spLocks noGrp="1"/>
          </p:cNvSpPr>
          <p:nvPr>
            <p:ph type="subTitle" idx="4294967295"/>
          </p:nvPr>
        </p:nvSpPr>
        <p:spPr>
          <a:xfrm>
            <a:off x="752475" y="646113"/>
            <a:ext cx="11439525" cy="5983287"/>
          </a:xfrm>
        </p:spPr>
        <p:txBody>
          <a:bodyPr/>
          <a:lstStyle/>
          <a:p>
            <a:pPr lvl="1" algn="l"/>
            <a:endParaRPr lang="en-US" dirty="0">
              <a:solidFill>
                <a:srgbClr val="FF0000"/>
              </a:solidFill>
            </a:endParaRPr>
          </a:p>
          <a:p>
            <a:pPr lvl="1" algn="l"/>
            <a:endParaRPr lang="en-US" dirty="0"/>
          </a:p>
        </p:txBody>
      </p:sp>
      <p:sp>
        <p:nvSpPr>
          <p:cNvPr id="8" name="Title 1">
            <a:extLst>
              <a:ext uri="{FF2B5EF4-FFF2-40B4-BE49-F238E27FC236}">
                <a16:creationId xmlns:a16="http://schemas.microsoft.com/office/drawing/2014/main" id="{0ACEA9DD-2841-4E6D-8B18-E27FA91FBBA7}"/>
              </a:ext>
            </a:extLst>
          </p:cNvPr>
          <p:cNvSpPr>
            <a:spLocks noGrp="1"/>
          </p:cNvSpPr>
          <p:nvPr>
            <p:ph type="ctrTitle" idx="4294967295"/>
          </p:nvPr>
        </p:nvSpPr>
        <p:spPr>
          <a:xfrm>
            <a:off x="784606" y="91883"/>
            <a:ext cx="10102850" cy="506413"/>
          </a:xfrm>
        </p:spPr>
        <p:txBody>
          <a:bodyPr>
            <a:normAutofit/>
          </a:bodyPr>
          <a:lstStyle/>
          <a:p>
            <a:pPr algn="ctr"/>
            <a:r>
              <a:rPr lang="en-US" sz="3000" b="1" dirty="0"/>
              <a:t>A Look at Spreads over time</a:t>
            </a:r>
          </a:p>
        </p:txBody>
      </p:sp>
      <p:pic>
        <p:nvPicPr>
          <p:cNvPr id="9" name="Picture 8">
            <a:extLst>
              <a:ext uri="{FF2B5EF4-FFF2-40B4-BE49-F238E27FC236}">
                <a16:creationId xmlns:a16="http://schemas.microsoft.com/office/drawing/2014/main" id="{8E771C35-8B09-497B-9DA8-96D58458FB84}"/>
              </a:ext>
            </a:extLst>
          </p:cNvPr>
          <p:cNvPicPr>
            <a:picLocks noChangeAspect="1"/>
          </p:cNvPicPr>
          <p:nvPr/>
        </p:nvPicPr>
        <p:blipFill>
          <a:blip r:embed="rId2"/>
          <a:stretch>
            <a:fillRect/>
          </a:stretch>
        </p:blipFill>
        <p:spPr>
          <a:xfrm>
            <a:off x="752475" y="568243"/>
            <a:ext cx="9843550" cy="5038691"/>
          </a:xfrm>
          <a:prstGeom prst="rect">
            <a:avLst/>
          </a:prstGeom>
        </p:spPr>
      </p:pic>
      <p:sp>
        <p:nvSpPr>
          <p:cNvPr id="10" name="TextBox 9">
            <a:extLst>
              <a:ext uri="{FF2B5EF4-FFF2-40B4-BE49-F238E27FC236}">
                <a16:creationId xmlns:a16="http://schemas.microsoft.com/office/drawing/2014/main" id="{06015CAA-7A3E-4780-ACAD-53AD80EA6487}"/>
              </a:ext>
            </a:extLst>
          </p:cNvPr>
          <p:cNvSpPr txBox="1"/>
          <p:nvPr/>
        </p:nvSpPr>
        <p:spPr>
          <a:xfrm>
            <a:off x="2316701" y="5621025"/>
            <a:ext cx="7038661" cy="1015663"/>
          </a:xfrm>
          <a:prstGeom prst="rect">
            <a:avLst/>
          </a:prstGeom>
          <a:noFill/>
        </p:spPr>
        <p:txBody>
          <a:bodyPr wrap="square" rtlCol="0">
            <a:spAutoFit/>
          </a:bodyPr>
          <a:lstStyle/>
          <a:p>
            <a:pPr marL="285750" indent="-285750">
              <a:buFont typeface="Arial" panose="020B0604020202020204" pitchFamily="34" charset="0"/>
              <a:buChar char="•"/>
            </a:pPr>
            <a:r>
              <a:rPr lang="en-US" sz="1500" dirty="0"/>
              <a:t>Spreads tend to widen significantly during financial stress</a:t>
            </a:r>
          </a:p>
          <a:p>
            <a:pPr marL="285750" indent="-285750">
              <a:buFont typeface="Arial" panose="020B0604020202020204" pitchFamily="34" charset="0"/>
              <a:buChar char="•"/>
            </a:pPr>
            <a:r>
              <a:rPr lang="en-US" sz="1500" dirty="0"/>
              <a:t>This means that the cost of borrowing for these corporations is skyrocketing </a:t>
            </a:r>
          </a:p>
          <a:p>
            <a:pPr marL="285750" indent="-285750">
              <a:buFont typeface="Arial" panose="020B0604020202020204" pitchFamily="34" charset="0"/>
              <a:buChar char="•"/>
            </a:pPr>
            <a:r>
              <a:rPr lang="en-US" sz="1500" dirty="0"/>
              <a:t>Lenders / buyers of those bonds sell their holdings</a:t>
            </a:r>
          </a:p>
          <a:p>
            <a:pPr marL="285750" indent="-285750">
              <a:buFont typeface="Arial" panose="020B0604020202020204" pitchFamily="34" charset="0"/>
              <a:buChar char="•"/>
            </a:pPr>
            <a:r>
              <a:rPr lang="en-US" sz="1500" dirty="0"/>
              <a:t>Bankruptcy risk rises as a result as credit conditions deteriorate</a:t>
            </a:r>
          </a:p>
        </p:txBody>
      </p:sp>
      <p:sp>
        <p:nvSpPr>
          <p:cNvPr id="11" name="Oval 10">
            <a:extLst>
              <a:ext uri="{FF2B5EF4-FFF2-40B4-BE49-F238E27FC236}">
                <a16:creationId xmlns:a16="http://schemas.microsoft.com/office/drawing/2014/main" id="{820A1322-0949-4582-967D-10B511C23F17}"/>
              </a:ext>
            </a:extLst>
          </p:cNvPr>
          <p:cNvSpPr/>
          <p:nvPr/>
        </p:nvSpPr>
        <p:spPr>
          <a:xfrm>
            <a:off x="1838774" y="3386905"/>
            <a:ext cx="620486" cy="3592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AF54A3E-4BBB-480B-B790-152AFC62A11E}"/>
              </a:ext>
            </a:extLst>
          </p:cNvPr>
          <p:cNvSpPr/>
          <p:nvPr/>
        </p:nvSpPr>
        <p:spPr>
          <a:xfrm>
            <a:off x="3333453" y="2710805"/>
            <a:ext cx="620486" cy="3592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8747FDE-F4BD-43A9-9F26-01680D9F342C}"/>
              </a:ext>
            </a:extLst>
          </p:cNvPr>
          <p:cNvSpPr/>
          <p:nvPr/>
        </p:nvSpPr>
        <p:spPr>
          <a:xfrm>
            <a:off x="5525789" y="784579"/>
            <a:ext cx="620486" cy="3592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3AB0EBC-B89D-4DA1-8DEC-D6D1738365ED}"/>
              </a:ext>
            </a:extLst>
          </p:cNvPr>
          <p:cNvSpPr/>
          <p:nvPr/>
        </p:nvSpPr>
        <p:spPr>
          <a:xfrm>
            <a:off x="9592701" y="2864807"/>
            <a:ext cx="620486" cy="3592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9A7F29F-5528-4F41-9BE3-EF718666F5F3}"/>
              </a:ext>
            </a:extLst>
          </p:cNvPr>
          <p:cNvSpPr/>
          <p:nvPr/>
        </p:nvSpPr>
        <p:spPr>
          <a:xfrm>
            <a:off x="6651170" y="3109223"/>
            <a:ext cx="620486" cy="3592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F29FAAF-2C64-4929-A786-E6D3C9B5A837}"/>
              </a:ext>
            </a:extLst>
          </p:cNvPr>
          <p:cNvSpPr/>
          <p:nvPr/>
        </p:nvSpPr>
        <p:spPr>
          <a:xfrm>
            <a:off x="8123813" y="3135196"/>
            <a:ext cx="620486" cy="3592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6722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275F3588-CD41-4329-B2A0-09676430F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593" y="4052128"/>
            <a:ext cx="9144001" cy="2716903"/>
          </a:xfrm>
          <a:prstGeom prst="rect">
            <a:avLst/>
          </a:prstGeom>
        </p:spPr>
      </p:pic>
      <p:pic>
        <p:nvPicPr>
          <p:cNvPr id="7" name="Picture 6">
            <a:extLst>
              <a:ext uri="{FF2B5EF4-FFF2-40B4-BE49-F238E27FC236}">
                <a16:creationId xmlns:a16="http://schemas.microsoft.com/office/drawing/2014/main" id="{F04347D3-2A39-4699-9EB8-7C302F134513}"/>
              </a:ext>
            </a:extLst>
          </p:cNvPr>
          <p:cNvPicPr>
            <a:picLocks noChangeAspect="1"/>
          </p:cNvPicPr>
          <p:nvPr/>
        </p:nvPicPr>
        <p:blipFill>
          <a:blip r:embed="rId3"/>
          <a:stretch>
            <a:fillRect/>
          </a:stretch>
        </p:blipFill>
        <p:spPr>
          <a:xfrm>
            <a:off x="369593" y="608044"/>
            <a:ext cx="9144001" cy="3308367"/>
          </a:xfrm>
          <a:prstGeom prst="rect">
            <a:avLst/>
          </a:prstGeom>
          <a:ln>
            <a:solidFill>
              <a:schemeClr val="tx1"/>
            </a:solidFill>
          </a:ln>
        </p:spPr>
      </p:pic>
      <p:sp>
        <p:nvSpPr>
          <p:cNvPr id="2" name="Title 1">
            <a:extLst>
              <a:ext uri="{FF2B5EF4-FFF2-40B4-BE49-F238E27FC236}">
                <a16:creationId xmlns:a16="http://schemas.microsoft.com/office/drawing/2014/main" id="{DAB68D43-E877-470D-B8DD-DB6CF3339724}"/>
              </a:ext>
            </a:extLst>
          </p:cNvPr>
          <p:cNvSpPr>
            <a:spLocks noGrp="1"/>
          </p:cNvSpPr>
          <p:nvPr>
            <p:ph type="ctrTitle" idx="4294967295"/>
          </p:nvPr>
        </p:nvSpPr>
        <p:spPr>
          <a:xfrm>
            <a:off x="1120775" y="85180"/>
            <a:ext cx="10102850" cy="506413"/>
          </a:xfrm>
        </p:spPr>
        <p:txBody>
          <a:bodyPr>
            <a:normAutofit/>
          </a:bodyPr>
          <a:lstStyle/>
          <a:p>
            <a:pPr algn="ctr"/>
            <a:r>
              <a:rPr lang="en-US" sz="3000" b="1" dirty="0"/>
              <a:t>A closer look at the past 3 years… </a:t>
            </a:r>
          </a:p>
        </p:txBody>
      </p:sp>
      <p:sp>
        <p:nvSpPr>
          <p:cNvPr id="9" name="Oval 8">
            <a:extLst>
              <a:ext uri="{FF2B5EF4-FFF2-40B4-BE49-F238E27FC236}">
                <a16:creationId xmlns:a16="http://schemas.microsoft.com/office/drawing/2014/main" id="{E7990E28-3D6E-4E75-97DB-2EE7515E963D}"/>
              </a:ext>
            </a:extLst>
          </p:cNvPr>
          <p:cNvSpPr/>
          <p:nvPr/>
        </p:nvSpPr>
        <p:spPr>
          <a:xfrm>
            <a:off x="1716384" y="5731329"/>
            <a:ext cx="334736" cy="1796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24D2422-13C4-4276-A99E-E9A94435AFE2}"/>
              </a:ext>
            </a:extLst>
          </p:cNvPr>
          <p:cNvSpPr/>
          <p:nvPr/>
        </p:nvSpPr>
        <p:spPr>
          <a:xfrm>
            <a:off x="1918921" y="3065178"/>
            <a:ext cx="334736" cy="1796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ED0650D-AD54-43EA-9F28-8082BCAF8AA8}"/>
              </a:ext>
            </a:extLst>
          </p:cNvPr>
          <p:cNvSpPr/>
          <p:nvPr/>
        </p:nvSpPr>
        <p:spPr>
          <a:xfrm>
            <a:off x="2398832" y="5641521"/>
            <a:ext cx="476251" cy="1796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5C169FF-E679-4FCB-859B-6A9E187194FE}"/>
              </a:ext>
            </a:extLst>
          </p:cNvPr>
          <p:cNvSpPr/>
          <p:nvPr/>
        </p:nvSpPr>
        <p:spPr>
          <a:xfrm>
            <a:off x="2991060" y="4429857"/>
            <a:ext cx="334736" cy="1796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B31E92D-D4FC-4E0B-82A4-705169F914AB}"/>
              </a:ext>
            </a:extLst>
          </p:cNvPr>
          <p:cNvSpPr/>
          <p:nvPr/>
        </p:nvSpPr>
        <p:spPr>
          <a:xfrm>
            <a:off x="3426070" y="1992805"/>
            <a:ext cx="334736" cy="1796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C5D2A52-9923-479D-9AF9-30C5F3E08273}"/>
              </a:ext>
            </a:extLst>
          </p:cNvPr>
          <p:cNvSpPr/>
          <p:nvPr/>
        </p:nvSpPr>
        <p:spPr>
          <a:xfrm>
            <a:off x="4941593" y="4782394"/>
            <a:ext cx="334736" cy="1796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6213C6B-201E-4234-B069-48665C4B9C90}"/>
              </a:ext>
            </a:extLst>
          </p:cNvPr>
          <p:cNvSpPr/>
          <p:nvPr/>
        </p:nvSpPr>
        <p:spPr>
          <a:xfrm>
            <a:off x="5009624" y="1825214"/>
            <a:ext cx="334736" cy="1796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BB8FD03-C115-4511-B0FF-2485B74258EC}"/>
              </a:ext>
            </a:extLst>
          </p:cNvPr>
          <p:cNvSpPr/>
          <p:nvPr/>
        </p:nvSpPr>
        <p:spPr>
          <a:xfrm>
            <a:off x="6478046" y="5410579"/>
            <a:ext cx="334736" cy="1796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A862594-85E2-4B39-AD8F-AB5235576868}"/>
              </a:ext>
            </a:extLst>
          </p:cNvPr>
          <p:cNvSpPr/>
          <p:nvPr/>
        </p:nvSpPr>
        <p:spPr>
          <a:xfrm>
            <a:off x="6478046" y="1805902"/>
            <a:ext cx="334736" cy="1796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43E2937-230E-411B-9435-1A02811BDC95}"/>
              </a:ext>
            </a:extLst>
          </p:cNvPr>
          <p:cNvSpPr/>
          <p:nvPr/>
        </p:nvSpPr>
        <p:spPr>
          <a:xfrm>
            <a:off x="7103557" y="5692391"/>
            <a:ext cx="334736" cy="1796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2E6B813-83EB-4968-8818-0A2DE4EA0692}"/>
              </a:ext>
            </a:extLst>
          </p:cNvPr>
          <p:cNvSpPr/>
          <p:nvPr/>
        </p:nvSpPr>
        <p:spPr>
          <a:xfrm>
            <a:off x="7023169" y="1626287"/>
            <a:ext cx="334736" cy="1796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4A688BC-1BA7-489B-B078-FFF3E00F1E58}"/>
              </a:ext>
            </a:extLst>
          </p:cNvPr>
          <p:cNvSpPr/>
          <p:nvPr/>
        </p:nvSpPr>
        <p:spPr>
          <a:xfrm>
            <a:off x="8081271" y="5064614"/>
            <a:ext cx="334736" cy="1796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004F28E-EBA8-4435-9E95-CAA3F1FF5241}"/>
              </a:ext>
            </a:extLst>
          </p:cNvPr>
          <p:cNvSpPr/>
          <p:nvPr/>
        </p:nvSpPr>
        <p:spPr>
          <a:xfrm>
            <a:off x="8248639" y="901544"/>
            <a:ext cx="334736" cy="1796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A8DA5C9-83D6-4FBC-A198-0D5C551DCED6}"/>
              </a:ext>
            </a:extLst>
          </p:cNvPr>
          <p:cNvSpPr txBox="1"/>
          <p:nvPr/>
        </p:nvSpPr>
        <p:spPr>
          <a:xfrm>
            <a:off x="9605913" y="1183064"/>
            <a:ext cx="2462787"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model seems to give reliable signals (buy/sell) in most cases.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signal is given when the correlation hits +2/-2 standard deviations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835275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AB68D43-E877-470D-B8DD-DB6CF3339724}"/>
              </a:ext>
            </a:extLst>
          </p:cNvPr>
          <p:cNvSpPr>
            <a:spLocks noGrp="1"/>
          </p:cNvSpPr>
          <p:nvPr>
            <p:ph type="ctrTitle" idx="4294967295"/>
          </p:nvPr>
        </p:nvSpPr>
        <p:spPr>
          <a:xfrm>
            <a:off x="1115568" y="548640"/>
            <a:ext cx="10168128" cy="1179576"/>
          </a:xfrm>
        </p:spPr>
        <p:txBody>
          <a:bodyPr vert="horz" lIns="91440" tIns="45720" rIns="91440" bIns="45720" rtlCol="0" anchor="ctr">
            <a:normAutofit/>
          </a:bodyPr>
          <a:lstStyle/>
          <a:p>
            <a:r>
              <a:rPr lang="en-US" sz="4000" b="1" dirty="0"/>
              <a:t>Moving the research forward</a:t>
            </a:r>
          </a:p>
        </p:txBody>
      </p:sp>
      <p:sp>
        <p:nvSpPr>
          <p:cNvPr id="20" name="Rectangle 1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E31D26D8-E183-4B33-818F-4D57455BDAA6}"/>
              </a:ext>
            </a:extLst>
          </p:cNvPr>
          <p:cNvSpPr>
            <a:spLocks noGrp="1"/>
          </p:cNvSpPr>
          <p:nvPr>
            <p:ph type="subTitle" idx="4294967295"/>
          </p:nvPr>
        </p:nvSpPr>
        <p:spPr>
          <a:xfrm>
            <a:off x="686169" y="2116317"/>
            <a:ext cx="10911525" cy="4322189"/>
          </a:xfrm>
        </p:spPr>
        <p:txBody>
          <a:bodyPr vert="horz" lIns="91440" tIns="45720" rIns="91440" bIns="45720" rtlCol="0">
            <a:normAutofit fontScale="92500" lnSpcReduction="10000"/>
          </a:bodyPr>
          <a:lstStyle/>
          <a:p>
            <a:pPr marL="342900">
              <a:lnSpc>
                <a:spcPct val="100000"/>
              </a:lnSpc>
            </a:pPr>
            <a:r>
              <a:rPr lang="en-US" sz="2000" dirty="0"/>
              <a:t>While there seems to be some clear buy/sell signals on the S&amp;P500 and this is a good starting point.</a:t>
            </a:r>
          </a:p>
          <a:p>
            <a:pPr marL="342900">
              <a:lnSpc>
                <a:spcPct val="100000"/>
              </a:lnSpc>
            </a:pPr>
            <a:endParaRPr lang="en-US" sz="2000" dirty="0"/>
          </a:p>
          <a:p>
            <a:pPr marL="342900">
              <a:lnSpc>
                <a:spcPct val="100000"/>
              </a:lnSpc>
            </a:pPr>
            <a:r>
              <a:rPr lang="en-US" sz="2000" dirty="0"/>
              <a:t>Some further analysis like the below could be conducted to use these signals in a production environment</a:t>
            </a:r>
          </a:p>
          <a:p>
            <a:pPr marL="800100" lvl="1">
              <a:lnSpc>
                <a:spcPct val="100000"/>
              </a:lnSpc>
            </a:pPr>
            <a:r>
              <a:rPr lang="en-US" sz="2000" dirty="0"/>
              <a:t>Perform additional statistical testing specific to times series (in this case, we could test for mean reversion property)</a:t>
            </a:r>
          </a:p>
          <a:p>
            <a:pPr marL="800100" lvl="1">
              <a:lnSpc>
                <a:spcPct val="100000"/>
              </a:lnSpc>
            </a:pPr>
            <a:r>
              <a:rPr lang="en-US" sz="2000" dirty="0"/>
              <a:t>Add filters to reduce the number of outliers – maybe adjust the signal with the standard deviation (Z-Score) </a:t>
            </a:r>
          </a:p>
          <a:p>
            <a:pPr marL="800100" lvl="1">
              <a:lnSpc>
                <a:spcPct val="100000"/>
              </a:lnSpc>
            </a:pPr>
            <a:r>
              <a:rPr lang="en-US" sz="2000" dirty="0"/>
              <a:t>Add additional information from other markets (as we are only using spreads in this example) as this could lead to a trading model</a:t>
            </a:r>
          </a:p>
          <a:p>
            <a:pPr marL="800100" lvl="1">
              <a:lnSpc>
                <a:spcPct val="100000"/>
              </a:lnSpc>
            </a:pPr>
            <a:r>
              <a:rPr lang="en-US" sz="2000" dirty="0"/>
              <a:t>Last but not least, we would need to run a full </a:t>
            </a:r>
            <a:r>
              <a:rPr lang="en-US" sz="2000" dirty="0" err="1"/>
              <a:t>backtest</a:t>
            </a:r>
            <a:r>
              <a:rPr lang="en-US" sz="2000" dirty="0"/>
              <a:t> (simulation of a trading strategy) and calculate the cumulative P&amp;L of the strategy over time. </a:t>
            </a:r>
          </a:p>
          <a:p>
            <a:pPr marL="342900">
              <a:lnSpc>
                <a:spcPct val="100000"/>
              </a:lnSpc>
            </a:pPr>
            <a:endParaRPr lang="en-US" sz="1600" dirty="0"/>
          </a:p>
          <a:p>
            <a:pPr marL="342900">
              <a:lnSpc>
                <a:spcPct val="100000"/>
              </a:lnSpc>
            </a:pPr>
            <a:endParaRPr lang="en-US" sz="1500" dirty="0"/>
          </a:p>
          <a:p>
            <a:pPr marL="342900">
              <a:lnSpc>
                <a:spcPct val="100000"/>
              </a:lnSpc>
            </a:pPr>
            <a:endParaRPr lang="en-US" sz="1500" dirty="0"/>
          </a:p>
          <a:p>
            <a:pPr marL="342900">
              <a:lnSpc>
                <a:spcPct val="100000"/>
              </a:lnSpc>
            </a:pPr>
            <a:endParaRPr lang="en-US" sz="1500" dirty="0"/>
          </a:p>
          <a:p>
            <a:pPr marL="800100" lvl="1">
              <a:lnSpc>
                <a:spcPct val="100000"/>
              </a:lnSpc>
            </a:pPr>
            <a:endParaRPr lang="en-US" sz="1500" dirty="0"/>
          </a:p>
          <a:p>
            <a:pPr marL="800100" lvl="1">
              <a:lnSpc>
                <a:spcPct val="100000"/>
              </a:lnSpc>
            </a:pPr>
            <a:endParaRPr lang="en-US" sz="1500" dirty="0"/>
          </a:p>
          <a:p>
            <a:pPr lvl="1">
              <a:lnSpc>
                <a:spcPct val="100000"/>
              </a:lnSpc>
            </a:pPr>
            <a:endParaRPr lang="en-US" sz="1500" dirty="0"/>
          </a:p>
          <a:p>
            <a:pPr lvl="1">
              <a:lnSpc>
                <a:spcPct val="100000"/>
              </a:lnSpc>
            </a:pPr>
            <a:endParaRPr lang="en-US" sz="1500" dirty="0"/>
          </a:p>
          <a:p>
            <a:pPr lvl="1">
              <a:lnSpc>
                <a:spcPct val="100000"/>
              </a:lnSpc>
            </a:pPr>
            <a:endParaRPr lang="en-US" sz="1500" dirty="0"/>
          </a:p>
          <a:p>
            <a:pPr lvl="1">
              <a:lnSpc>
                <a:spcPct val="100000"/>
              </a:lnSpc>
            </a:pPr>
            <a:endParaRPr lang="en-US" sz="1500" dirty="0"/>
          </a:p>
          <a:p>
            <a:pPr lvl="1">
              <a:lnSpc>
                <a:spcPct val="100000"/>
              </a:lnSpc>
            </a:pPr>
            <a:endParaRPr lang="en-US" sz="1500" dirty="0"/>
          </a:p>
          <a:p>
            <a:pPr lvl="1">
              <a:lnSpc>
                <a:spcPct val="100000"/>
              </a:lnSpc>
            </a:pPr>
            <a:endParaRPr lang="en-US" sz="1500" dirty="0"/>
          </a:p>
        </p:txBody>
      </p:sp>
    </p:spTree>
    <p:extLst>
      <p:ext uri="{BB962C8B-B14F-4D97-AF65-F5344CB8AC3E}">
        <p14:creationId xmlns:p14="http://schemas.microsoft.com/office/powerpoint/2010/main" val="926630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3013-BAC6-4F64-97F3-76079CDEB59C}"/>
              </a:ext>
            </a:extLst>
          </p:cNvPr>
          <p:cNvSpPr>
            <a:spLocks noGrp="1"/>
          </p:cNvSpPr>
          <p:nvPr>
            <p:ph type="title" idx="4294967295"/>
          </p:nvPr>
        </p:nvSpPr>
        <p:spPr>
          <a:xfrm>
            <a:off x="838200" y="515954"/>
            <a:ext cx="10515600" cy="1101725"/>
          </a:xfrm>
        </p:spPr>
        <p:txBody>
          <a:bodyPr>
            <a:normAutofit/>
          </a:bodyPr>
          <a:lstStyle/>
          <a:p>
            <a:r>
              <a:rPr lang="en-US" sz="3600" dirty="0">
                <a:solidFill>
                  <a:srgbClr val="C00000"/>
                </a:solidFill>
              </a:rPr>
              <a:t>Copper</a:t>
            </a:r>
            <a:r>
              <a:rPr lang="en-US" sz="3600" dirty="0">
                <a:solidFill>
                  <a:srgbClr val="FF0000"/>
                </a:solidFill>
              </a:rPr>
              <a:t> </a:t>
            </a:r>
            <a:r>
              <a:rPr lang="en-US" sz="3600" dirty="0">
                <a:solidFill>
                  <a:srgbClr val="C00000"/>
                </a:solidFill>
              </a:rPr>
              <a:t>/</a:t>
            </a:r>
            <a:r>
              <a:rPr lang="en-US" sz="3600" dirty="0"/>
              <a:t> </a:t>
            </a:r>
            <a:r>
              <a:rPr lang="en-US" sz="3600" dirty="0">
                <a:solidFill>
                  <a:srgbClr val="C00000"/>
                </a:solidFill>
              </a:rPr>
              <a:t>Gold Ratio: </a:t>
            </a:r>
            <a:r>
              <a:rPr lang="en-US" sz="3200" dirty="0"/>
              <a:t> Can it predict a market downturn?</a:t>
            </a:r>
          </a:p>
        </p:txBody>
      </p:sp>
      <p:sp>
        <p:nvSpPr>
          <p:cNvPr id="3" name="Content Placeholder 2">
            <a:extLst>
              <a:ext uri="{FF2B5EF4-FFF2-40B4-BE49-F238E27FC236}">
                <a16:creationId xmlns:a16="http://schemas.microsoft.com/office/drawing/2014/main" id="{0C7F5C6F-DA9D-494E-B39A-E6BD2E5186C3}"/>
              </a:ext>
            </a:extLst>
          </p:cNvPr>
          <p:cNvSpPr>
            <a:spLocks noGrp="1"/>
          </p:cNvSpPr>
          <p:nvPr>
            <p:ph idx="4294967295"/>
          </p:nvPr>
        </p:nvSpPr>
        <p:spPr>
          <a:xfrm>
            <a:off x="838200" y="1945915"/>
            <a:ext cx="10515600" cy="4351338"/>
          </a:xfrm>
        </p:spPr>
        <p:txBody>
          <a:bodyPr>
            <a:normAutofit fontScale="85000" lnSpcReduction="10000"/>
          </a:bodyPr>
          <a:lstStyle/>
          <a:p>
            <a:r>
              <a:rPr lang="en-US" dirty="0">
                <a:solidFill>
                  <a:srgbClr val="C00000"/>
                </a:solidFill>
              </a:rPr>
              <a:t>What is the Copper Gold Ratio?</a:t>
            </a:r>
            <a:r>
              <a:rPr lang="en-US" dirty="0"/>
              <a:t>  Price of copper / Price of gold</a:t>
            </a:r>
          </a:p>
          <a:p>
            <a:r>
              <a:rPr lang="en-US" dirty="0">
                <a:solidFill>
                  <a:srgbClr val="C00000"/>
                </a:solidFill>
              </a:rPr>
              <a:t>Why is it used?  </a:t>
            </a:r>
            <a:r>
              <a:rPr lang="en-US" dirty="0"/>
              <a:t>Copper is used mostly for industrial consumption and gold commonly as a store of value &amp; in jewelry. Thus the price of copper tends to be more sensitive to business cycle pressures.</a:t>
            </a:r>
          </a:p>
          <a:p>
            <a:r>
              <a:rPr lang="en-US" u="sng" dirty="0">
                <a:solidFill>
                  <a:srgbClr val="C00000"/>
                </a:solidFill>
              </a:rPr>
              <a:t>Relevant Data highlights</a:t>
            </a:r>
            <a:r>
              <a:rPr lang="en-US" dirty="0"/>
              <a:t>:</a:t>
            </a:r>
          </a:p>
          <a:p>
            <a:pPr lvl="1"/>
            <a:r>
              <a:rPr lang="en-US" u="sng" dirty="0"/>
              <a:t>Source:</a:t>
            </a:r>
            <a:r>
              <a:rPr lang="en-US" dirty="0"/>
              <a:t>  Quandl.com</a:t>
            </a:r>
          </a:p>
          <a:p>
            <a:pPr lvl="1"/>
            <a:r>
              <a:rPr lang="en-US" u="sng" dirty="0"/>
              <a:t>Pricing used</a:t>
            </a:r>
            <a:r>
              <a:rPr lang="en-US" dirty="0"/>
              <a:t>: CME-S&amp;P 500 spot month futures, CME- Gold spot month futures, &amp; CME-Copper spot month futures.</a:t>
            </a:r>
          </a:p>
          <a:p>
            <a:pPr lvl="1"/>
            <a:r>
              <a:rPr lang="en-US" dirty="0"/>
              <a:t>Settle prices for futures were used as well as daily change (“return”) of settle prices.</a:t>
            </a:r>
          </a:p>
          <a:p>
            <a:pPr lvl="1"/>
            <a:r>
              <a:rPr lang="en-US" dirty="0"/>
              <a:t>Correlation of Gold and Copper prices:  </a:t>
            </a:r>
            <a:r>
              <a:rPr lang="en-US" b="1" dirty="0"/>
              <a:t>+.88  </a:t>
            </a:r>
            <a:r>
              <a:rPr lang="en-US" dirty="0"/>
              <a:t>The prices of these commodities typically behave similarly.</a:t>
            </a:r>
          </a:p>
          <a:p>
            <a:pPr lvl="1"/>
            <a:endParaRPr lang="en-US" dirty="0"/>
          </a:p>
          <a:p>
            <a:endParaRPr lang="en-US" dirty="0"/>
          </a:p>
          <a:p>
            <a:endParaRPr lang="en-US" dirty="0"/>
          </a:p>
        </p:txBody>
      </p:sp>
    </p:spTree>
    <p:extLst>
      <p:ext uri="{BB962C8B-B14F-4D97-AF65-F5344CB8AC3E}">
        <p14:creationId xmlns:p14="http://schemas.microsoft.com/office/powerpoint/2010/main" val="2746734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C4C613-6A80-4BEB-91CA-D50F5EC8892B}"/>
              </a:ext>
            </a:extLst>
          </p:cNvPr>
          <p:cNvSpPr txBox="1"/>
          <p:nvPr/>
        </p:nvSpPr>
        <p:spPr>
          <a:xfrm>
            <a:off x="7981951" y="381739"/>
            <a:ext cx="3816472" cy="6740307"/>
          </a:xfrm>
          <a:prstGeom prst="rect">
            <a:avLst/>
          </a:prstGeom>
          <a:noFill/>
        </p:spPr>
        <p:txBody>
          <a:bodyPr wrap="square" rtlCol="0">
            <a:spAutoFit/>
          </a:bodyPr>
          <a:lstStyle/>
          <a:p>
            <a:pPr marL="285750" indent="-285750">
              <a:buFont typeface="Arial" panose="020B0604020202020204" pitchFamily="34" charset="0"/>
              <a:buChar char="•"/>
            </a:pPr>
            <a:r>
              <a:rPr lang="en-US" dirty="0"/>
              <a:t>2018 S&amp;P % : Peak to trough return = </a:t>
            </a:r>
            <a:r>
              <a:rPr lang="en-US" dirty="0">
                <a:solidFill>
                  <a:srgbClr val="FF0000"/>
                </a:solidFill>
              </a:rPr>
              <a:t>-19.8%</a:t>
            </a:r>
          </a:p>
          <a:p>
            <a:endParaRPr lang="en-US" dirty="0"/>
          </a:p>
          <a:p>
            <a:pPr marL="285750" indent="-285750">
              <a:buFont typeface="Arial" panose="020B0604020202020204" pitchFamily="34" charset="0"/>
              <a:buChar char="•"/>
            </a:pPr>
            <a:r>
              <a:rPr lang="en-US" dirty="0"/>
              <a:t>S&amp;P had steep decline in 1</a:t>
            </a:r>
            <a:r>
              <a:rPr lang="en-US" baseline="30000" dirty="0"/>
              <a:t>st</a:t>
            </a:r>
            <a:r>
              <a:rPr lang="en-US" dirty="0"/>
              <a:t> Quarter of 2018.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Daily % change of Copper Gold Ratio hit “high” highs (~4%) as the S&amp;P climbed.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Daily % change of Copper Gold Ratio hit “lower” lows (~3.5%to 4%) prior to S&amp;P declining.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Daily Change % of Copper Gold ratio appears to be predictive of S&amp;P price directionality.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false sell-off signal is shown in small pink circle.</a:t>
            </a:r>
          </a:p>
          <a:p>
            <a:endParaRPr lang="en-US" dirty="0"/>
          </a:p>
          <a:p>
            <a:endParaRPr lang="en-US" dirty="0"/>
          </a:p>
          <a:p>
            <a:endParaRPr lang="en-US" dirty="0"/>
          </a:p>
          <a:p>
            <a:endParaRPr lang="en-US" dirty="0"/>
          </a:p>
        </p:txBody>
      </p:sp>
      <p:pic>
        <p:nvPicPr>
          <p:cNvPr id="1028" name="Picture 4">
            <a:extLst>
              <a:ext uri="{FF2B5EF4-FFF2-40B4-BE49-F238E27FC236}">
                <a16:creationId xmlns:a16="http://schemas.microsoft.com/office/drawing/2014/main" id="{BE2C0BFA-E7B3-4748-AB5A-F11F46D462B0}"/>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292230" y="381739"/>
            <a:ext cx="7731125" cy="5908675"/>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0D6CDC79-B86B-416C-91A9-3D143F7DA320}"/>
              </a:ext>
            </a:extLst>
          </p:cNvPr>
          <p:cNvSpPr/>
          <p:nvPr/>
        </p:nvSpPr>
        <p:spPr>
          <a:xfrm>
            <a:off x="2981325" y="742949"/>
            <a:ext cx="1564042" cy="69523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A782772-B7E5-48BA-A4E1-B34EFCBC9232}"/>
              </a:ext>
            </a:extLst>
          </p:cNvPr>
          <p:cNvSpPr/>
          <p:nvPr/>
        </p:nvSpPr>
        <p:spPr>
          <a:xfrm>
            <a:off x="3985287" y="4204850"/>
            <a:ext cx="1564042" cy="69523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0F76172-C875-476D-B495-0E2AB44BBEE1}"/>
              </a:ext>
            </a:extLst>
          </p:cNvPr>
          <p:cNvSpPr/>
          <p:nvPr/>
        </p:nvSpPr>
        <p:spPr>
          <a:xfrm>
            <a:off x="3697156" y="4454813"/>
            <a:ext cx="230819" cy="195308"/>
          </a:xfrm>
          <a:prstGeom prst="ellipse">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543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C50CCA-E8F9-477C-A156-FB18485994BD}"/>
              </a:ext>
            </a:extLst>
          </p:cNvPr>
          <p:cNvSpPr txBox="1"/>
          <p:nvPr/>
        </p:nvSpPr>
        <p:spPr>
          <a:xfrm>
            <a:off x="8908531" y="381739"/>
            <a:ext cx="2889891" cy="6186309"/>
          </a:xfrm>
          <a:prstGeom prst="rect">
            <a:avLst/>
          </a:prstGeom>
          <a:noFill/>
        </p:spPr>
        <p:txBody>
          <a:bodyPr wrap="square" rtlCol="0">
            <a:spAutoFit/>
          </a:bodyPr>
          <a:lstStyle/>
          <a:p>
            <a:pPr marL="285750" indent="-285750">
              <a:buFont typeface="Arial" panose="020B0604020202020204" pitchFamily="34" charset="0"/>
              <a:buChar char="•"/>
            </a:pPr>
            <a:r>
              <a:rPr lang="en-US" dirty="0"/>
              <a:t>S&amp;P % Peak to trough (this chart) return = </a:t>
            </a:r>
            <a:r>
              <a:rPr lang="en-US" dirty="0">
                <a:solidFill>
                  <a:srgbClr val="FF0000"/>
                </a:solidFill>
              </a:rPr>
              <a:t>-29%</a:t>
            </a:r>
          </a:p>
          <a:p>
            <a:endParaRPr lang="en-US" dirty="0"/>
          </a:p>
          <a:p>
            <a:pPr marL="285750" indent="-285750">
              <a:buFont typeface="Arial" panose="020B0604020202020204" pitchFamily="34" charset="0"/>
              <a:buChar char="•"/>
            </a:pPr>
            <a:r>
              <a:rPr lang="en-US" dirty="0"/>
              <a:t>Daily % change of Copper Gold Ratio hit “high” highs (~4%) in Sept, Nov, &amp; Dec 2019 as the S&amp;P climbed.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Daily % change of Copper Gold Ratio hit “lower” lows (3.5%to 4%) prior to S&amp;P declining in 1</a:t>
            </a:r>
            <a:r>
              <a:rPr lang="en-US" baseline="30000" dirty="0"/>
              <a:t>st</a:t>
            </a:r>
            <a:r>
              <a:rPr lang="en-US" dirty="0"/>
              <a:t> quarter 2020.</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p:txBody>
      </p:sp>
      <p:pic>
        <p:nvPicPr>
          <p:cNvPr id="2052" name="Picture 4">
            <a:extLst>
              <a:ext uri="{FF2B5EF4-FFF2-40B4-BE49-F238E27FC236}">
                <a16:creationId xmlns:a16="http://schemas.microsoft.com/office/drawing/2014/main" id="{933590D6-5229-4895-AAB7-FA2E4ECBAF44}"/>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802756" y="451701"/>
            <a:ext cx="8105775" cy="5800725"/>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4D5F2CC9-EFE6-4C3C-BD35-82962F203994}"/>
              </a:ext>
            </a:extLst>
          </p:cNvPr>
          <p:cNvSpPr/>
          <p:nvPr/>
        </p:nvSpPr>
        <p:spPr>
          <a:xfrm>
            <a:off x="5804962" y="3719744"/>
            <a:ext cx="2221349" cy="870011"/>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2FBCDBF-EBA0-491E-9A36-748E0186669D}"/>
              </a:ext>
            </a:extLst>
          </p:cNvPr>
          <p:cNvSpPr/>
          <p:nvPr/>
        </p:nvSpPr>
        <p:spPr>
          <a:xfrm>
            <a:off x="5015408" y="886471"/>
            <a:ext cx="2006463" cy="739622"/>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C1210A0-CF28-4EDE-BA72-07B5EFD0FB99}"/>
              </a:ext>
            </a:extLst>
          </p:cNvPr>
          <p:cNvSpPr/>
          <p:nvPr/>
        </p:nvSpPr>
        <p:spPr>
          <a:xfrm>
            <a:off x="4136994" y="4589755"/>
            <a:ext cx="1358283" cy="408373"/>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5811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6C9DD-C078-4EFA-B55F-C784DD8D475F}"/>
              </a:ext>
            </a:extLst>
          </p:cNvPr>
          <p:cNvSpPr>
            <a:spLocks noGrp="1"/>
          </p:cNvSpPr>
          <p:nvPr>
            <p:ph type="title"/>
          </p:nvPr>
        </p:nvSpPr>
        <p:spPr/>
        <p:txBody>
          <a:bodyPr/>
          <a:lstStyle/>
          <a:p>
            <a:r>
              <a:rPr lang="en-US" dirty="0">
                <a:solidFill>
                  <a:srgbClr val="C00000"/>
                </a:solidFill>
              </a:rPr>
              <a:t>Copper Gold </a:t>
            </a:r>
            <a:r>
              <a:rPr lang="en-US" dirty="0"/>
              <a:t>Ratio Conclusion</a:t>
            </a:r>
          </a:p>
        </p:txBody>
      </p:sp>
      <p:sp>
        <p:nvSpPr>
          <p:cNvPr id="3" name="Content Placeholder 2">
            <a:extLst>
              <a:ext uri="{FF2B5EF4-FFF2-40B4-BE49-F238E27FC236}">
                <a16:creationId xmlns:a16="http://schemas.microsoft.com/office/drawing/2014/main" id="{D87CA5A8-53CD-4EDC-ABAE-6DF6795417DA}"/>
              </a:ext>
            </a:extLst>
          </p:cNvPr>
          <p:cNvSpPr>
            <a:spLocks noGrp="1"/>
          </p:cNvSpPr>
          <p:nvPr>
            <p:ph idx="1"/>
          </p:nvPr>
        </p:nvSpPr>
        <p:spPr/>
        <p:txBody>
          <a:bodyPr>
            <a:normAutofit fontScale="92500" lnSpcReduction="20000"/>
          </a:bodyPr>
          <a:lstStyle/>
          <a:p>
            <a:r>
              <a:rPr lang="en-US" dirty="0"/>
              <a:t>The </a:t>
            </a:r>
            <a:r>
              <a:rPr lang="en-US" dirty="0">
                <a:solidFill>
                  <a:srgbClr val="C00000"/>
                </a:solidFill>
              </a:rPr>
              <a:t>Copper Gold Ratio </a:t>
            </a:r>
            <a:r>
              <a:rPr lang="en-US" dirty="0"/>
              <a:t>appears to be a leading indicator of the S&amp;P 500’s performance based on the analysis done here.</a:t>
            </a:r>
          </a:p>
          <a:p>
            <a:pPr marL="0" indent="0">
              <a:buNone/>
            </a:pPr>
            <a:endParaRPr lang="en-US" dirty="0"/>
          </a:p>
          <a:p>
            <a:r>
              <a:rPr lang="en-US" dirty="0"/>
              <a:t>More analysis needs to be done to research the reasons for false positives </a:t>
            </a:r>
            <a:r>
              <a:rPr lang="en-US"/>
              <a:t>that showed up </a:t>
            </a:r>
            <a:r>
              <a:rPr lang="en-US" dirty="0"/>
              <a:t>in some of the charts.</a:t>
            </a:r>
          </a:p>
          <a:p>
            <a:pPr marL="0" indent="0">
              <a:buNone/>
            </a:pPr>
            <a:endParaRPr lang="en-US" dirty="0"/>
          </a:p>
          <a:p>
            <a:r>
              <a:rPr lang="en-US" dirty="0"/>
              <a:t>More precise measures on the timing of the indicator relative to market performance are also needed.</a:t>
            </a:r>
          </a:p>
        </p:txBody>
      </p:sp>
    </p:spTree>
    <p:extLst>
      <p:ext uri="{BB962C8B-B14F-4D97-AF65-F5344CB8AC3E}">
        <p14:creationId xmlns:p14="http://schemas.microsoft.com/office/powerpoint/2010/main" val="3585071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C8CDBE-5766-4077-B8FF-AC5E919D10A9}"/>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Questions?</a:t>
            </a:r>
          </a:p>
        </p:txBody>
      </p:sp>
      <p:sp>
        <p:nvSpPr>
          <p:cNvPr id="31" name="Rectangle 30">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1100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D461-1541-4077-9626-A58255BB9F46}"/>
              </a:ext>
            </a:extLst>
          </p:cNvPr>
          <p:cNvSpPr>
            <a:spLocks noGrp="1"/>
          </p:cNvSpPr>
          <p:nvPr>
            <p:ph type="title"/>
          </p:nvPr>
        </p:nvSpPr>
        <p:spPr>
          <a:xfrm>
            <a:off x="778119" y="191890"/>
            <a:ext cx="10283249" cy="3174023"/>
          </a:xfrm>
        </p:spPr>
        <p:txBody>
          <a:bodyPr>
            <a:noAutofit/>
          </a:bodyPr>
          <a:lstStyle/>
          <a:p>
            <a:r>
              <a:rPr lang="en-US" sz="2200" dirty="0"/>
              <a:t>Every day, trillions of dollars are traded around the world by both humans and computers. The common goal between all parties involved is to make a profit on their respective trading strategies.</a:t>
            </a:r>
            <a:br>
              <a:rPr lang="en-US" sz="2200" dirty="0"/>
            </a:br>
            <a:br>
              <a:rPr lang="en-US" sz="2200" dirty="0"/>
            </a:br>
            <a:br>
              <a:rPr lang="en-US" sz="1400" dirty="0"/>
            </a:br>
            <a:br>
              <a:rPr lang="en-US" sz="1400" dirty="0"/>
            </a:br>
            <a:r>
              <a:rPr lang="en-US" sz="1400" dirty="0"/>
              <a:t>		        </a:t>
            </a:r>
            <a:r>
              <a:rPr lang="en-US" sz="2800" dirty="0"/>
              <a:t>When is the next market downturn?</a:t>
            </a:r>
          </a:p>
        </p:txBody>
      </p:sp>
      <p:sp>
        <p:nvSpPr>
          <p:cNvPr id="3" name="Content Placeholder 2">
            <a:extLst>
              <a:ext uri="{FF2B5EF4-FFF2-40B4-BE49-F238E27FC236}">
                <a16:creationId xmlns:a16="http://schemas.microsoft.com/office/drawing/2014/main" id="{FD8AD7BA-BB4B-43E9-9581-509F563867CC}"/>
              </a:ext>
            </a:extLst>
          </p:cNvPr>
          <p:cNvSpPr>
            <a:spLocks noGrp="1"/>
          </p:cNvSpPr>
          <p:nvPr>
            <p:ph idx="1"/>
          </p:nvPr>
        </p:nvSpPr>
        <p:spPr>
          <a:xfrm>
            <a:off x="778119" y="3318779"/>
            <a:ext cx="10283249" cy="3042138"/>
          </a:xfrm>
        </p:spPr>
        <p:txBody>
          <a:bodyPr>
            <a:noAutofit/>
          </a:bodyPr>
          <a:lstStyle/>
          <a:p>
            <a:pPr marL="0" indent="0">
              <a:buNone/>
            </a:pPr>
            <a:r>
              <a:rPr lang="en-US" sz="2200" b="1" dirty="0"/>
              <a:t>Our Primary Question:</a:t>
            </a:r>
            <a:r>
              <a:rPr lang="en-US" sz="2200" dirty="0"/>
              <a:t> What are potential economic and financial measurements that can be used to predetermine a downturn or recession in the US financial markets?</a:t>
            </a:r>
          </a:p>
          <a:p>
            <a:pPr marL="0" indent="0">
              <a:buNone/>
            </a:pPr>
            <a:endParaRPr lang="en-US" sz="2200" dirty="0"/>
          </a:p>
          <a:p>
            <a:pPr marL="0" indent="0">
              <a:buNone/>
            </a:pPr>
            <a:r>
              <a:rPr lang="en-US" sz="2200" dirty="0"/>
              <a:t>- Our team’s goal for this project is to each analyze a different securities’ data set in order to compare them to the S&amp;P 500, then draw conclusions on whether the information reveals potential sell signals.</a:t>
            </a:r>
          </a:p>
        </p:txBody>
      </p:sp>
    </p:spTree>
    <p:extLst>
      <p:ext uri="{BB962C8B-B14F-4D97-AF65-F5344CB8AC3E}">
        <p14:creationId xmlns:p14="http://schemas.microsoft.com/office/powerpoint/2010/main" val="834467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3F39-88EE-4F93-BD1B-EB34B2F0BCCC}"/>
              </a:ext>
            </a:extLst>
          </p:cNvPr>
          <p:cNvSpPr>
            <a:spLocks noGrp="1"/>
          </p:cNvSpPr>
          <p:nvPr>
            <p:ph type="title"/>
          </p:nvPr>
        </p:nvSpPr>
        <p:spPr/>
        <p:txBody>
          <a:bodyPr>
            <a:normAutofit fontScale="90000"/>
          </a:bodyPr>
          <a:lstStyle/>
          <a:p>
            <a:r>
              <a:rPr lang="en-US" dirty="0"/>
              <a:t>Can comparing yields between </a:t>
            </a:r>
            <a:r>
              <a:rPr lang="en-US" dirty="0">
                <a:solidFill>
                  <a:schemeClr val="accent1"/>
                </a:solidFill>
              </a:rPr>
              <a:t>equities (stocks) </a:t>
            </a:r>
            <a:r>
              <a:rPr lang="en-US" dirty="0"/>
              <a:t>and </a:t>
            </a:r>
            <a:r>
              <a:rPr lang="en-US" dirty="0">
                <a:solidFill>
                  <a:schemeClr val="accent6"/>
                </a:solidFill>
              </a:rPr>
              <a:t>bonds</a:t>
            </a:r>
            <a:r>
              <a:rPr lang="en-US" dirty="0"/>
              <a:t> predict a market downturn?</a:t>
            </a:r>
          </a:p>
        </p:txBody>
      </p:sp>
      <p:sp>
        <p:nvSpPr>
          <p:cNvPr id="3" name="Content Placeholder 2">
            <a:extLst>
              <a:ext uri="{FF2B5EF4-FFF2-40B4-BE49-F238E27FC236}">
                <a16:creationId xmlns:a16="http://schemas.microsoft.com/office/drawing/2014/main" id="{D324C62B-153E-449A-9EB0-CCAFB22C6A19}"/>
              </a:ext>
            </a:extLst>
          </p:cNvPr>
          <p:cNvSpPr>
            <a:spLocks noGrp="1"/>
          </p:cNvSpPr>
          <p:nvPr>
            <p:ph idx="1"/>
          </p:nvPr>
        </p:nvSpPr>
        <p:spPr/>
        <p:txBody>
          <a:bodyPr>
            <a:normAutofit fontScale="92500" lnSpcReduction="20000"/>
          </a:bodyPr>
          <a:lstStyle/>
          <a:p>
            <a:r>
              <a:rPr lang="en-US" b="1" dirty="0"/>
              <a:t>Why analyze these metrics? </a:t>
            </a:r>
            <a:r>
              <a:rPr lang="en-US" dirty="0"/>
              <a:t>Equities (stocks) and bonds generally move in opposite directions from one another. By converting the equity prices to its yield equivalent, we can then directly compare equity yields to bond yields in order to find a trend.</a:t>
            </a:r>
          </a:p>
          <a:p>
            <a:r>
              <a:rPr lang="en-US" b="1" dirty="0"/>
              <a:t>Relevant Data Highlights: </a:t>
            </a:r>
          </a:p>
          <a:p>
            <a:pPr lvl="1"/>
            <a:r>
              <a:rPr lang="en-US" u="sng" dirty="0"/>
              <a:t>Source</a:t>
            </a:r>
            <a:r>
              <a:rPr lang="en-US" dirty="0"/>
              <a:t>: Quandl.com</a:t>
            </a:r>
          </a:p>
          <a:p>
            <a:pPr lvl="1"/>
            <a:r>
              <a:rPr lang="en-US" u="sng" dirty="0"/>
              <a:t>Pricing Used</a:t>
            </a:r>
            <a:r>
              <a:rPr lang="en-US" dirty="0"/>
              <a:t>: CME-S&amp;P 500 spot month futures, US 10-Year Treasury Rate, and US 2-Year Treasury Rate</a:t>
            </a:r>
          </a:p>
        </p:txBody>
      </p:sp>
    </p:spTree>
    <p:extLst>
      <p:ext uri="{BB962C8B-B14F-4D97-AF65-F5344CB8AC3E}">
        <p14:creationId xmlns:p14="http://schemas.microsoft.com/office/powerpoint/2010/main" val="2028666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C4286063-FAD1-40B2-B26B-F0DF84B34F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466" y="274849"/>
            <a:ext cx="8411067" cy="6308301"/>
          </a:xfrm>
          <a:prstGeom prst="rect">
            <a:avLst/>
          </a:prstGeom>
        </p:spPr>
      </p:pic>
    </p:spTree>
    <p:extLst>
      <p:ext uri="{BB962C8B-B14F-4D97-AF65-F5344CB8AC3E}">
        <p14:creationId xmlns:p14="http://schemas.microsoft.com/office/powerpoint/2010/main" val="3050301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map with text&#10;&#10;Description automatically generated">
            <a:extLst>
              <a:ext uri="{FF2B5EF4-FFF2-40B4-BE49-F238E27FC236}">
                <a16:creationId xmlns:a16="http://schemas.microsoft.com/office/drawing/2014/main" id="{02EA50B5-C85F-4F44-BBDB-E6F82D4F7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32" y="3492268"/>
            <a:ext cx="3332596" cy="3332596"/>
          </a:xfrm>
          <a:prstGeom prst="rect">
            <a:avLst/>
          </a:prstGeom>
        </p:spPr>
      </p:pic>
      <p:cxnSp>
        <p:nvCxnSpPr>
          <p:cNvPr id="14" name="Straight Connector 13">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close up of a map&#10;&#10;Description automatically generated">
            <a:extLst>
              <a:ext uri="{FF2B5EF4-FFF2-40B4-BE49-F238E27FC236}">
                <a16:creationId xmlns:a16="http://schemas.microsoft.com/office/drawing/2014/main" id="{F2B96360-5610-45A8-B777-3E3CA4C15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2113" y="3511120"/>
            <a:ext cx="3310513" cy="3310513"/>
          </a:xfrm>
          <a:prstGeom prst="rect">
            <a:avLst/>
          </a:prstGeom>
        </p:spPr>
      </p:pic>
      <p:cxnSp>
        <p:nvCxnSpPr>
          <p:cNvPr id="16" name="Straight Connector 15">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map&#10;&#10;Description automatically generated">
            <a:extLst>
              <a:ext uri="{FF2B5EF4-FFF2-40B4-BE49-F238E27FC236}">
                <a16:creationId xmlns:a16="http://schemas.microsoft.com/office/drawing/2014/main" id="{D773FB03-A82A-4B5E-B806-9D0706C1FA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0033" y="25323"/>
            <a:ext cx="3332593" cy="3332593"/>
          </a:xfrm>
          <a:prstGeom prst="rect">
            <a:avLst/>
          </a:prstGeom>
        </p:spPr>
      </p:pic>
      <p:pic>
        <p:nvPicPr>
          <p:cNvPr id="3" name="Picture 2" descr="A close up of a map&#10;&#10;Description automatically generated">
            <a:extLst>
              <a:ext uri="{FF2B5EF4-FFF2-40B4-BE49-F238E27FC236}">
                <a16:creationId xmlns:a16="http://schemas.microsoft.com/office/drawing/2014/main" id="{A0254CEB-F262-4989-B956-0C38EF2983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9374" y="36364"/>
            <a:ext cx="3310513" cy="3310513"/>
          </a:xfrm>
          <a:prstGeom prst="rect">
            <a:avLst/>
          </a:prstGeom>
        </p:spPr>
      </p:pic>
    </p:spTree>
    <p:extLst>
      <p:ext uri="{BB962C8B-B14F-4D97-AF65-F5344CB8AC3E}">
        <p14:creationId xmlns:p14="http://schemas.microsoft.com/office/powerpoint/2010/main" val="1362412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CEF71DAC-CC7F-4067-80AC-38EC7997D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20" y="1031488"/>
            <a:ext cx="5786680" cy="4833985"/>
          </a:xfrm>
          <a:prstGeom prst="rect">
            <a:avLst/>
          </a:prstGeom>
        </p:spPr>
      </p:pic>
      <p:pic>
        <p:nvPicPr>
          <p:cNvPr id="4" name="Picture 3" descr="A close up of a map&#10;&#10;Description automatically generated">
            <a:extLst>
              <a:ext uri="{FF2B5EF4-FFF2-40B4-BE49-F238E27FC236}">
                <a16:creationId xmlns:a16="http://schemas.microsoft.com/office/drawing/2014/main" id="{367F42F4-7DB7-4192-9EE4-878EA0292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752" y="1031488"/>
            <a:ext cx="5721928" cy="4795022"/>
          </a:xfrm>
          <a:prstGeom prst="rect">
            <a:avLst/>
          </a:prstGeom>
        </p:spPr>
      </p:pic>
    </p:spTree>
    <p:extLst>
      <p:ext uri="{BB962C8B-B14F-4D97-AF65-F5344CB8AC3E}">
        <p14:creationId xmlns:p14="http://schemas.microsoft.com/office/powerpoint/2010/main" val="2400530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44EE7503-E7C1-461F-AE71-9E4C80F88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023" y="470031"/>
            <a:ext cx="9581954" cy="6387969"/>
          </a:xfrm>
          <a:prstGeom prst="rect">
            <a:avLst/>
          </a:prstGeom>
        </p:spPr>
      </p:pic>
    </p:spTree>
    <p:extLst>
      <p:ext uri="{BB962C8B-B14F-4D97-AF65-F5344CB8AC3E}">
        <p14:creationId xmlns:p14="http://schemas.microsoft.com/office/powerpoint/2010/main" val="4175780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508A-28DB-4DED-B6D6-ADEA0E5A549E}"/>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E63B9528-EC2C-458F-9B30-DF9A21CB21B5}"/>
              </a:ext>
            </a:extLst>
          </p:cNvPr>
          <p:cNvSpPr>
            <a:spLocks noGrp="1"/>
          </p:cNvSpPr>
          <p:nvPr>
            <p:ph idx="1"/>
          </p:nvPr>
        </p:nvSpPr>
        <p:spPr/>
        <p:txBody>
          <a:bodyPr>
            <a:normAutofit fontScale="92500" lnSpcReduction="20000"/>
          </a:bodyPr>
          <a:lstStyle/>
          <a:p>
            <a:r>
              <a:rPr lang="en-US" dirty="0"/>
              <a:t>The ratio previously compared to the S&amp;P 500 does appear to be a leading indicator for trying to anticipate a large market downturn.</a:t>
            </a:r>
          </a:p>
          <a:p>
            <a:r>
              <a:rPr lang="en-US" dirty="0"/>
              <a:t>The most important part of the indicator seems to be when the ratio is above or below zero (0). </a:t>
            </a:r>
          </a:p>
          <a:p>
            <a:pPr lvl="1"/>
            <a:r>
              <a:rPr lang="en-US" dirty="0"/>
              <a:t>Only after the ratio changes from negative to positive will the “sell” signal be triggered.</a:t>
            </a:r>
          </a:p>
          <a:p>
            <a:r>
              <a:rPr lang="en-US" dirty="0"/>
              <a:t>Additional analysis will need to be performed on data before 1990 in order to compare results.</a:t>
            </a:r>
          </a:p>
        </p:txBody>
      </p:sp>
    </p:spTree>
    <p:extLst>
      <p:ext uri="{BB962C8B-B14F-4D97-AF65-F5344CB8AC3E}">
        <p14:creationId xmlns:p14="http://schemas.microsoft.com/office/powerpoint/2010/main" val="3244225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68D43-E877-470D-B8DD-DB6CF3339724}"/>
              </a:ext>
            </a:extLst>
          </p:cNvPr>
          <p:cNvSpPr>
            <a:spLocks noGrp="1"/>
          </p:cNvSpPr>
          <p:nvPr>
            <p:ph type="ctrTitle" idx="4294967295"/>
          </p:nvPr>
        </p:nvSpPr>
        <p:spPr>
          <a:xfrm>
            <a:off x="560386" y="323654"/>
            <a:ext cx="11071225" cy="506413"/>
          </a:xfrm>
        </p:spPr>
        <p:txBody>
          <a:bodyPr>
            <a:normAutofit fontScale="90000"/>
          </a:bodyPr>
          <a:lstStyle/>
          <a:p>
            <a:pPr algn="l"/>
            <a:r>
              <a:rPr lang="en-US" sz="3000" b="1" dirty="0"/>
              <a:t>Can Corporate Debt Data be used to predict stock market routs ?</a:t>
            </a:r>
          </a:p>
        </p:txBody>
      </p:sp>
      <p:sp>
        <p:nvSpPr>
          <p:cNvPr id="3" name="Subtitle 2">
            <a:extLst>
              <a:ext uri="{FF2B5EF4-FFF2-40B4-BE49-F238E27FC236}">
                <a16:creationId xmlns:a16="http://schemas.microsoft.com/office/drawing/2014/main" id="{E31D26D8-E183-4B33-818F-4D57455BDAA6}"/>
              </a:ext>
            </a:extLst>
          </p:cNvPr>
          <p:cNvSpPr>
            <a:spLocks noGrp="1"/>
          </p:cNvSpPr>
          <p:nvPr>
            <p:ph type="subTitle" idx="4294967295"/>
          </p:nvPr>
        </p:nvSpPr>
        <p:spPr>
          <a:xfrm>
            <a:off x="747712" y="1001565"/>
            <a:ext cx="10696575" cy="5983288"/>
          </a:xfrm>
        </p:spPr>
        <p:txBody>
          <a:bodyPr>
            <a:normAutofit fontScale="85000" lnSpcReduction="20000"/>
          </a:bodyPr>
          <a:lstStyle/>
          <a:p>
            <a:pPr marL="342900" indent="-342900" algn="l">
              <a:buFont typeface="Arial" panose="020B0604020202020204" pitchFamily="34" charset="0"/>
              <a:buChar char="•"/>
            </a:pPr>
            <a:r>
              <a:rPr lang="en-US" dirty="0">
                <a:solidFill>
                  <a:srgbClr val="FF0000"/>
                </a:solidFill>
              </a:rPr>
              <a:t>What are Corporate Credit Spreads and how are they measured:</a:t>
            </a:r>
          </a:p>
          <a:p>
            <a:pPr marL="800100" lvl="1" indent="-342900" algn="l">
              <a:buFont typeface="Arial" panose="020B0604020202020204" pitchFamily="34" charset="0"/>
              <a:buChar char="•"/>
            </a:pPr>
            <a:r>
              <a:rPr lang="en-US" dirty="0"/>
              <a:t>Measured as the extra return an investor would make compared to a Treasury Bond (a Treasury bond is typically seen as a safe haven as it is debt issued and guaranteed by the government)</a:t>
            </a:r>
          </a:p>
          <a:p>
            <a:pPr marL="800100" lvl="1" indent="-342900" algn="l">
              <a:buFont typeface="Arial" panose="020B0604020202020204" pitchFamily="34" charset="0"/>
              <a:buChar char="•"/>
            </a:pPr>
            <a:r>
              <a:rPr lang="en-US" dirty="0"/>
              <a:t>Corporates DO NOT borrow at the same levels as the government</a:t>
            </a:r>
          </a:p>
          <a:p>
            <a:pPr marL="800100" lvl="1" indent="-342900" algn="l">
              <a:buFont typeface="Arial" panose="020B0604020202020204" pitchFamily="34" charset="0"/>
              <a:buChar char="•"/>
            </a:pPr>
            <a:r>
              <a:rPr lang="en-US" dirty="0"/>
              <a:t>The difference between the two borrowings (i.e. the interest rate difference) is the data we looked at !</a:t>
            </a:r>
          </a:p>
          <a:p>
            <a:pPr lvl="1" algn="l"/>
            <a:endParaRPr lang="en-US" sz="1700" dirty="0"/>
          </a:p>
          <a:p>
            <a:pPr marL="342900" indent="-342900" algn="l">
              <a:buFont typeface="Arial" panose="020B0604020202020204" pitchFamily="34" charset="0"/>
              <a:buChar char="•"/>
            </a:pPr>
            <a:r>
              <a:rPr lang="en-US" dirty="0">
                <a:solidFill>
                  <a:srgbClr val="FF0000"/>
                </a:solidFill>
              </a:rPr>
              <a:t>Facts about the data used:</a:t>
            </a:r>
          </a:p>
          <a:p>
            <a:pPr marL="800100" lvl="1" indent="-342900" algn="l">
              <a:buFont typeface="Arial" panose="020B0604020202020204" pitchFamily="34" charset="0"/>
              <a:buChar char="•"/>
            </a:pPr>
            <a:r>
              <a:rPr lang="en-US" u="sng" dirty="0"/>
              <a:t>Source</a:t>
            </a:r>
            <a:r>
              <a:rPr lang="en-US" dirty="0"/>
              <a:t>: Quandl.com (Financial database)</a:t>
            </a:r>
          </a:p>
          <a:p>
            <a:pPr marL="800100" lvl="1" indent="-342900" algn="l">
              <a:buFont typeface="Arial" panose="020B0604020202020204" pitchFamily="34" charset="0"/>
              <a:buChar char="•"/>
            </a:pPr>
            <a:r>
              <a:rPr lang="en-US" u="sng" dirty="0"/>
              <a:t>Pricing data</a:t>
            </a:r>
            <a:r>
              <a:rPr lang="en-US" dirty="0"/>
              <a:t>: </a:t>
            </a:r>
          </a:p>
          <a:p>
            <a:pPr marL="1257300" lvl="2" indent="-342900" algn="l">
              <a:buFont typeface="Arial" panose="020B0604020202020204" pitchFamily="34" charset="0"/>
              <a:buChar char="•"/>
            </a:pPr>
            <a:r>
              <a:rPr lang="en-US" sz="2000" dirty="0"/>
              <a:t>B rated bonds index (The “B” is the rating given by rating agencies to borrowers – in this case we are looking at risky bonds)</a:t>
            </a:r>
          </a:p>
          <a:p>
            <a:pPr marL="1257300" lvl="2" indent="-342900" algn="l">
              <a:buFont typeface="Arial" panose="020B0604020202020204" pitchFamily="34" charset="0"/>
              <a:buChar char="•"/>
            </a:pPr>
            <a:r>
              <a:rPr lang="en-US" sz="2000" dirty="0"/>
              <a:t>Treasury Yields to derive the “spread” between the bonds and the benchmark (used the 5Y treasury for benchmarking). </a:t>
            </a:r>
          </a:p>
          <a:p>
            <a:pPr marL="1257300" lvl="2" indent="-342900" algn="l">
              <a:buFont typeface="Arial" panose="020B0604020202020204" pitchFamily="34" charset="0"/>
              <a:buChar char="•"/>
            </a:pPr>
            <a:r>
              <a:rPr lang="en-US" sz="2000" dirty="0"/>
              <a:t>S&amp;P500 Index data</a:t>
            </a:r>
          </a:p>
          <a:p>
            <a:pPr marL="800100" lvl="1" indent="-342900" algn="l">
              <a:buFont typeface="Arial" panose="020B0604020202020204" pitchFamily="34" charset="0"/>
              <a:buChar char="•"/>
            </a:pPr>
            <a:r>
              <a:rPr lang="en-US" u="sng" dirty="0"/>
              <a:t>Analysis</a:t>
            </a:r>
            <a:r>
              <a:rPr lang="en-US" dirty="0"/>
              <a:t>: Correlation between S&amp;P500 &amp; B-Rated Bond Index returns over time to generate buy/sell signals</a:t>
            </a:r>
          </a:p>
          <a:p>
            <a:pPr marL="800100" lvl="1" indent="-342900" algn="l">
              <a:buFont typeface="Arial" panose="020B0604020202020204" pitchFamily="34" charset="0"/>
              <a:buChar char="•"/>
            </a:pPr>
            <a:endParaRPr lang="en-US" dirty="0"/>
          </a:p>
          <a:p>
            <a:pPr marL="800100" lvl="1" indent="-342900" algn="l">
              <a:buFont typeface="Arial" panose="020B0604020202020204" pitchFamily="34" charset="0"/>
              <a:buChar char="•"/>
            </a:pPr>
            <a:endParaRPr lang="en-US" dirty="0"/>
          </a:p>
          <a:p>
            <a:pPr lvl="1" algn="l"/>
            <a:endParaRPr lang="en-US" dirty="0"/>
          </a:p>
          <a:p>
            <a:pPr lvl="1" algn="l"/>
            <a:endParaRPr lang="en-US" dirty="0"/>
          </a:p>
          <a:p>
            <a:pPr lvl="1" algn="l"/>
            <a:endParaRPr lang="en-US" dirty="0"/>
          </a:p>
          <a:p>
            <a:pPr lvl="1" algn="l"/>
            <a:endParaRPr lang="en-US" dirty="0"/>
          </a:p>
          <a:p>
            <a:pPr lvl="1" algn="l"/>
            <a:endParaRPr lang="en-US" dirty="0"/>
          </a:p>
          <a:p>
            <a:pPr lvl="1" algn="l"/>
            <a:endParaRPr lang="en-US" dirty="0"/>
          </a:p>
        </p:txBody>
      </p:sp>
    </p:spTree>
    <p:extLst>
      <p:ext uri="{BB962C8B-B14F-4D97-AF65-F5344CB8AC3E}">
        <p14:creationId xmlns:p14="http://schemas.microsoft.com/office/powerpoint/2010/main" val="3049122679"/>
      </p:ext>
    </p:extLst>
  </p:cSld>
  <p:clrMapOvr>
    <a:masterClrMapping/>
  </p:clrMapOvr>
</p:sld>
</file>

<file path=ppt/theme/theme1.xml><?xml version="1.0" encoding="utf-8"?>
<a:theme xmlns:a="http://schemas.openxmlformats.org/drawingml/2006/main" name="AccentBoxVTI">
  <a:themeElements>
    <a:clrScheme name="AnalogousFromRegularSeed_2SEEDS">
      <a:dk1>
        <a:srgbClr val="000000"/>
      </a:dk1>
      <a:lt1>
        <a:srgbClr val="FFFFFF"/>
      </a:lt1>
      <a:dk2>
        <a:srgbClr val="412624"/>
      </a:dk2>
      <a:lt2>
        <a:srgbClr val="E2E7E8"/>
      </a:lt2>
      <a:accent1>
        <a:srgbClr val="D52B17"/>
      </a:accent1>
      <a:accent2>
        <a:srgbClr val="E72964"/>
      </a:accent2>
      <a:accent3>
        <a:srgbClr val="E78C29"/>
      </a:accent3>
      <a:accent4>
        <a:srgbClr val="14B87C"/>
      </a:accent4>
      <a:accent5>
        <a:srgbClr val="22B5BD"/>
      </a:accent5>
      <a:accent6>
        <a:srgbClr val="177CD5"/>
      </a:accent6>
      <a:hlink>
        <a:srgbClr val="338F9A"/>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0</TotalTime>
  <Words>1104</Words>
  <Application>Microsoft Office PowerPoint</Application>
  <PresentationFormat>Widescreen</PresentationFormat>
  <Paragraphs>102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Avenir Next LT Pro</vt:lpstr>
      <vt:lpstr>Calibri</vt:lpstr>
      <vt:lpstr>AccentBoxVTI</vt:lpstr>
      <vt:lpstr>What Signals an Economic Downturn?</vt:lpstr>
      <vt:lpstr>Every day, trillions of dollars are traded around the world by both humans and computers. The common goal between all parties involved is to make a profit on their respective trading strategies.              When is the next market downturn?</vt:lpstr>
      <vt:lpstr>Can comparing yields between equities (stocks) and bonds predict a market downturn?</vt:lpstr>
      <vt:lpstr>PowerPoint Presentation</vt:lpstr>
      <vt:lpstr>PowerPoint Presentation</vt:lpstr>
      <vt:lpstr>PowerPoint Presentation</vt:lpstr>
      <vt:lpstr>PowerPoint Presentation</vt:lpstr>
      <vt:lpstr>Conclusion:</vt:lpstr>
      <vt:lpstr>Can Corporate Debt Data be used to predict stock market routs ?</vt:lpstr>
      <vt:lpstr>A Look at Spreads over time</vt:lpstr>
      <vt:lpstr>A closer look at the past 3 years… </vt:lpstr>
      <vt:lpstr>Moving the research forward</vt:lpstr>
      <vt:lpstr>Copper / Gold Ratio:  Can it predict a market downturn?</vt:lpstr>
      <vt:lpstr>PowerPoint Presentation</vt:lpstr>
      <vt:lpstr>PowerPoint Presentation</vt:lpstr>
      <vt:lpstr>Copper Gold Ratio 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Signals an Economic Downturn?</dc:title>
  <dc:creator>Gary Fisher</dc:creator>
  <cp:lastModifiedBy>Gary Fisher</cp:lastModifiedBy>
  <cp:revision>1</cp:revision>
  <dcterms:created xsi:type="dcterms:W3CDTF">2020-03-31T01:50:29Z</dcterms:created>
  <dcterms:modified xsi:type="dcterms:W3CDTF">2020-03-31T01:50:37Z</dcterms:modified>
</cp:coreProperties>
</file>