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90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2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4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5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1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5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5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7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A1619-A162-411C-81E5-D894933E1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37" r="-1" b="1074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9E963-2D7A-4C09-8714-66DF307F0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What Signals an Economic Downturn?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661E2-43C3-40FD-A0A1-EFA8DA209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By: Benjamin </a:t>
            </a:r>
            <a:r>
              <a:rPr lang="en-US" sz="2000" dirty="0" err="1"/>
              <a:t>Aubry</a:t>
            </a:r>
            <a:r>
              <a:rPr lang="en-US" sz="2000" dirty="0"/>
              <a:t>, Bruce Mark, and Gary Fisher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30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D461-1541-4077-9626-A58255BB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815" y="606669"/>
            <a:ext cx="10283249" cy="3174023"/>
          </a:xfrm>
        </p:spPr>
        <p:txBody>
          <a:bodyPr>
            <a:noAutofit/>
          </a:bodyPr>
          <a:lstStyle/>
          <a:p>
            <a:r>
              <a:rPr lang="en-US" sz="2200" dirty="0"/>
              <a:t>Every day, trillions of dollars are traded around the world by both humans and computers. The common goal between all parties involved is to make a profit on their respective trading strategies.</a:t>
            </a: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Even though many different types of investors exist, there is a common question that each desires to find the answer to: </a:t>
            </a:r>
            <a:br>
              <a:rPr lang="en-US" sz="22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	</a:t>
            </a:r>
            <a:r>
              <a:rPr lang="en-US" sz="2800" dirty="0"/>
              <a:t>When should I buy, hold, or sell my investment?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AD7BA-BB4B-43E9-9581-509F56386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815" y="3968320"/>
            <a:ext cx="10283249" cy="20500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Our team’s goal for this project is to determine potential </a:t>
            </a:r>
            <a:r>
              <a:rPr lang="en-US" sz="2200" u="sng" dirty="0"/>
              <a:t>sell</a:t>
            </a:r>
            <a:r>
              <a:rPr lang="en-US" sz="2200" dirty="0"/>
              <a:t> signals by analyzing different securities’ data sets, while comparing to the overall markets.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We are looking to find potential economic and financial measurements that can be used to predetermine a recession or selloff in the US financial system.</a:t>
            </a:r>
          </a:p>
        </p:txBody>
      </p:sp>
    </p:spTree>
    <p:extLst>
      <p:ext uri="{BB962C8B-B14F-4D97-AF65-F5344CB8AC3E}">
        <p14:creationId xmlns:p14="http://schemas.microsoft.com/office/powerpoint/2010/main" val="83446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4286063-FAD1-40B2-B26B-F0DF84B34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466" y="274849"/>
            <a:ext cx="8411067" cy="630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0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p with text&#10;&#10;Description automatically generated">
            <a:extLst>
              <a:ext uri="{FF2B5EF4-FFF2-40B4-BE49-F238E27FC236}">
                <a16:creationId xmlns:a16="http://schemas.microsoft.com/office/drawing/2014/main" id="{02EA50B5-C85F-4F44-BBDB-E6F82D4F7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650" y="3530339"/>
            <a:ext cx="3327658" cy="3327658"/>
          </a:xfrm>
          <a:prstGeom prst="rect">
            <a:avLst/>
          </a:prstGeom>
        </p:spPr>
      </p:pic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F2B96360-5610-45A8-B777-3E3CA4C15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544" y="3530339"/>
            <a:ext cx="3327658" cy="3327658"/>
          </a:xfrm>
          <a:prstGeom prst="rect">
            <a:avLst/>
          </a:prstGeom>
        </p:spPr>
      </p:pic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773FB03-A82A-4B5E-B806-9D0706C1FA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122" y="30642"/>
            <a:ext cx="3252502" cy="3327658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A0254CEB-F262-4989-B956-0C38EF298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650" y="50670"/>
            <a:ext cx="3327658" cy="332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1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05D13A-04EB-4872-979A-7FCA8D6E2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36" y="1280475"/>
            <a:ext cx="6623373" cy="4636361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6E5A649-2104-433F-A1C0-F58ABE96C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09" y="1663858"/>
            <a:ext cx="4707045" cy="3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6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4EE7503-E7C1-461F-AE71-9E4C80F88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023" y="470031"/>
            <a:ext cx="9581954" cy="638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8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320CAFD-18C3-4D5D-B3F5-9A30AF093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97" y="1080074"/>
            <a:ext cx="5786680" cy="4837992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EF71DAC-CC7F-4067-80AC-38EC7997D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92" y="1074655"/>
            <a:ext cx="5786680" cy="483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3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E20A15A-A4B8-451A-8DC7-57E184330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6" y="1087304"/>
            <a:ext cx="5721928" cy="4795022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449EB1A-9361-428F-88AC-937FD2F92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226" y="1087303"/>
            <a:ext cx="5721929" cy="479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2528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412624"/>
      </a:dk2>
      <a:lt2>
        <a:srgbClr val="E2E7E8"/>
      </a:lt2>
      <a:accent1>
        <a:srgbClr val="D52B17"/>
      </a:accent1>
      <a:accent2>
        <a:srgbClr val="E72964"/>
      </a:accent2>
      <a:accent3>
        <a:srgbClr val="E78C29"/>
      </a:accent3>
      <a:accent4>
        <a:srgbClr val="14B87C"/>
      </a:accent4>
      <a:accent5>
        <a:srgbClr val="22B5BD"/>
      </a:accent5>
      <a:accent6>
        <a:srgbClr val="177CD5"/>
      </a:accent6>
      <a:hlink>
        <a:srgbClr val="338F9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147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Calibri</vt:lpstr>
      <vt:lpstr>AccentBoxVTI</vt:lpstr>
      <vt:lpstr>What Signals an Economic Downturn?</vt:lpstr>
      <vt:lpstr>Every day, trillions of dollars are traded around the world by both humans and computers. The common goal between all parties involved is to make a profit on their respective trading strategies.   Even though many different types of investors exist, there is a common question that each desires to find the answer to:     When should I buy, hold, or sell my investment?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Signals an Economic Downturn?</dc:title>
  <dc:creator>Gary Fisher</dc:creator>
  <cp:lastModifiedBy>Gary Fisher</cp:lastModifiedBy>
  <cp:revision>12</cp:revision>
  <dcterms:created xsi:type="dcterms:W3CDTF">2020-03-29T01:04:03Z</dcterms:created>
  <dcterms:modified xsi:type="dcterms:W3CDTF">2020-03-29T02:14:19Z</dcterms:modified>
</cp:coreProperties>
</file>