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64" r:id="rId4"/>
    <p:sldId id="258" r:id="rId5"/>
    <p:sldId id="262" r:id="rId6"/>
    <p:sldId id="259" r:id="rId7"/>
    <p:sldId id="260" r:id="rId8"/>
    <p:sldId id="265"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3/31/2020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890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3/31/2020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982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3/31/2020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364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3/31/2020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278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3/31/2020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205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3/31/2020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621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3/31/2020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546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3/31/2020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525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3/31/2020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335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3/31/2020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31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3/31/2020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987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3/31/2020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9745019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F3A1619-A162-411C-81E5-D894933E1EB4}"/>
              </a:ext>
            </a:extLst>
          </p:cNvPr>
          <p:cNvPicPr>
            <a:picLocks noChangeAspect="1"/>
          </p:cNvPicPr>
          <p:nvPr/>
        </p:nvPicPr>
        <p:blipFill rotWithShape="1">
          <a:blip r:embed="rId2"/>
          <a:srcRect t="13299" r="9089" b="14778"/>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49E963-2D7A-4C09-8714-66DF307F0D10}"/>
              </a:ext>
            </a:extLst>
          </p:cNvPr>
          <p:cNvSpPr>
            <a:spLocks noGrp="1"/>
          </p:cNvSpPr>
          <p:nvPr>
            <p:ph type="ctrTitle"/>
          </p:nvPr>
        </p:nvSpPr>
        <p:spPr>
          <a:xfrm>
            <a:off x="477981" y="1122363"/>
            <a:ext cx="4023360" cy="3204134"/>
          </a:xfrm>
        </p:spPr>
        <p:txBody>
          <a:bodyPr anchor="b">
            <a:normAutofit/>
          </a:bodyPr>
          <a:lstStyle/>
          <a:p>
            <a:r>
              <a:rPr lang="en-US" sz="4800" dirty="0"/>
              <a:t>What Signals an Economic Downturn?</a:t>
            </a:r>
          </a:p>
        </p:txBody>
      </p:sp>
      <p:sp>
        <p:nvSpPr>
          <p:cNvPr id="3" name="Subtitle 2">
            <a:extLst>
              <a:ext uri="{FF2B5EF4-FFF2-40B4-BE49-F238E27FC236}">
                <a16:creationId xmlns:a16="http://schemas.microsoft.com/office/drawing/2014/main" id="{59F661E2-43C3-40FD-A0A1-EFA8DA209DA4}"/>
              </a:ext>
            </a:extLst>
          </p:cNvPr>
          <p:cNvSpPr>
            <a:spLocks noGrp="1"/>
          </p:cNvSpPr>
          <p:nvPr>
            <p:ph type="subTitle" idx="1"/>
          </p:nvPr>
        </p:nvSpPr>
        <p:spPr>
          <a:xfrm>
            <a:off x="477980" y="4872922"/>
            <a:ext cx="4023359" cy="1208141"/>
          </a:xfrm>
        </p:spPr>
        <p:txBody>
          <a:bodyPr>
            <a:normAutofit/>
          </a:bodyPr>
          <a:lstStyle/>
          <a:p>
            <a:r>
              <a:rPr lang="en-US" sz="2000" dirty="0"/>
              <a:t>By: Benjamin </a:t>
            </a:r>
            <a:r>
              <a:rPr lang="en-US" sz="2000"/>
              <a:t>Aubry</a:t>
            </a:r>
            <a:r>
              <a:rPr lang="en-US" sz="2000" dirty="0"/>
              <a:t>, Gary Fisher, and Bruce Mark</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30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D461-1541-4077-9626-A58255BB9F46}"/>
              </a:ext>
            </a:extLst>
          </p:cNvPr>
          <p:cNvSpPr>
            <a:spLocks noGrp="1"/>
          </p:cNvSpPr>
          <p:nvPr>
            <p:ph type="title"/>
          </p:nvPr>
        </p:nvSpPr>
        <p:spPr>
          <a:xfrm>
            <a:off x="778119" y="191890"/>
            <a:ext cx="10283249" cy="3174023"/>
          </a:xfrm>
        </p:spPr>
        <p:txBody>
          <a:bodyPr>
            <a:noAutofit/>
          </a:bodyPr>
          <a:lstStyle/>
          <a:p>
            <a:r>
              <a:rPr lang="en-US" sz="2200" dirty="0"/>
              <a:t>Every day, trillions of dollars are traded around the world by both humans and computers. The common goal between all parties involved is to make a profit on their respective trading strategies.</a:t>
            </a:r>
            <a:br>
              <a:rPr lang="en-US" sz="2200" dirty="0"/>
            </a:br>
            <a:br>
              <a:rPr lang="en-US" sz="2200" dirty="0"/>
            </a:br>
            <a:br>
              <a:rPr lang="en-US" sz="1400" dirty="0"/>
            </a:br>
            <a:br>
              <a:rPr lang="en-US" sz="1400" dirty="0"/>
            </a:br>
            <a:r>
              <a:rPr lang="en-US" sz="1400" dirty="0"/>
              <a:t>		        </a:t>
            </a:r>
            <a:r>
              <a:rPr lang="en-US" sz="2800" dirty="0"/>
              <a:t>When is the next market downturn?</a:t>
            </a:r>
          </a:p>
        </p:txBody>
      </p:sp>
      <p:sp>
        <p:nvSpPr>
          <p:cNvPr id="3" name="Content Placeholder 2">
            <a:extLst>
              <a:ext uri="{FF2B5EF4-FFF2-40B4-BE49-F238E27FC236}">
                <a16:creationId xmlns:a16="http://schemas.microsoft.com/office/drawing/2014/main" id="{FD8AD7BA-BB4B-43E9-9581-509F563867CC}"/>
              </a:ext>
            </a:extLst>
          </p:cNvPr>
          <p:cNvSpPr>
            <a:spLocks noGrp="1"/>
          </p:cNvSpPr>
          <p:nvPr>
            <p:ph idx="1"/>
          </p:nvPr>
        </p:nvSpPr>
        <p:spPr>
          <a:xfrm>
            <a:off x="778119" y="3318779"/>
            <a:ext cx="10283249" cy="3042138"/>
          </a:xfrm>
        </p:spPr>
        <p:txBody>
          <a:bodyPr>
            <a:noAutofit/>
          </a:bodyPr>
          <a:lstStyle/>
          <a:p>
            <a:pPr marL="0" indent="0">
              <a:buNone/>
            </a:pPr>
            <a:r>
              <a:rPr lang="en-US" sz="2200" b="1" dirty="0"/>
              <a:t>Our Primary Question:</a:t>
            </a:r>
            <a:r>
              <a:rPr lang="en-US" sz="2200" dirty="0"/>
              <a:t> What are potential economic and financial measurements that can be used to predetermine a downturn or recession in the US financial markets?</a:t>
            </a:r>
          </a:p>
          <a:p>
            <a:pPr marL="0" indent="0">
              <a:buNone/>
            </a:pPr>
            <a:endParaRPr lang="en-US" sz="2200" dirty="0"/>
          </a:p>
          <a:p>
            <a:pPr marL="0" indent="0">
              <a:buNone/>
            </a:pPr>
            <a:r>
              <a:rPr lang="en-US" sz="2200" dirty="0"/>
              <a:t>- Our team’s goal for this project is to each analyze a different securities’ data set in order to compare them to the S&amp;P 500, then draw conclusions on whether the information reveals potential sell signals.</a:t>
            </a:r>
          </a:p>
        </p:txBody>
      </p:sp>
    </p:spTree>
    <p:extLst>
      <p:ext uri="{BB962C8B-B14F-4D97-AF65-F5344CB8AC3E}">
        <p14:creationId xmlns:p14="http://schemas.microsoft.com/office/powerpoint/2010/main" val="83446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3F39-88EE-4F93-BD1B-EB34B2F0BCCC}"/>
              </a:ext>
            </a:extLst>
          </p:cNvPr>
          <p:cNvSpPr>
            <a:spLocks noGrp="1"/>
          </p:cNvSpPr>
          <p:nvPr>
            <p:ph type="title"/>
          </p:nvPr>
        </p:nvSpPr>
        <p:spPr/>
        <p:txBody>
          <a:bodyPr>
            <a:normAutofit fontScale="90000"/>
          </a:bodyPr>
          <a:lstStyle/>
          <a:p>
            <a:r>
              <a:rPr lang="en-US" dirty="0"/>
              <a:t>Can comparing yields between </a:t>
            </a:r>
            <a:r>
              <a:rPr lang="en-US" dirty="0">
                <a:solidFill>
                  <a:schemeClr val="accent1"/>
                </a:solidFill>
              </a:rPr>
              <a:t>equities (stocks) </a:t>
            </a:r>
            <a:r>
              <a:rPr lang="en-US" dirty="0"/>
              <a:t>and </a:t>
            </a:r>
            <a:r>
              <a:rPr lang="en-US" dirty="0">
                <a:solidFill>
                  <a:schemeClr val="accent6"/>
                </a:solidFill>
              </a:rPr>
              <a:t>bonds</a:t>
            </a:r>
            <a:r>
              <a:rPr lang="en-US" dirty="0"/>
              <a:t> predict a market downturn?</a:t>
            </a:r>
          </a:p>
        </p:txBody>
      </p:sp>
      <p:sp>
        <p:nvSpPr>
          <p:cNvPr id="3" name="Content Placeholder 2">
            <a:extLst>
              <a:ext uri="{FF2B5EF4-FFF2-40B4-BE49-F238E27FC236}">
                <a16:creationId xmlns:a16="http://schemas.microsoft.com/office/drawing/2014/main" id="{D324C62B-153E-449A-9EB0-CCAFB22C6A19}"/>
              </a:ext>
            </a:extLst>
          </p:cNvPr>
          <p:cNvSpPr>
            <a:spLocks noGrp="1"/>
          </p:cNvSpPr>
          <p:nvPr>
            <p:ph idx="1"/>
          </p:nvPr>
        </p:nvSpPr>
        <p:spPr/>
        <p:txBody>
          <a:bodyPr>
            <a:normAutofit fontScale="92500" lnSpcReduction="20000"/>
          </a:bodyPr>
          <a:lstStyle/>
          <a:p>
            <a:r>
              <a:rPr lang="en-US" b="1" dirty="0"/>
              <a:t>Why analyze these metrics? </a:t>
            </a:r>
            <a:r>
              <a:rPr lang="en-US" dirty="0"/>
              <a:t>Equities (stocks) and bonds generally move in opposite directions from one another. By converting the equity prices to its yield equivalent, we can then directly compare equity yields to bond yields in order to find a trend.</a:t>
            </a:r>
          </a:p>
          <a:p>
            <a:r>
              <a:rPr lang="en-US" b="1" dirty="0"/>
              <a:t>Relevant Data Highlights: </a:t>
            </a:r>
          </a:p>
          <a:p>
            <a:pPr lvl="1"/>
            <a:r>
              <a:rPr lang="en-US" u="sng" dirty="0"/>
              <a:t>Source</a:t>
            </a:r>
            <a:r>
              <a:rPr lang="en-US" dirty="0"/>
              <a:t>: Quandl.com</a:t>
            </a:r>
          </a:p>
          <a:p>
            <a:pPr lvl="1"/>
            <a:r>
              <a:rPr lang="en-US" u="sng" dirty="0"/>
              <a:t>Pricing Used</a:t>
            </a:r>
            <a:r>
              <a:rPr lang="en-US" dirty="0"/>
              <a:t>: CME-S&amp;P 500 spot month futures, US 10-Year Treasury Rate, and US 2-Year Treasury Rate</a:t>
            </a:r>
          </a:p>
        </p:txBody>
      </p:sp>
    </p:spTree>
    <p:extLst>
      <p:ext uri="{BB962C8B-B14F-4D97-AF65-F5344CB8AC3E}">
        <p14:creationId xmlns:p14="http://schemas.microsoft.com/office/powerpoint/2010/main" val="202866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4286063-FAD1-40B2-B26B-F0DF84B34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466" y="274849"/>
            <a:ext cx="8411067" cy="6308301"/>
          </a:xfrm>
          <a:prstGeom prst="rect">
            <a:avLst/>
          </a:prstGeom>
        </p:spPr>
      </p:pic>
    </p:spTree>
    <p:extLst>
      <p:ext uri="{BB962C8B-B14F-4D97-AF65-F5344CB8AC3E}">
        <p14:creationId xmlns:p14="http://schemas.microsoft.com/office/powerpoint/2010/main" val="305030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map with text&#10;&#10;Description automatically generated">
            <a:extLst>
              <a:ext uri="{FF2B5EF4-FFF2-40B4-BE49-F238E27FC236}">
                <a16:creationId xmlns:a16="http://schemas.microsoft.com/office/drawing/2014/main" id="{02EA50B5-C85F-4F44-BBDB-E6F82D4F7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32" y="3492268"/>
            <a:ext cx="3332596" cy="3332596"/>
          </a:xfrm>
          <a:prstGeom prst="rect">
            <a:avLst/>
          </a:prstGeom>
        </p:spPr>
      </p:pic>
      <p:cxnSp>
        <p:nvCxnSpPr>
          <p:cNvPr id="14" name="Straight Connector 13">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close up of a map&#10;&#10;Description automatically generated">
            <a:extLst>
              <a:ext uri="{FF2B5EF4-FFF2-40B4-BE49-F238E27FC236}">
                <a16:creationId xmlns:a16="http://schemas.microsoft.com/office/drawing/2014/main" id="{F2B96360-5610-45A8-B777-3E3CA4C15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113" y="3511120"/>
            <a:ext cx="3310513" cy="3310513"/>
          </a:xfrm>
          <a:prstGeom prst="rect">
            <a:avLst/>
          </a:prstGeom>
        </p:spPr>
      </p:pic>
      <p:cxnSp>
        <p:nvCxnSpPr>
          <p:cNvPr id="16" name="Straight Connector 15">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automatically generated">
            <a:extLst>
              <a:ext uri="{FF2B5EF4-FFF2-40B4-BE49-F238E27FC236}">
                <a16:creationId xmlns:a16="http://schemas.microsoft.com/office/drawing/2014/main" id="{D773FB03-A82A-4B5E-B806-9D0706C1F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0033" y="25323"/>
            <a:ext cx="3332593" cy="3332593"/>
          </a:xfrm>
          <a:prstGeom prst="rect">
            <a:avLst/>
          </a:prstGeom>
        </p:spPr>
      </p:pic>
      <p:pic>
        <p:nvPicPr>
          <p:cNvPr id="3" name="Picture 2" descr="A close up of a map&#10;&#10;Description automatically generated">
            <a:extLst>
              <a:ext uri="{FF2B5EF4-FFF2-40B4-BE49-F238E27FC236}">
                <a16:creationId xmlns:a16="http://schemas.microsoft.com/office/drawing/2014/main" id="{A0254CEB-F262-4989-B956-0C38EF2983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74" y="36364"/>
            <a:ext cx="3310513" cy="3310513"/>
          </a:xfrm>
          <a:prstGeom prst="rect">
            <a:avLst/>
          </a:prstGeom>
        </p:spPr>
      </p:pic>
    </p:spTree>
    <p:extLst>
      <p:ext uri="{BB962C8B-B14F-4D97-AF65-F5344CB8AC3E}">
        <p14:creationId xmlns:p14="http://schemas.microsoft.com/office/powerpoint/2010/main" val="136241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EF71DAC-CC7F-4067-80AC-38EC7997D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20" y="1031488"/>
            <a:ext cx="5786680" cy="4833985"/>
          </a:xfrm>
          <a:prstGeom prst="rect">
            <a:avLst/>
          </a:prstGeom>
        </p:spPr>
      </p:pic>
      <p:pic>
        <p:nvPicPr>
          <p:cNvPr id="4" name="Picture 3" descr="A close up of a map&#10;&#10;Description automatically generated">
            <a:extLst>
              <a:ext uri="{FF2B5EF4-FFF2-40B4-BE49-F238E27FC236}">
                <a16:creationId xmlns:a16="http://schemas.microsoft.com/office/drawing/2014/main" id="{367F42F4-7DB7-4192-9EE4-878EA0292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752" y="1031488"/>
            <a:ext cx="5721928" cy="4795022"/>
          </a:xfrm>
          <a:prstGeom prst="rect">
            <a:avLst/>
          </a:prstGeom>
        </p:spPr>
      </p:pic>
    </p:spTree>
    <p:extLst>
      <p:ext uri="{BB962C8B-B14F-4D97-AF65-F5344CB8AC3E}">
        <p14:creationId xmlns:p14="http://schemas.microsoft.com/office/powerpoint/2010/main" val="240053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44EE7503-E7C1-461F-AE71-9E4C80F8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023" y="470031"/>
            <a:ext cx="9581954" cy="6387969"/>
          </a:xfrm>
          <a:prstGeom prst="rect">
            <a:avLst/>
          </a:prstGeom>
        </p:spPr>
      </p:pic>
    </p:spTree>
    <p:extLst>
      <p:ext uri="{BB962C8B-B14F-4D97-AF65-F5344CB8AC3E}">
        <p14:creationId xmlns:p14="http://schemas.microsoft.com/office/powerpoint/2010/main" val="417578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508A-28DB-4DED-B6D6-ADEA0E5A549E}"/>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E63B9528-EC2C-458F-9B30-DF9A21CB21B5}"/>
              </a:ext>
            </a:extLst>
          </p:cNvPr>
          <p:cNvSpPr>
            <a:spLocks noGrp="1"/>
          </p:cNvSpPr>
          <p:nvPr>
            <p:ph idx="1"/>
          </p:nvPr>
        </p:nvSpPr>
        <p:spPr/>
        <p:txBody>
          <a:bodyPr>
            <a:normAutofit fontScale="92500" lnSpcReduction="20000"/>
          </a:bodyPr>
          <a:lstStyle/>
          <a:p>
            <a:r>
              <a:rPr lang="en-US" dirty="0"/>
              <a:t>The ratio previously compared to the S&amp;P 500 does appear to be a leading indicator for trying to anticipate a large market downturn.</a:t>
            </a:r>
          </a:p>
          <a:p>
            <a:r>
              <a:rPr lang="en-US" dirty="0"/>
              <a:t>The most important part of the indicator seems to be when the ratio is above or below zero (0). </a:t>
            </a:r>
          </a:p>
          <a:p>
            <a:pPr lvl="1"/>
            <a:r>
              <a:rPr lang="en-US" dirty="0"/>
              <a:t>Only after the ratio changes from negative to positive will the “sell” signal be triggered.</a:t>
            </a:r>
          </a:p>
          <a:p>
            <a:r>
              <a:rPr lang="en-US" dirty="0"/>
              <a:t>Additional analysis will need to be performed on data before 1990 in order to compare results.</a:t>
            </a:r>
          </a:p>
        </p:txBody>
      </p:sp>
    </p:spTree>
    <p:extLst>
      <p:ext uri="{BB962C8B-B14F-4D97-AF65-F5344CB8AC3E}">
        <p14:creationId xmlns:p14="http://schemas.microsoft.com/office/powerpoint/2010/main" val="324422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C8CDBE-5766-4077-B8FF-AC5E919D10A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Questions?</a:t>
            </a:r>
          </a:p>
        </p:txBody>
      </p:sp>
      <p:sp>
        <p:nvSpPr>
          <p:cNvPr id="31" name="Rectangle 3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1100893"/>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412624"/>
      </a:dk2>
      <a:lt2>
        <a:srgbClr val="E2E7E8"/>
      </a:lt2>
      <a:accent1>
        <a:srgbClr val="D52B17"/>
      </a:accent1>
      <a:accent2>
        <a:srgbClr val="E72964"/>
      </a:accent2>
      <a:accent3>
        <a:srgbClr val="E78C29"/>
      </a:accent3>
      <a:accent4>
        <a:srgbClr val="14B87C"/>
      </a:accent4>
      <a:accent5>
        <a:srgbClr val="22B5BD"/>
      </a:accent5>
      <a:accent6>
        <a:srgbClr val="177CD5"/>
      </a:accent6>
      <a:hlink>
        <a:srgbClr val="338F9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312</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Calibri</vt:lpstr>
      <vt:lpstr>AccentBoxVTI</vt:lpstr>
      <vt:lpstr>What Signals an Economic Downturn?</vt:lpstr>
      <vt:lpstr>Every day, trillions of dollars are traded around the world by both humans and computers. The common goal between all parties involved is to make a profit on their respective trading strategies.              When is the next market downturn?</vt:lpstr>
      <vt:lpstr>Can comparing yields between equities (stocks) and bonds predict a market downturn?</vt:lpstr>
      <vt:lpstr>PowerPoint Presentation</vt:lpstr>
      <vt:lpstr>PowerPoint Presentation</vt:lpstr>
      <vt:lpstr>PowerPoint Presentation</vt:lpstr>
      <vt:lpstr>PowerPoint Presentation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Signals an Economic Downturn?</dc:title>
  <dc:creator>Gary Fisher</dc:creator>
  <cp:lastModifiedBy>Gary Fisher</cp:lastModifiedBy>
  <cp:revision>2</cp:revision>
  <dcterms:created xsi:type="dcterms:W3CDTF">2020-03-31T01:50:29Z</dcterms:created>
  <dcterms:modified xsi:type="dcterms:W3CDTF">2020-04-01T01:54:39Z</dcterms:modified>
</cp:coreProperties>
</file>