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7" r:id="rId6"/>
    <p:sldId id="268" r:id="rId7"/>
    <p:sldId id="286" r:id="rId8"/>
    <p:sldId id="269" r:id="rId9"/>
    <p:sldId id="270" r:id="rId10"/>
    <p:sldId id="284" r:id="rId11"/>
    <p:sldId id="271" r:id="rId12"/>
    <p:sldId id="275" r:id="rId13"/>
    <p:sldId id="287" r:id="rId14"/>
    <p:sldId id="285" r:id="rId15"/>
    <p:sldId id="272" r:id="rId16"/>
    <p:sldId id="282" r:id="rId17"/>
    <p:sldId id="283" r:id="rId18"/>
    <p:sldId id="273" r:id="rId19"/>
    <p:sldId id="276" r:id="rId20"/>
    <p:sldId id="280" r:id="rId21"/>
    <p:sldId id="278" r:id="rId22"/>
    <p:sldId id="279" r:id="rId23"/>
    <p:sldId id="277" r:id="rId24"/>
    <p:sldId id="281" r:id="rId2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137"/>
    <a:srgbClr val="A2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7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D06730-FAD4-4E98-BEBC-97AE7B922863}" type="datetime1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8CE0281-66A0-46B8-BDE2-AEF0C7453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1D5AF1-2EB9-453A-B3F3-35AFCBEE7222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EDED1C-4656-4CF8-AD34-DC4A65BB391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EDED1C-4656-4CF8-AD34-DC4A65BB39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41776A-F263-4B2C-90DD-E966BEB60362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6BFDC-B9F0-472E-AD81-7CADDBEE9D22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F23706-580A-4D60-8264-8FCA3ECC2E13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019C6D-94D0-473E-A114-9D9E543B4D42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3" name="Zone de texte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AACB4-65C8-4633-BA90-492A80A15858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343B9-AA2E-48D5-BE4F-2C30E3E1020E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9466-66DB-420D-BB1F-ED8D91724B10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vertical 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B529D-945B-4FC4-9ECC-3EC453394E5F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vertical 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8643B4-F3AA-45A6-B315-4792A5F55688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E97113-AABC-4F8B-9F8E-39AC48EEC2DD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C86D82-351B-4792-AC59-D4F9871A614A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97C0-9607-4F54-90C4-895420E86109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B9DB1-D669-4F3A-8771-6A2DACE9D9F4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4B7F6-DED3-463D-95BA-9CFACAE323D5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56C45-5598-44F4-9A28-EC74B11AA518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9F434-4EE7-48F2-8192-F36E996D6D28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EA0DBB-E672-4A6D-9FC2-9ED42A339757}" type="datetime1">
              <a:rPr lang="fr-FR" noProof="0" smtClean="0"/>
              <a:t>10/09/2023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E2C808CB-0262-46B1-93EA-9DF16CAA1D01}" type="datetime1">
              <a:rPr lang="fr-FR" noProof="0" smtClean="0"/>
              <a:t>10/09/2023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2" name="Imag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5" name="Image 4" descr="Boîte de Pétri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2854" y="10"/>
            <a:ext cx="4899146" cy="68579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968" y="1473200"/>
            <a:ext cx="5280026" cy="1371599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b="1" i="0" dirty="0">
                <a:solidFill>
                  <a:srgbClr val="134137"/>
                </a:solidFill>
                <a:effectLst/>
                <a:latin typeface="Comic Sans MS" panose="030F0702030302020204" pitchFamily="66" charset="0"/>
              </a:rPr>
              <a:t>Open Food </a:t>
            </a:r>
            <a:r>
              <a:rPr lang="fr-FR" b="1" i="0" dirty="0" err="1">
                <a:solidFill>
                  <a:srgbClr val="134137"/>
                </a:solidFill>
                <a:effectLst/>
                <a:latin typeface="Comic Sans MS" panose="030F0702030302020204" pitchFamily="66" charset="0"/>
              </a:rPr>
              <a:t>Facts</a:t>
            </a:r>
            <a:endParaRPr lang="fr-FR" dirty="0">
              <a:solidFill>
                <a:srgbClr val="134137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4165600"/>
            <a:ext cx="5280027" cy="1371599"/>
          </a:xfrm>
        </p:spPr>
        <p:txBody>
          <a:bodyPr rtlCol="0">
            <a:normAutofit lnSpcReduction="10000"/>
          </a:bodyPr>
          <a:lstStyle/>
          <a:p>
            <a:r>
              <a:rPr lang="fr-FR" sz="2400" b="1" i="0" dirty="0">
                <a:solidFill>
                  <a:schemeClr val="accent3">
                    <a:lumMod val="50000"/>
                  </a:schemeClr>
                </a:solidFill>
                <a:effectLst/>
                <a:latin typeface="High Tower Text" panose="02040502050506030303" pitchFamily="18" charset="0"/>
              </a:rPr>
              <a:t>Préparation des données pour un organisme de santé publique</a:t>
            </a:r>
          </a:p>
          <a:p>
            <a:pPr rtl="0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E56367-4CFE-3A46-2E53-98E1930C614A}"/>
              </a:ext>
            </a:extLst>
          </p:cNvPr>
          <p:cNvSpPr txBox="1"/>
          <p:nvPr/>
        </p:nvSpPr>
        <p:spPr>
          <a:xfrm>
            <a:off x="0" y="6467061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OpenClassroom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Projet 03</a:t>
            </a: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22"/>
    </mc:Choice>
    <mc:Fallback xmlns="">
      <p:transition spd="slow" advTm="148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2E1F8-BF31-98EB-976C-C2132FDC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092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REMPLISSAGE des valeurs manquantes par la Méthode </a:t>
            </a:r>
            <a:r>
              <a:rPr lang="fr-FR" sz="20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knnimputer</a:t>
            </a:r>
            <a:endParaRPr lang="fr-FR" sz="20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F22B29-469B-CD9B-D7B7-8907E9E150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8714"/>
            <a:ext cx="10363200" cy="4810538"/>
          </a:xfrm>
        </p:spPr>
      </p:pic>
    </p:spTree>
    <p:extLst>
      <p:ext uri="{BB962C8B-B14F-4D97-AF65-F5344CB8AC3E}">
        <p14:creationId xmlns:p14="http://schemas.microsoft.com/office/powerpoint/2010/main" val="232818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DBFA1-D817-BCDA-770D-0DBF0CB4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296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Aperçu des valeurs manquantes après nettoyage du jeu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649F95-319B-DB61-91E4-DC9B5F8B21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84242"/>
            <a:ext cx="10363200" cy="4625009"/>
          </a:xfrm>
        </p:spPr>
      </p:pic>
    </p:spTree>
    <p:extLst>
      <p:ext uri="{BB962C8B-B14F-4D97-AF65-F5344CB8AC3E}">
        <p14:creationId xmlns:p14="http://schemas.microsoft.com/office/powerpoint/2010/main" val="34262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AE327-2E90-B1B1-4E7A-47A71DC0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3800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tableau de description des différentes variables quantitatives du jeu de données (</a:t>
            </a:r>
            <a:r>
              <a:rPr lang="fr-FR" sz="20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moy</a:t>
            </a:r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, min, max, </a:t>
            </a:r>
            <a:r>
              <a:rPr lang="fr-FR" sz="20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etc</a:t>
            </a:r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  <a:endParaRPr lang="fr-FR" sz="2000" dirty="0">
              <a:solidFill>
                <a:srgbClr val="002060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494853-516D-7E20-9541-DD1A3D263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656522"/>
            <a:ext cx="10363826" cy="4582961"/>
          </a:xfrm>
        </p:spPr>
      </p:pic>
    </p:spTree>
    <p:extLst>
      <p:ext uri="{BB962C8B-B14F-4D97-AF65-F5344CB8AC3E}">
        <p14:creationId xmlns:p14="http://schemas.microsoft.com/office/powerpoint/2010/main" val="120518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3"/>
    </mc:Choice>
    <mc:Fallback xmlns="">
      <p:transition spd="slow" advTm="66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53BE6-103F-2FF3-CCCC-B6CBABEB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3448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Distribution empirique d'une variable qualitative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3B78F0-8BD9-D794-42FA-66E920F784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311966"/>
            <a:ext cx="10364451" cy="4927517"/>
          </a:xfrm>
        </p:spPr>
      </p:pic>
    </p:spTree>
    <p:extLst>
      <p:ext uri="{BB962C8B-B14F-4D97-AF65-F5344CB8AC3E}">
        <p14:creationId xmlns:p14="http://schemas.microsoft.com/office/powerpoint/2010/main" val="321778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25C81-57FF-80EB-B6F1-BFF4F813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04190"/>
            <a:ext cx="10364451" cy="82597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Aperçu de la distribution Empirique D’une variable quantitative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0AFCAC-C087-CBBA-E779-26CD47CB0B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230162"/>
            <a:ext cx="10364451" cy="5223648"/>
          </a:xfrm>
        </p:spPr>
      </p:pic>
    </p:spTree>
    <p:extLst>
      <p:ext uri="{BB962C8B-B14F-4D97-AF65-F5344CB8AC3E}">
        <p14:creationId xmlns:p14="http://schemas.microsoft.com/office/powerpoint/2010/main" val="210217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0B906-5B67-77B4-4C4D-58B5B0A9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8735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ook Antiqua" panose="02040602050305030304" pitchFamily="18" charset="0"/>
              </a:rPr>
              <a:t>Le pourcentage de graisse en moyenne contenu dans les produits selon leur classification nutrigrade (a,b,c,d,e)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0D3C16-319E-3756-FD47-32C2FCBBB9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1537252"/>
            <a:ext cx="10151789" cy="5022573"/>
          </a:xfrm>
        </p:spPr>
      </p:pic>
    </p:spTree>
    <p:extLst>
      <p:ext uri="{BB962C8B-B14F-4D97-AF65-F5344CB8AC3E}">
        <p14:creationId xmlns:p14="http://schemas.microsoft.com/office/powerpoint/2010/main" val="358314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F40C4-9A2D-A60E-6CE7-CA304514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77077"/>
            <a:ext cx="10364451" cy="622853"/>
          </a:xfrm>
        </p:spPr>
        <p:txBody>
          <a:bodyPr>
            <a:normAutofit fontScale="90000"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Visualisation</a:t>
            </a:r>
            <a:r>
              <a:rPr lang="fr-FR" sz="2000" b="0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  <a:t> des relations par paires entre différentes Features du jeu de données</a:t>
            </a:r>
            <a:endParaRPr lang="fr-FR" sz="20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820C537-DAD4-7F34-7366-4D4E4E999B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205949"/>
            <a:ext cx="10231303" cy="5431100"/>
          </a:xfrm>
        </p:spPr>
      </p:pic>
    </p:spTree>
    <p:extLst>
      <p:ext uri="{BB962C8B-B14F-4D97-AF65-F5344CB8AC3E}">
        <p14:creationId xmlns:p14="http://schemas.microsoft.com/office/powerpoint/2010/main" val="28422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2017B-CD9D-4606-B13F-F37D1BD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40439"/>
          </a:xfrm>
        </p:spPr>
        <p:txBody>
          <a:bodyPr>
            <a:normAutofit fontScale="90000"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Analyse descriptive entre la variable qualitative </a:t>
            </a:r>
            <a:r>
              <a:rPr lang="fr-FR" sz="2000" dirty="0">
                <a:solidFill>
                  <a:srgbClr val="A20000"/>
                </a:solidFill>
                <a:latin typeface="Book Antiqua" panose="02040602050305030304" pitchFamily="18" charset="0"/>
              </a:rPr>
              <a:t>‘Nutri_grade’</a:t>
            </a:r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 et la variable quantitative </a:t>
            </a:r>
            <a:r>
              <a:rPr lang="fr-FR" sz="2000" dirty="0">
                <a:solidFill>
                  <a:srgbClr val="A20000"/>
                </a:solidFill>
                <a:latin typeface="Book Antiqua" panose="02040602050305030304" pitchFamily="18" charset="0"/>
              </a:rPr>
              <a:t>‘FIBER_100g’</a:t>
            </a:r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 : </a:t>
            </a:r>
            <a:r>
              <a:rPr lang="fr-FR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ANOVA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D02E59-5183-75CF-8929-9287F4C25C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444487"/>
            <a:ext cx="10364451" cy="4346714"/>
          </a:xfrm>
        </p:spPr>
      </p:pic>
    </p:spTree>
    <p:extLst>
      <p:ext uri="{BB962C8B-B14F-4D97-AF65-F5344CB8AC3E}">
        <p14:creationId xmlns:p14="http://schemas.microsoft.com/office/powerpoint/2010/main" val="179733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8ACC3-BBE7-709A-DD08-E6459EB1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81536"/>
            <a:ext cx="10364451" cy="71995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Eboulis DES Valeurs propres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6B86B0-B547-52E0-BC0B-0D2C8872D9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2648" y="1338471"/>
            <a:ext cx="9368935" cy="4678016"/>
          </a:xfrm>
        </p:spPr>
      </p:pic>
    </p:spTree>
    <p:extLst>
      <p:ext uri="{BB962C8B-B14F-4D97-AF65-F5344CB8AC3E}">
        <p14:creationId xmlns:p14="http://schemas.microsoft.com/office/powerpoint/2010/main" val="18283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26B03-6C48-29EC-240B-BD70BCCE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8141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Cercle des corrélations sur les plan f1 &amp; f2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D8A712-791C-D0E9-74AA-636AF19DB9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1245705"/>
            <a:ext cx="10364450" cy="5420140"/>
          </a:xfrm>
        </p:spPr>
      </p:pic>
    </p:spTree>
    <p:extLst>
      <p:ext uri="{BB962C8B-B14F-4D97-AF65-F5344CB8AC3E}">
        <p14:creationId xmlns:p14="http://schemas.microsoft.com/office/powerpoint/2010/main" val="24522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548AD-AF75-EB26-B767-95E00BBB49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9792" y="1996032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200" dirty="0">
                <a:solidFill>
                  <a:srgbClr val="134137"/>
                </a:solidFill>
                <a:latin typeface="Book Antiqua" panose="02040602050305030304" pitchFamily="18" charset="0"/>
              </a:rPr>
              <a:t>  </a:t>
            </a:r>
            <a:r>
              <a:rPr lang="fr-FR" sz="2600" b="1" dirty="0">
                <a:solidFill>
                  <a:srgbClr val="134137"/>
                </a:solidFill>
                <a:latin typeface="Book Antiqua" panose="02040602050305030304" pitchFamily="18" charset="0"/>
              </a:rPr>
              <a:t>PROBLEMATIQUE</a:t>
            </a:r>
            <a:r>
              <a:rPr lang="fr-FR" sz="2600" dirty="0">
                <a:solidFill>
                  <a:srgbClr val="134137"/>
                </a:solidFill>
                <a:latin typeface="Book Antiqua" panose="02040602050305030304" pitchFamily="18" charset="0"/>
              </a:rPr>
              <a:t> : 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fr-FR" sz="1900" dirty="0">
                <a:solidFill>
                  <a:srgbClr val="00206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Vous êtes missionné sur le projet de nettoyage et exploration des données en interne, afin de déterminer la faisabilité de cette idée d’application de Santé publique France</a:t>
            </a:r>
          </a:p>
          <a:p>
            <a:pPr marL="0" indent="0">
              <a:buNone/>
            </a:pP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7"/>
    </mc:Choice>
    <mc:Fallback xmlns="">
      <p:transition spd="slow" advTm="3566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753FE-3DFC-320D-1065-7AD28269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946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Projection des individus sur les plans f1 et f2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7221CF-2D95-AE0C-4917-3BED1A950E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1179443"/>
            <a:ext cx="10364450" cy="5539409"/>
          </a:xfrm>
        </p:spPr>
      </p:pic>
    </p:spTree>
    <p:extLst>
      <p:ext uri="{BB962C8B-B14F-4D97-AF65-F5344CB8AC3E}">
        <p14:creationId xmlns:p14="http://schemas.microsoft.com/office/powerpoint/2010/main" val="166115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CBC1-0D52-F5C2-4350-A406967C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8065"/>
            <a:ext cx="10364451" cy="98499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Conclusion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8647110-0B30-1A26-DD80-93F25EBDBA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338471"/>
            <a:ext cx="10178296" cy="4797286"/>
          </a:xfrm>
        </p:spPr>
      </p:pic>
    </p:spTree>
    <p:extLst>
      <p:ext uri="{BB962C8B-B14F-4D97-AF65-F5344CB8AC3E}">
        <p14:creationId xmlns:p14="http://schemas.microsoft.com/office/powerpoint/2010/main" val="277593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8C4A-5F0D-A34E-5202-87993566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43" y="675862"/>
            <a:ext cx="9528313" cy="914400"/>
          </a:xfrm>
        </p:spPr>
        <p:txBody>
          <a:bodyPr>
            <a:normAutofit fontScale="90000"/>
          </a:bodyPr>
          <a:lstStyle/>
          <a:p>
            <a:pPr algn="l"/>
            <a:r>
              <a:rPr lang="fr-FR" sz="2700" b="1" dirty="0">
                <a:solidFill>
                  <a:srgbClr val="134137"/>
                </a:solidFill>
                <a:latin typeface="Comic Sans MS" panose="030F0702030302020204" pitchFamily="66" charset="0"/>
              </a:rPr>
              <a:t>Sommaire</a:t>
            </a:r>
            <a:b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397B0-BF1F-E250-EB52-303442F70D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63131" y="1716946"/>
            <a:ext cx="9290399" cy="34241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fr-FR" sz="2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introduction</a:t>
            </a:r>
          </a:p>
          <a:p>
            <a:pPr marL="0" indent="0">
              <a:buNone/>
            </a:pPr>
            <a:r>
              <a:rPr lang="fr-FR" sz="2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Présentation </a:t>
            </a:r>
            <a:r>
              <a:rPr lang="fr-FR" sz="2600" b="1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des données</a:t>
            </a:r>
          </a:p>
          <a:p>
            <a:pPr marL="0" indent="0">
              <a:buNone/>
            </a:pPr>
            <a:r>
              <a:rPr lang="fr-FR" sz="2600" b="1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Nettoyage des données</a:t>
            </a:r>
          </a:p>
          <a:p>
            <a:pPr marL="0" indent="0">
              <a:buNone/>
            </a:pPr>
            <a:r>
              <a:rPr lang="fr-FR" sz="2600" b="1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Analyses univariées</a:t>
            </a:r>
          </a:p>
          <a:p>
            <a:pPr marL="0" indent="0">
              <a:buNone/>
            </a:pPr>
            <a:r>
              <a:rPr lang="fr-FR" sz="2600" b="1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Analyses bivariées</a:t>
            </a:r>
          </a:p>
          <a:p>
            <a:pPr marL="0" indent="0">
              <a:buNone/>
            </a:pPr>
            <a:r>
              <a:rPr lang="fr-FR" sz="2600" b="1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Analyse multivariée avec ACP</a:t>
            </a:r>
          </a:p>
          <a:p>
            <a:pPr marL="0" indent="0">
              <a:buNone/>
            </a:pPr>
            <a:endParaRPr lang="fr-FR" sz="2200" b="1" i="0" dirty="0">
              <a:solidFill>
                <a:srgbClr val="002060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3200" b="1" dirty="0">
                <a:solidFill>
                  <a:srgbClr val="134137"/>
                </a:solidFill>
                <a:latin typeface="Comic Sans MS" panose="030F0702030302020204" pitchFamily="66" charset="0"/>
              </a:rPr>
              <a:t>Conclusion</a:t>
            </a:r>
          </a:p>
          <a:p>
            <a:endParaRPr lang="fr-FR" sz="2000" b="1" i="0" dirty="0">
              <a:solidFill>
                <a:srgbClr val="A20000"/>
              </a:solidFill>
              <a:effectLst/>
              <a:latin typeface="Book Antiqua" panose="02040602050305030304" pitchFamily="18" charset="0"/>
            </a:endParaRPr>
          </a:p>
          <a:p>
            <a:endParaRPr lang="fr-FR" sz="2000" b="1" dirty="0">
              <a:solidFill>
                <a:srgbClr val="A20000"/>
              </a:solidFill>
              <a:latin typeface="Book Antiqua" panose="0204060205030503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5"/>
    </mc:Choice>
    <mc:Fallback xmlns="">
      <p:transition spd="slow" advTm="220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28802-3B05-AF16-2C2A-857F41C1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25" y="671526"/>
            <a:ext cx="10045774" cy="1210283"/>
          </a:xfrm>
        </p:spPr>
        <p:txBody>
          <a:bodyPr>
            <a:normAutofit/>
          </a:bodyPr>
          <a:lstStyle/>
          <a:p>
            <a:pPr algn="l"/>
            <a:r>
              <a:rPr lang="fr-FR" sz="2400" b="1" i="1" dirty="0">
                <a:solidFill>
                  <a:srgbClr val="134137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C14E1-2105-2E64-A021-4C462450DF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1825" y="2367092"/>
            <a:ext cx="9860246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dirty="0">
                <a:solidFill>
                  <a:srgbClr val="002060"/>
                </a:solidFill>
                <a:latin typeface="Book Antiqua" panose="02040602050305030304" pitchFamily="18" charset="0"/>
              </a:rPr>
              <a:t>je vais commencer par vous présenter le jeu de données de ce projet qui très volumineux avec beaucoup de colonnes quasiment vides.</a:t>
            </a:r>
          </a:p>
          <a:p>
            <a:pPr marL="0" indent="0" algn="just">
              <a:buNone/>
            </a:pPr>
            <a:r>
              <a:rPr lang="fr-FR" sz="1800" dirty="0">
                <a:solidFill>
                  <a:srgbClr val="002060"/>
                </a:solidFill>
                <a:latin typeface="Book Antiqua" panose="02040602050305030304" pitchFamily="18" charset="0"/>
              </a:rPr>
              <a:t>Apres un nettoyage fastidieux je vais aborder les différentes analyses notamment, l’univariée avec les distributions empiriques, la bivariée dont  le test </a:t>
            </a:r>
            <a:r>
              <a:rPr lang="fr-FR" sz="1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Anova</a:t>
            </a:r>
            <a:r>
              <a:rPr lang="fr-FR" sz="1800" dirty="0">
                <a:solidFill>
                  <a:srgbClr val="002060"/>
                </a:solidFill>
                <a:latin typeface="Book Antiqua" panose="02040602050305030304" pitchFamily="18" charset="0"/>
              </a:rPr>
              <a:t> et la multivariées avec l’ACP.</a:t>
            </a:r>
          </a:p>
          <a:p>
            <a:pPr marL="0" indent="0" algn="just">
              <a:buNone/>
            </a:pPr>
            <a:r>
              <a:rPr lang="fr-FR" sz="1800" dirty="0">
                <a:solidFill>
                  <a:srgbClr val="002060"/>
                </a:solidFill>
                <a:latin typeface="Book Antiqua" panose="02040602050305030304" pitchFamily="18" charset="0"/>
              </a:rPr>
              <a:t>Et enfin je vais conclure par la remarques de la faisabilité de l'application et les 5 grands principes du Règlement général de la Protection des données,</a:t>
            </a:r>
          </a:p>
        </p:txBody>
      </p:sp>
    </p:spTree>
    <p:extLst>
      <p:ext uri="{BB962C8B-B14F-4D97-AF65-F5344CB8AC3E}">
        <p14:creationId xmlns:p14="http://schemas.microsoft.com/office/powerpoint/2010/main" val="71085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B31CB-CF45-06B6-FD2A-E899A75E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4509"/>
          </a:xfrm>
        </p:spPr>
        <p:txBody>
          <a:bodyPr>
            <a:normAutofit/>
          </a:bodyPr>
          <a:lstStyle/>
          <a:p>
            <a:r>
              <a:rPr lang="fr-FR" sz="2000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  <a:t>Présentation des données</a:t>
            </a:r>
            <a:br>
              <a:rPr lang="fr-FR" sz="3600" b="1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</a:b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924687C-373A-E5E1-8F34-08DF52BEBE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9929" y="1510747"/>
            <a:ext cx="9965636" cy="5155095"/>
          </a:xfrm>
        </p:spPr>
      </p:pic>
    </p:spTree>
    <p:extLst>
      <p:ext uri="{BB962C8B-B14F-4D97-AF65-F5344CB8AC3E}">
        <p14:creationId xmlns:p14="http://schemas.microsoft.com/office/powerpoint/2010/main" val="225025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F7C1-C1DB-18FD-8633-4AB286AE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6213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Les différentes informations sur le jeu de données</a:t>
            </a:r>
            <a:endParaRPr lang="fr-FR" sz="2000" dirty="0">
              <a:solidFill>
                <a:srgbClr val="002060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86A8A0-CA9E-4B57-3B9A-755BFB32E3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90262"/>
            <a:ext cx="10031896" cy="4492486"/>
          </a:xfrm>
        </p:spPr>
      </p:pic>
    </p:spTree>
    <p:extLst>
      <p:ext uri="{BB962C8B-B14F-4D97-AF65-F5344CB8AC3E}">
        <p14:creationId xmlns:p14="http://schemas.microsoft.com/office/powerpoint/2010/main" val="1314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1"/>
    </mc:Choice>
    <mc:Fallback xmlns="">
      <p:transition spd="slow" advTm="124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3F2AA-5498-9864-3DD3-1306AFEB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320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Aperçu du jeu de données avec les valeurs manquantes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D81678-307F-64BA-4B86-1D5E07ED7B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1351722"/>
            <a:ext cx="10257808" cy="4784035"/>
          </a:xfrm>
        </p:spPr>
      </p:pic>
    </p:spTree>
    <p:extLst>
      <p:ext uri="{BB962C8B-B14F-4D97-AF65-F5344CB8AC3E}">
        <p14:creationId xmlns:p14="http://schemas.microsoft.com/office/powerpoint/2010/main" val="372785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46B24-AFF0-9139-417D-5596F27D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0" y="808384"/>
            <a:ext cx="10364451" cy="1020416"/>
          </a:xfrm>
        </p:spPr>
        <p:txBody>
          <a:bodyPr>
            <a:normAutofit fontScale="90000"/>
          </a:bodyPr>
          <a:lstStyle/>
          <a:p>
            <a:r>
              <a:rPr lang="fr-FR" sz="2200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  <a:t>Nettoyage des données </a:t>
            </a:r>
            <a:br>
              <a:rPr lang="fr-FR" sz="2200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</a:br>
            <a:r>
              <a:rPr lang="fr-FR" sz="2200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  <a:t>Pourcentage des valeurs manquantes par </a:t>
            </a:r>
            <a:r>
              <a:rPr lang="fr-FR" sz="2200" i="0" dirty="0" err="1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  <a:t>Features</a:t>
            </a:r>
            <a:r>
              <a:rPr lang="fr-FR" sz="2200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  <a:t> </a:t>
            </a:r>
            <a:br>
              <a:rPr lang="fr-FR" sz="4400" b="1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</a:br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B883DAF-C7D4-11C6-65BB-CA2E42D774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10363200" cy="4102442"/>
          </a:xfrm>
        </p:spPr>
      </p:pic>
    </p:spTree>
    <p:extLst>
      <p:ext uri="{BB962C8B-B14F-4D97-AF65-F5344CB8AC3E}">
        <p14:creationId xmlns:p14="http://schemas.microsoft.com/office/powerpoint/2010/main" val="4293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36"/>
    </mc:Choice>
    <mc:Fallback xmlns="">
      <p:transition spd="slow" advTm="248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9EC9D-A287-DADE-F41A-7473786C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618519"/>
            <a:ext cx="9833739" cy="437321"/>
          </a:xfrm>
        </p:spPr>
        <p:txBody>
          <a:bodyPr>
            <a:noAutofit/>
          </a:bodyPr>
          <a:lstStyle/>
          <a:p>
            <a:r>
              <a:rPr lang="fr-FR" sz="2000" i="0" dirty="0">
                <a:solidFill>
                  <a:srgbClr val="002060"/>
                </a:solidFill>
                <a:effectLst/>
                <a:latin typeface="Book Antiqua" panose="02040602050305030304" pitchFamily="18" charset="0"/>
              </a:rPr>
              <a:t>Suppression des Duplicatas</a:t>
            </a:r>
            <a:br>
              <a:rPr lang="fr-FR" sz="2000" i="0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</a:br>
            <a:endParaRPr lang="fr-FR" sz="2000" dirty="0">
              <a:latin typeface="Book Antiqua" panose="02040602050305030304" pitchFamily="18" charset="0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DD6D56C-7D92-A9F5-56F1-433366931C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1" y="1258956"/>
            <a:ext cx="10031896" cy="4980525"/>
          </a:xfrm>
        </p:spPr>
      </p:pic>
    </p:spTree>
    <p:extLst>
      <p:ext uri="{BB962C8B-B14F-4D97-AF65-F5344CB8AC3E}">
        <p14:creationId xmlns:p14="http://schemas.microsoft.com/office/powerpoint/2010/main" val="8333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8"/>
    </mc:Choice>
    <mc:Fallback xmlns="">
      <p:transition spd="slow" advTm="13828"/>
    </mc:Fallback>
  </mc:AlternateContent>
</p:sld>
</file>

<file path=ppt/theme/theme1.xml><?xml version="1.0" encoding="utf-8"?>
<a:theme xmlns:a="http://schemas.openxmlformats.org/drawingml/2006/main" name="Gouttelett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331_TF33443810_Win32" id="{6A42EC84-903C-4159-A4E1-3FF4EB770DE4}" vid="{408142B1-B405-4455-B45A-1DCBB666253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pour laboratoires</Template>
  <TotalTime>2764</TotalTime>
  <Words>315</Words>
  <Application>Microsoft Office PowerPoint</Application>
  <PresentationFormat>Grand écran</PresentationFormat>
  <Paragraphs>39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Calibri</vt:lpstr>
      <vt:lpstr>Comic Sans MS</vt:lpstr>
      <vt:lpstr>High Tower Text</vt:lpstr>
      <vt:lpstr>Tw Cen MT</vt:lpstr>
      <vt:lpstr>Gouttelette</vt:lpstr>
      <vt:lpstr>Open Food Facts</vt:lpstr>
      <vt:lpstr>Présentation PowerPoint</vt:lpstr>
      <vt:lpstr>Sommaire </vt:lpstr>
      <vt:lpstr>introduction</vt:lpstr>
      <vt:lpstr>Présentation des données </vt:lpstr>
      <vt:lpstr>Les différentes informations sur le jeu de données</vt:lpstr>
      <vt:lpstr>Aperçu du jeu de données avec les valeurs manquantes</vt:lpstr>
      <vt:lpstr>Nettoyage des données  Pourcentage des valeurs manquantes par Features  </vt:lpstr>
      <vt:lpstr>Suppression des Duplicatas </vt:lpstr>
      <vt:lpstr>REMPLISSAGE des valeurs manquantes par la Méthode knnimputer</vt:lpstr>
      <vt:lpstr>Aperçu des valeurs manquantes après nettoyage du jeu de données</vt:lpstr>
      <vt:lpstr>tableau de description des différentes variables quantitatives du jeu de données (moy, min, max, etc).</vt:lpstr>
      <vt:lpstr>Distribution empirique d'une variable qualitative</vt:lpstr>
      <vt:lpstr>Aperçu de la distribution Empirique D’une variable quantitative</vt:lpstr>
      <vt:lpstr>Le pourcentage de graisse en moyenne contenu dans les produits selon leur classification nutrigrade (a,b,c,d,e)</vt:lpstr>
      <vt:lpstr>Visualisation des relations par paires entre différentes Features du jeu de données</vt:lpstr>
      <vt:lpstr>Analyse descriptive entre la variable qualitative ‘Nutri_grade’ et la variable quantitative ‘FIBER_100g’ : ANOVA</vt:lpstr>
      <vt:lpstr>Eboulis DES Valeurs propres</vt:lpstr>
      <vt:lpstr>Cercle des corrélations sur les plan f1 &amp; f2</vt:lpstr>
      <vt:lpstr>Projection des individus sur les plans f1 et f2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Laboratoire Conception</dc:title>
  <dc:creator>Benji A. HILLA</dc:creator>
  <cp:lastModifiedBy>Benji A. HILLA</cp:lastModifiedBy>
  <cp:revision>34</cp:revision>
  <dcterms:created xsi:type="dcterms:W3CDTF">2023-08-09T08:03:07Z</dcterms:created>
  <dcterms:modified xsi:type="dcterms:W3CDTF">2023-09-10T05:05:16Z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