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 id="2147483664" r:id="rId5"/>
    <p:sldMasterId id="2147483665" r:id="rId6"/>
    <p:sldMasterId id="2147483666" r:id="rId7"/>
  </p:sldMasterIdLst>
  <p:notesMasterIdLst>
    <p:notesMasterId r:id="rId8"/>
  </p:notesMasterIdLst>
  <p:sldIdLst>
    <p:sldId id="256" r:id="rId9"/>
    <p:sldId id="257" r:id="rId10"/>
    <p:sldId id="258" r:id="rId11"/>
    <p:sldId id="259" r:id="rId12"/>
    <p:sldId id="260" r:id="rId13"/>
    <p:sldId id="261" r:id="rId14"/>
    <p:sldId id="262" r:id="rId15"/>
    <p:sldId id="263" r:id="rId16"/>
  </p:sldIdLst>
  <p:sldSz cy="5143500" cx="9144000"/>
  <p:notesSz cx="6858000" cy="9144000"/>
  <p:embeddedFontLst>
    <p:embeddedFont>
      <p:font typeface="Karl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Karla-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font" Target="fonts/Karla-regular.fntdata"/><Relationship Id="rId16" Type="http://schemas.openxmlformats.org/officeDocument/2006/relationships/slide" Target="slides/slide8.xml"/><Relationship Id="rId5" Type="http://schemas.openxmlformats.org/officeDocument/2006/relationships/slideMaster" Target="slideMasters/slideMaster2.xml"/><Relationship Id="rId19" Type="http://schemas.openxmlformats.org/officeDocument/2006/relationships/font" Target="fonts/Karla-italic.fntdata"/><Relationship Id="rId6" Type="http://schemas.openxmlformats.org/officeDocument/2006/relationships/slideMaster" Target="slideMasters/slideMaster3.xml"/><Relationship Id="rId18" Type="http://schemas.openxmlformats.org/officeDocument/2006/relationships/font" Target="fonts/Karla-bold.fntdata"/><Relationship Id="rId7" Type="http://schemas.openxmlformats.org/officeDocument/2006/relationships/slideMaster" Target="slideMasters/slideMaster4.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b0cfebf2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9b0cfebf2b_2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b0cfebf2b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830202"/>
                </a:solidFill>
              </a:rPr>
              <a:t>The regular exposure would work just how you get attached celebrities by seeing them on a daily basis.</a:t>
            </a:r>
            <a:endParaRPr>
              <a:solidFill>
                <a:srgbClr val="830202"/>
              </a:solidFill>
            </a:endParaRPr>
          </a:p>
          <a:p>
            <a:pPr indent="0" lvl="0" marL="0" rtl="0" algn="l">
              <a:lnSpc>
                <a:spcPct val="115000"/>
              </a:lnSpc>
              <a:spcBef>
                <a:spcPts val="0"/>
              </a:spcBef>
              <a:spcAft>
                <a:spcPts val="0"/>
              </a:spcAft>
              <a:buNone/>
            </a:pPr>
            <a:r>
              <a:rPr lang="en">
                <a:solidFill>
                  <a:srgbClr val="830202"/>
                </a:solidFill>
              </a:rPr>
              <a:t>So the driving factor was wanting to save animal lives by encouraging adoption of healthy adoptable animals who are euthanized simply because the shelter doesn’t have enough space. And </a:t>
            </a:r>
            <a:endParaRPr>
              <a:solidFill>
                <a:srgbClr val="830202"/>
              </a:solidFill>
            </a:endParaRPr>
          </a:p>
          <a:p>
            <a:pPr indent="-298450" lvl="0" marL="457200" rtl="0" algn="l">
              <a:lnSpc>
                <a:spcPct val="115000"/>
              </a:lnSpc>
              <a:spcBef>
                <a:spcPts val="0"/>
              </a:spcBef>
              <a:spcAft>
                <a:spcPts val="0"/>
              </a:spcAft>
              <a:buClr>
                <a:srgbClr val="830202"/>
              </a:buClr>
              <a:buSzPts val="1100"/>
              <a:buChar char="●"/>
            </a:pPr>
            <a:r>
              <a:rPr lang="en">
                <a:solidFill>
                  <a:srgbClr val="830202"/>
                </a:solidFill>
              </a:rPr>
              <a:t>Encouraging adoption over buying pets from breeders.</a:t>
            </a:r>
            <a:endParaRPr>
              <a:solidFill>
                <a:srgbClr val="830202"/>
              </a:solidFill>
            </a:endParaRPr>
          </a:p>
          <a:p>
            <a:pPr indent="-298450" lvl="0" marL="457200" rtl="0" algn="l">
              <a:lnSpc>
                <a:spcPct val="115000"/>
              </a:lnSpc>
              <a:spcBef>
                <a:spcPts val="0"/>
              </a:spcBef>
              <a:spcAft>
                <a:spcPts val="0"/>
              </a:spcAft>
              <a:buClr>
                <a:srgbClr val="830202"/>
              </a:buClr>
              <a:buSzPts val="1100"/>
              <a:buChar char="●"/>
            </a:pPr>
            <a:r>
              <a:rPr lang="en">
                <a:solidFill>
                  <a:srgbClr val="830202"/>
                </a:solidFill>
              </a:rPr>
              <a:t>All this so that at the end of the day we have</a:t>
            </a:r>
            <a:endParaRPr>
              <a:solidFill>
                <a:srgbClr val="830202"/>
              </a:solidFill>
            </a:endParaRPr>
          </a:p>
          <a:p>
            <a:pPr indent="-298450" lvl="0" marL="457200" rtl="0" algn="l">
              <a:lnSpc>
                <a:spcPct val="115000"/>
              </a:lnSpc>
              <a:spcBef>
                <a:spcPts val="0"/>
              </a:spcBef>
              <a:spcAft>
                <a:spcPts val="0"/>
              </a:spcAft>
              <a:buClr>
                <a:srgbClr val="830202"/>
              </a:buClr>
              <a:buSzPts val="1100"/>
              <a:buChar char="●"/>
            </a:pPr>
            <a:r>
              <a:rPr lang="en">
                <a:solidFill>
                  <a:srgbClr val="830202"/>
                </a:solidFill>
              </a:rPr>
              <a:t>Happier animals and happier people! :)</a:t>
            </a:r>
            <a:endParaRPr>
              <a:solidFill>
                <a:srgbClr val="830202"/>
              </a:solidFill>
            </a:endParaRPr>
          </a:p>
          <a:p>
            <a:pPr indent="0" lvl="0" marL="0" rtl="0" algn="l">
              <a:lnSpc>
                <a:spcPct val="115000"/>
              </a:lnSpc>
              <a:spcBef>
                <a:spcPts val="0"/>
              </a:spcBef>
              <a:spcAft>
                <a:spcPts val="0"/>
              </a:spcAft>
              <a:buNone/>
            </a:pPr>
            <a:r>
              <a:t/>
            </a:r>
            <a:endParaRPr>
              <a:solidFill>
                <a:srgbClr val="830202"/>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830202"/>
              </a:solidFill>
            </a:endParaRPr>
          </a:p>
        </p:txBody>
      </p:sp>
      <p:sp>
        <p:nvSpPr>
          <p:cNvPr id="90" name="Google Shape;90;g9b0cfebf2b_2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b0cfebf2b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84150" lvl="1" marL="628650" marR="0" rtl="0" algn="l">
              <a:lnSpc>
                <a:spcPct val="150000"/>
              </a:lnSpc>
              <a:spcBef>
                <a:spcPts val="0"/>
              </a:spcBef>
              <a:spcAft>
                <a:spcPts val="0"/>
              </a:spcAft>
              <a:buClr>
                <a:srgbClr val="434343"/>
              </a:buClr>
              <a:buSzPts val="1600"/>
              <a:buChar char="•"/>
            </a:pPr>
            <a:r>
              <a:rPr lang="en" sz="1600">
                <a:solidFill>
                  <a:srgbClr val="434343"/>
                </a:solidFill>
              </a:rPr>
              <a:t>A centralized portal that provides information on animals available for adoption in all shelters in a particular region, while prioritizing adoption of senior animals, those whose euthanization dates are near and those who have been in the shelter for too long.</a:t>
            </a:r>
            <a:endParaRPr sz="1600">
              <a:solidFill>
                <a:srgbClr val="434343"/>
              </a:solidFill>
            </a:endParaRPr>
          </a:p>
          <a:p>
            <a:pPr indent="0" lvl="0" marL="628650" marR="0" rtl="0" algn="l">
              <a:lnSpc>
                <a:spcPct val="150000"/>
              </a:lnSpc>
              <a:spcBef>
                <a:spcPts val="0"/>
              </a:spcBef>
              <a:spcAft>
                <a:spcPts val="0"/>
              </a:spcAft>
              <a:buClr>
                <a:schemeClr val="dk1"/>
              </a:buClr>
              <a:buSzPts val="1100"/>
              <a:buFont typeface="Arial"/>
              <a:buNone/>
            </a:pPr>
            <a:r>
              <a:t/>
            </a:r>
            <a:endParaRPr b="1" sz="1600">
              <a:solidFill>
                <a:srgbClr val="434343"/>
              </a:solidFill>
            </a:endParaRPr>
          </a:p>
          <a:p>
            <a:pPr indent="-184150" lvl="1" marL="628650" marR="0" rtl="0" algn="l">
              <a:lnSpc>
                <a:spcPct val="150000"/>
              </a:lnSpc>
              <a:spcBef>
                <a:spcPts val="0"/>
              </a:spcBef>
              <a:spcAft>
                <a:spcPts val="0"/>
              </a:spcAft>
              <a:buClr>
                <a:srgbClr val="434343"/>
              </a:buClr>
              <a:buSzPts val="1600"/>
              <a:buChar char="•"/>
            </a:pPr>
            <a:r>
              <a:rPr lang="en" sz="1600">
                <a:solidFill>
                  <a:srgbClr val="434343"/>
                </a:solidFill>
              </a:rPr>
              <a:t>Platform is to be accompanied by a portal for the Shelter staff and volunteers with a highly simple UI that will make it easy for them to update animal profile and make regular posts.</a:t>
            </a:r>
            <a:endParaRPr sz="900"/>
          </a:p>
        </p:txBody>
      </p:sp>
      <p:sp>
        <p:nvSpPr>
          <p:cNvPr id="96" name="Google Shape;96;g9b0cfebf2b_2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b0cfebf2b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look at social media trends then posts under animal hashtags have a huge following and garner a huge number of likes. </a:t>
            </a:r>
            <a:r>
              <a:rPr lang="en" sz="1400">
                <a:solidFill>
                  <a:schemeClr val="dk1"/>
                </a:solidFill>
              </a:rPr>
              <a:t>Our site would provide more than just adoption services. It would basically try to cater to even that audience which is not immediately interested in adopting a pet.</a:t>
            </a:r>
            <a:br>
              <a:rPr lang="en" sz="1400">
                <a:solidFill>
                  <a:schemeClr val="dk1"/>
                </a:solidFill>
              </a:rPr>
            </a:br>
            <a:br>
              <a:rPr lang="en" sz="1400">
                <a:solidFill>
                  <a:schemeClr val="dk1"/>
                </a:solidFill>
              </a:rPr>
            </a:br>
            <a:r>
              <a:rPr lang="en" sz="1400">
                <a:solidFill>
                  <a:schemeClr val="dk1"/>
                </a:solidFill>
              </a:rPr>
              <a:t>This can be done by designing our website on a social media template, where users can follow certain dog breeds and shelters (coupled under various hashtags) and receive updates on them just as you would get on Instagram or FB.. There’s a huge scope for expansion in this, the basic idea being that we sneak in the the pet-adoption part subconsciously in to a person’s regular internet activity.</a:t>
            </a:r>
            <a:r>
              <a:rPr b="1" lang="en" sz="1400">
                <a:solidFill>
                  <a:schemeClr val="dk1"/>
                </a:solidFill>
              </a:rPr>
              <a:t> Regular adoption websites do not have traffic on them, social media websites have traffic on them. We here are going to combine the two</a:t>
            </a:r>
            <a:endParaRPr b="1"/>
          </a:p>
        </p:txBody>
      </p:sp>
      <p:sp>
        <p:nvSpPr>
          <p:cNvPr id="105" name="Google Shape;105;g9b0cfebf2b_2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b0cfebf2b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434343"/>
              </a:buClr>
              <a:buSzPts val="1600"/>
              <a:buChar char="●"/>
            </a:pPr>
            <a:r>
              <a:rPr lang="en" sz="1600">
                <a:solidFill>
                  <a:srgbClr val="434343"/>
                </a:solidFill>
              </a:rPr>
              <a:t>1. Not necessary that each shelter has a very efficient website that’s routinely updated. </a:t>
            </a:r>
            <a:endParaRPr sz="1600">
              <a:solidFill>
                <a:srgbClr val="434343"/>
              </a:solidFill>
            </a:endParaRPr>
          </a:p>
          <a:p>
            <a:pPr indent="-330200" lvl="0" marL="457200" rtl="0" algn="l">
              <a:lnSpc>
                <a:spcPct val="150000"/>
              </a:lnSpc>
              <a:spcBef>
                <a:spcPts val="0"/>
              </a:spcBef>
              <a:spcAft>
                <a:spcPts val="0"/>
              </a:spcAft>
              <a:buClr>
                <a:srgbClr val="434343"/>
              </a:buClr>
              <a:buSzPts val="1600"/>
              <a:buChar char="●"/>
            </a:pPr>
            <a:r>
              <a:rPr lang="en" sz="1600">
                <a:solidFill>
                  <a:srgbClr val="434343"/>
                </a:solidFill>
              </a:rPr>
              <a:t>That will help us have increased traffic. ALso, adoption websites are visited people who have made up their mind that they are ready to adopt. What we want to do is encourage users to not just like a cute animal picture on social media but actually go ahead and adopt homeless animals</a:t>
            </a:r>
            <a:endParaRPr sz="1600">
              <a:solidFill>
                <a:srgbClr val="434343"/>
              </a:solidFill>
            </a:endParaRPr>
          </a:p>
          <a:p>
            <a:pPr indent="-330200" lvl="0" marL="457200" rtl="0" algn="l">
              <a:lnSpc>
                <a:spcPct val="150000"/>
              </a:lnSpc>
              <a:spcBef>
                <a:spcPts val="0"/>
              </a:spcBef>
              <a:spcAft>
                <a:spcPts val="0"/>
              </a:spcAft>
              <a:buClr>
                <a:srgbClr val="434343"/>
              </a:buClr>
              <a:buSzPts val="1600"/>
              <a:buChar char="●"/>
            </a:pPr>
            <a:r>
              <a:rPr lang="en" sz="1600">
                <a:solidFill>
                  <a:srgbClr val="434343"/>
                </a:solidFill>
              </a:rPr>
              <a:t>Hashtags will double as filters</a:t>
            </a:r>
            <a:endParaRPr sz="1600">
              <a:solidFill>
                <a:srgbClr val="434343"/>
              </a:solidFill>
            </a:endParaRPr>
          </a:p>
        </p:txBody>
      </p:sp>
      <p:sp>
        <p:nvSpPr>
          <p:cNvPr id="113" name="Google Shape;113;g9b0cfebf2b_1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b0cfebf2b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900">
                <a:solidFill>
                  <a:srgbClr val="434343"/>
                </a:solidFill>
              </a:rPr>
              <a:t>A visual interface for users</a:t>
            </a:r>
            <a:br>
              <a:rPr lang="en" sz="900">
                <a:solidFill>
                  <a:srgbClr val="434343"/>
                </a:solidFill>
              </a:rPr>
            </a:br>
            <a:r>
              <a:rPr lang="en" sz="900">
                <a:solidFill>
                  <a:srgbClr val="434343"/>
                </a:solidFill>
              </a:rPr>
              <a:t>Which area has the highest rate of adoptions and how we can target those areas more to do promotional events</a:t>
            </a:r>
            <a:endParaRPr sz="900">
              <a:solidFill>
                <a:srgbClr val="434343"/>
              </a:solidFill>
            </a:endParaRPr>
          </a:p>
          <a:p>
            <a:pPr indent="-247650" lvl="0" marL="457200" rtl="0" algn="l">
              <a:lnSpc>
                <a:spcPct val="150000"/>
              </a:lnSpc>
              <a:spcBef>
                <a:spcPts val="0"/>
              </a:spcBef>
              <a:spcAft>
                <a:spcPts val="0"/>
              </a:spcAft>
              <a:buClr>
                <a:srgbClr val="434343"/>
              </a:buClr>
              <a:buSzPts val="300"/>
              <a:buChar char="●"/>
            </a:pPr>
            <a:r>
              <a:rPr lang="en" sz="900">
                <a:solidFill>
                  <a:srgbClr val="434343"/>
                </a:solidFill>
              </a:rPr>
              <a:t>Alerts on preferred animal availability</a:t>
            </a:r>
            <a:endParaRPr sz="900">
              <a:solidFill>
                <a:srgbClr val="434343"/>
              </a:solidFill>
            </a:endParaRPr>
          </a:p>
          <a:p>
            <a:pPr indent="-247650" lvl="0" marL="457200" rtl="0" algn="l">
              <a:lnSpc>
                <a:spcPct val="150000"/>
              </a:lnSpc>
              <a:spcBef>
                <a:spcPts val="0"/>
              </a:spcBef>
              <a:spcAft>
                <a:spcPts val="0"/>
              </a:spcAft>
              <a:buClr>
                <a:srgbClr val="434343"/>
              </a:buClr>
              <a:buSzPts val="300"/>
              <a:buChar char="●"/>
            </a:pPr>
            <a:r>
              <a:rPr lang="en" sz="900">
                <a:solidFill>
                  <a:srgbClr val="434343"/>
                </a:solidFill>
              </a:rPr>
              <a:t>Availability of variety of filters to select adoptable animals. e.g.  Adoption Deposit, medical-conditions.</a:t>
            </a:r>
            <a:endParaRPr sz="900">
              <a:solidFill>
                <a:srgbClr val="434343"/>
              </a:solidFill>
            </a:endParaRPr>
          </a:p>
          <a:p>
            <a:pPr indent="-247650" lvl="0" marL="457200" rtl="0" algn="l">
              <a:lnSpc>
                <a:spcPct val="150000"/>
              </a:lnSpc>
              <a:spcBef>
                <a:spcPts val="0"/>
              </a:spcBef>
              <a:spcAft>
                <a:spcPts val="0"/>
              </a:spcAft>
              <a:buClr>
                <a:srgbClr val="434343"/>
              </a:buClr>
              <a:buSzPts val="300"/>
              <a:buChar char="●"/>
            </a:pPr>
            <a:r>
              <a:rPr lang="en" sz="900">
                <a:solidFill>
                  <a:srgbClr val="434343"/>
                </a:solidFill>
              </a:rPr>
              <a:t>Integrate algorithm to match people (based on their lifestyle) to animals in accordance with their temperament and physical needs.</a:t>
            </a:r>
            <a:endParaRPr sz="900">
              <a:solidFill>
                <a:srgbClr val="434343"/>
              </a:solidFill>
            </a:endParaRPr>
          </a:p>
          <a:p>
            <a:pPr indent="-247650" lvl="0" marL="457200" rtl="0" algn="l">
              <a:lnSpc>
                <a:spcPct val="150000"/>
              </a:lnSpc>
              <a:spcBef>
                <a:spcPts val="0"/>
              </a:spcBef>
              <a:spcAft>
                <a:spcPts val="0"/>
              </a:spcAft>
              <a:buClr>
                <a:srgbClr val="434343"/>
              </a:buClr>
              <a:buSzPts val="300"/>
              <a:buChar char="●"/>
            </a:pPr>
            <a:r>
              <a:rPr lang="en" sz="900">
                <a:solidFill>
                  <a:srgbClr val="434343"/>
                </a:solidFill>
              </a:rPr>
              <a:t>Extended services like enabling pet-owners to connect with each other and organize play-dates for their pets, and provide information on popular meetup spots</a:t>
            </a:r>
            <a:endParaRPr sz="900">
              <a:solidFill>
                <a:srgbClr val="434343"/>
              </a:solidFill>
            </a:endParaRPr>
          </a:p>
          <a:p>
            <a:pPr indent="-247650" lvl="0" marL="457200" rtl="0" algn="l">
              <a:lnSpc>
                <a:spcPct val="150000"/>
              </a:lnSpc>
              <a:spcBef>
                <a:spcPts val="0"/>
              </a:spcBef>
              <a:spcAft>
                <a:spcPts val="0"/>
              </a:spcAft>
              <a:buClr>
                <a:srgbClr val="434343"/>
              </a:buClr>
              <a:buSzPts val="300"/>
              <a:buChar char="●"/>
            </a:pPr>
            <a:r>
              <a:rPr lang="en" sz="900">
                <a:solidFill>
                  <a:srgbClr val="434343"/>
                </a:solidFill>
              </a:rPr>
              <a:t>Visualize statistics of adoptions. </a:t>
            </a:r>
            <a:endParaRPr sz="900">
              <a:solidFill>
                <a:srgbClr val="434343"/>
              </a:solidFill>
            </a:endParaRPr>
          </a:p>
          <a:p>
            <a:pPr indent="-247650" lvl="0" marL="457200" rtl="0" algn="l">
              <a:lnSpc>
                <a:spcPct val="150000"/>
              </a:lnSpc>
              <a:spcBef>
                <a:spcPts val="0"/>
              </a:spcBef>
              <a:spcAft>
                <a:spcPts val="0"/>
              </a:spcAft>
              <a:buClr>
                <a:srgbClr val="434343"/>
              </a:buClr>
              <a:buSzPts val="300"/>
              <a:buChar char="●"/>
            </a:pPr>
            <a:r>
              <a:rPr lang="en" sz="900">
                <a:solidFill>
                  <a:srgbClr val="434343"/>
                </a:solidFill>
              </a:rPr>
              <a:t>Start locally such as Brooklyn and NYC and then gradually expand area.</a:t>
            </a:r>
            <a:endParaRPr b="1" sz="400"/>
          </a:p>
        </p:txBody>
      </p:sp>
      <p:sp>
        <p:nvSpPr>
          <p:cNvPr id="121" name="Google Shape;121;g9b0cfebf2b_6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b0cfebf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Clr>
                <a:srgbClr val="434343"/>
              </a:buClr>
              <a:buSzPts val="1000"/>
              <a:buChar char="●"/>
            </a:pPr>
            <a:r>
              <a:rPr lang="en" sz="1000">
                <a:solidFill>
                  <a:srgbClr val="434343"/>
                </a:solidFill>
              </a:rPr>
              <a:t>Database storage and processing could become a problem given the huge amount of media content. Also, initial data will be pulled from existing websites by creating custom APIs. We would need to do this until we have enough participation form the shelters.</a:t>
            </a:r>
            <a:endParaRPr sz="1000">
              <a:solidFill>
                <a:srgbClr val="434343"/>
              </a:solidFill>
            </a:endParaRPr>
          </a:p>
          <a:p>
            <a:pPr indent="-292100" lvl="0" marL="457200" rtl="0" algn="l">
              <a:lnSpc>
                <a:spcPct val="150000"/>
              </a:lnSpc>
              <a:spcBef>
                <a:spcPts val="0"/>
              </a:spcBef>
              <a:spcAft>
                <a:spcPts val="0"/>
              </a:spcAft>
              <a:buClr>
                <a:srgbClr val="434343"/>
              </a:buClr>
              <a:buSzPts val="1000"/>
              <a:buChar char="●"/>
            </a:pPr>
            <a:r>
              <a:rPr lang="en" sz="1000">
                <a:solidFill>
                  <a:srgbClr val="434343"/>
                </a:solidFill>
              </a:rPr>
              <a:t>It is required that the site be developed such that it loads quickly. A slow site will easily lose users. Doing this for the media content could be difficult but we could take hints from Instagram’s algorithm for doing so, where it downloads part of the content in the background  while you are viewing something else.</a:t>
            </a:r>
            <a:endParaRPr sz="1000">
              <a:solidFill>
                <a:srgbClr val="434343"/>
              </a:solidFill>
            </a:endParaRPr>
          </a:p>
          <a:p>
            <a:pPr indent="-292100" lvl="0" marL="457200" rtl="0" algn="l">
              <a:lnSpc>
                <a:spcPct val="150000"/>
              </a:lnSpc>
              <a:spcBef>
                <a:spcPts val="0"/>
              </a:spcBef>
              <a:spcAft>
                <a:spcPts val="0"/>
              </a:spcAft>
              <a:buClr>
                <a:srgbClr val="434343"/>
              </a:buClr>
              <a:buSzPts val="1000"/>
              <a:buChar char="●"/>
            </a:pPr>
            <a:r>
              <a:rPr lang="en" sz="1000">
                <a:solidFill>
                  <a:srgbClr val="434343"/>
                </a:solidFill>
              </a:rPr>
              <a:t>Convincing shelter staff to use the website, trust the platform and actively post about the animals would require effort.</a:t>
            </a:r>
            <a:endParaRPr sz="1000">
              <a:solidFill>
                <a:srgbClr val="434343"/>
              </a:solidFill>
            </a:endParaRPr>
          </a:p>
          <a:p>
            <a:pPr indent="-292100" lvl="0" marL="457200" rtl="0" algn="l">
              <a:lnSpc>
                <a:spcPct val="150000"/>
              </a:lnSpc>
              <a:spcBef>
                <a:spcPts val="0"/>
              </a:spcBef>
              <a:spcAft>
                <a:spcPts val="0"/>
              </a:spcAft>
              <a:buClr>
                <a:srgbClr val="434343"/>
              </a:buClr>
              <a:buSzPts val="1000"/>
              <a:buChar char="●"/>
            </a:pPr>
            <a:r>
              <a:rPr lang="en" sz="1000">
                <a:solidFill>
                  <a:srgbClr val="434343"/>
                </a:solidFill>
              </a:rPr>
              <a:t>The project is a social experiment that may or may not appeal to the users. Our best efforts will be to make it a success based on feedback.</a:t>
            </a:r>
            <a:endParaRPr b="1" sz="1000">
              <a:solidFill>
                <a:srgbClr val="434343"/>
              </a:solidFill>
            </a:endParaRPr>
          </a:p>
          <a:p>
            <a:pPr indent="0" lvl="0" marL="0" rtl="0" algn="l">
              <a:spcBef>
                <a:spcPts val="0"/>
              </a:spcBef>
              <a:spcAft>
                <a:spcPts val="0"/>
              </a:spcAft>
              <a:buNone/>
            </a:pPr>
            <a:r>
              <a:t/>
            </a:r>
            <a:endParaRPr sz="300"/>
          </a:p>
        </p:txBody>
      </p:sp>
      <p:sp>
        <p:nvSpPr>
          <p:cNvPr id="129" name="Google Shape;129;g9b0cfebf2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b0cfebf2b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b0cfebf2b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1" name="Shape 51"/>
        <p:cNvGrpSpPr/>
        <p:nvPr/>
      </p:nvGrpSpPr>
      <p:grpSpPr>
        <a:xfrm>
          <a:off x="0" y="0"/>
          <a:ext cx="0" cy="0"/>
          <a:chOff x="0" y="0"/>
          <a:chExt cx="0" cy="0"/>
        </a:xfrm>
      </p:grpSpPr>
      <p:sp>
        <p:nvSpPr>
          <p:cNvPr id="52" name="Google Shape;52;p14"/>
          <p:cNvSpPr/>
          <p:nvPr>
            <p:ph idx="2" type="pic"/>
          </p:nvPr>
        </p:nvSpPr>
        <p:spPr>
          <a:xfrm>
            <a:off x="-9144" y="0"/>
            <a:ext cx="9153144" cy="5143500"/>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SzPts val="1400"/>
              <a:buNone/>
              <a:defRPr b="0" i="0" sz="2400" u="none" cap="none" strike="noStrike">
                <a:solidFill>
                  <a:schemeClr val="dk1"/>
                </a:solidFill>
                <a:latin typeface="Arial"/>
                <a:ea typeface="Arial"/>
                <a:cs typeface="Arial"/>
                <a:sym typeface="Arial"/>
              </a:defRPr>
            </a:lvl1pPr>
            <a:lvl2pPr lvl="1"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lvl="3" marR="0" rtl="0" algn="l">
              <a:spcBef>
                <a:spcPts val="28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4pPr>
            <a:lvl5pPr lvl="4" marR="0" rtl="0" algn="l">
              <a:spcBef>
                <a:spcPts val="28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3" name="Google Shape;53;p14"/>
          <p:cNvSpPr txBox="1"/>
          <p:nvPr>
            <p:ph idx="1" type="body"/>
          </p:nvPr>
        </p:nvSpPr>
        <p:spPr>
          <a:xfrm>
            <a:off x="227752" y="1532443"/>
            <a:ext cx="3637261" cy="1811289"/>
          </a:xfrm>
          <a:prstGeom prst="rect">
            <a:avLst/>
          </a:prstGeom>
          <a:noFill/>
          <a:ln>
            <a:noFill/>
          </a:ln>
        </p:spPr>
        <p:txBody>
          <a:bodyPr anchorCtr="0" anchor="ctr" bIns="0" lIns="0" spcFirstLastPara="1" rIns="0" wrap="square" tIns="0">
            <a:noAutofit/>
          </a:bodyPr>
          <a:lstStyle>
            <a:lvl1pPr indent="-228600" lvl="0" marL="457200" marR="0" rtl="0" algn="l">
              <a:spcBef>
                <a:spcPts val="0"/>
              </a:spcBef>
              <a:spcAft>
                <a:spcPts val="0"/>
              </a:spcAft>
              <a:buSzPts val="1400"/>
              <a:buNone/>
              <a:defRPr b="1" i="0" sz="3000" u="none" cap="none" strike="noStrike">
                <a:solidFill>
                  <a:schemeClr val="lt1"/>
                </a:solidFill>
                <a:latin typeface="Arial"/>
                <a:ea typeface="Arial"/>
                <a:cs typeface="Arial"/>
                <a:sym typeface="Arial"/>
              </a:defRPr>
            </a:lvl1pPr>
            <a:lvl2pPr indent="-317500" lvl="1" marL="914400" marR="0" rtl="0" algn="l">
              <a:spcBef>
                <a:spcPts val="28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2pPr>
            <a:lvl3pPr indent="-317500" lvl="2" marL="1371600" marR="0" rtl="0" algn="l">
              <a:spcBef>
                <a:spcPts val="28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3pPr>
            <a:lvl4pPr indent="-317500" lvl="3" marL="1828800" marR="0" rtl="0" algn="l">
              <a:spcBef>
                <a:spcPts val="280"/>
              </a:spcBef>
              <a:spcAft>
                <a:spcPts val="0"/>
              </a:spcAft>
              <a:buClr>
                <a:schemeClr val="lt1"/>
              </a:buClr>
              <a:buSzPts val="1400"/>
              <a:buFont typeface="Courier New"/>
              <a:buChar char="o"/>
              <a:defRPr b="0" i="0" sz="1400" u="none" cap="none" strike="noStrike">
                <a:solidFill>
                  <a:schemeClr val="lt1"/>
                </a:solidFill>
                <a:latin typeface="Arial"/>
                <a:ea typeface="Arial"/>
                <a:cs typeface="Arial"/>
                <a:sym typeface="Arial"/>
              </a:defRPr>
            </a:lvl4pPr>
            <a:lvl5pPr indent="-317500" lvl="4" marL="2286000" marR="0" rtl="0" algn="l">
              <a:spcBef>
                <a:spcPts val="280"/>
              </a:spcBef>
              <a:spcAft>
                <a:spcPts val="0"/>
              </a:spcAft>
              <a:buClr>
                <a:schemeClr val="lt1"/>
              </a:buClr>
              <a:buSzPts val="1400"/>
              <a:buFont typeface="Noto Sans Symbols"/>
              <a:buChar char="⮚"/>
              <a:defRPr b="0" i="0" sz="14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4" name="Google Shape;54;p14"/>
          <p:cNvSpPr txBox="1"/>
          <p:nvPr>
            <p:ph idx="3" type="body"/>
          </p:nvPr>
        </p:nvSpPr>
        <p:spPr>
          <a:xfrm>
            <a:off x="227012" y="3718898"/>
            <a:ext cx="1783159" cy="36195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000" u="none" cap="none" strike="noStrike">
                <a:solidFill>
                  <a:srgbClr val="FFFFFF"/>
                </a:solidFill>
                <a:latin typeface="Arial"/>
                <a:ea typeface="Arial"/>
                <a:cs typeface="Arial"/>
                <a:sym typeface="Arial"/>
              </a:defRPr>
            </a:lvl1pPr>
            <a:lvl2pPr indent="-228600" lvl="1" marL="914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Content">
  <p:cSld name="Section Title Content">
    <p:spTree>
      <p:nvGrpSpPr>
        <p:cNvPr id="59" name="Shape 59"/>
        <p:cNvGrpSpPr/>
        <p:nvPr/>
      </p:nvGrpSpPr>
      <p:grpSpPr>
        <a:xfrm>
          <a:off x="0" y="0"/>
          <a:ext cx="0" cy="0"/>
          <a:chOff x="0" y="0"/>
          <a:chExt cx="0" cy="0"/>
        </a:xfrm>
      </p:grpSpPr>
      <p:sp>
        <p:nvSpPr>
          <p:cNvPr id="60" name="Google Shape;60;p16"/>
          <p:cNvSpPr txBox="1"/>
          <p:nvPr>
            <p:ph idx="1" type="body"/>
          </p:nvPr>
        </p:nvSpPr>
        <p:spPr>
          <a:xfrm>
            <a:off x="0" y="0"/>
            <a:ext cx="4480560" cy="5156574"/>
          </a:xfrm>
          <a:prstGeom prst="rect">
            <a:avLst/>
          </a:prstGeom>
          <a:noFill/>
          <a:ln>
            <a:noFill/>
          </a:ln>
        </p:spPr>
        <p:txBody>
          <a:bodyPr anchorCtr="0" anchor="ctr" bIns="0" lIns="0" spcFirstLastPara="1" rIns="0" wrap="square" tIns="0">
            <a:noAutofit/>
          </a:bodyPr>
          <a:lstStyle>
            <a:lvl1pPr indent="-228600" lvl="0" marL="457200" marR="0" rtl="0" algn="ctr">
              <a:spcBef>
                <a:spcPts val="600"/>
              </a:spcBef>
              <a:spcAft>
                <a:spcPts val="0"/>
              </a:spcAft>
              <a:buSzPts val="1400"/>
              <a:buNone/>
              <a:defRPr b="1" i="0" sz="3000" u="none" cap="none" strike="noStrike">
                <a:solidFill>
                  <a:srgbClr val="FFFFFF"/>
                </a:solidFill>
                <a:latin typeface="Arial"/>
                <a:ea typeface="Arial"/>
                <a:cs typeface="Arial"/>
                <a:sym typeface="Arial"/>
              </a:defRPr>
            </a:lvl1pPr>
            <a:lvl2pPr indent="-228600" lvl="1" marL="914400" marR="0" rtl="0" algn="l">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2pPr>
            <a:lvl3pPr indent="-317500" lvl="2" marL="13716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1" name="Google Shape;61;p16"/>
          <p:cNvSpPr txBox="1"/>
          <p:nvPr>
            <p:ph idx="2" type="body"/>
          </p:nvPr>
        </p:nvSpPr>
        <p:spPr>
          <a:xfrm>
            <a:off x="4997268" y="1583857"/>
            <a:ext cx="3737844" cy="3131018"/>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1" i="0" sz="3000" u="none" cap="none" strike="noStrike">
                <a:solidFill>
                  <a:srgbClr val="FFFFFF"/>
                </a:solidFill>
                <a:latin typeface="Arial"/>
                <a:ea typeface="Arial"/>
                <a:cs typeface="Arial"/>
                <a:sym typeface="Arial"/>
              </a:defRPr>
            </a:lvl1pPr>
            <a:lvl2pPr indent="-228600" lvl="1" marL="914400" marR="0" rtl="0" algn="l">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2pPr>
            <a:lvl3pPr indent="-317500" lvl="2" marL="1371600" marR="0" rtl="0" algn="l">
              <a:spcBef>
                <a:spcPts val="280"/>
              </a:spcBef>
              <a:spcAft>
                <a:spcPts val="0"/>
              </a:spcAft>
              <a:buClr>
                <a:srgbClr val="FFFFFF"/>
              </a:buClr>
              <a:buSzPts val="1400"/>
              <a:buFont typeface="Arial"/>
              <a:buChar char="•"/>
              <a:defRPr b="0" i="0" sz="1400" u="none" cap="none" strike="noStrike">
                <a:solidFill>
                  <a:srgbClr val="FFFFFF"/>
                </a:solidFill>
                <a:latin typeface="Arial"/>
                <a:ea typeface="Arial"/>
                <a:cs typeface="Arial"/>
                <a:sym typeface="Arial"/>
              </a:defRPr>
            </a:lvl3pPr>
            <a:lvl4pPr indent="-317500" lvl="3" marL="1828800" marR="0" rtl="0" algn="l">
              <a:spcBef>
                <a:spcPts val="280"/>
              </a:spcBef>
              <a:spcAft>
                <a:spcPts val="0"/>
              </a:spcAft>
              <a:buClr>
                <a:srgbClr val="FFFFFF"/>
              </a:buClr>
              <a:buSzPts val="1400"/>
              <a:buFont typeface="Courier New"/>
              <a:buChar char="o"/>
              <a:defRPr b="0" i="0" sz="1400" u="none" cap="none" strike="noStrike">
                <a:solidFill>
                  <a:srgbClr val="FFFFFF"/>
                </a:solidFill>
                <a:latin typeface="Arial"/>
                <a:ea typeface="Arial"/>
                <a:cs typeface="Arial"/>
                <a:sym typeface="Arial"/>
              </a:defRPr>
            </a:lvl4pPr>
            <a:lvl5pPr indent="-317500" lvl="4" marL="2286000" marR="0" rtl="0" algn="l">
              <a:spcBef>
                <a:spcPts val="280"/>
              </a:spcBef>
              <a:spcAft>
                <a:spcPts val="0"/>
              </a:spcAft>
              <a:buClr>
                <a:srgbClr val="FFFFFF"/>
              </a:buClr>
              <a:buSzPts val="1400"/>
              <a:buFont typeface="Noto Sans Symbols"/>
              <a:buChar char="⮚"/>
              <a:defRPr b="0" i="0" sz="1400" u="none" cap="none" strike="noStrike">
                <a:solidFill>
                  <a:srgbClr val="FFFFFF"/>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Image">
  <p:cSld name="Content and Image">
    <p:spTree>
      <p:nvGrpSpPr>
        <p:cNvPr id="68" name="Shape 68"/>
        <p:cNvGrpSpPr/>
        <p:nvPr/>
      </p:nvGrpSpPr>
      <p:grpSpPr>
        <a:xfrm>
          <a:off x="0" y="0"/>
          <a:ext cx="0" cy="0"/>
          <a:chOff x="0" y="0"/>
          <a:chExt cx="0" cy="0"/>
        </a:xfrm>
      </p:grpSpPr>
      <p:sp>
        <p:nvSpPr>
          <p:cNvPr id="69" name="Google Shape;69;p18"/>
          <p:cNvSpPr txBox="1"/>
          <p:nvPr>
            <p:ph idx="1" type="body"/>
          </p:nvPr>
        </p:nvSpPr>
        <p:spPr>
          <a:xfrm>
            <a:off x="501792" y="1583857"/>
            <a:ext cx="3810941" cy="3131018"/>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1pPr>
            <a:lvl2pPr indent="-317500" lvl="1" marL="914400" marR="0" rtl="0" algn="l">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spcBef>
                <a:spcPts val="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4pPr>
            <a:lvl5pPr indent="-317500" lvl="4" marL="2286000" marR="0" rtl="0" algn="l">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0" name="Google Shape;70;p18"/>
          <p:cNvSpPr txBox="1"/>
          <p:nvPr>
            <p:ph idx="2" type="body"/>
          </p:nvPr>
        </p:nvSpPr>
        <p:spPr>
          <a:xfrm>
            <a:off x="4672577" y="712598"/>
            <a:ext cx="4480560" cy="4430902"/>
          </a:xfrm>
          <a:prstGeom prst="rect">
            <a:avLst/>
          </a:prstGeom>
          <a:noFill/>
          <a:ln>
            <a:noFill/>
          </a:ln>
        </p:spPr>
        <p:txBody>
          <a:bodyPr anchorCtr="0" anchor="ctr" bIns="0" lIns="0" spcFirstLastPara="1" rIns="0" wrap="square" tIns="0">
            <a:noAutofit/>
          </a:bodyPr>
          <a:lstStyle>
            <a:lvl1pPr indent="-228600" lvl="0" marL="457200" marR="0" rtl="0" algn="ctr">
              <a:spcBef>
                <a:spcPts val="600"/>
              </a:spcBef>
              <a:spcAft>
                <a:spcPts val="0"/>
              </a:spcAft>
              <a:buSzPts val="1400"/>
              <a:buNone/>
              <a:defRPr b="1" i="0" sz="30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2pPr>
            <a:lvl3pPr indent="-317500" lvl="2" marL="13716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8"/>
          <p:cNvSpPr txBox="1"/>
          <p:nvPr>
            <p:ph idx="3" type="body"/>
          </p:nvPr>
        </p:nvSpPr>
        <p:spPr>
          <a:xfrm>
            <a:off x="6176711" y="228989"/>
            <a:ext cx="2740741" cy="265113"/>
          </a:xfrm>
          <a:prstGeom prst="rect">
            <a:avLst/>
          </a:prstGeom>
          <a:noFill/>
          <a:ln>
            <a:noFill/>
          </a:ln>
        </p:spPr>
        <p:txBody>
          <a:bodyPr anchorCtr="0" anchor="t" bIns="0" lIns="0" spcFirstLastPara="1" rIns="0" wrap="square" tIns="0">
            <a:noAutofit/>
          </a:bodyPr>
          <a:lstStyle>
            <a:lvl1pPr indent="-228600" lvl="0" marL="457200" marR="0" rtl="0" algn="r">
              <a:spcBef>
                <a:spcPts val="0"/>
              </a:spcBef>
              <a:spcAft>
                <a:spcPts val="0"/>
              </a:spcAft>
              <a:buSzPts val="1400"/>
              <a:buNone/>
              <a:defRPr b="1" i="0" sz="1400" u="none" cap="none" strike="noStrike">
                <a:solidFill>
                  <a:schemeClr val="lt1"/>
                </a:solidFill>
                <a:latin typeface="Arial"/>
                <a:ea typeface="Arial"/>
                <a:cs typeface="Arial"/>
                <a:sym typeface="Arial"/>
              </a:defRPr>
            </a:lvl1pPr>
            <a:lvl2pPr indent="-228600" lvl="1" marL="914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Courier New"/>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Noto Sans Symbols"/>
              <a:buNone/>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2" name="Google Shape;72;p18"/>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8"/>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74" name="Shape 74"/>
        <p:cNvGrpSpPr/>
        <p:nvPr/>
      </p:nvGrpSpPr>
      <p:grpSpPr>
        <a:xfrm>
          <a:off x="0" y="0"/>
          <a:ext cx="0" cy="0"/>
          <a:chOff x="0" y="0"/>
          <a:chExt cx="0" cy="0"/>
        </a:xfrm>
      </p:grpSpPr>
      <p:sp>
        <p:nvSpPr>
          <p:cNvPr id="75" name="Google Shape;75;p19"/>
          <p:cNvSpPr txBox="1"/>
          <p:nvPr>
            <p:ph idx="1" type="body"/>
          </p:nvPr>
        </p:nvSpPr>
        <p:spPr>
          <a:xfrm>
            <a:off x="501792" y="1583857"/>
            <a:ext cx="8315553" cy="3131018"/>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1pPr>
            <a:lvl2pPr indent="-317500" lvl="1" marL="914400" marR="0" rtl="0" algn="l">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spcBef>
                <a:spcPts val="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4pPr>
            <a:lvl5pPr indent="-317500" lvl="4" marL="2286000" marR="0" rtl="0" algn="l">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6" name="Google Shape;76;p19"/>
          <p:cNvSpPr txBox="1"/>
          <p:nvPr>
            <p:ph idx="2" type="body"/>
          </p:nvPr>
        </p:nvSpPr>
        <p:spPr>
          <a:xfrm>
            <a:off x="6176711" y="228989"/>
            <a:ext cx="2740741" cy="265113"/>
          </a:xfrm>
          <a:prstGeom prst="rect">
            <a:avLst/>
          </a:prstGeom>
          <a:noFill/>
          <a:ln>
            <a:noFill/>
          </a:ln>
        </p:spPr>
        <p:txBody>
          <a:bodyPr anchorCtr="0" anchor="t" bIns="0" lIns="0" spcFirstLastPara="1" rIns="0" wrap="square" tIns="0">
            <a:noAutofit/>
          </a:bodyPr>
          <a:lstStyle>
            <a:lvl1pPr indent="-228600" lvl="0" marL="457200" marR="0" rtl="0" algn="r">
              <a:spcBef>
                <a:spcPts val="0"/>
              </a:spcBef>
              <a:spcAft>
                <a:spcPts val="0"/>
              </a:spcAft>
              <a:buSzPts val="1400"/>
              <a:buNone/>
              <a:defRPr b="1" i="0" sz="1400" u="none" cap="none" strike="noStrike">
                <a:solidFill>
                  <a:schemeClr val="lt1"/>
                </a:solidFill>
                <a:latin typeface="Arial"/>
                <a:ea typeface="Arial"/>
                <a:cs typeface="Arial"/>
                <a:sym typeface="Arial"/>
              </a:defRPr>
            </a:lvl1pPr>
            <a:lvl2pPr indent="-228600" lvl="1" marL="914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Courier New"/>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Noto Sans Symbols"/>
              <a:buNone/>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9"/>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sp>
        <p:nvSpPr>
          <p:cNvPr id="56" name="Google Shape;56;p15"/>
          <p:cNvSpPr txBox="1"/>
          <p:nvPr/>
        </p:nvSpPr>
        <p:spPr>
          <a:xfrm>
            <a:off x="0" y="0"/>
            <a:ext cx="9153525" cy="5157787"/>
          </a:xfrm>
          <a:prstGeom prst="rect">
            <a:avLst/>
          </a:prstGeom>
          <a:solidFill>
            <a:srgbClr val="57068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 name="Google Shape;57;p15"/>
          <p:cNvSpPr txBox="1"/>
          <p:nvPr/>
        </p:nvSpPr>
        <p:spPr>
          <a:xfrm>
            <a:off x="8315325" y="292100"/>
            <a:ext cx="18415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nyu_white.png" id="58" name="Google Shape;58;p15"/>
          <p:cNvPicPr preferRelativeResize="0"/>
          <p:nvPr/>
        </p:nvPicPr>
        <p:blipFill rotWithShape="1">
          <a:blip r:embed="rId1">
            <a:alphaModFix/>
          </a:blip>
          <a:srcRect b="0" l="0" r="0" t="0"/>
          <a:stretch/>
        </p:blipFill>
        <p:spPr>
          <a:xfrm>
            <a:off x="4716462" y="234950"/>
            <a:ext cx="673100" cy="228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pic>
        <p:nvPicPr>
          <p:cNvPr descr="nyu_white.png" id="63" name="Google Shape;63;p17"/>
          <p:cNvPicPr preferRelativeResize="0"/>
          <p:nvPr/>
        </p:nvPicPr>
        <p:blipFill rotWithShape="1">
          <a:blip r:embed="rId1">
            <a:alphaModFix/>
          </a:blip>
          <a:srcRect b="0" l="0" r="0" t="0"/>
          <a:stretch/>
        </p:blipFill>
        <p:spPr>
          <a:xfrm>
            <a:off x="230187" y="234950"/>
            <a:ext cx="673100" cy="228600"/>
          </a:xfrm>
          <a:prstGeom prst="rect">
            <a:avLst/>
          </a:prstGeom>
          <a:noFill/>
          <a:ln>
            <a:noFill/>
          </a:ln>
        </p:spPr>
      </p:pic>
      <p:sp>
        <p:nvSpPr>
          <p:cNvPr id="64" name="Google Shape;64;p17"/>
          <p:cNvSpPr txBox="1"/>
          <p:nvPr/>
        </p:nvSpPr>
        <p:spPr>
          <a:xfrm>
            <a:off x="0" y="0"/>
            <a:ext cx="9153525" cy="712787"/>
          </a:xfrm>
          <a:prstGeom prst="rect">
            <a:avLst/>
          </a:prstGeom>
          <a:solidFill>
            <a:srgbClr val="57068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nyu_white.png" id="65" name="Google Shape;65;p17"/>
          <p:cNvPicPr preferRelativeResize="0"/>
          <p:nvPr/>
        </p:nvPicPr>
        <p:blipFill rotWithShape="1">
          <a:blip r:embed="rId1">
            <a:alphaModFix/>
          </a:blip>
          <a:srcRect b="0" l="0" r="0" t="0"/>
          <a:stretch/>
        </p:blipFill>
        <p:spPr>
          <a:xfrm>
            <a:off x="230187" y="234950"/>
            <a:ext cx="673100" cy="228600"/>
          </a:xfrm>
          <a:prstGeom prst="rect">
            <a:avLst/>
          </a:prstGeom>
          <a:noFill/>
          <a:ln>
            <a:noFill/>
          </a:ln>
        </p:spPr>
      </p:pic>
      <p:sp>
        <p:nvSpPr>
          <p:cNvPr id="66" name="Google Shape;66;p17"/>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67" name="Google Shape;67;p17"/>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20"/>
          <p:cNvPicPr preferRelativeResize="0"/>
          <p:nvPr>
            <p:ph idx="1" type="body"/>
          </p:nvPr>
        </p:nvPicPr>
        <p:blipFill rotWithShape="1">
          <a:blip r:embed="rId3">
            <a:alphaModFix/>
          </a:blip>
          <a:srcRect b="0" l="0" r="0" t="0"/>
          <a:stretch/>
        </p:blipFill>
        <p:spPr>
          <a:xfrm>
            <a:off x="-3175" y="0"/>
            <a:ext cx="9153525" cy="5151437"/>
          </a:xfrm>
          <a:prstGeom prst="rect">
            <a:avLst/>
          </a:prstGeom>
          <a:noFill/>
          <a:ln>
            <a:noFill/>
          </a:ln>
        </p:spPr>
      </p:pic>
      <p:sp>
        <p:nvSpPr>
          <p:cNvPr id="84" name="Google Shape;84;p20"/>
          <p:cNvSpPr txBox="1"/>
          <p:nvPr/>
        </p:nvSpPr>
        <p:spPr>
          <a:xfrm>
            <a:off x="0" y="302475"/>
            <a:ext cx="4987500" cy="4566300"/>
          </a:xfrm>
          <a:prstGeom prst="rect">
            <a:avLst/>
          </a:prstGeom>
          <a:solidFill>
            <a:srgbClr val="57068C"/>
          </a:solidFill>
          <a:ln>
            <a:noFill/>
          </a:ln>
          <a:effectLst>
            <a:outerShdw blurRad="63500" dir="5400000" dist="23000">
              <a:srgbClr val="80808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5" name="Google Shape;85;p20"/>
          <p:cNvSpPr txBox="1"/>
          <p:nvPr>
            <p:ph idx="1" type="body"/>
          </p:nvPr>
        </p:nvSpPr>
        <p:spPr>
          <a:xfrm>
            <a:off x="227012" y="1531937"/>
            <a:ext cx="3638550" cy="181133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3000"/>
              <a:buNone/>
            </a:pPr>
            <a:r>
              <a:rPr lang="en"/>
              <a:t>Project: Match-A-Pet</a:t>
            </a:r>
            <a:endParaRPr/>
          </a:p>
        </p:txBody>
      </p:sp>
      <p:sp>
        <p:nvSpPr>
          <p:cNvPr id="86" name="Google Shape;86;p20"/>
          <p:cNvSpPr txBox="1"/>
          <p:nvPr>
            <p:ph idx="1" type="body"/>
          </p:nvPr>
        </p:nvSpPr>
        <p:spPr>
          <a:xfrm>
            <a:off x="226997" y="3719500"/>
            <a:ext cx="2266800" cy="3621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FFFFFF"/>
              </a:buClr>
              <a:buSzPts val="1000"/>
              <a:buNone/>
            </a:pPr>
            <a:r>
              <a:rPr b="0" lang="en" sz="1500">
                <a:solidFill>
                  <a:srgbClr val="FFFFFF"/>
                </a:solidFill>
              </a:rPr>
              <a:t>Team: Deus Ex-Machina (God of Tech)</a:t>
            </a:r>
            <a:endParaRPr b="0" sz="1500">
              <a:solidFill>
                <a:srgbClr val="FFFFFF"/>
              </a:solidFill>
            </a:endParaRPr>
          </a:p>
          <a:p>
            <a:pPr indent="0" lvl="0" marL="0" rtl="0" algn="l">
              <a:lnSpc>
                <a:spcPct val="100000"/>
              </a:lnSpc>
              <a:spcBef>
                <a:spcPts val="0"/>
              </a:spcBef>
              <a:spcAft>
                <a:spcPts val="0"/>
              </a:spcAft>
              <a:buClr>
                <a:srgbClr val="FFFFFF"/>
              </a:buClr>
              <a:buSzPts val="1000"/>
              <a:buNone/>
            </a:pPr>
            <a:r>
              <a:t/>
            </a:r>
            <a:endParaRPr b="0" sz="1200">
              <a:solidFill>
                <a:srgbClr val="FFFFFF"/>
              </a:solidFill>
            </a:endParaRPr>
          </a:p>
          <a:p>
            <a:pPr indent="0" lvl="0" marL="0" rtl="0" algn="l">
              <a:lnSpc>
                <a:spcPct val="100000"/>
              </a:lnSpc>
              <a:spcBef>
                <a:spcPts val="0"/>
              </a:spcBef>
              <a:spcAft>
                <a:spcPts val="0"/>
              </a:spcAft>
              <a:buClr>
                <a:srgbClr val="FFFFFF"/>
              </a:buClr>
              <a:buSzPts val="1000"/>
              <a:buNone/>
            </a:pPr>
            <a:r>
              <a:rPr b="0" lang="en" sz="1200">
                <a:solidFill>
                  <a:srgbClr val="FFFFFF"/>
                </a:solidFill>
              </a:rPr>
              <a:t>Benjamin Teo (bt839)</a:t>
            </a:r>
            <a:endParaRPr b="0" sz="1200">
              <a:solidFill>
                <a:srgbClr val="FFFFFF"/>
              </a:solidFill>
            </a:endParaRPr>
          </a:p>
          <a:p>
            <a:pPr indent="0" lvl="0" marL="0" rtl="0" algn="l">
              <a:lnSpc>
                <a:spcPct val="100000"/>
              </a:lnSpc>
              <a:spcBef>
                <a:spcPts val="0"/>
              </a:spcBef>
              <a:spcAft>
                <a:spcPts val="0"/>
              </a:spcAft>
              <a:buClr>
                <a:srgbClr val="FFFFFF"/>
              </a:buClr>
              <a:buSzPts val="1000"/>
              <a:buNone/>
            </a:pPr>
            <a:r>
              <a:rPr b="0" lang="en" sz="1200">
                <a:solidFill>
                  <a:srgbClr val="FFFFFF"/>
                </a:solidFill>
              </a:rPr>
              <a:t>Gururaj Shinde (gss399)</a:t>
            </a:r>
            <a:endParaRPr b="0" sz="1200">
              <a:solidFill>
                <a:srgbClr val="FFFFFF"/>
              </a:solidFill>
            </a:endParaRPr>
          </a:p>
          <a:p>
            <a:pPr indent="0" lvl="0" marL="0" rtl="0" algn="l">
              <a:lnSpc>
                <a:spcPct val="100000"/>
              </a:lnSpc>
              <a:spcBef>
                <a:spcPts val="0"/>
              </a:spcBef>
              <a:spcAft>
                <a:spcPts val="0"/>
              </a:spcAft>
              <a:buClr>
                <a:srgbClr val="FFFFFF"/>
              </a:buClr>
              <a:buSzPts val="1000"/>
              <a:buNone/>
            </a:pPr>
            <a:r>
              <a:rPr b="0" lang="en" sz="1200">
                <a:solidFill>
                  <a:srgbClr val="FFFFFF"/>
                </a:solidFill>
              </a:rPr>
              <a:t>Peter Geras (psg2)</a:t>
            </a:r>
            <a:endParaRPr b="0" sz="1200">
              <a:solidFill>
                <a:srgbClr val="FFFFFF"/>
              </a:solidFill>
            </a:endParaRPr>
          </a:p>
          <a:p>
            <a:pPr indent="0" lvl="0" marL="0" rtl="0" algn="l">
              <a:lnSpc>
                <a:spcPct val="100000"/>
              </a:lnSpc>
              <a:spcBef>
                <a:spcPts val="0"/>
              </a:spcBef>
              <a:spcAft>
                <a:spcPts val="0"/>
              </a:spcAft>
              <a:buClr>
                <a:srgbClr val="FFFFFF"/>
              </a:buClr>
              <a:buSzPts val="1000"/>
              <a:buNone/>
            </a:pPr>
            <a:r>
              <a:rPr b="0" lang="en" sz="1200">
                <a:solidFill>
                  <a:srgbClr val="FFFFFF"/>
                </a:solidFill>
              </a:rPr>
              <a:t>Shruti Agarwal (sa5659l)</a:t>
            </a:r>
            <a:endParaRPr b="0" sz="1200">
              <a:solidFill>
                <a:srgbClr val="FFFFFF"/>
              </a:solidFill>
            </a:endParaRPr>
          </a:p>
          <a:p>
            <a:pPr indent="0" lvl="0" marL="0" rtl="0" algn="l">
              <a:lnSpc>
                <a:spcPct val="100000"/>
              </a:lnSpc>
              <a:spcBef>
                <a:spcPts val="0"/>
              </a:spcBef>
              <a:spcAft>
                <a:spcPts val="0"/>
              </a:spcAft>
              <a:buClr>
                <a:srgbClr val="FFFFFF"/>
              </a:buClr>
              <a:buSzPts val="1000"/>
              <a:buNone/>
            </a:pPr>
            <a:r>
              <a:rPr b="0" lang="en" sz="1200">
                <a:solidFill>
                  <a:srgbClr val="FFFFFF"/>
                </a:solidFill>
              </a:rPr>
              <a:t>Sean Hornbuckle (sh4986)</a:t>
            </a:r>
            <a:endParaRPr b="0" sz="1200">
              <a:solidFill>
                <a:srgbClr val="FFFFFF"/>
              </a:solidFill>
            </a:endParaRPr>
          </a:p>
          <a:p>
            <a:pPr indent="0" lvl="0" marL="0" rtl="0" algn="l">
              <a:lnSpc>
                <a:spcPct val="100000"/>
              </a:lnSpc>
              <a:spcBef>
                <a:spcPts val="0"/>
              </a:spcBef>
              <a:spcAft>
                <a:spcPts val="0"/>
              </a:spcAft>
              <a:buClr>
                <a:srgbClr val="FFFFFF"/>
              </a:buClr>
              <a:buSzPts val="1000"/>
              <a:buNone/>
            </a:pPr>
            <a:r>
              <a:t/>
            </a:r>
            <a:endParaRPr b="0" sz="1200">
              <a:solidFill>
                <a:srgbClr val="FFFFFF"/>
              </a:solidFill>
            </a:endParaRPr>
          </a:p>
        </p:txBody>
      </p:sp>
      <p:pic>
        <p:nvPicPr>
          <p:cNvPr descr="nyu_white.png" id="87" name="Google Shape;87;p20"/>
          <p:cNvPicPr preferRelativeResize="0"/>
          <p:nvPr/>
        </p:nvPicPr>
        <p:blipFill rotWithShape="1">
          <a:blip r:embed="rId4">
            <a:alphaModFix/>
          </a:blip>
          <a:srcRect b="0" l="0" r="0" t="0"/>
          <a:stretch/>
        </p:blipFill>
        <p:spPr>
          <a:xfrm>
            <a:off x="227012" y="1276350"/>
            <a:ext cx="674687" cy="22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1"/>
          <p:cNvSpPr txBox="1"/>
          <p:nvPr>
            <p:ph idx="1" type="body"/>
          </p:nvPr>
        </p:nvSpPr>
        <p:spPr>
          <a:xfrm>
            <a:off x="4958700" y="1071575"/>
            <a:ext cx="3737100" cy="3130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FFFFFF"/>
              </a:buClr>
              <a:buSzPts val="3000"/>
              <a:buNone/>
            </a:pPr>
            <a:r>
              <a:rPr lang="en"/>
              <a:t>Our Mission</a:t>
            </a:r>
            <a:br>
              <a:rPr lang="en"/>
            </a:br>
            <a:endParaRPr/>
          </a:p>
          <a:p>
            <a:pPr indent="0" lvl="0" marL="0" rtl="0" algn="l">
              <a:lnSpc>
                <a:spcPct val="100000"/>
              </a:lnSpc>
              <a:spcBef>
                <a:spcPts val="0"/>
              </a:spcBef>
              <a:spcAft>
                <a:spcPts val="0"/>
              </a:spcAft>
              <a:buClr>
                <a:srgbClr val="FFFFFF"/>
              </a:buClr>
              <a:buSzPts val="1400"/>
              <a:buNone/>
            </a:pPr>
            <a:r>
              <a:rPr b="0" lang="en" sz="1500"/>
              <a:t>T</a:t>
            </a:r>
            <a:r>
              <a:rPr b="0" lang="en" sz="1700"/>
              <a:t>he motivation behind our project is to increase the reach of animal shelters to the general public; thus, encouraging adoptions over buying animals from Pet Shops and breeders. </a:t>
            </a:r>
            <a:endParaRPr b="0" sz="1700"/>
          </a:p>
          <a:p>
            <a:pPr indent="0" lvl="0" marL="0" rtl="0" algn="l">
              <a:lnSpc>
                <a:spcPct val="100000"/>
              </a:lnSpc>
              <a:spcBef>
                <a:spcPts val="0"/>
              </a:spcBef>
              <a:spcAft>
                <a:spcPts val="0"/>
              </a:spcAft>
              <a:buClr>
                <a:srgbClr val="FFFFFF"/>
              </a:buClr>
              <a:buSzPts val="1400"/>
              <a:buNone/>
            </a:pPr>
            <a:r>
              <a:t/>
            </a:r>
            <a:endParaRPr b="0" sz="1700"/>
          </a:p>
          <a:p>
            <a:pPr indent="0" lvl="0" marL="0" rtl="0" algn="l">
              <a:lnSpc>
                <a:spcPct val="100000"/>
              </a:lnSpc>
              <a:spcBef>
                <a:spcPts val="0"/>
              </a:spcBef>
              <a:spcAft>
                <a:spcPts val="0"/>
              </a:spcAft>
              <a:buClr>
                <a:srgbClr val="FFFFFF"/>
              </a:buClr>
              <a:buSzPts val="1400"/>
              <a:buNone/>
            </a:pPr>
            <a:r>
              <a:rPr b="0" lang="en" sz="1700"/>
              <a:t>The plan is to have potential adopters connect emotionally with animal by regular exposure.</a:t>
            </a:r>
            <a:endParaRPr b="0" sz="1700"/>
          </a:p>
          <a:p>
            <a:pPr indent="-342900" lvl="0" marL="342900" rtl="0" algn="ctr">
              <a:spcBef>
                <a:spcPts val="280"/>
              </a:spcBef>
              <a:spcAft>
                <a:spcPts val="0"/>
              </a:spcAft>
              <a:buNone/>
            </a:pPr>
            <a:r>
              <a:t/>
            </a:r>
            <a:endParaRPr b="0" sz="1400"/>
          </a:p>
          <a:p>
            <a:pPr indent="-342900" lvl="0" marL="342900" rtl="0" algn="l">
              <a:spcBef>
                <a:spcPts val="280"/>
              </a:spcBef>
              <a:spcAft>
                <a:spcPts val="0"/>
              </a:spcAft>
              <a:buNone/>
            </a:pPr>
            <a:r>
              <a:t/>
            </a:r>
            <a:endParaRPr b="0" sz="1400"/>
          </a:p>
        </p:txBody>
      </p:sp>
      <p:pic>
        <p:nvPicPr>
          <p:cNvPr id="93" name="Google Shape;93;p21"/>
          <p:cNvPicPr preferRelativeResize="0"/>
          <p:nvPr/>
        </p:nvPicPr>
        <p:blipFill>
          <a:blip r:embed="rId3">
            <a:alphaModFix/>
          </a:blip>
          <a:stretch>
            <a:fillRect/>
          </a:stretch>
        </p:blipFill>
        <p:spPr>
          <a:xfrm>
            <a:off x="602325" y="739775"/>
            <a:ext cx="3492075" cy="3563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2"/>
          <p:cNvSpPr txBox="1"/>
          <p:nvPr>
            <p:ph idx="1" type="body"/>
          </p:nvPr>
        </p:nvSpPr>
        <p:spPr>
          <a:xfrm>
            <a:off x="414300" y="1316150"/>
            <a:ext cx="8315400" cy="3130500"/>
          </a:xfrm>
          <a:prstGeom prst="rect">
            <a:avLst/>
          </a:prstGeom>
          <a:noFill/>
          <a:ln>
            <a:noFill/>
          </a:ln>
        </p:spPr>
        <p:txBody>
          <a:bodyPr anchorCtr="0" anchor="t" bIns="0" lIns="0" spcFirstLastPara="1" rIns="0" wrap="square" tIns="0">
            <a:noAutofit/>
          </a:bodyPr>
          <a:lstStyle/>
          <a:p>
            <a:pPr indent="-196850" lvl="1" marL="628650" marR="0" rtl="0" algn="l">
              <a:lnSpc>
                <a:spcPct val="150000"/>
              </a:lnSpc>
              <a:spcBef>
                <a:spcPts val="0"/>
              </a:spcBef>
              <a:spcAft>
                <a:spcPts val="0"/>
              </a:spcAft>
              <a:buClr>
                <a:srgbClr val="434343"/>
              </a:buClr>
              <a:buSzPts val="1800"/>
              <a:buChar char="•"/>
            </a:pPr>
            <a:r>
              <a:rPr lang="en" sz="1800">
                <a:solidFill>
                  <a:srgbClr val="434343"/>
                </a:solidFill>
              </a:rPr>
              <a:t>A centralized portal </a:t>
            </a:r>
            <a:r>
              <a:rPr lang="en" sz="1800">
                <a:solidFill>
                  <a:srgbClr val="434343"/>
                </a:solidFill>
              </a:rPr>
              <a:t>that provides information on animals available for adoption in all shelters in a particular region, while prioritizing adoption of senior animals, those whose euthanization dates are near and those who have been in the shelter for too long.</a:t>
            </a:r>
            <a:endParaRPr sz="1800">
              <a:solidFill>
                <a:srgbClr val="434343"/>
              </a:solidFill>
            </a:endParaRPr>
          </a:p>
          <a:p>
            <a:pPr indent="0" lvl="0" marL="628650" marR="0" rtl="0" algn="l">
              <a:lnSpc>
                <a:spcPct val="150000"/>
              </a:lnSpc>
              <a:spcBef>
                <a:spcPts val="0"/>
              </a:spcBef>
              <a:spcAft>
                <a:spcPts val="0"/>
              </a:spcAft>
              <a:buNone/>
            </a:pPr>
            <a:r>
              <a:t/>
            </a:r>
            <a:endParaRPr sz="1800">
              <a:solidFill>
                <a:srgbClr val="434343"/>
              </a:solidFill>
            </a:endParaRPr>
          </a:p>
          <a:p>
            <a:pPr indent="-196850" lvl="1" marL="628650" marR="0" rtl="0" algn="l">
              <a:lnSpc>
                <a:spcPct val="150000"/>
              </a:lnSpc>
              <a:spcBef>
                <a:spcPts val="0"/>
              </a:spcBef>
              <a:spcAft>
                <a:spcPts val="0"/>
              </a:spcAft>
              <a:buClr>
                <a:srgbClr val="434343"/>
              </a:buClr>
              <a:buSzPts val="1800"/>
              <a:buChar char="•"/>
            </a:pPr>
            <a:r>
              <a:rPr lang="en" sz="1800">
                <a:solidFill>
                  <a:srgbClr val="434343"/>
                </a:solidFill>
              </a:rPr>
              <a:t>Platform is to be accompanied by a portal for the Shelter staff and volunteers with a highly simple UI that will make it easy for them to update animal profile and make regular posts.</a:t>
            </a:r>
            <a:endParaRPr b="1" sz="1800">
              <a:solidFill>
                <a:srgbClr val="434343"/>
              </a:solidFill>
            </a:endParaRPr>
          </a:p>
          <a:p>
            <a:pPr indent="0" lvl="0" marL="0" rtl="0" algn="l">
              <a:lnSpc>
                <a:spcPct val="150000"/>
              </a:lnSpc>
              <a:spcBef>
                <a:spcPts val="0"/>
              </a:spcBef>
              <a:spcAft>
                <a:spcPts val="0"/>
              </a:spcAft>
              <a:buNone/>
            </a:pPr>
            <a:r>
              <a:t/>
            </a:r>
            <a:endParaRPr b="0" i="0" sz="1800" u="none">
              <a:solidFill>
                <a:srgbClr val="434343"/>
              </a:solidFill>
              <a:latin typeface="Arial"/>
              <a:ea typeface="Arial"/>
              <a:cs typeface="Arial"/>
              <a:sym typeface="Arial"/>
            </a:endParaRPr>
          </a:p>
        </p:txBody>
      </p:sp>
      <p:sp>
        <p:nvSpPr>
          <p:cNvPr id="99" name="Google Shape;99;p22"/>
          <p:cNvSpPr txBox="1"/>
          <p:nvPr>
            <p:ph idx="1" type="body"/>
          </p:nvPr>
        </p:nvSpPr>
        <p:spPr>
          <a:xfrm>
            <a:off x="6176962" y="228600"/>
            <a:ext cx="2740025" cy="265112"/>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
                <a:solidFill>
                  <a:srgbClr val="F3F3F3"/>
                </a:solidFill>
              </a:rPr>
              <a:t>The Project</a:t>
            </a:r>
            <a:endParaRPr b="1" sz="2000">
              <a:solidFill>
                <a:srgbClr val="F3F3F3"/>
              </a:solidFill>
            </a:endParaRPr>
          </a:p>
        </p:txBody>
      </p:sp>
      <p:sp>
        <p:nvSpPr>
          <p:cNvPr id="100" name="Google Shape;100;p22"/>
          <p:cNvSpPr txBox="1"/>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 sz="1200" u="none">
                <a:solidFill>
                  <a:srgbClr val="898989"/>
                </a:solidFill>
                <a:latin typeface="Arial"/>
                <a:ea typeface="Arial"/>
                <a:cs typeface="Arial"/>
                <a:sym typeface="Arial"/>
              </a:rPr>
              <a:t>*</a:t>
            </a:r>
            <a:endParaRPr/>
          </a:p>
        </p:txBody>
      </p:sp>
      <p:sp>
        <p:nvSpPr>
          <p:cNvPr id="101" name="Google Shape;101;p22"/>
          <p:cNvSpPr txBox="1"/>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 sz="1200" u="none">
                <a:solidFill>
                  <a:srgbClr val="898989"/>
                </a:solidFill>
                <a:latin typeface="Arial"/>
                <a:ea typeface="Arial"/>
                <a:cs typeface="Arial"/>
                <a:sym typeface="Arial"/>
              </a:rPr>
              <a:t>‹#›</a:t>
            </a:fld>
            <a:endParaRPr/>
          </a:p>
        </p:txBody>
      </p:sp>
      <p:pic>
        <p:nvPicPr>
          <p:cNvPr id="102" name="Google Shape;102;p22"/>
          <p:cNvPicPr preferRelativeResize="0"/>
          <p:nvPr/>
        </p:nvPicPr>
        <p:blipFill>
          <a:blip r:embed="rId3">
            <a:alphaModFix amt="9000"/>
          </a:blip>
          <a:stretch>
            <a:fillRect/>
          </a:stretch>
        </p:blipFill>
        <p:spPr>
          <a:xfrm>
            <a:off x="457196" y="1502498"/>
            <a:ext cx="8505250" cy="3402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3"/>
          <p:cNvSpPr txBox="1"/>
          <p:nvPr>
            <p:ph idx="1" type="body"/>
          </p:nvPr>
        </p:nvSpPr>
        <p:spPr>
          <a:xfrm>
            <a:off x="297225" y="952300"/>
            <a:ext cx="4923900" cy="4089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2000"/>
              <a:buNone/>
            </a:pPr>
            <a:r>
              <a:rPr lang="en" sz="2200">
                <a:solidFill>
                  <a:srgbClr val="434343"/>
                </a:solidFill>
              </a:rPr>
              <a:t>Why is this different? </a:t>
            </a:r>
            <a:endParaRPr sz="2200">
              <a:solidFill>
                <a:srgbClr val="434343"/>
              </a:solidFill>
            </a:endParaRPr>
          </a:p>
          <a:p>
            <a:pPr indent="0" lvl="0" marL="0" rtl="0" algn="l">
              <a:lnSpc>
                <a:spcPct val="115000"/>
              </a:lnSpc>
              <a:spcBef>
                <a:spcPts val="0"/>
              </a:spcBef>
              <a:spcAft>
                <a:spcPts val="0"/>
              </a:spcAft>
              <a:buNone/>
            </a:pPr>
            <a:r>
              <a:t/>
            </a:r>
            <a:endParaRPr b="0" sz="1400">
              <a:solidFill>
                <a:srgbClr val="434343"/>
              </a:solidFill>
            </a:endParaRPr>
          </a:p>
          <a:p>
            <a:pPr indent="0" lvl="0" marL="0" rtl="0" algn="l">
              <a:lnSpc>
                <a:spcPct val="115000"/>
              </a:lnSpc>
              <a:spcBef>
                <a:spcPts val="0"/>
              </a:spcBef>
              <a:spcAft>
                <a:spcPts val="0"/>
              </a:spcAft>
              <a:buNone/>
            </a:pPr>
            <a:r>
              <a:rPr b="0" lang="en" sz="1800">
                <a:solidFill>
                  <a:srgbClr val="434343"/>
                </a:solidFill>
              </a:rPr>
              <a:t>Websites for adoptions, at present, do exist, however, people are motivated to visit them only once they have made up their mind to adopt a pet. Our site would provide more than just adoption services. </a:t>
            </a:r>
            <a:endParaRPr b="0" sz="1800">
              <a:solidFill>
                <a:srgbClr val="434343"/>
              </a:solidFill>
            </a:endParaRPr>
          </a:p>
          <a:p>
            <a:pPr indent="0" lvl="0" marL="0" rtl="0" algn="l">
              <a:lnSpc>
                <a:spcPct val="115000"/>
              </a:lnSpc>
              <a:spcBef>
                <a:spcPts val="0"/>
              </a:spcBef>
              <a:spcAft>
                <a:spcPts val="0"/>
              </a:spcAft>
              <a:buNone/>
            </a:pPr>
            <a:r>
              <a:t/>
            </a:r>
            <a:endParaRPr b="0" sz="1800">
              <a:solidFill>
                <a:srgbClr val="434343"/>
              </a:solidFill>
            </a:endParaRPr>
          </a:p>
          <a:p>
            <a:pPr indent="0" lvl="0" marL="0" rtl="0" algn="l">
              <a:lnSpc>
                <a:spcPct val="115000"/>
              </a:lnSpc>
              <a:spcBef>
                <a:spcPts val="0"/>
              </a:spcBef>
              <a:spcAft>
                <a:spcPts val="0"/>
              </a:spcAft>
              <a:buNone/>
            </a:pPr>
            <a:r>
              <a:rPr b="0" lang="en" sz="1800">
                <a:solidFill>
                  <a:srgbClr val="434343"/>
                </a:solidFill>
              </a:rPr>
              <a:t>We combine the traffic of a social media website with the services of an adoption website.</a:t>
            </a:r>
            <a:endParaRPr b="0" sz="1800">
              <a:solidFill>
                <a:srgbClr val="434343"/>
              </a:solidFill>
            </a:endParaRPr>
          </a:p>
          <a:p>
            <a:pPr indent="0" lvl="0" marL="0" rtl="0" algn="l">
              <a:lnSpc>
                <a:spcPct val="115000"/>
              </a:lnSpc>
              <a:spcBef>
                <a:spcPts val="0"/>
              </a:spcBef>
              <a:spcAft>
                <a:spcPts val="0"/>
              </a:spcAft>
              <a:buNone/>
            </a:pPr>
            <a:r>
              <a:t/>
            </a:r>
            <a:endParaRPr b="0" i="0" sz="1400" u="none">
              <a:solidFill>
                <a:schemeClr val="dk1"/>
              </a:solidFill>
              <a:latin typeface="Arial"/>
              <a:ea typeface="Arial"/>
              <a:cs typeface="Arial"/>
              <a:sym typeface="Arial"/>
            </a:endParaRPr>
          </a:p>
        </p:txBody>
      </p:sp>
      <p:sp>
        <p:nvSpPr>
          <p:cNvPr id="108" name="Google Shape;108;p23"/>
          <p:cNvSpPr txBox="1"/>
          <p:nvPr>
            <p:ph idx="1" type="body"/>
          </p:nvPr>
        </p:nvSpPr>
        <p:spPr>
          <a:xfrm>
            <a:off x="6176962" y="228600"/>
            <a:ext cx="2740025" cy="265112"/>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t>   </a:t>
            </a:r>
            <a:endParaRPr b="1" sz="2000"/>
          </a:p>
        </p:txBody>
      </p:sp>
      <p:sp>
        <p:nvSpPr>
          <p:cNvPr id="109" name="Google Shape;109;p23"/>
          <p:cNvSpPr txBox="1"/>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 sz="1200" u="none">
                <a:solidFill>
                  <a:srgbClr val="898989"/>
                </a:solidFill>
                <a:latin typeface="Arial"/>
                <a:ea typeface="Arial"/>
                <a:cs typeface="Arial"/>
                <a:sym typeface="Arial"/>
              </a:rPr>
              <a:t>‹#›</a:t>
            </a:fld>
            <a:endParaRPr/>
          </a:p>
        </p:txBody>
      </p:sp>
      <p:pic>
        <p:nvPicPr>
          <p:cNvPr id="110" name="Google Shape;110;p23"/>
          <p:cNvPicPr preferRelativeResize="0"/>
          <p:nvPr/>
        </p:nvPicPr>
        <p:blipFill>
          <a:blip r:embed="rId3">
            <a:alphaModFix/>
          </a:blip>
          <a:stretch>
            <a:fillRect/>
          </a:stretch>
        </p:blipFill>
        <p:spPr>
          <a:xfrm>
            <a:off x="5420250" y="696759"/>
            <a:ext cx="3723750" cy="445149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168000" y="1028700"/>
            <a:ext cx="8976000" cy="3828300"/>
          </a:xfrm>
          <a:prstGeom prst="rect">
            <a:avLst/>
          </a:prstGeom>
          <a:noFill/>
          <a:ln>
            <a:noFill/>
          </a:ln>
        </p:spPr>
        <p:txBody>
          <a:bodyPr anchorCtr="0" anchor="t" bIns="0" lIns="0" spcFirstLastPara="1" rIns="0" wrap="square" tIns="0">
            <a:noAutofit/>
          </a:bodyPr>
          <a:lstStyle/>
          <a:p>
            <a:pPr indent="-342900" lvl="0" marL="457200" rtl="0" algn="l">
              <a:lnSpc>
                <a:spcPct val="125000"/>
              </a:lnSpc>
              <a:spcBef>
                <a:spcPts val="0"/>
              </a:spcBef>
              <a:spcAft>
                <a:spcPts val="0"/>
              </a:spcAft>
              <a:buClr>
                <a:srgbClr val="434343"/>
              </a:buClr>
              <a:buSzPts val="1800"/>
              <a:buChar char="●"/>
            </a:pPr>
            <a:r>
              <a:rPr b="0" lang="en" sz="1800">
                <a:solidFill>
                  <a:srgbClr val="434343"/>
                </a:solidFill>
              </a:rPr>
              <a:t>Centralized portal for all animal shelters. </a:t>
            </a:r>
            <a:endParaRPr b="0" sz="1800">
              <a:solidFill>
                <a:srgbClr val="434343"/>
              </a:solidFill>
            </a:endParaRPr>
          </a:p>
          <a:p>
            <a:pPr indent="-342900" lvl="0" marL="457200" rtl="0" algn="l">
              <a:lnSpc>
                <a:spcPct val="125000"/>
              </a:lnSpc>
              <a:spcBef>
                <a:spcPts val="0"/>
              </a:spcBef>
              <a:spcAft>
                <a:spcPts val="0"/>
              </a:spcAft>
              <a:buClr>
                <a:srgbClr val="434343"/>
              </a:buClr>
              <a:buSzPts val="1800"/>
              <a:buChar char="●"/>
            </a:pPr>
            <a:r>
              <a:rPr b="0" lang="en" sz="1800">
                <a:solidFill>
                  <a:srgbClr val="434343"/>
                </a:solidFill>
              </a:rPr>
              <a:t>Website will be based on a Social media template. </a:t>
            </a:r>
            <a:endParaRPr b="0" sz="1800">
              <a:solidFill>
                <a:srgbClr val="434343"/>
              </a:solidFill>
            </a:endParaRPr>
          </a:p>
          <a:p>
            <a:pPr indent="-342900" lvl="0" marL="457200" rtl="0" algn="l">
              <a:lnSpc>
                <a:spcPct val="125000"/>
              </a:lnSpc>
              <a:spcBef>
                <a:spcPts val="0"/>
              </a:spcBef>
              <a:spcAft>
                <a:spcPts val="0"/>
              </a:spcAft>
              <a:buClr>
                <a:srgbClr val="434343"/>
              </a:buClr>
              <a:buSzPts val="1800"/>
              <a:buChar char="●"/>
            </a:pPr>
            <a:r>
              <a:rPr b="0" lang="en" sz="1800">
                <a:solidFill>
                  <a:srgbClr val="434343"/>
                </a:solidFill>
              </a:rPr>
              <a:t>Users can follow certain breeds, shelters, animal profiles via hashtags.</a:t>
            </a:r>
            <a:endParaRPr b="0" sz="1800">
              <a:solidFill>
                <a:srgbClr val="434343"/>
              </a:solidFill>
            </a:endParaRPr>
          </a:p>
          <a:p>
            <a:pPr indent="-342900" lvl="0" marL="457200" rtl="0" algn="l">
              <a:lnSpc>
                <a:spcPct val="125000"/>
              </a:lnSpc>
              <a:spcBef>
                <a:spcPts val="0"/>
              </a:spcBef>
              <a:spcAft>
                <a:spcPts val="0"/>
              </a:spcAft>
              <a:buClr>
                <a:srgbClr val="434343"/>
              </a:buClr>
              <a:buSzPts val="1800"/>
              <a:buChar char="●"/>
            </a:pPr>
            <a:r>
              <a:rPr b="0" lang="en" sz="1800">
                <a:solidFill>
                  <a:srgbClr val="434343"/>
                </a:solidFill>
              </a:rPr>
              <a:t>An area that allows shelter volunteers and staff to to upload pictures, stories, advice, etc of the animals, and later even for people who have adopted (Adoption success stories)</a:t>
            </a:r>
            <a:endParaRPr b="0" sz="1800">
              <a:solidFill>
                <a:srgbClr val="434343"/>
              </a:solidFill>
            </a:endParaRPr>
          </a:p>
          <a:p>
            <a:pPr indent="-342900" lvl="0" marL="457200" rtl="0" algn="l">
              <a:lnSpc>
                <a:spcPct val="125000"/>
              </a:lnSpc>
              <a:spcBef>
                <a:spcPts val="0"/>
              </a:spcBef>
              <a:spcAft>
                <a:spcPts val="0"/>
              </a:spcAft>
              <a:buClr>
                <a:srgbClr val="434343"/>
              </a:buClr>
              <a:buSzPts val="1800"/>
              <a:buChar char="●"/>
            </a:pPr>
            <a:r>
              <a:rPr b="0" lang="en" sz="1800">
                <a:solidFill>
                  <a:srgbClr val="434343"/>
                </a:solidFill>
              </a:rPr>
              <a:t>Engaging and highly user friendly interface, especially for the shelter staff segment.</a:t>
            </a:r>
            <a:endParaRPr b="0" sz="1800">
              <a:solidFill>
                <a:srgbClr val="434343"/>
              </a:solidFill>
            </a:endParaRPr>
          </a:p>
          <a:p>
            <a:pPr indent="-342900" lvl="0" marL="457200" rtl="0" algn="l">
              <a:lnSpc>
                <a:spcPct val="125000"/>
              </a:lnSpc>
              <a:spcBef>
                <a:spcPts val="0"/>
              </a:spcBef>
              <a:spcAft>
                <a:spcPts val="0"/>
              </a:spcAft>
              <a:buClr>
                <a:srgbClr val="434343"/>
              </a:buClr>
              <a:buSzPts val="1800"/>
              <a:buChar char="●"/>
            </a:pPr>
            <a:r>
              <a:rPr b="0" lang="en" sz="1800">
                <a:solidFill>
                  <a:srgbClr val="434343"/>
                </a:solidFill>
              </a:rPr>
              <a:t>Start locally such as Brooklyn and NYC and then gradually expand area.</a:t>
            </a:r>
            <a:endParaRPr b="0" sz="1800">
              <a:solidFill>
                <a:srgbClr val="434343"/>
              </a:solidFill>
            </a:endParaRPr>
          </a:p>
          <a:p>
            <a:pPr indent="-342900" lvl="0" marL="457200" rtl="0" algn="l">
              <a:lnSpc>
                <a:spcPct val="125000"/>
              </a:lnSpc>
              <a:spcBef>
                <a:spcPts val="0"/>
              </a:spcBef>
              <a:spcAft>
                <a:spcPts val="0"/>
              </a:spcAft>
              <a:buClr>
                <a:srgbClr val="434343"/>
              </a:buClr>
              <a:buSzPts val="1800"/>
              <a:buChar char="●"/>
            </a:pPr>
            <a:r>
              <a:rPr b="0" lang="en" sz="1800">
                <a:solidFill>
                  <a:srgbClr val="434343"/>
                </a:solidFill>
              </a:rPr>
              <a:t>Users can swipe on pet profiles to indicate their preferences (think Tinder) and the ML algorithm will pick up that pattern and provide suggestions accordingly.</a:t>
            </a:r>
            <a:endParaRPr b="0" sz="1800">
              <a:solidFill>
                <a:srgbClr val="434343"/>
              </a:solidFill>
            </a:endParaRPr>
          </a:p>
        </p:txBody>
      </p:sp>
      <p:sp>
        <p:nvSpPr>
          <p:cNvPr id="116" name="Google Shape;116;p24"/>
          <p:cNvSpPr txBox="1"/>
          <p:nvPr>
            <p:ph idx="1" type="body"/>
          </p:nvPr>
        </p:nvSpPr>
        <p:spPr>
          <a:xfrm>
            <a:off x="6176962" y="228600"/>
            <a:ext cx="2739900" cy="265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solidFill>
                  <a:srgbClr val="F3F3F3"/>
                </a:solidFill>
              </a:rPr>
              <a:t>Major Features</a:t>
            </a:r>
            <a:endParaRPr b="1" sz="2000">
              <a:solidFill>
                <a:srgbClr val="F3F3F3"/>
              </a:solidFill>
            </a:endParaRPr>
          </a:p>
        </p:txBody>
      </p:sp>
      <p:sp>
        <p:nvSpPr>
          <p:cNvPr id="117" name="Google Shape;117;p24"/>
          <p:cNvSpPr txBox="1"/>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 sz="1200" u="none">
                <a:solidFill>
                  <a:srgbClr val="898989"/>
                </a:solidFill>
                <a:latin typeface="Arial"/>
                <a:ea typeface="Arial"/>
                <a:cs typeface="Arial"/>
                <a:sym typeface="Arial"/>
              </a:rPr>
              <a:t>‹#›</a:t>
            </a:fld>
            <a:endParaRPr/>
          </a:p>
        </p:txBody>
      </p:sp>
      <p:pic>
        <p:nvPicPr>
          <p:cNvPr id="118" name="Google Shape;118;p24"/>
          <p:cNvPicPr preferRelativeResize="0"/>
          <p:nvPr/>
        </p:nvPicPr>
        <p:blipFill>
          <a:blip r:embed="rId3">
            <a:alphaModFix amt="9000"/>
          </a:blip>
          <a:stretch>
            <a:fillRect/>
          </a:stretch>
        </p:blipFill>
        <p:spPr>
          <a:xfrm>
            <a:off x="457196" y="1180348"/>
            <a:ext cx="8505250" cy="340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idx="1" type="body"/>
          </p:nvPr>
        </p:nvSpPr>
        <p:spPr>
          <a:xfrm>
            <a:off x="168000" y="1131575"/>
            <a:ext cx="8976000" cy="37023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None/>
            </a:pPr>
            <a:r>
              <a:t/>
            </a:r>
            <a:endParaRPr b="0" sz="1800">
              <a:solidFill>
                <a:srgbClr val="434343"/>
              </a:solidFill>
            </a:endParaRPr>
          </a:p>
          <a:p>
            <a:pPr indent="-292100" lvl="0" marL="457200" rtl="0" algn="l">
              <a:lnSpc>
                <a:spcPct val="150000"/>
              </a:lnSpc>
              <a:spcBef>
                <a:spcPts val="0"/>
              </a:spcBef>
              <a:spcAft>
                <a:spcPts val="0"/>
              </a:spcAft>
              <a:buClr>
                <a:srgbClr val="434343"/>
              </a:buClr>
              <a:buSzPts val="1000"/>
              <a:buChar char="●"/>
            </a:pPr>
            <a:r>
              <a:rPr b="0" lang="en" sz="1800">
                <a:solidFill>
                  <a:srgbClr val="434343"/>
                </a:solidFill>
              </a:rPr>
              <a:t>Use of Google Maps API to show the user where the shelter is located</a:t>
            </a:r>
            <a:endParaRPr b="0" sz="1800">
              <a:solidFill>
                <a:srgbClr val="434343"/>
              </a:solidFill>
            </a:endParaRPr>
          </a:p>
          <a:p>
            <a:pPr indent="-292100" lvl="0" marL="457200" rtl="0" algn="l">
              <a:lnSpc>
                <a:spcPct val="150000"/>
              </a:lnSpc>
              <a:spcBef>
                <a:spcPts val="0"/>
              </a:spcBef>
              <a:spcAft>
                <a:spcPts val="0"/>
              </a:spcAft>
              <a:buClr>
                <a:srgbClr val="434343"/>
              </a:buClr>
              <a:buSzPts val="1000"/>
              <a:buChar char="●"/>
            </a:pPr>
            <a:r>
              <a:rPr b="0" lang="en" sz="1800">
                <a:solidFill>
                  <a:srgbClr val="434343"/>
                </a:solidFill>
              </a:rPr>
              <a:t>Alerts on preferred animal availability</a:t>
            </a:r>
            <a:endParaRPr b="0" sz="1800">
              <a:solidFill>
                <a:srgbClr val="434343"/>
              </a:solidFill>
            </a:endParaRPr>
          </a:p>
          <a:p>
            <a:pPr indent="-292100" lvl="0" marL="457200" rtl="0" algn="l">
              <a:lnSpc>
                <a:spcPct val="150000"/>
              </a:lnSpc>
              <a:spcBef>
                <a:spcPts val="0"/>
              </a:spcBef>
              <a:spcAft>
                <a:spcPts val="0"/>
              </a:spcAft>
              <a:buClr>
                <a:srgbClr val="434343"/>
              </a:buClr>
              <a:buSzPts val="1000"/>
              <a:buChar char="●"/>
            </a:pPr>
            <a:r>
              <a:rPr b="0" lang="en" sz="1800">
                <a:solidFill>
                  <a:srgbClr val="434343"/>
                </a:solidFill>
              </a:rPr>
              <a:t>Visualize statistics of adoptions</a:t>
            </a:r>
            <a:endParaRPr b="0" sz="1800">
              <a:solidFill>
                <a:srgbClr val="434343"/>
              </a:solidFill>
            </a:endParaRPr>
          </a:p>
          <a:p>
            <a:pPr indent="-292100" lvl="0" marL="457200" rtl="0" algn="l">
              <a:lnSpc>
                <a:spcPct val="150000"/>
              </a:lnSpc>
              <a:spcBef>
                <a:spcPts val="0"/>
              </a:spcBef>
              <a:spcAft>
                <a:spcPts val="0"/>
              </a:spcAft>
              <a:buClr>
                <a:srgbClr val="434343"/>
              </a:buClr>
              <a:buSzPts val="1000"/>
              <a:buChar char="●"/>
            </a:pPr>
            <a:r>
              <a:rPr b="0" lang="en" sz="1800">
                <a:solidFill>
                  <a:srgbClr val="434343"/>
                </a:solidFill>
              </a:rPr>
              <a:t>Another swiping feature could involve having pet-owners connect with each other to organize play-dates for their pets, and provide information on popular meetup spots</a:t>
            </a:r>
            <a:endParaRPr b="0" sz="1800">
              <a:solidFill>
                <a:srgbClr val="434343"/>
              </a:solidFill>
            </a:endParaRPr>
          </a:p>
          <a:p>
            <a:pPr indent="-292100" lvl="0" marL="457200" rtl="0" algn="l">
              <a:lnSpc>
                <a:spcPct val="150000"/>
              </a:lnSpc>
              <a:spcBef>
                <a:spcPts val="0"/>
              </a:spcBef>
              <a:spcAft>
                <a:spcPts val="0"/>
              </a:spcAft>
              <a:buClr>
                <a:srgbClr val="434343"/>
              </a:buClr>
              <a:buSzPts val="1000"/>
              <a:buChar char="●"/>
            </a:pPr>
            <a:r>
              <a:rPr b="0" lang="en" sz="1800">
                <a:solidFill>
                  <a:srgbClr val="434343"/>
                </a:solidFill>
              </a:rPr>
              <a:t>Containerize all the codebase and deploy it in the cloud and having different environments</a:t>
            </a:r>
            <a:br>
              <a:rPr b="0" lang="en" sz="1800">
                <a:solidFill>
                  <a:srgbClr val="434343"/>
                </a:solidFill>
              </a:rPr>
            </a:br>
            <a:endParaRPr b="0" sz="1800">
              <a:solidFill>
                <a:srgbClr val="434343"/>
              </a:solidFill>
            </a:endParaRPr>
          </a:p>
          <a:p>
            <a:pPr indent="0" lvl="0" marL="0" rtl="0" algn="l">
              <a:lnSpc>
                <a:spcPct val="150000"/>
              </a:lnSpc>
              <a:spcBef>
                <a:spcPts val="0"/>
              </a:spcBef>
              <a:spcAft>
                <a:spcPts val="0"/>
              </a:spcAft>
              <a:buNone/>
            </a:pPr>
            <a:r>
              <a:t/>
            </a:r>
            <a:endParaRPr b="0" sz="1800">
              <a:solidFill>
                <a:srgbClr val="434343"/>
              </a:solidFill>
            </a:endParaRPr>
          </a:p>
          <a:p>
            <a:pPr indent="0" lvl="0" marL="0" rtl="0" algn="l">
              <a:lnSpc>
                <a:spcPct val="100000"/>
              </a:lnSpc>
              <a:spcBef>
                <a:spcPts val="0"/>
              </a:spcBef>
              <a:spcAft>
                <a:spcPts val="0"/>
              </a:spcAft>
              <a:buNone/>
            </a:pPr>
            <a:r>
              <a:t/>
            </a:r>
            <a:endParaRPr b="0" i="0" sz="1400" u="none">
              <a:solidFill>
                <a:srgbClr val="434343"/>
              </a:solidFill>
            </a:endParaRPr>
          </a:p>
        </p:txBody>
      </p:sp>
      <p:sp>
        <p:nvSpPr>
          <p:cNvPr id="124" name="Google Shape;124;p25"/>
          <p:cNvSpPr txBox="1"/>
          <p:nvPr>
            <p:ph idx="1" type="body"/>
          </p:nvPr>
        </p:nvSpPr>
        <p:spPr>
          <a:xfrm>
            <a:off x="6176962" y="228600"/>
            <a:ext cx="2739900" cy="265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solidFill>
                  <a:srgbClr val="F3F3F3"/>
                </a:solidFill>
              </a:rPr>
              <a:t>Extended</a:t>
            </a:r>
            <a:r>
              <a:rPr lang="en">
                <a:solidFill>
                  <a:srgbClr val="F3F3F3"/>
                </a:solidFill>
              </a:rPr>
              <a:t> Features</a:t>
            </a:r>
            <a:endParaRPr b="1" sz="2000">
              <a:solidFill>
                <a:srgbClr val="F3F3F3"/>
              </a:solidFill>
            </a:endParaRPr>
          </a:p>
        </p:txBody>
      </p:sp>
      <p:sp>
        <p:nvSpPr>
          <p:cNvPr id="125" name="Google Shape;125;p25"/>
          <p:cNvSpPr txBox="1"/>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 sz="1200" u="none">
                <a:solidFill>
                  <a:srgbClr val="898989"/>
                </a:solidFill>
                <a:latin typeface="Arial"/>
                <a:ea typeface="Arial"/>
                <a:cs typeface="Arial"/>
                <a:sym typeface="Arial"/>
              </a:rPr>
              <a:t>‹#›</a:t>
            </a:fld>
            <a:endParaRPr/>
          </a:p>
        </p:txBody>
      </p:sp>
      <p:pic>
        <p:nvPicPr>
          <p:cNvPr id="126" name="Google Shape;126;p25"/>
          <p:cNvPicPr preferRelativeResize="0"/>
          <p:nvPr/>
        </p:nvPicPr>
        <p:blipFill>
          <a:blip r:embed="rId3">
            <a:alphaModFix amt="9000"/>
          </a:blip>
          <a:stretch>
            <a:fillRect/>
          </a:stretch>
        </p:blipFill>
        <p:spPr>
          <a:xfrm>
            <a:off x="457196" y="1408948"/>
            <a:ext cx="8505250" cy="3402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idx="1" type="body"/>
          </p:nvPr>
        </p:nvSpPr>
        <p:spPr>
          <a:xfrm>
            <a:off x="213750" y="1619225"/>
            <a:ext cx="8716500" cy="2489700"/>
          </a:xfrm>
          <a:prstGeom prst="rect">
            <a:avLst/>
          </a:prstGeom>
          <a:noFill/>
          <a:ln>
            <a:noFill/>
          </a:ln>
        </p:spPr>
        <p:txBody>
          <a:bodyPr anchorCtr="0" anchor="t" bIns="0" lIns="0" spcFirstLastPara="1" rIns="0" wrap="square" tIns="0">
            <a:noAutofit/>
          </a:bodyPr>
          <a:lstStyle/>
          <a:p>
            <a:pPr indent="-342900" lvl="0" marL="457200" rtl="0" algn="l">
              <a:lnSpc>
                <a:spcPct val="200000"/>
              </a:lnSpc>
              <a:spcBef>
                <a:spcPts val="0"/>
              </a:spcBef>
              <a:spcAft>
                <a:spcPts val="0"/>
              </a:spcAft>
              <a:buClr>
                <a:srgbClr val="434343"/>
              </a:buClr>
              <a:buSzPts val="1800"/>
              <a:buChar char="●"/>
            </a:pPr>
            <a:r>
              <a:rPr b="0" lang="en" sz="1800">
                <a:solidFill>
                  <a:srgbClr val="434343"/>
                </a:solidFill>
              </a:rPr>
              <a:t>Database storage and processing </a:t>
            </a:r>
            <a:endParaRPr b="0" sz="1800">
              <a:solidFill>
                <a:srgbClr val="434343"/>
              </a:solidFill>
            </a:endParaRPr>
          </a:p>
          <a:p>
            <a:pPr indent="-342900" lvl="0" marL="457200" rtl="0" algn="l">
              <a:lnSpc>
                <a:spcPct val="200000"/>
              </a:lnSpc>
              <a:spcBef>
                <a:spcPts val="0"/>
              </a:spcBef>
              <a:spcAft>
                <a:spcPts val="0"/>
              </a:spcAft>
              <a:buClr>
                <a:srgbClr val="434343"/>
              </a:buClr>
              <a:buSzPts val="1800"/>
              <a:buChar char="●"/>
            </a:pPr>
            <a:r>
              <a:rPr b="0" lang="en" sz="1800">
                <a:solidFill>
                  <a:srgbClr val="434343"/>
                </a:solidFill>
              </a:rPr>
              <a:t>Keeping the user engaged - a slow site would lose users</a:t>
            </a:r>
            <a:endParaRPr b="0" sz="1800">
              <a:solidFill>
                <a:srgbClr val="434343"/>
              </a:solidFill>
            </a:endParaRPr>
          </a:p>
          <a:p>
            <a:pPr indent="-342900" lvl="0" marL="457200" rtl="0" algn="l">
              <a:lnSpc>
                <a:spcPct val="200000"/>
              </a:lnSpc>
              <a:spcBef>
                <a:spcPts val="0"/>
              </a:spcBef>
              <a:spcAft>
                <a:spcPts val="0"/>
              </a:spcAft>
              <a:buClr>
                <a:srgbClr val="434343"/>
              </a:buClr>
              <a:buSzPts val="1800"/>
              <a:buChar char="●"/>
            </a:pPr>
            <a:r>
              <a:rPr b="0" lang="en" sz="1800">
                <a:solidFill>
                  <a:srgbClr val="434343"/>
                </a:solidFill>
              </a:rPr>
              <a:t>Shelter staff participation </a:t>
            </a:r>
            <a:endParaRPr sz="1800">
              <a:solidFill>
                <a:srgbClr val="434343"/>
              </a:solidFill>
            </a:endParaRPr>
          </a:p>
        </p:txBody>
      </p:sp>
      <p:sp>
        <p:nvSpPr>
          <p:cNvPr id="132" name="Google Shape;132;p26"/>
          <p:cNvSpPr txBox="1"/>
          <p:nvPr>
            <p:ph idx="1" type="body"/>
          </p:nvPr>
        </p:nvSpPr>
        <p:spPr>
          <a:xfrm>
            <a:off x="6176962" y="228600"/>
            <a:ext cx="2739900" cy="265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solidFill>
                  <a:srgbClr val="FFFFFF"/>
                </a:solidFill>
              </a:rPr>
              <a:t>Risks and Challenges</a:t>
            </a:r>
            <a:endParaRPr b="1" sz="2000">
              <a:solidFill>
                <a:srgbClr val="FFFFFF"/>
              </a:solidFill>
            </a:endParaRPr>
          </a:p>
        </p:txBody>
      </p:sp>
      <p:sp>
        <p:nvSpPr>
          <p:cNvPr id="133" name="Google Shape;133;p26"/>
          <p:cNvSpPr txBox="1"/>
          <p:nvPr/>
        </p:nvSpPr>
        <p:spPr>
          <a:xfrm>
            <a:off x="457200" y="4767262"/>
            <a:ext cx="2133600" cy="274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 sz="1200" u="none">
                <a:solidFill>
                  <a:srgbClr val="898989"/>
                </a:solidFill>
                <a:latin typeface="Arial"/>
                <a:ea typeface="Arial"/>
                <a:cs typeface="Arial"/>
                <a:sym typeface="Arial"/>
              </a:rPr>
              <a:t>*</a:t>
            </a:r>
            <a:endParaRPr/>
          </a:p>
        </p:txBody>
      </p:sp>
      <p:sp>
        <p:nvSpPr>
          <p:cNvPr id="134" name="Google Shape;134;p26"/>
          <p:cNvSpPr txBox="1"/>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 sz="1200" u="none">
                <a:solidFill>
                  <a:srgbClr val="898989"/>
                </a:solidFill>
                <a:latin typeface="Arial"/>
                <a:ea typeface="Arial"/>
                <a:cs typeface="Arial"/>
                <a:sym typeface="Arial"/>
              </a:rPr>
              <a:t>‹#›</a:t>
            </a:fld>
            <a:endParaRPr/>
          </a:p>
        </p:txBody>
      </p:sp>
      <p:pic>
        <p:nvPicPr>
          <p:cNvPr id="135" name="Google Shape;135;p26"/>
          <p:cNvPicPr preferRelativeResize="0"/>
          <p:nvPr/>
        </p:nvPicPr>
        <p:blipFill rotWithShape="1">
          <a:blip r:embed="rId3">
            <a:alphaModFix amt="7000"/>
          </a:blip>
          <a:srcRect b="0" l="0" r="0" t="0"/>
          <a:stretch/>
        </p:blipFill>
        <p:spPr>
          <a:xfrm>
            <a:off x="148650" y="1731725"/>
            <a:ext cx="8716502" cy="3035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idx="2" type="body"/>
          </p:nvPr>
        </p:nvSpPr>
        <p:spPr>
          <a:xfrm>
            <a:off x="6176711" y="228989"/>
            <a:ext cx="2740800" cy="2652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t/>
            </a:r>
            <a:endParaRPr/>
          </a:p>
        </p:txBody>
      </p:sp>
      <p:sp>
        <p:nvSpPr>
          <p:cNvPr id="141" name="Google Shape;141;p27"/>
          <p:cNvSpPr txBox="1"/>
          <p:nvPr/>
        </p:nvSpPr>
        <p:spPr>
          <a:xfrm>
            <a:off x="6316775" y="814175"/>
            <a:ext cx="12921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p>
        </p:txBody>
      </p:sp>
      <p:sp>
        <p:nvSpPr>
          <p:cNvPr id="142" name="Google Shape;142;p27"/>
          <p:cNvSpPr txBox="1"/>
          <p:nvPr/>
        </p:nvSpPr>
        <p:spPr>
          <a:xfrm>
            <a:off x="2423900" y="952325"/>
            <a:ext cx="43623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Karla"/>
                <a:ea typeface="Karla"/>
                <a:cs typeface="Karla"/>
                <a:sym typeface="Karla"/>
              </a:rPr>
              <a:t>Connecting loving pets to families</a:t>
            </a:r>
            <a:endParaRPr b="1" sz="1900">
              <a:latin typeface="Karla"/>
              <a:ea typeface="Karla"/>
              <a:cs typeface="Karla"/>
              <a:sym typeface="Karla"/>
            </a:endParaRPr>
          </a:p>
        </p:txBody>
      </p:sp>
      <p:pic>
        <p:nvPicPr>
          <p:cNvPr id="143" name="Google Shape;143;p27"/>
          <p:cNvPicPr preferRelativeResize="0"/>
          <p:nvPr/>
        </p:nvPicPr>
        <p:blipFill>
          <a:blip r:embed="rId3">
            <a:alphaModFix/>
          </a:blip>
          <a:stretch>
            <a:fillRect/>
          </a:stretch>
        </p:blipFill>
        <p:spPr>
          <a:xfrm>
            <a:off x="5087934" y="1670300"/>
            <a:ext cx="3282067" cy="3247050"/>
          </a:xfrm>
          <a:prstGeom prst="rect">
            <a:avLst/>
          </a:prstGeom>
          <a:noFill/>
          <a:ln>
            <a:noFill/>
          </a:ln>
        </p:spPr>
      </p:pic>
      <p:pic>
        <p:nvPicPr>
          <p:cNvPr id="144" name="Google Shape;144;p27"/>
          <p:cNvPicPr preferRelativeResize="0"/>
          <p:nvPr/>
        </p:nvPicPr>
        <p:blipFill>
          <a:blip r:embed="rId4">
            <a:alphaModFix/>
          </a:blip>
          <a:stretch>
            <a:fillRect/>
          </a:stretch>
        </p:blipFill>
        <p:spPr>
          <a:xfrm>
            <a:off x="105949" y="1696192"/>
            <a:ext cx="4260352" cy="31952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NYU Master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NYU Master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NYU Master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