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3923b668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53923b668d_5_5:notes"/>
          <p:cNvSpPr/>
          <p:nvPr>
            <p:ph idx="2" type="sldImg"/>
          </p:nvPr>
        </p:nvSpPr>
        <p:spPr>
          <a:xfrm>
            <a:off x="889212" y="685800"/>
            <a:ext cx="508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d789b0892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d789b089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923b668d_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A centralized portal that provides information on animals available for adoption in all shelters in a particular region, while prioritizing adoption of senior animals, those whose euthanization dates are near and those who have been in the shelter for too long.</a:t>
            </a:r>
            <a:endParaRPr sz="1800">
              <a:solidFill>
                <a:schemeClr val="lt1"/>
              </a:solidFill>
            </a:endParaRPr>
          </a:p>
          <a:p>
            <a:pPr indent="0" lvl="0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1968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Platform is to be accompanied by a portal for the Shelter staff and volunteers with a highly simple UI that will make it easy for them to update animal profile and make regular posts.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g53923b668d_7_58:notes"/>
          <p:cNvSpPr/>
          <p:nvPr>
            <p:ph idx="2" type="sldImg"/>
          </p:nvPr>
        </p:nvSpPr>
        <p:spPr>
          <a:xfrm>
            <a:off x="889212" y="685800"/>
            <a:ext cx="508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d8b0cb8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A centralized portal that provides information on animals available for adoption in all shelters in a particular region, while prioritizing adoption of senior animals, those whose euthanization dates are near and those who have been in the shelter for too long.</a:t>
            </a:r>
            <a:endParaRPr sz="1800">
              <a:solidFill>
                <a:schemeClr val="lt1"/>
              </a:solidFill>
            </a:endParaRPr>
          </a:p>
          <a:p>
            <a:pPr indent="0" lvl="0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1968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Platform is to be accompanied by a portal for the Shelter staff and volunteers with a highly simple UI that will make it easy for them to update animal profile and make regular posts.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g9d8b0cb892_1_0:notes"/>
          <p:cNvSpPr/>
          <p:nvPr>
            <p:ph idx="2" type="sldImg"/>
          </p:nvPr>
        </p:nvSpPr>
        <p:spPr>
          <a:xfrm>
            <a:off x="889212" y="685800"/>
            <a:ext cx="508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8b0cb89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A centralized portal that provides information on animals available for adoption in all shelters in a particular region, while prioritizing adoption of senior animals, those whose euthanization dates are near and those who have been in the shelter for too long.</a:t>
            </a:r>
            <a:endParaRPr sz="1800">
              <a:solidFill>
                <a:schemeClr val="lt1"/>
              </a:solidFill>
            </a:endParaRPr>
          </a:p>
          <a:p>
            <a:pPr indent="0" lvl="0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1968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 sz="1800">
                <a:solidFill>
                  <a:schemeClr val="lt1"/>
                </a:solidFill>
              </a:rPr>
              <a:t>Platform is to be accompanied by a portal for the Shelter staff and volunteers with a highly simple UI that will make it easy for them to update animal profile and make regular posts.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g9d8b0cb892_1_8:notes"/>
          <p:cNvSpPr/>
          <p:nvPr>
            <p:ph idx="2" type="sldImg"/>
          </p:nvPr>
        </p:nvSpPr>
        <p:spPr>
          <a:xfrm>
            <a:off x="889212" y="685800"/>
            <a:ext cx="5080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cbfa5729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cbfa5729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0" y="0"/>
            <a:ext cx="91440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0" y="0"/>
            <a:ext cx="4572000" cy="4731900"/>
          </a:xfrm>
          <a:prstGeom prst="rect">
            <a:avLst/>
          </a:prstGeom>
          <a:solidFill>
            <a:srgbClr val="000000">
              <a:alpha val="51760"/>
            </a:srgbClr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7305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●"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700"/>
              <a:buChar char="○"/>
              <a:defRPr b="0" sz="700">
                <a:solidFill>
                  <a:srgbClr val="7F7F7F"/>
                </a:solidFill>
              </a:defRPr>
            </a:lvl2pPr>
            <a:lvl3pPr indent="-228600" lvl="2" marL="1371600" rtl="0" algn="r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3pPr>
            <a:lvl4pPr indent="-273050" lvl="3" marL="18288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700"/>
              <a:buChar char="●"/>
              <a:defRPr b="0" sz="700">
                <a:solidFill>
                  <a:srgbClr val="7F7F7F"/>
                </a:solidFill>
              </a:defRPr>
            </a:lvl4pPr>
            <a:lvl5pPr indent="-273050" lvl="4" marL="22860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700"/>
              <a:buChar char="○"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0" y="0"/>
            <a:ext cx="91440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572000" y="0"/>
            <a:ext cx="4572000" cy="4731900"/>
          </a:xfrm>
          <a:prstGeom prst="rect">
            <a:avLst/>
          </a:prstGeom>
          <a:solidFill>
            <a:srgbClr val="000000">
              <a:alpha val="51760"/>
            </a:srgbClr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2pPr>
            <a:lvl3pPr indent="-228600" lvl="2" marL="137160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3pPr>
            <a:lvl4pPr indent="-273050" lvl="3" marL="18288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0" y="0"/>
            <a:ext cx="9144000" cy="4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0" y="0"/>
            <a:ext cx="2743200" cy="47664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indent="-228600" lvl="0" marL="45720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2pPr>
            <a:lvl3pPr indent="-228600" lvl="2" marL="137160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3pPr>
            <a:lvl4pPr indent="-273050" lvl="3" marL="18288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0"/>
            <a:ext cx="91440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0" y="0"/>
            <a:ext cx="4572000" cy="47319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indent="-228600" lvl="0" marL="45720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/>
            </a:lvl1pPr>
            <a:lvl2pPr indent="-342900" lvl="1" marL="9144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3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2pPr>
            <a:lvl3pPr indent="-228600" lvl="2" marL="137160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3pPr>
            <a:lvl4pPr indent="-273050" lvl="3" marL="18288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>
            <p:ph idx="2" type="pic"/>
          </p:nvPr>
        </p:nvSpPr>
        <p:spPr>
          <a:xfrm>
            <a:off x="0" y="0"/>
            <a:ext cx="9144000" cy="4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0" y="0"/>
            <a:ext cx="9144000" cy="47319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61950" lvl="1" marL="9144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/>
            </a:lvl2pPr>
            <a:lvl3pPr indent="-342900" lvl="2" marL="13716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3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sz="700">
                <a:solidFill>
                  <a:srgbClr val="7F7F7F"/>
                </a:solidFill>
              </a:defRPr>
            </a:lvl1pPr>
            <a:lvl2pPr indent="-273050" lvl="1" marL="9144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2pPr>
            <a:lvl3pPr indent="-228600" lvl="2" marL="137160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3pPr>
            <a:lvl4pPr indent="-273050" lvl="3" marL="18288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Char char="•"/>
              <a:defRPr b="0" sz="700">
                <a:solidFill>
                  <a:srgbClr val="7F7F7F"/>
                </a:solidFill>
              </a:defRPr>
            </a:lvl4pPr>
            <a:lvl5pPr indent="-228600" lvl="4" marL="2286000" rtl="0" algn="l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None/>
              <a:defRPr b="0" sz="700">
                <a:solidFill>
                  <a:srgbClr val="7F7F7F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05978"/>
            <a:ext cx="8229600" cy="1268400"/>
          </a:xfrm>
          <a:prstGeom prst="rect">
            <a:avLst/>
          </a:prstGeom>
          <a:solidFill>
            <a:srgbClr val="000000">
              <a:alpha val="49800"/>
            </a:srgbClr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b="1" i="0" sz="4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1611630"/>
            <a:ext cx="8229600" cy="29829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2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0" y="4732020"/>
            <a:ext cx="9144000" cy="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yu_short_color.png" id="58" name="Google Shape;5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4834890"/>
            <a:ext cx="606200" cy="2057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0" y="0"/>
            <a:ext cx="9143999" cy="47319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572000" y="50"/>
            <a:ext cx="4572000" cy="4731900"/>
          </a:xfrm>
          <a:prstGeom prst="rect">
            <a:avLst/>
          </a:prstGeom>
          <a:solidFill>
            <a:srgbClr val="000000">
              <a:alpha val="51760"/>
            </a:srgbClr>
          </a:solidFill>
          <a:ln>
            <a:noFill/>
          </a:ln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Mission: </a:t>
            </a:r>
            <a:r>
              <a:rPr lang="en" sz="3700">
                <a:solidFill>
                  <a:schemeClr val="lt1"/>
                </a:solidFill>
              </a:rPr>
              <a:t>Match-A-Pet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lang="en" sz="1500">
                <a:solidFill>
                  <a:schemeClr val="lt1"/>
                </a:solidFill>
              </a:rPr>
              <a:t>Team: Deus Ex-Machina (God of Tech)</a:t>
            </a:r>
            <a:endParaRPr b="0" sz="15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lang="en" sz="1200">
                <a:solidFill>
                  <a:schemeClr val="lt1"/>
                </a:solidFill>
              </a:rPr>
              <a:t>Benjamin Teo (bt839)</a:t>
            </a:r>
            <a:endParaRPr b="0"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lang="en" sz="1200">
                <a:solidFill>
                  <a:schemeClr val="lt1"/>
                </a:solidFill>
              </a:rPr>
              <a:t>Gururaj Shinde (gss399)</a:t>
            </a:r>
            <a:endParaRPr b="0"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lang="en" sz="1200">
                <a:solidFill>
                  <a:schemeClr val="lt1"/>
                </a:solidFill>
              </a:rPr>
              <a:t>Peter Geras (psg2)</a:t>
            </a:r>
            <a:endParaRPr b="0"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lang="en" sz="1200">
                <a:solidFill>
                  <a:schemeClr val="lt1"/>
                </a:solidFill>
              </a:rPr>
              <a:t>Shruti Agarwal (sa5659l)</a:t>
            </a:r>
            <a:endParaRPr b="0"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lang="en" sz="1200">
                <a:solidFill>
                  <a:schemeClr val="lt1"/>
                </a:solidFill>
              </a:rPr>
              <a:t>Sean Hornbuckle (sh4986)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370150" y="812250"/>
            <a:ext cx="38214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highlight>
                  <a:srgbClr val="999999"/>
                </a:highlight>
              </a:rPr>
              <a:t>Sprint Demo:</a:t>
            </a:r>
            <a:endParaRPr sz="3400">
              <a:solidFill>
                <a:schemeClr val="lt1"/>
              </a:solidFill>
              <a:highlight>
                <a:srgbClr val="99999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highlight>
                  <a:srgbClr val="999999"/>
                </a:highlight>
              </a:rPr>
              <a:t>Registration Epic</a:t>
            </a:r>
            <a:endParaRPr sz="3400">
              <a:solidFill>
                <a:schemeClr val="lt1"/>
              </a:solidFill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-26925"/>
            <a:ext cx="91646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/>
          <p:nvPr/>
        </p:nvSpPr>
        <p:spPr>
          <a:xfrm>
            <a:off x="221475" y="508375"/>
            <a:ext cx="1848258" cy="106461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Shelter staff + Volunteers</a:t>
            </a:r>
            <a:endParaRPr/>
          </a:p>
        </p:txBody>
      </p:sp>
      <p:cxnSp>
        <p:nvCxnSpPr>
          <p:cNvPr id="89" name="Google Shape;89;p20"/>
          <p:cNvCxnSpPr>
            <a:endCxn id="90" idx="2"/>
          </p:cNvCxnSpPr>
          <p:nvPr/>
        </p:nvCxnSpPr>
        <p:spPr>
          <a:xfrm flipH="1" rot="10800000">
            <a:off x="1975425" y="425375"/>
            <a:ext cx="15249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20"/>
          <p:cNvSpPr/>
          <p:nvPr/>
        </p:nvSpPr>
        <p:spPr>
          <a:xfrm>
            <a:off x="257750" y="2168675"/>
            <a:ext cx="1848258" cy="106461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221475" y="3716475"/>
            <a:ext cx="1848258" cy="106461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</a:t>
            </a:r>
            <a:endParaRPr/>
          </a:p>
        </p:txBody>
      </p:sp>
      <p:cxnSp>
        <p:nvCxnSpPr>
          <p:cNvPr id="93" name="Google Shape;93;p20"/>
          <p:cNvCxnSpPr>
            <a:endCxn id="94" idx="2"/>
          </p:cNvCxnSpPr>
          <p:nvPr/>
        </p:nvCxnSpPr>
        <p:spPr>
          <a:xfrm>
            <a:off x="1982600" y="3088725"/>
            <a:ext cx="1042500" cy="2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20"/>
          <p:cNvCxnSpPr>
            <a:endCxn id="96" idx="2"/>
          </p:cNvCxnSpPr>
          <p:nvPr/>
        </p:nvCxnSpPr>
        <p:spPr>
          <a:xfrm flipH="1" rot="10800000">
            <a:off x="1991300" y="1638163"/>
            <a:ext cx="11478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20"/>
          <p:cNvSpPr/>
          <p:nvPr/>
        </p:nvSpPr>
        <p:spPr>
          <a:xfrm>
            <a:off x="3500325" y="142325"/>
            <a:ext cx="14661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Access User Profile </a:t>
            </a:r>
            <a:endParaRPr sz="1000"/>
          </a:p>
        </p:txBody>
      </p:sp>
      <p:sp>
        <p:nvSpPr>
          <p:cNvPr id="97" name="Google Shape;97;p20"/>
          <p:cNvSpPr/>
          <p:nvPr/>
        </p:nvSpPr>
        <p:spPr>
          <a:xfrm>
            <a:off x="3380925" y="4480625"/>
            <a:ext cx="17049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Manage Animal, Shelter &amp; User Database</a:t>
            </a:r>
            <a:endParaRPr sz="1000"/>
          </a:p>
        </p:txBody>
      </p:sp>
      <p:sp>
        <p:nvSpPr>
          <p:cNvPr id="94" name="Google Shape;94;p20"/>
          <p:cNvSpPr/>
          <p:nvPr/>
        </p:nvSpPr>
        <p:spPr>
          <a:xfrm>
            <a:off x="3025100" y="3089775"/>
            <a:ext cx="14661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Engage in site’s social media</a:t>
            </a:r>
            <a:endParaRPr sz="1000"/>
          </a:p>
        </p:txBody>
      </p:sp>
      <p:sp>
        <p:nvSpPr>
          <p:cNvPr id="96" name="Google Shape;96;p20"/>
          <p:cNvSpPr/>
          <p:nvPr/>
        </p:nvSpPr>
        <p:spPr>
          <a:xfrm>
            <a:off x="3139100" y="1355113"/>
            <a:ext cx="12381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</a:t>
            </a:r>
            <a:endParaRPr sz="1000"/>
          </a:p>
        </p:txBody>
      </p:sp>
      <p:sp>
        <p:nvSpPr>
          <p:cNvPr id="98" name="Google Shape;98;p20"/>
          <p:cNvSpPr/>
          <p:nvPr/>
        </p:nvSpPr>
        <p:spPr>
          <a:xfrm>
            <a:off x="4966425" y="1233288"/>
            <a:ext cx="1238100" cy="44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Upload Pet Profile</a:t>
            </a:r>
            <a:endParaRPr sz="1000"/>
          </a:p>
        </p:txBody>
      </p:sp>
      <p:sp>
        <p:nvSpPr>
          <p:cNvPr id="99" name="Google Shape;99;p20"/>
          <p:cNvSpPr/>
          <p:nvPr/>
        </p:nvSpPr>
        <p:spPr>
          <a:xfrm>
            <a:off x="5389450" y="3150375"/>
            <a:ext cx="17049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Connect with other local pet owners</a:t>
            </a:r>
            <a:endParaRPr sz="1000"/>
          </a:p>
        </p:txBody>
      </p:sp>
      <p:sp>
        <p:nvSpPr>
          <p:cNvPr id="100" name="Google Shape;100;p20"/>
          <p:cNvSpPr/>
          <p:nvPr/>
        </p:nvSpPr>
        <p:spPr>
          <a:xfrm>
            <a:off x="3561225" y="3870150"/>
            <a:ext cx="1344300" cy="44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Login Management</a:t>
            </a:r>
            <a:endParaRPr sz="1000"/>
          </a:p>
        </p:txBody>
      </p:sp>
      <p:sp>
        <p:nvSpPr>
          <p:cNvPr id="101" name="Google Shape;101;p20"/>
          <p:cNvSpPr/>
          <p:nvPr/>
        </p:nvSpPr>
        <p:spPr>
          <a:xfrm>
            <a:off x="5392025" y="2084725"/>
            <a:ext cx="17049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Connect with shelter staff</a:t>
            </a:r>
            <a:endParaRPr sz="1000"/>
          </a:p>
        </p:txBody>
      </p:sp>
      <p:cxnSp>
        <p:nvCxnSpPr>
          <p:cNvPr id="102" name="Google Shape;102;p20"/>
          <p:cNvCxnSpPr>
            <a:stCxn id="88" idx="3"/>
            <a:endCxn id="98" idx="2"/>
          </p:cNvCxnSpPr>
          <p:nvPr/>
        </p:nvCxnSpPr>
        <p:spPr>
          <a:xfrm>
            <a:off x="2069733" y="1040680"/>
            <a:ext cx="28968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/>
          <p:nvPr/>
        </p:nvCxnSpPr>
        <p:spPr>
          <a:xfrm>
            <a:off x="2059600" y="1288663"/>
            <a:ext cx="10794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>
            <a:endCxn id="99" idx="1"/>
          </p:cNvCxnSpPr>
          <p:nvPr/>
        </p:nvCxnSpPr>
        <p:spPr>
          <a:xfrm>
            <a:off x="2069727" y="2960578"/>
            <a:ext cx="3569400" cy="27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>
            <a:endCxn id="101" idx="3"/>
          </p:cNvCxnSpPr>
          <p:nvPr/>
        </p:nvCxnSpPr>
        <p:spPr>
          <a:xfrm flipH="1" rot="10800000">
            <a:off x="2125102" y="2567922"/>
            <a:ext cx="3516600" cy="20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0"/>
          <p:cNvCxnSpPr>
            <a:endCxn id="97" idx="2"/>
          </p:cNvCxnSpPr>
          <p:nvPr/>
        </p:nvCxnSpPr>
        <p:spPr>
          <a:xfrm>
            <a:off x="2069625" y="4401275"/>
            <a:ext cx="131130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92" idx="3"/>
            <a:endCxn id="100" idx="2"/>
          </p:cNvCxnSpPr>
          <p:nvPr/>
        </p:nvCxnSpPr>
        <p:spPr>
          <a:xfrm flipH="1" rot="10800000">
            <a:off x="2069733" y="4094880"/>
            <a:ext cx="149160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20"/>
          <p:cNvSpPr/>
          <p:nvPr/>
        </p:nvSpPr>
        <p:spPr>
          <a:xfrm>
            <a:off x="5639125" y="4252525"/>
            <a:ext cx="1344300" cy="44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Monitor Content </a:t>
            </a:r>
            <a:endParaRPr sz="1000"/>
          </a:p>
        </p:txBody>
      </p:sp>
      <p:cxnSp>
        <p:nvCxnSpPr>
          <p:cNvPr id="109" name="Google Shape;109;p20"/>
          <p:cNvCxnSpPr>
            <a:endCxn id="108" idx="2"/>
          </p:cNvCxnSpPr>
          <p:nvPr/>
        </p:nvCxnSpPr>
        <p:spPr>
          <a:xfrm>
            <a:off x="2069725" y="4324975"/>
            <a:ext cx="35694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/>
          <p:nvPr/>
        </p:nvSpPr>
        <p:spPr>
          <a:xfrm>
            <a:off x="6310000" y="338225"/>
            <a:ext cx="15525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 Pet Stories</a:t>
            </a:r>
            <a:endParaRPr sz="1000"/>
          </a:p>
        </p:txBody>
      </p:sp>
      <p:sp>
        <p:nvSpPr>
          <p:cNvPr id="111" name="Google Shape;111;p20"/>
          <p:cNvSpPr/>
          <p:nvPr/>
        </p:nvSpPr>
        <p:spPr>
          <a:xfrm>
            <a:off x="6310000" y="967475"/>
            <a:ext cx="1552500" cy="56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 + Action Board</a:t>
            </a:r>
            <a:endParaRPr sz="1000"/>
          </a:p>
        </p:txBody>
      </p:sp>
      <p:cxnSp>
        <p:nvCxnSpPr>
          <p:cNvPr id="112" name="Google Shape;112;p20"/>
          <p:cNvCxnSpPr>
            <a:endCxn id="111" idx="2"/>
          </p:cNvCxnSpPr>
          <p:nvPr/>
        </p:nvCxnSpPr>
        <p:spPr>
          <a:xfrm>
            <a:off x="2069800" y="964625"/>
            <a:ext cx="42402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>
            <a:endCxn id="110" idx="2"/>
          </p:cNvCxnSpPr>
          <p:nvPr/>
        </p:nvCxnSpPr>
        <p:spPr>
          <a:xfrm flipH="1" rot="10800000">
            <a:off x="2069500" y="621275"/>
            <a:ext cx="42405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6495725" y="38725"/>
            <a:ext cx="2599500" cy="44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Context Diagram</a:t>
            </a:r>
            <a:endParaRPr sz="1600"/>
          </a:p>
        </p:txBody>
      </p:sp>
      <p:cxnSp>
        <p:nvCxnSpPr>
          <p:cNvPr id="115" name="Google Shape;115;p20"/>
          <p:cNvCxnSpPr>
            <a:endCxn id="98" idx="3"/>
          </p:cNvCxnSpPr>
          <p:nvPr/>
        </p:nvCxnSpPr>
        <p:spPr>
          <a:xfrm flipH="1" rot="10800000">
            <a:off x="2106041" y="1617130"/>
            <a:ext cx="3041700" cy="10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3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 amt="38000"/>
          </a:blip>
          <a:srcRect b="0" l="0" r="0" t="8003"/>
          <a:stretch/>
        </p:blipFill>
        <p:spPr>
          <a:xfrm>
            <a:off x="0" y="0"/>
            <a:ext cx="9144000" cy="4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9725" y="26800"/>
            <a:ext cx="9144000" cy="47319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94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" sz="2600"/>
              <a:t>Registration Epic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42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User Stories: </a:t>
            </a:r>
            <a:endParaRPr b="0"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 a Shelter employee I should be able to register on the site with reference to my concerned shelter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 a site visitor, I should be able to create an account on the website which will help me get a personalized feed and alerts</a:t>
            </a:r>
            <a:endParaRPr sz="2000"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3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 amt="38000"/>
          </a:blip>
          <a:srcRect b="0" l="0" r="0" t="8003"/>
          <a:stretch/>
        </p:blipFill>
        <p:spPr>
          <a:xfrm>
            <a:off x="0" y="0"/>
            <a:ext cx="9144000" cy="4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9725" y="26800"/>
            <a:ext cx="9144000" cy="47319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94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" sz="2600"/>
              <a:t>Registration Epic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42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Acceptance Criteria</a:t>
            </a:r>
            <a:r>
              <a:rPr b="0" lang="en" sz="2000"/>
              <a:t>: </a:t>
            </a:r>
            <a:endParaRPr b="0" sz="20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users wants to use their Google or Twitter accounts to sign up, then they should be allowed to do so.</a:t>
            </a:r>
            <a:endParaRPr sz="14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Users should have unique usernames</a:t>
            </a:r>
            <a:endParaRPr sz="14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Users should be allowed to enter additional (but optional) details such as Profile Picture, Address, Interests, Willingness to adopt etc.</a:t>
            </a:r>
            <a:endParaRPr sz="14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Shelter Staff registering on the website must be be able to select the Shelter they are associated with</a:t>
            </a:r>
            <a:endParaRPr sz="14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Shelter details should be automatically filled if a shelter from the provided list is selected.</a:t>
            </a:r>
            <a:endParaRPr sz="14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Both Users and Shelter Staff should get a verification mail with a verification link to confirm registration.</a:t>
            </a:r>
            <a:endParaRPr sz="1400"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Clicking on the verification link in the verification mail should open the login page in a new tab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3" type="body"/>
          </p:nvPr>
        </p:nvSpPr>
        <p:spPr>
          <a:xfrm>
            <a:off x="6096000" y="4834890"/>
            <a:ext cx="28956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 amt="38000"/>
          </a:blip>
          <a:srcRect b="0" l="0" r="0" t="8003"/>
          <a:stretch/>
        </p:blipFill>
        <p:spPr>
          <a:xfrm>
            <a:off x="0" y="0"/>
            <a:ext cx="9144000" cy="4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9725" y="26800"/>
            <a:ext cx="9144000" cy="4731900"/>
          </a:xfrm>
          <a:prstGeom prst="rect">
            <a:avLst/>
          </a:prstGeom>
          <a:solidFill>
            <a:srgbClr val="000000">
              <a:alpha val="50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94000"/>
              </a:srgbClr>
            </a:outerShdw>
          </a:effectLst>
        </p:spPr>
        <p:txBody>
          <a:bodyPr anchorCtr="0" anchor="ctr" bIns="274300" lIns="274300" spcFirstLastPara="1" rIns="274300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" sz="2600"/>
              <a:t>Registration Epic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420"/>
              </a:spcBef>
              <a:spcAft>
                <a:spcPts val="0"/>
              </a:spcAft>
              <a:buSzPts val="2000"/>
              <a:buChar char="●"/>
            </a:pPr>
            <a:r>
              <a:rPr b="0" lang="en" sz="2000"/>
              <a:t>Definition of Done</a:t>
            </a:r>
            <a:r>
              <a:rPr b="0" lang="en" sz="2000"/>
              <a:t>: </a:t>
            </a:r>
            <a:endParaRPr b="0"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Unit testing for all methods is done</a:t>
            </a:r>
            <a:endParaRPr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parts needed for the acceptance criteria are functional.</a:t>
            </a:r>
            <a:endParaRPr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short survey for the interface is done (at least 4 people outside the team), inputs taken, reviewed and incorporated</a:t>
            </a:r>
            <a:endParaRPr sz="2000"/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Epic is completed by expected deadline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 amt="11000"/>
          </a:blip>
          <a:srcRect b="0" l="0" r="0" t="10514"/>
          <a:stretch/>
        </p:blipFill>
        <p:spPr>
          <a:xfrm>
            <a:off x="0" y="575"/>
            <a:ext cx="91745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3419700" y="549763"/>
            <a:ext cx="2479200" cy="35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Are you Shelter Staff or Volunteer?</a:t>
            </a:r>
            <a:endParaRPr sz="800"/>
          </a:p>
        </p:txBody>
      </p:sp>
      <p:sp>
        <p:nvSpPr>
          <p:cNvPr id="143" name="Google Shape;143;p24"/>
          <p:cNvSpPr/>
          <p:nvPr/>
        </p:nvSpPr>
        <p:spPr>
          <a:xfrm>
            <a:off x="4139100" y="23825"/>
            <a:ext cx="865800" cy="1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Home Page</a:t>
            </a:r>
            <a:endParaRPr sz="900"/>
          </a:p>
        </p:txBody>
      </p:sp>
      <p:sp>
        <p:nvSpPr>
          <p:cNvPr id="144" name="Google Shape;144;p24"/>
          <p:cNvSpPr/>
          <p:nvPr/>
        </p:nvSpPr>
        <p:spPr>
          <a:xfrm>
            <a:off x="3928350" y="286799"/>
            <a:ext cx="1287300" cy="153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‘Register’</a:t>
            </a:r>
            <a:endParaRPr sz="800"/>
          </a:p>
        </p:txBody>
      </p:sp>
      <p:sp>
        <p:nvSpPr>
          <p:cNvPr id="145" name="Google Shape;145;p24"/>
          <p:cNvSpPr/>
          <p:nvPr/>
        </p:nvSpPr>
        <p:spPr>
          <a:xfrm>
            <a:off x="4017150" y="1774650"/>
            <a:ext cx="1203300" cy="450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 shelter listed?</a:t>
            </a:r>
            <a:endParaRPr sz="800"/>
          </a:p>
        </p:txBody>
      </p:sp>
      <p:sp>
        <p:nvSpPr>
          <p:cNvPr id="146" name="Google Shape;146;p24"/>
          <p:cNvSpPr/>
          <p:nvPr/>
        </p:nvSpPr>
        <p:spPr>
          <a:xfrm>
            <a:off x="1762150" y="1923000"/>
            <a:ext cx="1940700" cy="153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shelter name from list</a:t>
            </a:r>
            <a:endParaRPr sz="800"/>
          </a:p>
        </p:txBody>
      </p:sp>
      <p:sp>
        <p:nvSpPr>
          <p:cNvPr id="147" name="Google Shape;147;p24"/>
          <p:cNvSpPr/>
          <p:nvPr/>
        </p:nvSpPr>
        <p:spPr>
          <a:xfrm>
            <a:off x="5534750" y="1822950"/>
            <a:ext cx="2479200" cy="3537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‘Other’ from list and manually enter Name in previously greyed out text box</a:t>
            </a:r>
            <a:endParaRPr sz="800"/>
          </a:p>
        </p:txBody>
      </p:sp>
      <p:sp>
        <p:nvSpPr>
          <p:cNvPr id="148" name="Google Shape;148;p24"/>
          <p:cNvSpPr/>
          <p:nvPr/>
        </p:nvSpPr>
        <p:spPr>
          <a:xfrm>
            <a:off x="3337325" y="2742650"/>
            <a:ext cx="2424900" cy="272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Click on Save Shelter button, which will redirect user to login details page</a:t>
            </a:r>
            <a:endParaRPr sz="800"/>
          </a:p>
        </p:txBody>
      </p:sp>
      <p:sp>
        <p:nvSpPr>
          <p:cNvPr id="149" name="Google Shape;149;p24"/>
          <p:cNvSpPr/>
          <p:nvPr/>
        </p:nvSpPr>
        <p:spPr>
          <a:xfrm>
            <a:off x="3337325" y="3243150"/>
            <a:ext cx="2424900" cy="272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Enter Username, Email, Password. (System will check for uniqueness)</a:t>
            </a:r>
            <a:endParaRPr sz="800"/>
          </a:p>
        </p:txBody>
      </p:sp>
      <p:sp>
        <p:nvSpPr>
          <p:cNvPr id="150" name="Google Shape;150;p24"/>
          <p:cNvSpPr/>
          <p:nvPr/>
        </p:nvSpPr>
        <p:spPr>
          <a:xfrm>
            <a:off x="3434225" y="3705250"/>
            <a:ext cx="2231100" cy="35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 username and email unique?</a:t>
            </a:r>
            <a:endParaRPr sz="800"/>
          </a:p>
        </p:txBody>
      </p:sp>
      <p:sp>
        <p:nvSpPr>
          <p:cNvPr id="151" name="Google Shape;151;p24"/>
          <p:cNvSpPr/>
          <p:nvPr/>
        </p:nvSpPr>
        <p:spPr>
          <a:xfrm>
            <a:off x="6643800" y="4122150"/>
            <a:ext cx="1893600" cy="2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</a:t>
            </a:r>
            <a:r>
              <a:rPr lang="en" sz="800"/>
              <a:t>ail received?</a:t>
            </a:r>
            <a:endParaRPr sz="800"/>
          </a:p>
        </p:txBody>
      </p:sp>
      <p:sp>
        <p:nvSpPr>
          <p:cNvPr id="152" name="Google Shape;152;p24"/>
          <p:cNvSpPr/>
          <p:nvPr/>
        </p:nvSpPr>
        <p:spPr>
          <a:xfrm>
            <a:off x="3492750" y="4876550"/>
            <a:ext cx="2252100" cy="1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User is redirected to login page</a:t>
            </a:r>
            <a:endParaRPr sz="900"/>
          </a:p>
        </p:txBody>
      </p:sp>
      <p:sp>
        <p:nvSpPr>
          <p:cNvPr id="153" name="Google Shape;153;p24"/>
          <p:cNvSpPr/>
          <p:nvPr/>
        </p:nvSpPr>
        <p:spPr>
          <a:xfrm>
            <a:off x="3811775" y="4470250"/>
            <a:ext cx="1628400" cy="153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Click on verification link.</a:t>
            </a:r>
            <a:endParaRPr sz="800"/>
          </a:p>
        </p:txBody>
      </p:sp>
      <p:sp>
        <p:nvSpPr>
          <p:cNvPr id="154" name="Google Shape;154;p24"/>
          <p:cNvSpPr txBox="1"/>
          <p:nvPr/>
        </p:nvSpPr>
        <p:spPr>
          <a:xfrm>
            <a:off x="155525" y="122200"/>
            <a:ext cx="2599500" cy="44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Shelter Staff/Volunteer Registration Activity Diagram</a:t>
            </a:r>
            <a:endParaRPr/>
          </a:p>
        </p:txBody>
      </p:sp>
      <p:cxnSp>
        <p:nvCxnSpPr>
          <p:cNvPr id="155" name="Google Shape;155;p24"/>
          <p:cNvCxnSpPr/>
          <p:nvPr/>
        </p:nvCxnSpPr>
        <p:spPr>
          <a:xfrm flipH="1" rot="10800000">
            <a:off x="5822700" y="699913"/>
            <a:ext cx="15648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56" name="Google Shape;156;p24"/>
          <p:cNvCxnSpPr>
            <a:endCxn id="149" idx="0"/>
          </p:cNvCxnSpPr>
          <p:nvPr/>
        </p:nvCxnSpPr>
        <p:spPr>
          <a:xfrm>
            <a:off x="4549775" y="3015150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57" name="Google Shape;157;p24"/>
          <p:cNvCxnSpPr>
            <a:stCxn id="149" idx="4"/>
            <a:endCxn id="150" idx="0"/>
          </p:cNvCxnSpPr>
          <p:nvPr/>
        </p:nvCxnSpPr>
        <p:spPr>
          <a:xfrm>
            <a:off x="4549775" y="35155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58" name="Google Shape;158;p24"/>
          <p:cNvCxnSpPr/>
          <p:nvPr/>
        </p:nvCxnSpPr>
        <p:spPr>
          <a:xfrm>
            <a:off x="7597775" y="39727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59" name="Google Shape;159;p24"/>
          <p:cNvCxnSpPr/>
          <p:nvPr/>
        </p:nvCxnSpPr>
        <p:spPr>
          <a:xfrm>
            <a:off x="4549775" y="46585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60" name="Google Shape;160;p24"/>
          <p:cNvCxnSpPr/>
          <p:nvPr/>
        </p:nvCxnSpPr>
        <p:spPr>
          <a:xfrm>
            <a:off x="4549775" y="42775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61" name="Google Shape;161;p24"/>
          <p:cNvCxnSpPr>
            <a:endCxn id="151" idx="1"/>
          </p:cNvCxnSpPr>
          <p:nvPr/>
        </p:nvCxnSpPr>
        <p:spPr>
          <a:xfrm flipH="1" rot="10800000">
            <a:off x="4554600" y="4258350"/>
            <a:ext cx="20892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62" name="Google Shape;162;p24"/>
          <p:cNvCxnSpPr>
            <a:stCxn id="150" idx="3"/>
            <a:endCxn id="163" idx="1"/>
          </p:cNvCxnSpPr>
          <p:nvPr/>
        </p:nvCxnSpPr>
        <p:spPr>
          <a:xfrm flipH="1" rot="10800000">
            <a:off x="5665325" y="3856300"/>
            <a:ext cx="12486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64" name="Google Shape;164;p24"/>
          <p:cNvCxnSpPr>
            <a:endCxn id="149" idx="5"/>
          </p:cNvCxnSpPr>
          <p:nvPr/>
        </p:nvCxnSpPr>
        <p:spPr>
          <a:xfrm flipH="1" rot="10800000">
            <a:off x="2455175" y="3379350"/>
            <a:ext cx="9162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65" name="Google Shape;165;p24"/>
          <p:cNvCxnSpPr/>
          <p:nvPr/>
        </p:nvCxnSpPr>
        <p:spPr>
          <a:xfrm flipH="1">
            <a:off x="2443925" y="3882100"/>
            <a:ext cx="9903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66" name="Google Shape;166;p24"/>
          <p:cNvCxnSpPr/>
          <p:nvPr/>
        </p:nvCxnSpPr>
        <p:spPr>
          <a:xfrm rot="10800000">
            <a:off x="2443925" y="3388350"/>
            <a:ext cx="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sp>
        <p:nvSpPr>
          <p:cNvPr id="167" name="Google Shape;167;p24"/>
          <p:cNvSpPr/>
          <p:nvPr/>
        </p:nvSpPr>
        <p:spPr>
          <a:xfrm>
            <a:off x="1616950" y="2294425"/>
            <a:ext cx="2231100" cy="1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Form fields are automatically populated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5753150" y="2345650"/>
            <a:ext cx="2042400" cy="2280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Form fields are manually filled</a:t>
            </a:r>
            <a:endParaRPr sz="800"/>
          </a:p>
        </p:txBody>
      </p:sp>
      <p:cxnSp>
        <p:nvCxnSpPr>
          <p:cNvPr id="169" name="Google Shape;169;p24"/>
          <p:cNvCxnSpPr>
            <a:stCxn id="145" idx="1"/>
            <a:endCxn id="146" idx="2"/>
          </p:cNvCxnSpPr>
          <p:nvPr/>
        </p:nvCxnSpPr>
        <p:spPr>
          <a:xfrm rot="10800000">
            <a:off x="3683550" y="1999800"/>
            <a:ext cx="3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70" name="Google Shape;170;p24"/>
          <p:cNvCxnSpPr>
            <a:stCxn id="145" idx="3"/>
            <a:endCxn id="147" idx="5"/>
          </p:cNvCxnSpPr>
          <p:nvPr/>
        </p:nvCxnSpPr>
        <p:spPr>
          <a:xfrm>
            <a:off x="5220450" y="1999800"/>
            <a:ext cx="3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71" name="Google Shape;171;p24"/>
          <p:cNvCxnSpPr>
            <a:stCxn id="146" idx="4"/>
          </p:cNvCxnSpPr>
          <p:nvPr/>
        </p:nvCxnSpPr>
        <p:spPr>
          <a:xfrm flipH="1">
            <a:off x="2731000" y="2076600"/>
            <a:ext cx="15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72" name="Google Shape;172;p24"/>
          <p:cNvCxnSpPr/>
          <p:nvPr/>
        </p:nvCxnSpPr>
        <p:spPr>
          <a:xfrm>
            <a:off x="4625975" y="1599938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sp>
        <p:nvSpPr>
          <p:cNvPr id="173" name="Google Shape;173;p24"/>
          <p:cNvSpPr txBox="1"/>
          <p:nvPr/>
        </p:nvSpPr>
        <p:spPr>
          <a:xfrm>
            <a:off x="5966075" y="3588650"/>
            <a:ext cx="418800" cy="15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cxnSp>
        <p:nvCxnSpPr>
          <p:cNvPr id="174" name="Google Shape;174;p24"/>
          <p:cNvCxnSpPr/>
          <p:nvPr/>
        </p:nvCxnSpPr>
        <p:spPr>
          <a:xfrm>
            <a:off x="6774350" y="21766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sp>
        <p:nvSpPr>
          <p:cNvPr id="175" name="Google Shape;175;p24"/>
          <p:cNvSpPr txBox="1"/>
          <p:nvPr/>
        </p:nvSpPr>
        <p:spPr>
          <a:xfrm>
            <a:off x="2522350" y="3529238"/>
            <a:ext cx="418800" cy="27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cxnSp>
        <p:nvCxnSpPr>
          <p:cNvPr id="176" name="Google Shape;176;p24"/>
          <p:cNvCxnSpPr/>
          <p:nvPr/>
        </p:nvCxnSpPr>
        <p:spPr>
          <a:xfrm>
            <a:off x="4640750" y="12622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sp>
        <p:nvSpPr>
          <p:cNvPr id="177" name="Google Shape;177;p24"/>
          <p:cNvSpPr txBox="1"/>
          <p:nvPr/>
        </p:nvSpPr>
        <p:spPr>
          <a:xfrm>
            <a:off x="3717150" y="1723075"/>
            <a:ext cx="418800" cy="15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178" name="Google Shape;178;p24"/>
          <p:cNvSpPr txBox="1"/>
          <p:nvPr/>
        </p:nvSpPr>
        <p:spPr>
          <a:xfrm>
            <a:off x="5220450" y="1703838"/>
            <a:ext cx="418800" cy="27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179" name="Google Shape;179;p24"/>
          <p:cNvSpPr txBox="1"/>
          <p:nvPr/>
        </p:nvSpPr>
        <p:spPr>
          <a:xfrm>
            <a:off x="6411175" y="414188"/>
            <a:ext cx="418800" cy="27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180" name="Google Shape;180;p24"/>
          <p:cNvSpPr txBox="1"/>
          <p:nvPr/>
        </p:nvSpPr>
        <p:spPr>
          <a:xfrm>
            <a:off x="5389800" y="3993425"/>
            <a:ext cx="418800" cy="15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181" name="Google Shape;181;p24"/>
          <p:cNvSpPr txBox="1"/>
          <p:nvPr/>
        </p:nvSpPr>
        <p:spPr>
          <a:xfrm>
            <a:off x="4746875" y="769250"/>
            <a:ext cx="418800" cy="15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cxnSp>
        <p:nvCxnSpPr>
          <p:cNvPr id="182" name="Google Shape;182;p24"/>
          <p:cNvCxnSpPr/>
          <p:nvPr/>
        </p:nvCxnSpPr>
        <p:spPr>
          <a:xfrm>
            <a:off x="4640750" y="8812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83" name="Google Shape;183;p24"/>
          <p:cNvCxnSpPr/>
          <p:nvPr/>
        </p:nvCxnSpPr>
        <p:spPr>
          <a:xfrm>
            <a:off x="4640750" y="4240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84" name="Google Shape;184;p24"/>
          <p:cNvCxnSpPr/>
          <p:nvPr/>
        </p:nvCxnSpPr>
        <p:spPr>
          <a:xfrm>
            <a:off x="4640750" y="119250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sp>
        <p:nvSpPr>
          <p:cNvPr id="185" name="Google Shape;185;p24"/>
          <p:cNvSpPr/>
          <p:nvPr/>
        </p:nvSpPr>
        <p:spPr>
          <a:xfrm>
            <a:off x="3253400" y="1076025"/>
            <a:ext cx="26733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Enter Shelter Staff Registration form webpage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134325" y="1442625"/>
            <a:ext cx="2899500" cy="15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Dropdown menu appears on selecting shelter textbox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7387500" y="577075"/>
            <a:ext cx="15648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Redirect to User Registration Page</a:t>
            </a:r>
            <a:endParaRPr sz="800"/>
          </a:p>
        </p:txBody>
      </p:sp>
      <p:cxnSp>
        <p:nvCxnSpPr>
          <p:cNvPr id="188" name="Google Shape;188;p24"/>
          <p:cNvCxnSpPr>
            <a:stCxn id="168" idx="4"/>
          </p:cNvCxnSpPr>
          <p:nvPr/>
        </p:nvCxnSpPr>
        <p:spPr>
          <a:xfrm flipH="1">
            <a:off x="6765350" y="2573650"/>
            <a:ext cx="90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89" name="Google Shape;189;p24"/>
          <p:cNvCxnSpPr/>
          <p:nvPr/>
        </p:nvCxnSpPr>
        <p:spPr>
          <a:xfrm flipH="1">
            <a:off x="2727100" y="2459125"/>
            <a:ext cx="108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90" name="Google Shape;190;p24"/>
          <p:cNvCxnSpPr>
            <a:endCxn id="148" idx="5"/>
          </p:cNvCxnSpPr>
          <p:nvPr/>
        </p:nvCxnSpPr>
        <p:spPr>
          <a:xfrm flipH="1" rot="10800000">
            <a:off x="2732675" y="2878850"/>
            <a:ext cx="638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cxnSp>
        <p:nvCxnSpPr>
          <p:cNvPr id="191" name="Google Shape;191;p24"/>
          <p:cNvCxnSpPr>
            <a:endCxn id="148" idx="2"/>
          </p:cNvCxnSpPr>
          <p:nvPr/>
        </p:nvCxnSpPr>
        <p:spPr>
          <a:xfrm rot="10800000">
            <a:off x="5728175" y="2878850"/>
            <a:ext cx="1048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</p:cxnSp>
      <p:sp>
        <p:nvSpPr>
          <p:cNvPr id="192" name="Google Shape;192;p24"/>
          <p:cNvSpPr/>
          <p:nvPr/>
        </p:nvSpPr>
        <p:spPr>
          <a:xfrm>
            <a:off x="6913925" y="3774400"/>
            <a:ext cx="14445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Send Verification Email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-26925"/>
            <a:ext cx="91646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155525" y="122200"/>
            <a:ext cx="2599500" cy="44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r>
              <a:rPr lang="en"/>
              <a:t> Registration Activity Diagram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3419700" y="549763"/>
            <a:ext cx="2479200" cy="35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Are you Shelter Staff or Volunteer?</a:t>
            </a:r>
            <a:endParaRPr sz="800"/>
          </a:p>
        </p:txBody>
      </p:sp>
      <p:sp>
        <p:nvSpPr>
          <p:cNvPr id="200" name="Google Shape;200;p25"/>
          <p:cNvSpPr/>
          <p:nvPr/>
        </p:nvSpPr>
        <p:spPr>
          <a:xfrm>
            <a:off x="4139100" y="23825"/>
            <a:ext cx="865800" cy="1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Home Page</a:t>
            </a:r>
            <a:endParaRPr sz="900"/>
          </a:p>
        </p:txBody>
      </p:sp>
      <p:sp>
        <p:nvSpPr>
          <p:cNvPr id="201" name="Google Shape;201;p25"/>
          <p:cNvSpPr/>
          <p:nvPr/>
        </p:nvSpPr>
        <p:spPr>
          <a:xfrm>
            <a:off x="3928350" y="286799"/>
            <a:ext cx="1287300" cy="153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‘Register’</a:t>
            </a:r>
            <a:endParaRPr sz="800"/>
          </a:p>
        </p:txBody>
      </p:sp>
      <p:sp>
        <p:nvSpPr>
          <p:cNvPr id="202" name="Google Shape;202;p25"/>
          <p:cNvSpPr/>
          <p:nvPr/>
        </p:nvSpPr>
        <p:spPr>
          <a:xfrm>
            <a:off x="3340175" y="1647350"/>
            <a:ext cx="2424900" cy="272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Enter Username, Email, Password. (System will check for uniqueness)</a:t>
            </a:r>
            <a:endParaRPr sz="800"/>
          </a:p>
        </p:txBody>
      </p:sp>
      <p:sp>
        <p:nvSpPr>
          <p:cNvPr id="203" name="Google Shape;203;p25"/>
          <p:cNvSpPr/>
          <p:nvPr/>
        </p:nvSpPr>
        <p:spPr>
          <a:xfrm>
            <a:off x="3510425" y="2257450"/>
            <a:ext cx="2231100" cy="353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Is username and email unique?</a:t>
            </a:r>
            <a:endParaRPr sz="800"/>
          </a:p>
        </p:txBody>
      </p:sp>
      <p:sp>
        <p:nvSpPr>
          <p:cNvPr id="204" name="Google Shape;204;p25"/>
          <p:cNvSpPr/>
          <p:nvPr/>
        </p:nvSpPr>
        <p:spPr>
          <a:xfrm>
            <a:off x="6643800" y="4122150"/>
            <a:ext cx="1893600" cy="2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Email received?</a:t>
            </a:r>
            <a:endParaRPr sz="800"/>
          </a:p>
        </p:txBody>
      </p:sp>
      <p:sp>
        <p:nvSpPr>
          <p:cNvPr id="205" name="Google Shape;205;p25"/>
          <p:cNvSpPr/>
          <p:nvPr/>
        </p:nvSpPr>
        <p:spPr>
          <a:xfrm>
            <a:off x="3492750" y="4876550"/>
            <a:ext cx="2252100" cy="1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is redirected to login page</a:t>
            </a:r>
            <a:endParaRPr sz="800"/>
          </a:p>
        </p:txBody>
      </p:sp>
      <p:sp>
        <p:nvSpPr>
          <p:cNvPr id="206" name="Google Shape;206;p25"/>
          <p:cNvSpPr/>
          <p:nvPr/>
        </p:nvSpPr>
        <p:spPr>
          <a:xfrm>
            <a:off x="3811775" y="4470250"/>
            <a:ext cx="1628400" cy="153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Click on verification link.</a:t>
            </a:r>
            <a:endParaRPr sz="800"/>
          </a:p>
        </p:txBody>
      </p:sp>
      <p:cxnSp>
        <p:nvCxnSpPr>
          <p:cNvPr id="207" name="Google Shape;207;p25"/>
          <p:cNvCxnSpPr/>
          <p:nvPr/>
        </p:nvCxnSpPr>
        <p:spPr>
          <a:xfrm flipH="1" rot="10800000">
            <a:off x="5822700" y="699913"/>
            <a:ext cx="15648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08" name="Google Shape;208;p25"/>
          <p:cNvCxnSpPr/>
          <p:nvPr/>
        </p:nvCxnSpPr>
        <p:spPr>
          <a:xfrm>
            <a:off x="4620875" y="1871313"/>
            <a:ext cx="12000" cy="39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09" name="Google Shape;209;p25"/>
          <p:cNvCxnSpPr/>
          <p:nvPr/>
        </p:nvCxnSpPr>
        <p:spPr>
          <a:xfrm>
            <a:off x="7586050" y="3817850"/>
            <a:ext cx="78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10" name="Google Shape;210;p25"/>
          <p:cNvCxnSpPr>
            <a:stCxn id="206" idx="3"/>
            <a:endCxn id="205" idx="0"/>
          </p:cNvCxnSpPr>
          <p:nvPr/>
        </p:nvCxnSpPr>
        <p:spPr>
          <a:xfrm>
            <a:off x="4606775" y="4623850"/>
            <a:ext cx="12000" cy="2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11" name="Google Shape;211;p25"/>
          <p:cNvCxnSpPr/>
          <p:nvPr/>
        </p:nvCxnSpPr>
        <p:spPr>
          <a:xfrm flipH="1">
            <a:off x="4549775" y="4264700"/>
            <a:ext cx="57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12" name="Google Shape;212;p25"/>
          <p:cNvCxnSpPr>
            <a:endCxn id="204" idx="1"/>
          </p:cNvCxnSpPr>
          <p:nvPr/>
        </p:nvCxnSpPr>
        <p:spPr>
          <a:xfrm flipH="1" rot="10800000">
            <a:off x="4561800" y="4258350"/>
            <a:ext cx="20820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13" name="Google Shape;213;p25"/>
          <p:cNvSpPr txBox="1"/>
          <p:nvPr/>
        </p:nvSpPr>
        <p:spPr>
          <a:xfrm>
            <a:off x="2683250" y="1930263"/>
            <a:ext cx="418800" cy="27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sp>
        <p:nvSpPr>
          <p:cNvPr id="214" name="Google Shape;214;p25"/>
          <p:cNvSpPr txBox="1"/>
          <p:nvPr/>
        </p:nvSpPr>
        <p:spPr>
          <a:xfrm>
            <a:off x="6411175" y="414188"/>
            <a:ext cx="418800" cy="27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215" name="Google Shape;215;p25"/>
          <p:cNvSpPr txBox="1"/>
          <p:nvPr/>
        </p:nvSpPr>
        <p:spPr>
          <a:xfrm>
            <a:off x="4704000" y="2545625"/>
            <a:ext cx="418800" cy="15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216" name="Google Shape;216;p25"/>
          <p:cNvSpPr txBox="1"/>
          <p:nvPr/>
        </p:nvSpPr>
        <p:spPr>
          <a:xfrm>
            <a:off x="4746875" y="788500"/>
            <a:ext cx="418800" cy="15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cxnSp>
        <p:nvCxnSpPr>
          <p:cNvPr id="217" name="Google Shape;217;p25"/>
          <p:cNvCxnSpPr>
            <a:stCxn id="199" idx="2"/>
          </p:cNvCxnSpPr>
          <p:nvPr/>
        </p:nvCxnSpPr>
        <p:spPr>
          <a:xfrm flipH="1">
            <a:off x="4640700" y="903463"/>
            <a:ext cx="186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18" name="Google Shape;218;p25"/>
          <p:cNvCxnSpPr>
            <a:endCxn id="199" idx="0"/>
          </p:cNvCxnSpPr>
          <p:nvPr/>
        </p:nvCxnSpPr>
        <p:spPr>
          <a:xfrm>
            <a:off x="4640700" y="424063"/>
            <a:ext cx="1860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19" name="Google Shape;219;p25"/>
          <p:cNvCxnSpPr>
            <a:stCxn id="200" idx="2"/>
            <a:endCxn id="201" idx="1"/>
          </p:cNvCxnSpPr>
          <p:nvPr/>
        </p:nvCxnSpPr>
        <p:spPr>
          <a:xfrm>
            <a:off x="4572000" y="177425"/>
            <a:ext cx="19200" cy="1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0" name="Google Shape;220;p25"/>
          <p:cNvSpPr/>
          <p:nvPr/>
        </p:nvSpPr>
        <p:spPr>
          <a:xfrm>
            <a:off x="3253400" y="1076025"/>
            <a:ext cx="26733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Enter User Registration form webpage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387500" y="536425"/>
            <a:ext cx="1564800" cy="3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Redirect to Shelter Staff/Volunteer Registration Page</a:t>
            </a:r>
            <a:endParaRPr sz="800"/>
          </a:p>
        </p:txBody>
      </p:sp>
      <p:cxnSp>
        <p:nvCxnSpPr>
          <p:cNvPr id="222" name="Google Shape;222;p25"/>
          <p:cNvCxnSpPr>
            <a:stCxn id="203" idx="2"/>
          </p:cNvCxnSpPr>
          <p:nvPr/>
        </p:nvCxnSpPr>
        <p:spPr>
          <a:xfrm>
            <a:off x="4625975" y="2611150"/>
            <a:ext cx="18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3" name="Google Shape;223;p25"/>
          <p:cNvSpPr/>
          <p:nvPr/>
        </p:nvSpPr>
        <p:spPr>
          <a:xfrm>
            <a:off x="3406350" y="2867300"/>
            <a:ext cx="2424900" cy="5220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Enter additional optional details such as Address, Profile Picture, Interested in adopting(Yes/No), Animals of Interest etc</a:t>
            </a:r>
            <a:endParaRPr sz="800"/>
          </a:p>
        </p:txBody>
      </p:sp>
      <p:sp>
        <p:nvSpPr>
          <p:cNvPr id="224" name="Google Shape;224;p25"/>
          <p:cNvSpPr/>
          <p:nvPr/>
        </p:nvSpPr>
        <p:spPr>
          <a:xfrm>
            <a:off x="3773800" y="3571325"/>
            <a:ext cx="1748800" cy="217150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Save Changes</a:t>
            </a:r>
            <a:endParaRPr sz="800"/>
          </a:p>
        </p:txBody>
      </p:sp>
      <p:cxnSp>
        <p:nvCxnSpPr>
          <p:cNvPr id="225" name="Google Shape;225;p25"/>
          <p:cNvCxnSpPr>
            <a:stCxn id="223" idx="3"/>
          </p:cNvCxnSpPr>
          <p:nvPr/>
        </p:nvCxnSpPr>
        <p:spPr>
          <a:xfrm>
            <a:off x="4553550" y="3389300"/>
            <a:ext cx="654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6" name="Google Shape;226;p25"/>
          <p:cNvCxnSpPr/>
          <p:nvPr/>
        </p:nvCxnSpPr>
        <p:spPr>
          <a:xfrm flipH="1" rot="10800000">
            <a:off x="5365500" y="3671713"/>
            <a:ext cx="15648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7" name="Google Shape;227;p25"/>
          <p:cNvSpPr/>
          <p:nvPr/>
        </p:nvSpPr>
        <p:spPr>
          <a:xfrm>
            <a:off x="6944550" y="3585100"/>
            <a:ext cx="1444500" cy="1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Send Verification Email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28" name="Google Shape;228;p25"/>
          <p:cNvCxnSpPr>
            <a:stCxn id="220" idx="2"/>
            <a:endCxn id="202" idx="1"/>
          </p:cNvCxnSpPr>
          <p:nvPr/>
        </p:nvCxnSpPr>
        <p:spPr>
          <a:xfrm flipH="1">
            <a:off x="4586750" y="1265625"/>
            <a:ext cx="3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9" name="Google Shape;229;p25"/>
          <p:cNvCxnSpPr>
            <a:stCxn id="202" idx="5"/>
            <a:endCxn id="203" idx="1"/>
          </p:cNvCxnSpPr>
          <p:nvPr/>
        </p:nvCxnSpPr>
        <p:spPr>
          <a:xfrm>
            <a:off x="3374225" y="1783550"/>
            <a:ext cx="136200" cy="650700"/>
          </a:xfrm>
          <a:prstGeom prst="bentConnector3">
            <a:avLst>
              <a:gd fmla="val -1998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