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4" r:id="rId4"/>
    <p:sldId id="258" r:id="rId5"/>
    <p:sldId id="260" r:id="rId6"/>
    <p:sldId id="265" r:id="rId7"/>
    <p:sldId id="266" r:id="rId8"/>
    <p:sldId id="278" r:id="rId9"/>
    <p:sldId id="285" r:id="rId10"/>
    <p:sldId id="286" r:id="rId11"/>
    <p:sldId id="287" r:id="rId12"/>
    <p:sldId id="259" r:id="rId13"/>
    <p:sldId id="261" r:id="rId14"/>
    <p:sldId id="269" r:id="rId15"/>
    <p:sldId id="277" r:id="rId16"/>
    <p:sldId id="271" r:id="rId17"/>
    <p:sldId id="272" r:id="rId18"/>
    <p:sldId id="293" r:id="rId19"/>
    <p:sldId id="294" r:id="rId20"/>
    <p:sldId id="284" r:id="rId21"/>
    <p:sldId id="262" r:id="rId22"/>
    <p:sldId id="288" r:id="rId23"/>
    <p:sldId id="295" r:id="rId24"/>
    <p:sldId id="296" r:id="rId25"/>
    <p:sldId id="298" r:id="rId26"/>
    <p:sldId id="263" r:id="rId27"/>
    <p:sldId id="275" r:id="rId28"/>
    <p:sldId id="276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E5149F-FDE5-9B44-B03E-E38E88A85B95}">
          <p14:sldIdLst>
            <p14:sldId id="256"/>
            <p14:sldId id="257"/>
            <p14:sldId id="264"/>
            <p14:sldId id="258"/>
            <p14:sldId id="260"/>
            <p14:sldId id="265"/>
            <p14:sldId id="266"/>
            <p14:sldId id="278"/>
            <p14:sldId id="285"/>
            <p14:sldId id="286"/>
            <p14:sldId id="287"/>
            <p14:sldId id="259"/>
            <p14:sldId id="261"/>
            <p14:sldId id="269"/>
            <p14:sldId id="277"/>
            <p14:sldId id="271"/>
            <p14:sldId id="272"/>
            <p14:sldId id="293"/>
            <p14:sldId id="294"/>
            <p14:sldId id="284"/>
            <p14:sldId id="262"/>
            <p14:sldId id="288"/>
            <p14:sldId id="295"/>
            <p14:sldId id="296"/>
            <p14:sldId id="298"/>
          </p14:sldIdLst>
        </p14:section>
        <p14:section name="Untitled Section" id="{7A27EC07-FDE9-504A-AB3A-7414C92D4208}">
          <p14:sldIdLst>
            <p14:sldId id="263"/>
            <p14:sldId id="275"/>
            <p14:sldId id="27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2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3B8F-0E76-43E1-9918-D04238E6A098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432356-0927-4D59-B827-FC39F5B26D6A}">
      <dgm:prSet/>
      <dgm:spPr/>
      <dgm:t>
        <a:bodyPr/>
        <a:lstStyle/>
        <a:p>
          <a:pPr>
            <a:defRPr b="1"/>
          </a:pPr>
          <a:r>
            <a:rPr lang="en-US" dirty="0"/>
            <a:t>Part of ISO Standard SQL</a:t>
          </a:r>
        </a:p>
      </dgm:t>
    </dgm:pt>
    <dgm:pt modelId="{DE2B721B-9E86-4415-B235-7AEDA8FF41E7}" type="parTrans" cxnId="{72D6BBED-A5BE-4782-ABE7-06D4802A8ACE}">
      <dgm:prSet/>
      <dgm:spPr/>
      <dgm:t>
        <a:bodyPr/>
        <a:lstStyle/>
        <a:p>
          <a:endParaRPr lang="en-US"/>
        </a:p>
      </dgm:t>
    </dgm:pt>
    <dgm:pt modelId="{07A97789-729B-4BA4-A92B-6F0FFBE0976E}" type="sibTrans" cxnId="{72D6BBED-A5BE-4782-ABE7-06D4802A8ACE}">
      <dgm:prSet/>
      <dgm:spPr/>
      <dgm:t>
        <a:bodyPr/>
        <a:lstStyle/>
        <a:p>
          <a:endParaRPr lang="en-US"/>
        </a:p>
      </dgm:t>
    </dgm:pt>
    <dgm:pt modelId="{734BC5E2-2236-4506-B984-A9C45258D596}">
      <dgm:prSet/>
      <dgm:spPr/>
      <dgm:t>
        <a:bodyPr/>
        <a:lstStyle/>
        <a:p>
          <a:r>
            <a:rPr lang="en-US" dirty="0"/>
            <a:t>Introduced in SQL:1999 (aka SQL 3)</a:t>
          </a:r>
        </a:p>
      </dgm:t>
    </dgm:pt>
    <dgm:pt modelId="{01301775-30CA-4ACF-89D7-D74969F80AA8}" type="parTrans" cxnId="{FA5BCB35-7752-455D-A2F4-8F154A67D395}">
      <dgm:prSet/>
      <dgm:spPr/>
      <dgm:t>
        <a:bodyPr/>
        <a:lstStyle/>
        <a:p>
          <a:endParaRPr lang="en-US"/>
        </a:p>
      </dgm:t>
    </dgm:pt>
    <dgm:pt modelId="{21779E07-444B-4598-8F8B-D2BA54817688}" type="sibTrans" cxnId="{FA5BCB35-7752-455D-A2F4-8F154A67D395}">
      <dgm:prSet/>
      <dgm:spPr/>
      <dgm:t>
        <a:bodyPr/>
        <a:lstStyle/>
        <a:p>
          <a:endParaRPr lang="en-US"/>
        </a:p>
      </dgm:t>
    </dgm:pt>
    <dgm:pt modelId="{4E2356D3-CF6C-4442-9ECF-A81351BFC6DF}">
      <dgm:prSet/>
      <dgm:spPr/>
      <dgm:t>
        <a:bodyPr/>
        <a:lstStyle/>
        <a:p>
          <a:pPr>
            <a:defRPr b="1"/>
          </a:pPr>
          <a:r>
            <a:rPr lang="en-US" dirty="0"/>
            <a:t>Supported in </a:t>
          </a:r>
        </a:p>
      </dgm:t>
    </dgm:pt>
    <dgm:pt modelId="{3303F34F-BE21-4213-8F4E-4744DCD1EBC8}" type="parTrans" cxnId="{8AE80BC5-F435-445B-9F59-4AC845CD24C6}">
      <dgm:prSet/>
      <dgm:spPr/>
      <dgm:t>
        <a:bodyPr/>
        <a:lstStyle/>
        <a:p>
          <a:endParaRPr lang="en-US"/>
        </a:p>
      </dgm:t>
    </dgm:pt>
    <dgm:pt modelId="{47C0CAE5-A770-4A6B-A2DE-1456ABE8099C}" type="sibTrans" cxnId="{8AE80BC5-F435-445B-9F59-4AC845CD24C6}">
      <dgm:prSet/>
      <dgm:spPr/>
      <dgm:t>
        <a:bodyPr/>
        <a:lstStyle/>
        <a:p>
          <a:endParaRPr lang="en-US"/>
        </a:p>
      </dgm:t>
    </dgm:pt>
    <dgm:pt modelId="{F56DDE33-C6FB-452B-8661-7779E75B5E99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F89563C8-DCEE-4E95-BEB0-85A994A72EE1}" type="parTrans" cxnId="{C06D4A69-2B9E-425E-8611-42230C964F70}">
      <dgm:prSet/>
      <dgm:spPr/>
      <dgm:t>
        <a:bodyPr/>
        <a:lstStyle/>
        <a:p>
          <a:endParaRPr lang="en-US"/>
        </a:p>
      </dgm:t>
    </dgm:pt>
    <dgm:pt modelId="{64536BD1-B2A6-4698-9007-B86C4D8882D0}" type="sibTrans" cxnId="{C06D4A69-2B9E-425E-8611-42230C964F70}">
      <dgm:prSet/>
      <dgm:spPr/>
      <dgm:t>
        <a:bodyPr/>
        <a:lstStyle/>
        <a:p>
          <a:endParaRPr lang="en-US"/>
        </a:p>
      </dgm:t>
    </dgm:pt>
    <dgm:pt modelId="{700F30CD-26D7-43BC-9785-41B53C5FAA6D}">
      <dgm:prSet/>
      <dgm:spPr/>
      <dgm:t>
        <a:bodyPr/>
        <a:lstStyle/>
        <a:p>
          <a:r>
            <a:rPr lang="en-US" dirty="0"/>
            <a:t>Oracle </a:t>
          </a:r>
        </a:p>
      </dgm:t>
    </dgm:pt>
    <dgm:pt modelId="{2AAB929F-3351-4D78-A125-086A49D7419F}" type="parTrans" cxnId="{8F4288D7-B859-4EAE-96B0-23ACB59B2C0F}">
      <dgm:prSet/>
      <dgm:spPr/>
      <dgm:t>
        <a:bodyPr/>
        <a:lstStyle/>
        <a:p>
          <a:endParaRPr lang="en-US"/>
        </a:p>
      </dgm:t>
    </dgm:pt>
    <dgm:pt modelId="{1B084826-E0F3-4DD1-93AC-C699289E9313}" type="sibTrans" cxnId="{8F4288D7-B859-4EAE-96B0-23ACB59B2C0F}">
      <dgm:prSet/>
      <dgm:spPr/>
      <dgm:t>
        <a:bodyPr/>
        <a:lstStyle/>
        <a:p>
          <a:endParaRPr lang="en-US"/>
        </a:p>
      </dgm:t>
    </dgm:pt>
    <dgm:pt modelId="{06C125DE-5AE1-4951-9B72-DB116A6AD80E}">
      <dgm:prSet/>
      <dgm:spPr/>
      <dgm:t>
        <a:bodyPr/>
        <a:lstStyle/>
        <a:p>
          <a:r>
            <a:rPr lang="en-US" dirty="0"/>
            <a:t>SQL Server</a:t>
          </a:r>
        </a:p>
      </dgm:t>
    </dgm:pt>
    <dgm:pt modelId="{BF363E5D-15CA-4631-BE3E-69126D9B70CB}" type="parTrans" cxnId="{F43A757A-92AA-4883-A166-180BF5D60272}">
      <dgm:prSet/>
      <dgm:spPr/>
      <dgm:t>
        <a:bodyPr/>
        <a:lstStyle/>
        <a:p>
          <a:endParaRPr lang="en-US"/>
        </a:p>
      </dgm:t>
    </dgm:pt>
    <dgm:pt modelId="{0DA3F28E-D3DC-4B46-A10D-085AD2929775}" type="sibTrans" cxnId="{F43A757A-92AA-4883-A166-180BF5D60272}">
      <dgm:prSet/>
      <dgm:spPr/>
      <dgm:t>
        <a:bodyPr/>
        <a:lstStyle/>
        <a:p>
          <a:endParaRPr lang="en-US"/>
        </a:p>
      </dgm:t>
    </dgm:pt>
    <dgm:pt modelId="{FE72C6F6-54DD-4742-890C-70D52A88BAC7}">
      <dgm:prSet/>
      <dgm:spPr/>
      <dgm:t>
        <a:bodyPr/>
        <a:lstStyle/>
        <a:p>
          <a:r>
            <a:rPr lang="en-US" dirty="0"/>
            <a:t>DB2</a:t>
          </a:r>
        </a:p>
      </dgm:t>
    </dgm:pt>
    <dgm:pt modelId="{AD4EE3B7-1679-46AD-8FA5-ECCE86581B98}" type="parTrans" cxnId="{30BA659F-3DBC-4DD5-AB50-69411D38D9C7}">
      <dgm:prSet/>
      <dgm:spPr/>
      <dgm:t>
        <a:bodyPr/>
        <a:lstStyle/>
        <a:p>
          <a:endParaRPr lang="en-US"/>
        </a:p>
      </dgm:t>
    </dgm:pt>
    <dgm:pt modelId="{D3A86449-59CB-466C-8288-DBCF60678D41}" type="sibTrans" cxnId="{30BA659F-3DBC-4DD5-AB50-69411D38D9C7}">
      <dgm:prSet/>
      <dgm:spPr/>
      <dgm:t>
        <a:bodyPr/>
        <a:lstStyle/>
        <a:p>
          <a:endParaRPr lang="en-US"/>
        </a:p>
      </dgm:t>
    </dgm:pt>
    <dgm:pt modelId="{D21390B6-D509-47AF-A1C0-3978B8B56CBF}" type="pres">
      <dgm:prSet presAssocID="{96CB3B8F-0E76-43E1-9918-D04238E6A098}" presName="root" presStyleCnt="0">
        <dgm:presLayoutVars>
          <dgm:dir/>
          <dgm:resizeHandles val="exact"/>
        </dgm:presLayoutVars>
      </dgm:prSet>
      <dgm:spPr/>
    </dgm:pt>
    <dgm:pt modelId="{AF969008-4C13-4A7C-8230-91E702AF1D0A}" type="pres">
      <dgm:prSet presAssocID="{67432356-0927-4D59-B827-FC39F5B26D6A}" presName="compNode" presStyleCnt="0"/>
      <dgm:spPr/>
    </dgm:pt>
    <dgm:pt modelId="{0A13F029-3946-43EC-8A54-0CAF41BBF45D}" type="pres">
      <dgm:prSet presAssocID="{67432356-0927-4D59-B827-FC39F5B26D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B90785C-081F-4AD7-8615-92F6DFE2E091}" type="pres">
      <dgm:prSet presAssocID="{67432356-0927-4D59-B827-FC39F5B26D6A}" presName="iconSpace" presStyleCnt="0"/>
      <dgm:spPr/>
    </dgm:pt>
    <dgm:pt modelId="{9B743B04-4751-4882-9F95-0FDD9178BFFA}" type="pres">
      <dgm:prSet presAssocID="{67432356-0927-4D59-B827-FC39F5B26D6A}" presName="parTx" presStyleLbl="revTx" presStyleIdx="0" presStyleCnt="4">
        <dgm:presLayoutVars>
          <dgm:chMax val="0"/>
          <dgm:chPref val="0"/>
        </dgm:presLayoutVars>
      </dgm:prSet>
      <dgm:spPr/>
    </dgm:pt>
    <dgm:pt modelId="{62DCC71D-A260-430F-A766-DF449BE84396}" type="pres">
      <dgm:prSet presAssocID="{67432356-0927-4D59-B827-FC39F5B26D6A}" presName="txSpace" presStyleCnt="0"/>
      <dgm:spPr/>
    </dgm:pt>
    <dgm:pt modelId="{0FC4569E-E1AF-4C6F-91A5-A37583CF61BE}" type="pres">
      <dgm:prSet presAssocID="{67432356-0927-4D59-B827-FC39F5B26D6A}" presName="desTx" presStyleLbl="revTx" presStyleIdx="1" presStyleCnt="4">
        <dgm:presLayoutVars/>
      </dgm:prSet>
      <dgm:spPr/>
    </dgm:pt>
    <dgm:pt modelId="{62EDB661-8714-42B9-B903-D80C33442C2A}" type="pres">
      <dgm:prSet presAssocID="{07A97789-729B-4BA4-A92B-6F0FFBE0976E}" presName="sibTrans" presStyleCnt="0"/>
      <dgm:spPr/>
    </dgm:pt>
    <dgm:pt modelId="{C71CDADC-9E42-454D-B504-30E5EAD8CCAA}" type="pres">
      <dgm:prSet presAssocID="{4E2356D3-CF6C-4442-9ECF-A81351BFC6DF}" presName="compNode" presStyleCnt="0"/>
      <dgm:spPr/>
    </dgm:pt>
    <dgm:pt modelId="{94E3A5C8-F239-499A-B4E6-98D3EC96D97F}" type="pres">
      <dgm:prSet presAssocID="{4E2356D3-CF6C-4442-9ECF-A81351BFC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E04919-6DC9-4DCD-A165-71ADC986CCAD}" type="pres">
      <dgm:prSet presAssocID="{4E2356D3-CF6C-4442-9ECF-A81351BFC6DF}" presName="iconSpace" presStyleCnt="0"/>
      <dgm:spPr/>
    </dgm:pt>
    <dgm:pt modelId="{C4227D82-0B3D-4416-A460-3D6C870FBA7D}" type="pres">
      <dgm:prSet presAssocID="{4E2356D3-CF6C-4442-9ECF-A81351BFC6DF}" presName="parTx" presStyleLbl="revTx" presStyleIdx="2" presStyleCnt="4">
        <dgm:presLayoutVars>
          <dgm:chMax val="0"/>
          <dgm:chPref val="0"/>
        </dgm:presLayoutVars>
      </dgm:prSet>
      <dgm:spPr/>
    </dgm:pt>
    <dgm:pt modelId="{DE94FD0B-DDB8-4678-931E-570A41D0EA32}" type="pres">
      <dgm:prSet presAssocID="{4E2356D3-CF6C-4442-9ECF-A81351BFC6DF}" presName="txSpace" presStyleCnt="0"/>
      <dgm:spPr/>
    </dgm:pt>
    <dgm:pt modelId="{440DB28D-8024-4DD8-9866-E60962DDF888}" type="pres">
      <dgm:prSet presAssocID="{4E2356D3-CF6C-4442-9ECF-A81351BFC6DF}" presName="desTx" presStyleLbl="revTx" presStyleIdx="3" presStyleCnt="4">
        <dgm:presLayoutVars/>
      </dgm:prSet>
      <dgm:spPr/>
    </dgm:pt>
  </dgm:ptLst>
  <dgm:cxnLst>
    <dgm:cxn modelId="{10A76819-8564-49EC-8512-3FF97C07B534}" type="presOf" srcId="{734BC5E2-2236-4506-B984-A9C45258D596}" destId="{0FC4569E-E1AF-4C6F-91A5-A37583CF61BE}" srcOrd="0" destOrd="0" presId="urn:microsoft.com/office/officeart/2018/2/layout/IconLabelDescriptionList"/>
    <dgm:cxn modelId="{FA5BCB35-7752-455D-A2F4-8F154A67D395}" srcId="{67432356-0927-4D59-B827-FC39F5B26D6A}" destId="{734BC5E2-2236-4506-B984-A9C45258D596}" srcOrd="0" destOrd="0" parTransId="{01301775-30CA-4ACF-89D7-D74969F80AA8}" sibTransId="{21779E07-444B-4598-8F8B-D2BA54817688}"/>
    <dgm:cxn modelId="{C14F704D-CC8A-471E-898D-DD2CF1581D30}" type="presOf" srcId="{FE72C6F6-54DD-4742-890C-70D52A88BAC7}" destId="{440DB28D-8024-4DD8-9866-E60962DDF888}" srcOrd="0" destOrd="3" presId="urn:microsoft.com/office/officeart/2018/2/layout/IconLabelDescriptionList"/>
    <dgm:cxn modelId="{C06D4A69-2B9E-425E-8611-42230C964F70}" srcId="{4E2356D3-CF6C-4442-9ECF-A81351BFC6DF}" destId="{F56DDE33-C6FB-452B-8661-7779E75B5E99}" srcOrd="0" destOrd="0" parTransId="{F89563C8-DCEE-4E95-BEB0-85A994A72EE1}" sibTransId="{64536BD1-B2A6-4698-9007-B86C4D8882D0}"/>
    <dgm:cxn modelId="{A771636E-B918-46C8-B6DB-366D8B353F4C}" type="presOf" srcId="{96CB3B8F-0E76-43E1-9918-D04238E6A098}" destId="{D21390B6-D509-47AF-A1C0-3978B8B56CBF}" srcOrd="0" destOrd="0" presId="urn:microsoft.com/office/officeart/2018/2/layout/IconLabelDescriptionList"/>
    <dgm:cxn modelId="{F43A757A-92AA-4883-A166-180BF5D60272}" srcId="{4E2356D3-CF6C-4442-9ECF-A81351BFC6DF}" destId="{06C125DE-5AE1-4951-9B72-DB116A6AD80E}" srcOrd="2" destOrd="0" parTransId="{BF363E5D-15CA-4631-BE3E-69126D9B70CB}" sibTransId="{0DA3F28E-D3DC-4B46-A10D-085AD2929775}"/>
    <dgm:cxn modelId="{C11FFA8B-E75B-4FB1-A65D-E909E248567A}" type="presOf" srcId="{4E2356D3-CF6C-4442-9ECF-A81351BFC6DF}" destId="{C4227D82-0B3D-4416-A460-3D6C870FBA7D}" srcOrd="0" destOrd="0" presId="urn:microsoft.com/office/officeart/2018/2/layout/IconLabelDescriptionList"/>
    <dgm:cxn modelId="{21CDC294-17B7-42EB-A7AB-4080CE79769A}" type="presOf" srcId="{06C125DE-5AE1-4951-9B72-DB116A6AD80E}" destId="{440DB28D-8024-4DD8-9866-E60962DDF888}" srcOrd="0" destOrd="2" presId="urn:microsoft.com/office/officeart/2018/2/layout/IconLabelDescriptionList"/>
    <dgm:cxn modelId="{30BA659F-3DBC-4DD5-AB50-69411D38D9C7}" srcId="{4E2356D3-CF6C-4442-9ECF-A81351BFC6DF}" destId="{FE72C6F6-54DD-4742-890C-70D52A88BAC7}" srcOrd="3" destOrd="0" parTransId="{AD4EE3B7-1679-46AD-8FA5-ECCE86581B98}" sibTransId="{D3A86449-59CB-466C-8288-DBCF60678D41}"/>
    <dgm:cxn modelId="{172EA5BC-602F-4397-B1CE-16C84DC68CB0}" type="presOf" srcId="{67432356-0927-4D59-B827-FC39F5B26D6A}" destId="{9B743B04-4751-4882-9F95-0FDD9178BFFA}" srcOrd="0" destOrd="0" presId="urn:microsoft.com/office/officeart/2018/2/layout/IconLabelDescriptionList"/>
    <dgm:cxn modelId="{8AE80BC5-F435-445B-9F59-4AC845CD24C6}" srcId="{96CB3B8F-0E76-43E1-9918-D04238E6A098}" destId="{4E2356D3-CF6C-4442-9ECF-A81351BFC6DF}" srcOrd="1" destOrd="0" parTransId="{3303F34F-BE21-4213-8F4E-4744DCD1EBC8}" sibTransId="{47C0CAE5-A770-4A6B-A2DE-1456ABE8099C}"/>
    <dgm:cxn modelId="{4235D4CC-BA59-4110-8EE2-7B901A249B8B}" type="presOf" srcId="{700F30CD-26D7-43BC-9785-41B53C5FAA6D}" destId="{440DB28D-8024-4DD8-9866-E60962DDF888}" srcOrd="0" destOrd="1" presId="urn:microsoft.com/office/officeart/2018/2/layout/IconLabelDescriptionList"/>
    <dgm:cxn modelId="{8F4288D7-B859-4EAE-96B0-23ACB59B2C0F}" srcId="{4E2356D3-CF6C-4442-9ECF-A81351BFC6DF}" destId="{700F30CD-26D7-43BC-9785-41B53C5FAA6D}" srcOrd="1" destOrd="0" parTransId="{2AAB929F-3351-4D78-A125-086A49D7419F}" sibTransId="{1B084826-E0F3-4DD1-93AC-C699289E9313}"/>
    <dgm:cxn modelId="{93FBDFDF-917E-45E3-A197-F85B3661C709}" type="presOf" srcId="{F56DDE33-C6FB-452B-8661-7779E75B5E99}" destId="{440DB28D-8024-4DD8-9866-E60962DDF888}" srcOrd="0" destOrd="0" presId="urn:microsoft.com/office/officeart/2018/2/layout/IconLabelDescriptionList"/>
    <dgm:cxn modelId="{72D6BBED-A5BE-4782-ABE7-06D4802A8ACE}" srcId="{96CB3B8F-0E76-43E1-9918-D04238E6A098}" destId="{67432356-0927-4D59-B827-FC39F5B26D6A}" srcOrd="0" destOrd="0" parTransId="{DE2B721B-9E86-4415-B235-7AEDA8FF41E7}" sibTransId="{07A97789-729B-4BA4-A92B-6F0FFBE0976E}"/>
    <dgm:cxn modelId="{B3BE0D86-1653-438F-96E4-CC6A4C6A2740}" type="presParOf" srcId="{D21390B6-D509-47AF-A1C0-3978B8B56CBF}" destId="{AF969008-4C13-4A7C-8230-91E702AF1D0A}" srcOrd="0" destOrd="0" presId="urn:microsoft.com/office/officeart/2018/2/layout/IconLabelDescriptionList"/>
    <dgm:cxn modelId="{DF9F491E-AD70-475B-B0C5-1528C6C5278C}" type="presParOf" srcId="{AF969008-4C13-4A7C-8230-91E702AF1D0A}" destId="{0A13F029-3946-43EC-8A54-0CAF41BBF45D}" srcOrd="0" destOrd="0" presId="urn:microsoft.com/office/officeart/2018/2/layout/IconLabelDescriptionList"/>
    <dgm:cxn modelId="{E1EA4D82-4B67-4354-90ED-5F77B505237A}" type="presParOf" srcId="{AF969008-4C13-4A7C-8230-91E702AF1D0A}" destId="{3B90785C-081F-4AD7-8615-92F6DFE2E091}" srcOrd="1" destOrd="0" presId="urn:microsoft.com/office/officeart/2018/2/layout/IconLabelDescriptionList"/>
    <dgm:cxn modelId="{5E6DEFEB-5FDD-4C4B-A44B-DB4C808AE9CF}" type="presParOf" srcId="{AF969008-4C13-4A7C-8230-91E702AF1D0A}" destId="{9B743B04-4751-4882-9F95-0FDD9178BFFA}" srcOrd="2" destOrd="0" presId="urn:microsoft.com/office/officeart/2018/2/layout/IconLabelDescriptionList"/>
    <dgm:cxn modelId="{93A12386-ED3E-4A4A-A905-0605B565E2DC}" type="presParOf" srcId="{AF969008-4C13-4A7C-8230-91E702AF1D0A}" destId="{62DCC71D-A260-430F-A766-DF449BE84396}" srcOrd="3" destOrd="0" presId="urn:microsoft.com/office/officeart/2018/2/layout/IconLabelDescriptionList"/>
    <dgm:cxn modelId="{91CB5C23-96E3-43E6-8391-B0EB1A3E6E1A}" type="presParOf" srcId="{AF969008-4C13-4A7C-8230-91E702AF1D0A}" destId="{0FC4569E-E1AF-4C6F-91A5-A37583CF61BE}" srcOrd="4" destOrd="0" presId="urn:microsoft.com/office/officeart/2018/2/layout/IconLabelDescriptionList"/>
    <dgm:cxn modelId="{A3CC6D0A-F6B6-4A7D-9D7A-92427E7A3477}" type="presParOf" srcId="{D21390B6-D509-47AF-A1C0-3978B8B56CBF}" destId="{62EDB661-8714-42B9-B903-D80C33442C2A}" srcOrd="1" destOrd="0" presId="urn:microsoft.com/office/officeart/2018/2/layout/IconLabelDescriptionList"/>
    <dgm:cxn modelId="{55C8E0AD-77F4-4C49-ADC9-3F0C1373B96B}" type="presParOf" srcId="{D21390B6-D509-47AF-A1C0-3978B8B56CBF}" destId="{C71CDADC-9E42-454D-B504-30E5EAD8CCAA}" srcOrd="2" destOrd="0" presId="urn:microsoft.com/office/officeart/2018/2/layout/IconLabelDescriptionList"/>
    <dgm:cxn modelId="{23798845-53B8-4485-BA7D-383F65CF12C6}" type="presParOf" srcId="{C71CDADC-9E42-454D-B504-30E5EAD8CCAA}" destId="{94E3A5C8-F239-499A-B4E6-98D3EC96D97F}" srcOrd="0" destOrd="0" presId="urn:microsoft.com/office/officeart/2018/2/layout/IconLabelDescriptionList"/>
    <dgm:cxn modelId="{7160AD25-253B-4FF2-9051-769B63E27144}" type="presParOf" srcId="{C71CDADC-9E42-454D-B504-30E5EAD8CCAA}" destId="{01E04919-6DC9-4DCD-A165-71ADC986CCAD}" srcOrd="1" destOrd="0" presId="urn:microsoft.com/office/officeart/2018/2/layout/IconLabelDescriptionList"/>
    <dgm:cxn modelId="{C77036D2-B8D9-4601-AA26-BFEC66CAD41F}" type="presParOf" srcId="{C71CDADC-9E42-454D-B504-30E5EAD8CCAA}" destId="{C4227D82-0B3D-4416-A460-3D6C870FBA7D}" srcOrd="2" destOrd="0" presId="urn:microsoft.com/office/officeart/2018/2/layout/IconLabelDescriptionList"/>
    <dgm:cxn modelId="{4A128936-5359-4B2A-BCD7-D2ED5F3A639D}" type="presParOf" srcId="{C71CDADC-9E42-454D-B504-30E5EAD8CCAA}" destId="{DE94FD0B-DDB8-4678-931E-570A41D0EA32}" srcOrd="3" destOrd="0" presId="urn:microsoft.com/office/officeart/2018/2/layout/IconLabelDescriptionList"/>
    <dgm:cxn modelId="{FEA841BC-59AB-4A4D-85D7-3496C73F7201}" type="presParOf" srcId="{C71CDADC-9E42-454D-B504-30E5EAD8CCAA}" destId="{440DB28D-8024-4DD8-9866-E60962DDF8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3F029-3946-43EC-8A54-0CAF41BBF45D}">
      <dsp:nvSpPr>
        <dsp:cNvPr id="0" name=""/>
        <dsp:cNvSpPr/>
      </dsp:nvSpPr>
      <dsp:spPr>
        <a:xfrm>
          <a:off x="372300" y="104053"/>
          <a:ext cx="1510523" cy="1417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43B04-4751-4882-9F95-0FDD9178BFFA}">
      <dsp:nvSpPr>
        <dsp:cNvPr id="0" name=""/>
        <dsp:cNvSpPr/>
      </dsp:nvSpPr>
      <dsp:spPr>
        <a:xfrm>
          <a:off x="372300" y="1658303"/>
          <a:ext cx="4315781" cy="607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Part of ISO Standard SQL</a:t>
          </a:r>
        </a:p>
      </dsp:txBody>
      <dsp:txXfrm>
        <a:off x="372300" y="1658303"/>
        <a:ext cx="4315781" cy="607565"/>
      </dsp:txXfrm>
    </dsp:sp>
    <dsp:sp modelId="{0FC4569E-E1AF-4C6F-91A5-A37583CF61BE}">
      <dsp:nvSpPr>
        <dsp:cNvPr id="0" name=""/>
        <dsp:cNvSpPr/>
      </dsp:nvSpPr>
      <dsp:spPr>
        <a:xfrm>
          <a:off x="372300" y="2329402"/>
          <a:ext cx="4315781" cy="9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Introduced in SQL:1999 (aka SQL 3)</a:t>
          </a:r>
        </a:p>
      </dsp:txBody>
      <dsp:txXfrm>
        <a:off x="372300" y="2329402"/>
        <a:ext cx="4315781" cy="951343"/>
      </dsp:txXfrm>
    </dsp:sp>
    <dsp:sp modelId="{94E3A5C8-F239-499A-B4E6-98D3EC96D97F}">
      <dsp:nvSpPr>
        <dsp:cNvPr id="0" name=""/>
        <dsp:cNvSpPr/>
      </dsp:nvSpPr>
      <dsp:spPr>
        <a:xfrm>
          <a:off x="5443343" y="104053"/>
          <a:ext cx="1510523" cy="1417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27D82-0B3D-4416-A460-3D6C870FBA7D}">
      <dsp:nvSpPr>
        <dsp:cNvPr id="0" name=""/>
        <dsp:cNvSpPr/>
      </dsp:nvSpPr>
      <dsp:spPr>
        <a:xfrm>
          <a:off x="5443343" y="1658303"/>
          <a:ext cx="4315781" cy="607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Supported in </a:t>
          </a:r>
        </a:p>
      </dsp:txBody>
      <dsp:txXfrm>
        <a:off x="5443343" y="1658303"/>
        <a:ext cx="4315781" cy="607565"/>
      </dsp:txXfrm>
    </dsp:sp>
    <dsp:sp modelId="{440DB28D-8024-4DD8-9866-E60962DDF888}">
      <dsp:nvSpPr>
        <dsp:cNvPr id="0" name=""/>
        <dsp:cNvSpPr/>
      </dsp:nvSpPr>
      <dsp:spPr>
        <a:xfrm>
          <a:off x="5443343" y="2329402"/>
          <a:ext cx="4315781" cy="951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PostgreSQL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Oracle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 Server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DB2</a:t>
          </a:r>
        </a:p>
      </dsp:txBody>
      <dsp:txXfrm>
        <a:off x="5443343" y="2329402"/>
        <a:ext cx="4315781" cy="95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0680F-B01C-344B-88CA-07274FB0C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67147-6A4E-AE42-B6F3-DF7D2D11D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6781-BA4D-A249-84FD-F837E05F403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DF83A-10B8-4349-B837-AD747AE4B1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A651-C5B7-0645-AF3F-5A0760FAB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814D7-1A1C-164C-8B1E-E68BC0832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5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E9F28-7CF2-8649-81EB-B7E994A82C2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BC7E-17BC-6245-9843-BEB865153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9A9910-160E-8544-8C45-D52C8A0E1F09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988-E3E0-1C4E-B49A-1B8948371B68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84C7-FA1E-2C45-BBED-FEFC1EF4DD69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AD92-1D11-2C41-A80D-68A2F74D180C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C721-6D86-5844-A909-2C2A6F499FB5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EBDD-ABB4-1447-A33A-140246DEF206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9427-231E-8A44-9A24-7369F58CEDCC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ED14-254D-1144-9987-E4D4D23FC2DE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EDB0-3F22-2F40-A769-C7B7387D0DD6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E2BD-04F7-7C47-A4F7-7853D21BD617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1804-FD8D-604E-825F-3485C321E888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0EDB-6753-3C49-B6A8-EC0C54DBF7E5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B237-DFCC-9A47-9711-77C335E3B3FA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E815-ED91-4146-9871-BCC35EAC3C57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51A8-224C-C247-8866-257E34F26B0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35C2-B130-A848-8DB3-FBE78B41ECB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A908-D810-7B4B-A659-762082DE67E4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58325-D757-0346-8DCE-F2CDBE28198D}" type="datetime1">
              <a:rPr lang="en-US" smtClean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jlis/talk-writing-recursive-querie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usdata.com/blog/2018/05/15/fun-with-sql-recursive-ctes/" TargetMode="External"/><Relationship Id="rId2" Type="http://schemas.openxmlformats.org/officeDocument/2006/relationships/hyperlink" Target="https://www.postgresql.org/docs/current/queries-wi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p/product/B006Y8MKUU" TargetMode="External"/><Relationship Id="rId5" Type="http://schemas.openxmlformats.org/officeDocument/2006/relationships/hyperlink" Target="https://tapoueh.org/blog/2018/01/exporting-a-hierarchy-in-json-with-recursive-queries/" TargetMode="External"/><Relationship Id="rId4" Type="http://schemas.openxmlformats.org/officeDocument/2006/relationships/hyperlink" Target="https://www.slideshare.net/MarkusWinand/modern-sq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Mandelbrot_set" TargetMode="External"/><Relationship Id="rId2" Type="http://schemas.openxmlformats.org/officeDocument/2006/relationships/hyperlink" Target="https://www.periscopedata.com/blog/postgres-recursive-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snippets/mariusz-krynski/bedBGK/tic-tac-toesq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jLis" TargetMode="External"/><Relationship Id="rId2" Type="http://schemas.openxmlformats.org/officeDocument/2006/relationships/hyperlink" Target="https://www.linkedin.com/in/benli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135D-E4FB-4F4B-8A03-3284BD8BD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Recursive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1EE5-D6C0-2545-BC53-6131C5A37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Retrieving Hierarchy Data from Relational Tables</a:t>
            </a:r>
          </a:p>
          <a:p>
            <a:endParaRPr lang="en-US" dirty="0"/>
          </a:p>
          <a:p>
            <a:r>
              <a:rPr lang="en-US" dirty="0"/>
              <a:t>Ben Lis</a:t>
            </a:r>
          </a:p>
          <a:p>
            <a:r>
              <a:rPr lang="en-US" dirty="0"/>
              <a:t>PostgresConf US 2019</a:t>
            </a:r>
          </a:p>
        </p:txBody>
      </p:sp>
    </p:spTree>
    <p:extLst>
      <p:ext uri="{BB962C8B-B14F-4D97-AF65-F5344CB8AC3E}">
        <p14:creationId xmlns:p14="http://schemas.microsoft.com/office/powerpoint/2010/main" val="418416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1"/>
            <a:ext cx="4513792" cy="160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Idea 2: Write a  Program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3925116"/>
            <a:ext cx="4513792" cy="20592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Use Python, Java, PL/pgSQL,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Query all employees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For each employee get their boss’s record and then their boss’s boss’s record, etc. until you get a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Complex and resource consumptive!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cap="all" dirty="0">
              <a:solidFill>
                <a:schemeClr val="bg1"/>
              </a:solidFill>
            </a:endParaRP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E504C-E1B6-3F47-8748-2A583F1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9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3000718"/>
            <a:ext cx="4513792" cy="2028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Shouldn’t we be able to write this Query in SQL?</a:t>
            </a: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CA0DC-F66B-2942-B605-FFA5159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97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77F9-DA60-7544-8E8B-AF3793DD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we SHOULD be able to Write this Query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2F76-0E17-AF47-B234-D3D29254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early days (decades) of SQL &amp; relational databases we couldn’t</a:t>
            </a:r>
          </a:p>
          <a:p>
            <a:r>
              <a:rPr lang="en-US" dirty="0"/>
              <a:t>Writing a program (Idea 2) was the only solution</a:t>
            </a:r>
          </a:p>
          <a:p>
            <a:r>
              <a:rPr lang="en-US" dirty="0"/>
              <a:t>Other names for the hierarchy problem: </a:t>
            </a:r>
          </a:p>
          <a:p>
            <a:pPr lvl="1"/>
            <a:r>
              <a:rPr lang="en-US" dirty="0"/>
              <a:t>Transitive Closure</a:t>
            </a:r>
          </a:p>
          <a:p>
            <a:pPr lvl="1"/>
            <a:r>
              <a:rPr lang="en-US" dirty="0"/>
              <a:t>Bill of Materials</a:t>
            </a:r>
          </a:p>
          <a:p>
            <a:pPr lvl="1"/>
            <a:r>
              <a:rPr lang="en-US" dirty="0"/>
              <a:t>Parts Explosion</a:t>
            </a:r>
          </a:p>
          <a:p>
            <a:r>
              <a:rPr lang="en-US" dirty="0"/>
              <a:t>Good news:  We can write this query in modern SQL using recursive SQL!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F3CF-13CB-9B40-A661-54F16CC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Recursive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Ideas, CTE, Syntax, structure &amp;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17342-2098-E049-8419-37DD97F0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F72-BE35-FC4F-BB33-F941324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Recursive SQL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954D92-99B8-4195-B34E-5F1CCC505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26552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AB539-6FA2-E946-83A7-D445B9D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F72-BE35-FC4F-BB33-F9413245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C02A-DCAA-3646-928E-CBABFD0D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re·cur·sive /rəˈkərsiv/</a:t>
            </a:r>
            <a:r>
              <a:rPr lang="en-US" dirty="0"/>
              <a:t>:  a program or routine of which </a:t>
            </a:r>
            <a:r>
              <a:rPr lang="en-US" u="sng" dirty="0"/>
              <a:t>a part requires the application of the whole</a:t>
            </a:r>
            <a:r>
              <a:rPr lang="en-US" dirty="0"/>
              <a:t>, so that its explicit </a:t>
            </a:r>
            <a:r>
              <a:rPr lang="en-US" u="sng" dirty="0"/>
              <a:t>interpretation requires in general many successive executions</a:t>
            </a:r>
          </a:p>
          <a:p>
            <a:r>
              <a:rPr lang="en-US" dirty="0"/>
              <a:t>Self-referencing</a:t>
            </a:r>
          </a:p>
          <a:p>
            <a:pPr lvl="1"/>
            <a:r>
              <a:rPr lang="en-US" dirty="0"/>
              <a:t>Your Bosses = Your Manager + Your Manager’s Bosses</a:t>
            </a:r>
          </a:p>
          <a:p>
            <a:r>
              <a:rPr lang="en-US" dirty="0"/>
              <a:t>Recursive SQL is an iterative process</a:t>
            </a:r>
          </a:p>
          <a:p>
            <a:pPr lvl="1"/>
            <a:r>
              <a:rPr lang="en-US" dirty="0"/>
              <a:t>Think while loops</a:t>
            </a:r>
          </a:p>
          <a:p>
            <a:pPr lvl="1"/>
            <a:r>
              <a:rPr lang="en-US" dirty="0"/>
              <a:t>But SQL is declarative!!!! </a:t>
            </a:r>
          </a:p>
          <a:p>
            <a:r>
              <a:rPr lang="en-US" dirty="0"/>
              <a:t>Tip: Put aside knowledge of recursion in programming</a:t>
            </a:r>
          </a:p>
          <a:p>
            <a:r>
              <a:rPr lang="en-US" dirty="0"/>
              <a:t>Recursive SQL uses Common Table Expressions (CTEs)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D552-1525-AC4F-AE20-59FA60749F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CE5B3-B83C-AC49-89DC-96808C59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6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 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7CABD-8C56-7D4D-A01C-960CBED2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9779000" cy="214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8217C-FA72-C749-8572-131D5EA6D36F}"/>
              </a:ext>
            </a:extLst>
          </p:cNvPr>
          <p:cNvSpPr txBox="1"/>
          <p:nvPr/>
        </p:nvSpPr>
        <p:spPr>
          <a:xfrm>
            <a:off x="739142" y="433464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cte.sql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F9A422-CC4E-E94A-A23A-93960EB28742}"/>
              </a:ext>
            </a:extLst>
          </p:cNvPr>
          <p:cNvSpPr txBox="1">
            <a:spLocks/>
          </p:cNvSpPr>
          <p:nvPr/>
        </p:nvSpPr>
        <p:spPr>
          <a:xfrm>
            <a:off x="685800" y="4928049"/>
            <a:ext cx="10131425" cy="1002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Primarily used to simplify queries</a:t>
            </a:r>
          </a:p>
          <a:p>
            <a:r>
              <a:rPr lang="en-US" dirty="0"/>
              <a:t>Think of as inline view(s)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2A8B2-CEA1-9440-BD63-018ADBB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8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CTE  Structure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Keyword: recursive</a:t>
            </a:r>
          </a:p>
          <a:p>
            <a:r>
              <a:rPr lang="en-US" dirty="0"/>
              <a:t>Always a UNION or UNION ALL of</a:t>
            </a:r>
          </a:p>
          <a:p>
            <a:pPr lvl="1"/>
            <a:r>
              <a:rPr lang="en-US" dirty="0"/>
              <a:t>Non-recursive select</a:t>
            </a:r>
          </a:p>
          <a:p>
            <a:pPr lvl="1"/>
            <a:r>
              <a:rPr lang="en-US" dirty="0"/>
              <a:t>Recursive select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A18BF-1738-A94B-A29C-CE7A8856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4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Non-recursive select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Evaluated 1</a:t>
            </a:r>
            <a:r>
              <a:rPr lang="en-US" baseline="30000" dirty="0"/>
              <a:t>st </a:t>
            </a:r>
            <a:r>
              <a:rPr lang="en-US" dirty="0"/>
              <a:t> - where we start</a:t>
            </a:r>
          </a:p>
          <a:p>
            <a:r>
              <a:rPr lang="en-US" dirty="0"/>
              <a:t>FROM clause:</a:t>
            </a:r>
          </a:p>
          <a:p>
            <a:pPr lvl="1"/>
            <a:r>
              <a:rPr lang="en-US" u="sng" dirty="0"/>
              <a:t>Must not</a:t>
            </a:r>
            <a:r>
              <a:rPr lang="en-US" dirty="0"/>
              <a:t> refer to &lt;cte-name&gt; </a:t>
            </a:r>
          </a:p>
          <a:p>
            <a:pPr lvl="1"/>
            <a:r>
              <a:rPr lang="en-US" dirty="0"/>
              <a:t>Refers to table containing hierarchy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DD22D-0F6B-4C4D-92FD-8B524887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select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Evaluated 2..N times</a:t>
            </a:r>
          </a:p>
          <a:p>
            <a:r>
              <a:rPr lang="en-US" dirty="0"/>
              <a:t>FROM clause:</a:t>
            </a:r>
          </a:p>
          <a:p>
            <a:pPr lvl="1"/>
            <a:r>
              <a:rPr lang="en-US" u="sng" dirty="0"/>
              <a:t>Must</a:t>
            </a:r>
            <a:r>
              <a:rPr lang="en-US" dirty="0"/>
              <a:t> reference &lt;cte-name&gt; </a:t>
            </a:r>
          </a:p>
          <a:p>
            <a:pPr lvl="1"/>
            <a:r>
              <a:rPr lang="en-US" dirty="0"/>
              <a:t>Join of the &lt;cte-name&gt; and table containing hierarchy</a:t>
            </a:r>
          </a:p>
          <a:p>
            <a:r>
              <a:rPr lang="en-US" dirty="0"/>
              <a:t>N is a function of the data and the recursive select’s where clause</a:t>
            </a:r>
          </a:p>
          <a:p>
            <a:r>
              <a:rPr lang="en-US" dirty="0"/>
              <a:t>Think of DB engine dynamically adding correct # of joins to FROM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135CB-9DFC-A24F-8BE5-100FE220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18C4-B497-3D40-9BB6-5A6D2AEE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D87F-87E5-6A4E-8550-9166607A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Talk Right for You?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D57E6-D5F5-F246-A9E1-116B2AE6B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31AB-367C-0042-BBA5-37265F887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Why we need recursive queries</a:t>
            </a:r>
          </a:p>
          <a:p>
            <a:r>
              <a:rPr lang="en-US" dirty="0"/>
              <a:t>How they work</a:t>
            </a:r>
          </a:p>
          <a:p>
            <a:r>
              <a:rPr lang="en-US" dirty="0"/>
              <a:t>How to write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436E5-B441-5043-AD5C-C0A991F63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43C282-6296-994B-AFC8-4BEF829977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Basic knowledge of SQL through outer joins</a:t>
            </a:r>
          </a:p>
          <a:p>
            <a:r>
              <a:rPr lang="en-US" dirty="0"/>
              <a:t>General programming concepts</a:t>
            </a:r>
          </a:p>
          <a:p>
            <a:r>
              <a:rPr lang="en-US" dirty="0"/>
              <a:t>Slides and SQL: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https://github.com/benjlis/talk-writing-recursive-queries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C9C-B362-044A-B1EC-41014E3A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2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F7ECF-0394-8149-AA25-097C39A3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65917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D1637-47F9-5340-8CA2-27D8F814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250678"/>
            <a:ext cx="6095593" cy="2194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BCA0B-3433-D345-8E3D-1A86907B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RECURSIVE CTE 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EE37B1-159F-4C1D-BD40-5BCE4BA9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= Query Results; WT = Working Table</a:t>
            </a:r>
          </a:p>
          <a:p>
            <a:pPr marL="0" indent="0">
              <a:buNone/>
            </a:pPr>
            <a:r>
              <a:rPr lang="en-US" dirty="0"/>
              <a:t>Both initially empty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Execute &lt;non-recursive select&gt;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results to QR and WT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until WT is empty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Execute &lt;recursive select&gt; using WT data for &lt;cte-name&gt;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Add results to QR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Replace WT with results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5A7D6-5428-9540-A1C2-92EE86F6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Recursive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down to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C50F-7F32-9A45-8F10-80303829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16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What is ADAMS REPORTING LINE?</a:t>
            </a:r>
          </a:p>
        </p:txBody>
      </p:sp>
      <p:pic>
        <p:nvPicPr>
          <p:cNvPr id="15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64943-48BE-D84F-8EBF-A697938E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8" y="2889124"/>
            <a:ext cx="10477500" cy="16256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47031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6977D-3B61-5847-AA3E-98E1A964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0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503D4-8F85-7142-8819-67E3109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8" y="2889124"/>
            <a:ext cx="10337800" cy="17653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All Employees from CEO to Entry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47031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3A2EF-0944-2642-A771-035591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6DFAC61-ED67-D648-BA27-78A5E55A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269613"/>
            <a:ext cx="8445500" cy="28416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Include a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5221750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oc-level.sql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EC32D-E582-4843-B6E6-D69785F2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12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BB8671-15A5-D147-885B-B687D0C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Include A Path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88B9-3884-FF4F-BE53-C913457B6B45}"/>
              </a:ext>
            </a:extLst>
          </p:cNvPr>
          <p:cNvSpPr txBox="1"/>
          <p:nvPr/>
        </p:nvSpPr>
        <p:spPr>
          <a:xfrm>
            <a:off x="848326" y="522175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oc-path.sql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B4C54-2D1A-5D4E-B2AB-6038DB5E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657629"/>
            <a:ext cx="10312400" cy="23114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85182-A377-9F4B-BD71-DD67E31F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Recommended Readings &amp; Beyond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910E-4E2C-D24B-A21C-E3467C9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F1761-9797-324B-9FEA-E7E129F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2AEE8-F819-A847-8A5C-3559BD7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PostgreSQL documentation</a:t>
            </a:r>
            <a:endParaRPr lang="en-US" dirty="0"/>
          </a:p>
          <a:p>
            <a:r>
              <a:rPr lang="en-US" dirty="0">
                <a:hlinkClick r:id="rId3"/>
              </a:rPr>
              <a:t>Fun with SQL: Recursive CTEs in Postgres</a:t>
            </a:r>
            <a:r>
              <a:rPr lang="en-US" dirty="0"/>
              <a:t> – Craig Kerstiens</a:t>
            </a:r>
          </a:p>
          <a:p>
            <a:r>
              <a:rPr lang="en-US" dirty="0">
                <a:hlinkClick r:id="rId4"/>
              </a:rPr>
              <a:t>Modern SQL in Open Source and Commercial Databases</a:t>
            </a:r>
            <a:r>
              <a:rPr lang="en-US" dirty="0"/>
              <a:t>  (slides 45-60) – Markus Winand</a:t>
            </a:r>
          </a:p>
          <a:p>
            <a:r>
              <a:rPr lang="en-US" dirty="0">
                <a:hlinkClick r:id="rId5"/>
              </a:rPr>
              <a:t>Exporting a Hierarchy in JSON: with recursive queries</a:t>
            </a:r>
            <a:r>
              <a:rPr lang="en-US" dirty="0"/>
              <a:t>   - Dmitri Fontaine</a:t>
            </a:r>
          </a:p>
          <a:p>
            <a:r>
              <a:rPr lang="en-US" dirty="0">
                <a:hlinkClick r:id="rId6"/>
              </a:rPr>
              <a:t>Joe Celko’s  Trees and Hierarchies in SQL for Smarties</a:t>
            </a:r>
            <a:r>
              <a:rPr lang="en-US" dirty="0"/>
              <a:t>  (Book)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B0576-50E5-5948-B957-488F8DFA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3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C6B9-733A-0E4F-A7E7-3F4452F1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8EA9-2B45-A545-A93B-2D5BAE51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queries are the most common application of recursive SQL, but not the only application!</a:t>
            </a:r>
          </a:p>
          <a:p>
            <a:r>
              <a:rPr lang="en-US" dirty="0"/>
              <a:t>Pretty wild recursive SQL queries:</a:t>
            </a:r>
          </a:p>
          <a:p>
            <a:pPr lvl="1"/>
            <a:r>
              <a:rPr lang="en-US" dirty="0">
                <a:hlinkClick r:id="rId2"/>
              </a:rPr>
              <a:t>Solving the Traveling Salesman Problem with Postgres Recursive CTEs</a:t>
            </a:r>
            <a:r>
              <a:rPr lang="en-US" dirty="0"/>
              <a:t>  - Periscope Data</a:t>
            </a:r>
          </a:p>
          <a:p>
            <a:pPr lvl="1"/>
            <a:r>
              <a:rPr lang="en-US" dirty="0">
                <a:hlinkClick r:id="rId3"/>
              </a:rPr>
              <a:t>Mandelbrot Set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tic-tac-toe</a:t>
            </a:r>
            <a:endParaRPr lang="en-US" dirty="0"/>
          </a:p>
          <a:p>
            <a:r>
              <a:rPr lang="en-US" dirty="0"/>
              <a:t>My views:</a:t>
            </a:r>
          </a:p>
          <a:p>
            <a:pPr lvl="1"/>
            <a:r>
              <a:rPr lang="en-US" dirty="0"/>
              <a:t>Can doesn’t mean should</a:t>
            </a:r>
          </a:p>
          <a:p>
            <a:pPr lvl="1"/>
            <a:r>
              <a:rPr lang="en-US" dirty="0"/>
              <a:t>Worth studying for learning advanced techniques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1DD05-6839-534B-8D39-0644D3A2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CFD70-09DE-284A-A04C-0FB34D3A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75C18-AEF3-0D4B-BD07-9DE6E27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7789-6C85-4E48-8259-E5582FC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53C5-5A2F-2D4C-BAF8-1CF3D106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 at LEI Smart</a:t>
            </a:r>
          </a:p>
          <a:p>
            <a:r>
              <a:rPr lang="en-US" dirty="0"/>
              <a:t>Writes recursive queries on corporate hierarchy data</a:t>
            </a:r>
          </a:p>
          <a:p>
            <a:r>
              <a:rPr lang="en-US" dirty="0"/>
              <a:t>Initially found recursive SQL a bit confusing</a:t>
            </a:r>
          </a:p>
          <a:p>
            <a:r>
              <a:rPr lang="en-US" dirty="0"/>
              <a:t>Using PostgreSQL since 2015</a:t>
            </a:r>
          </a:p>
          <a:p>
            <a:r>
              <a:rPr lang="en-US" dirty="0"/>
              <a:t>Started working with Oracle databases in 1988!</a:t>
            </a:r>
          </a:p>
          <a:p>
            <a:r>
              <a:rPr lang="en-US" dirty="0"/>
              <a:t>Adjunct Associate Faculty in Applied Analytics at Columbia University</a:t>
            </a:r>
          </a:p>
          <a:p>
            <a:r>
              <a:rPr lang="en-US" dirty="0"/>
              <a:t>Held various technical, product, and management roles on Wall Street</a:t>
            </a:r>
          </a:p>
          <a:p>
            <a:r>
              <a:rPr lang="en-US" dirty="0">
                <a:hlinkClick r:id="rId2"/>
              </a:rPr>
              <a:t>LinkedIn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Twitter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1EB5-69A4-0143-BBD6-F301EC4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FB3D-E7FB-054C-9C29-22DD1E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0DC9-E828-8843-8B21-9D504E7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Understanding Recursive SQL</a:t>
            </a:r>
          </a:p>
          <a:p>
            <a:r>
              <a:rPr lang="en-US" dirty="0"/>
              <a:t>Writing Recursive Queries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Questions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F8BEB-F3DE-514E-B499-945F2C50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36F-C7AE-9142-BAEC-40B14BB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D5B6-D74F-2644-A901-9571A602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need recursive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8D0D-A68E-E64D-8B7F-9EAE3D3B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E2F-5A0A-0B4E-9ED7-E591E55F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HR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DABF-B4C9-DB43-968F-20200D408C40}"/>
              </a:ext>
            </a:extLst>
          </p:cNvPr>
          <p:cNvSpPr txBox="1"/>
          <p:nvPr/>
        </p:nvSpPr>
        <p:spPr>
          <a:xfrm>
            <a:off x="5488478" y="5436421"/>
            <a:ext cx="1699722" cy="45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hrex-create.sql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100D5-7EA0-3C4A-9E9D-A42F92AE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9752" y="1400889"/>
            <a:ext cx="6095593" cy="389399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926E1-CC57-F34C-B77A-3EA95D41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6E2F-5A0A-0B4E-9ED7-E591E55F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10133444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Let’s QUERY EMPLOYEEs, THEIR BOSS &amp; THE Boss's Boss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A1889-E3D6-1A4B-9540-789EF7141DDC}"/>
              </a:ext>
            </a:extLst>
          </p:cNvPr>
          <p:cNvSpPr txBox="1"/>
          <p:nvPr/>
        </p:nvSpPr>
        <p:spPr>
          <a:xfrm>
            <a:off x="2237277" y="5090200"/>
            <a:ext cx="1712422" cy="50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boss-queries.sql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F5B9A2-D04B-104E-89F2-EAEA6A346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431" y="2383734"/>
            <a:ext cx="7518400" cy="25841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21E3D-B3C9-4448-AD48-95E644C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Let’s Query EMPLOYEES’ Entire Reporting 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Hmmm… how do we do that?</a:t>
            </a: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BCE76-39FB-2241-B5C7-9D9F97B6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4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D7059-BFDB-A04E-A0B8-F229B6D5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028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Idea 1: extend current approach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E44B8-7B56-4F12-9497-6D9F5088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358487"/>
            <a:ext cx="4513792" cy="14073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“Add a few more JOINs”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Need to know the number of hierarchy levels in advance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Not realistic or robust!</a:t>
            </a:r>
          </a:p>
          <a:p>
            <a:pPr marL="0" indent="0" algn="r">
              <a:buNone/>
            </a:pPr>
            <a:endParaRPr lang="en-US" cap="all" dirty="0">
              <a:solidFill>
                <a:schemeClr val="bg1"/>
              </a:solidFill>
            </a:endParaRP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24AB3-DD87-C747-923B-5817F98775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679" y="2733444"/>
            <a:ext cx="5124328" cy="26121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C9AEC-3175-DC4B-9F3A-1D59ED5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787</Words>
  <Application>Microsoft Macintosh PowerPoint</Application>
  <PresentationFormat>Widescreen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Writing Recursive Queries</vt:lpstr>
      <vt:lpstr>Is this Talk Right for You?</vt:lpstr>
      <vt:lpstr>About ME</vt:lpstr>
      <vt:lpstr>Agenda</vt:lpstr>
      <vt:lpstr>Motivation</vt:lpstr>
      <vt:lpstr>HR Database</vt:lpstr>
      <vt:lpstr>Let’s QUERY EMPLOYEEs, THEIR BOSS &amp; THE Boss's Boss</vt:lpstr>
      <vt:lpstr>Let’s Query EMPLOYEES’ Entire Reporting Line</vt:lpstr>
      <vt:lpstr>Idea 1: extend current approach</vt:lpstr>
      <vt:lpstr>Idea 2: Write a  Program</vt:lpstr>
      <vt:lpstr>Shouldn’t we be able to write this Query in SQL?</vt:lpstr>
      <vt:lpstr>we SHOULD be able to Write this Query in SQL</vt:lpstr>
      <vt:lpstr>Understanding Recursive SQL</vt:lpstr>
      <vt:lpstr>Recursive SQL Support</vt:lpstr>
      <vt:lpstr>Key Ideas</vt:lpstr>
      <vt:lpstr>Common Table expression (CTE) Example</vt:lpstr>
      <vt:lpstr>RECURSIVE CTE  Structure</vt:lpstr>
      <vt:lpstr>Non-recursive select</vt:lpstr>
      <vt:lpstr>recursive select</vt:lpstr>
      <vt:lpstr>RECURSIVE CTE  EVALUATION</vt:lpstr>
      <vt:lpstr>WRITING Recursive Queries</vt:lpstr>
      <vt:lpstr>What is ADAMS REPORTING LINE?</vt:lpstr>
      <vt:lpstr>All Employees from CEO to Entry level</vt:lpstr>
      <vt:lpstr>Include a Level</vt:lpstr>
      <vt:lpstr>Include A Path</vt:lpstr>
      <vt:lpstr>Next steps</vt:lpstr>
      <vt:lpstr>recommended Readings</vt:lpstr>
      <vt:lpstr>Beyond Hierarchy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Recursive Queries</dc:title>
  <dc:creator>Benjamin Lis</dc:creator>
  <cp:lastModifiedBy>Benjamin Lis</cp:lastModifiedBy>
  <cp:revision>19</cp:revision>
  <cp:lastPrinted>2019-03-18T04:39:10Z</cp:lastPrinted>
  <dcterms:created xsi:type="dcterms:W3CDTF">2019-03-17T20:36:13Z</dcterms:created>
  <dcterms:modified xsi:type="dcterms:W3CDTF">2019-03-19T11:20:42Z</dcterms:modified>
</cp:coreProperties>
</file>