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1" r:id="rId6"/>
    <p:sldId id="262" r:id="rId7"/>
    <p:sldId id="264" r:id="rId8"/>
    <p:sldId id="266" r:id="rId9"/>
    <p:sldId id="267" r:id="rId10"/>
    <p:sldId id="268" r:id="rId11"/>
    <p:sldId id="27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57"/>
    <p:restoredTop sz="96327"/>
  </p:normalViewPr>
  <p:slideViewPr>
    <p:cSldViewPr snapToGrid="0" snapToObjects="1">
      <p:cViewPr varScale="1">
        <p:scale>
          <a:sx n="86" d="100"/>
          <a:sy n="86" d="100"/>
        </p:scale>
        <p:origin x="224"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5C95A-8F63-4F5B-91E4-974DF0C789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91AC353-6E83-4CFA-87F5-26DE12E7F5CA}">
      <dgm:prSet/>
      <dgm:spPr/>
      <dgm:t>
        <a:bodyPr/>
        <a:lstStyle/>
        <a:p>
          <a:pPr>
            <a:lnSpc>
              <a:spcPct val="100000"/>
            </a:lnSpc>
          </a:pPr>
          <a:r>
            <a:rPr lang="en-US" dirty="0"/>
            <a:t>Early valuation models suffer from various assumptions about financial markets and individual securities that limit their practical efficacy</a:t>
          </a:r>
        </a:p>
      </dgm:t>
    </dgm:pt>
    <dgm:pt modelId="{BB60D586-0866-4506-9320-99D8C2D29029}" type="parTrans" cxnId="{5E95FF33-5D69-4EF9-A062-2D2630D19497}">
      <dgm:prSet/>
      <dgm:spPr/>
      <dgm:t>
        <a:bodyPr/>
        <a:lstStyle/>
        <a:p>
          <a:endParaRPr lang="en-US"/>
        </a:p>
      </dgm:t>
    </dgm:pt>
    <dgm:pt modelId="{CDD14565-A134-41A6-8BB9-DCDAE2E04F75}" type="sibTrans" cxnId="{5E95FF33-5D69-4EF9-A062-2D2630D19497}">
      <dgm:prSet/>
      <dgm:spPr/>
      <dgm:t>
        <a:bodyPr/>
        <a:lstStyle/>
        <a:p>
          <a:endParaRPr lang="en-US"/>
        </a:p>
      </dgm:t>
    </dgm:pt>
    <dgm:pt modelId="{D2EB0B70-3B97-4409-8896-57E440B2F87E}">
      <dgm:prSet/>
      <dgm:spPr/>
      <dgm:t>
        <a:bodyPr/>
        <a:lstStyle/>
        <a:p>
          <a:pPr>
            <a:lnSpc>
              <a:spcPct val="100000"/>
            </a:lnSpc>
          </a:pPr>
          <a:r>
            <a:rPr lang="en-US" dirty="0"/>
            <a:t>Enabled by improvements in data availability and computing power, machine learning models that avoid many of these assumptions have been shown to improve performance in practice</a:t>
          </a:r>
        </a:p>
      </dgm:t>
    </dgm:pt>
    <dgm:pt modelId="{1BB450BF-6A9C-4925-9195-AE8EB18FC743}" type="parTrans" cxnId="{BB045C1F-5B30-4B3B-A8C2-471A62C7B497}">
      <dgm:prSet/>
      <dgm:spPr/>
      <dgm:t>
        <a:bodyPr/>
        <a:lstStyle/>
        <a:p>
          <a:endParaRPr lang="en-US"/>
        </a:p>
      </dgm:t>
    </dgm:pt>
    <dgm:pt modelId="{8E955E7C-EA43-4D2B-8E38-571B3F2841CE}" type="sibTrans" cxnId="{BB045C1F-5B30-4B3B-A8C2-471A62C7B497}">
      <dgm:prSet/>
      <dgm:spPr/>
      <dgm:t>
        <a:bodyPr/>
        <a:lstStyle/>
        <a:p>
          <a:endParaRPr lang="en-US"/>
        </a:p>
      </dgm:t>
    </dgm:pt>
    <dgm:pt modelId="{0137AC09-C7C7-4830-9F4C-74F372F42195}">
      <dgm:prSet/>
      <dgm:spPr/>
      <dgm:t>
        <a:bodyPr/>
        <a:lstStyle/>
        <a:p>
          <a:pPr>
            <a:lnSpc>
              <a:spcPct val="100000"/>
            </a:lnSpc>
          </a:pPr>
          <a:r>
            <a:rPr lang="en-US" dirty="0"/>
            <a:t>Artificial neural networks (ANNs) are one type of machine (deep) learning model that do not require assumptions and are considered universal function approximators given their ability to represent a wide variety of arbitrary functions</a:t>
          </a:r>
        </a:p>
      </dgm:t>
    </dgm:pt>
    <dgm:pt modelId="{016AE098-C107-40B5-B56B-01D60024960D}" type="parTrans" cxnId="{74595240-7C91-4298-99C9-A0ABF1D6FA0D}">
      <dgm:prSet/>
      <dgm:spPr/>
      <dgm:t>
        <a:bodyPr/>
        <a:lstStyle/>
        <a:p>
          <a:endParaRPr lang="en-US"/>
        </a:p>
      </dgm:t>
    </dgm:pt>
    <dgm:pt modelId="{8DB99F33-CCBF-4F4F-AACE-1E1419FE5356}" type="sibTrans" cxnId="{74595240-7C91-4298-99C9-A0ABF1D6FA0D}">
      <dgm:prSet/>
      <dgm:spPr/>
      <dgm:t>
        <a:bodyPr/>
        <a:lstStyle/>
        <a:p>
          <a:endParaRPr lang="en-US"/>
        </a:p>
      </dgm:t>
    </dgm:pt>
    <dgm:pt modelId="{8755E778-99B6-4CCE-A5CB-EC2A1E77DC64}">
      <dgm:prSet/>
      <dgm:spPr/>
      <dgm:t>
        <a:bodyPr/>
        <a:lstStyle/>
        <a:p>
          <a:pPr>
            <a:lnSpc>
              <a:spcPct val="100000"/>
            </a:lnSpc>
          </a:pPr>
          <a:r>
            <a:rPr lang="en-US" dirty="0"/>
            <a:t>These features allow ANNs to generalize well and make them a good choice for pricing options </a:t>
          </a:r>
        </a:p>
      </dgm:t>
    </dgm:pt>
    <dgm:pt modelId="{F9706D4C-1887-4149-AC1A-9C8747F96CDD}" type="parTrans" cxnId="{0136FA3E-1340-4F7B-82F8-5DCA475AD249}">
      <dgm:prSet/>
      <dgm:spPr/>
      <dgm:t>
        <a:bodyPr/>
        <a:lstStyle/>
        <a:p>
          <a:endParaRPr lang="en-US"/>
        </a:p>
      </dgm:t>
    </dgm:pt>
    <dgm:pt modelId="{4461D510-7BF0-40C4-A5C3-82065B2DC2B3}" type="sibTrans" cxnId="{0136FA3E-1340-4F7B-82F8-5DCA475AD249}">
      <dgm:prSet/>
      <dgm:spPr/>
      <dgm:t>
        <a:bodyPr/>
        <a:lstStyle/>
        <a:p>
          <a:endParaRPr lang="en-US"/>
        </a:p>
      </dgm:t>
    </dgm:pt>
    <dgm:pt modelId="{E1819A70-3E42-4600-B126-43AF04DB161F}" type="pres">
      <dgm:prSet presAssocID="{89E5C95A-8F63-4F5B-91E4-974DF0C78998}" presName="root" presStyleCnt="0">
        <dgm:presLayoutVars>
          <dgm:dir/>
          <dgm:resizeHandles val="exact"/>
        </dgm:presLayoutVars>
      </dgm:prSet>
      <dgm:spPr/>
    </dgm:pt>
    <dgm:pt modelId="{D7984278-96B0-4230-8254-45531CED460E}" type="pres">
      <dgm:prSet presAssocID="{191AC353-6E83-4CFA-87F5-26DE12E7F5CA}" presName="compNode" presStyleCnt="0"/>
      <dgm:spPr/>
    </dgm:pt>
    <dgm:pt modelId="{14B6E2E8-E779-48F0-923E-AF1DB5AF32D7}" type="pres">
      <dgm:prSet presAssocID="{191AC353-6E83-4CFA-87F5-26DE12E7F5CA}" presName="bgRect" presStyleLbl="bgShp" presStyleIdx="0" presStyleCnt="4"/>
      <dgm:spPr/>
    </dgm:pt>
    <dgm:pt modelId="{3C84A24B-8C65-4FFC-A5B3-05E5AD51D200}" type="pres">
      <dgm:prSet presAssocID="{191AC353-6E83-4CFA-87F5-26DE12E7F5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29B7F11A-21CD-41CA-9E3A-8938FD0FDE0E}" type="pres">
      <dgm:prSet presAssocID="{191AC353-6E83-4CFA-87F5-26DE12E7F5CA}" presName="spaceRect" presStyleCnt="0"/>
      <dgm:spPr/>
    </dgm:pt>
    <dgm:pt modelId="{57CF6843-10D4-450A-AC2E-5FF83FE3AE4B}" type="pres">
      <dgm:prSet presAssocID="{191AC353-6E83-4CFA-87F5-26DE12E7F5CA}" presName="parTx" presStyleLbl="revTx" presStyleIdx="0" presStyleCnt="4">
        <dgm:presLayoutVars>
          <dgm:chMax val="0"/>
          <dgm:chPref val="0"/>
        </dgm:presLayoutVars>
      </dgm:prSet>
      <dgm:spPr/>
    </dgm:pt>
    <dgm:pt modelId="{0CE928BD-6249-4553-8AAE-3DBB94256B92}" type="pres">
      <dgm:prSet presAssocID="{CDD14565-A134-41A6-8BB9-DCDAE2E04F75}" presName="sibTrans" presStyleCnt="0"/>
      <dgm:spPr/>
    </dgm:pt>
    <dgm:pt modelId="{9C0FF196-2F6E-41F2-8488-F545BFE98B31}" type="pres">
      <dgm:prSet presAssocID="{D2EB0B70-3B97-4409-8896-57E440B2F87E}" presName="compNode" presStyleCnt="0"/>
      <dgm:spPr/>
    </dgm:pt>
    <dgm:pt modelId="{B33135FD-8B3A-4924-A670-F5C52A8B664A}" type="pres">
      <dgm:prSet presAssocID="{D2EB0B70-3B97-4409-8896-57E440B2F87E}" presName="bgRect" presStyleLbl="bgShp" presStyleIdx="1" presStyleCnt="4"/>
      <dgm:spPr/>
    </dgm:pt>
    <dgm:pt modelId="{E400F070-02F3-4168-AB29-9A0B649CE302}" type="pres">
      <dgm:prSet presAssocID="{D2EB0B70-3B97-4409-8896-57E440B2F8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57ADD4F-5989-41B9-B7EA-0E570A8C4660}" type="pres">
      <dgm:prSet presAssocID="{D2EB0B70-3B97-4409-8896-57E440B2F87E}" presName="spaceRect" presStyleCnt="0"/>
      <dgm:spPr/>
    </dgm:pt>
    <dgm:pt modelId="{1F2394FA-B021-4096-9737-BC5738357E8C}" type="pres">
      <dgm:prSet presAssocID="{D2EB0B70-3B97-4409-8896-57E440B2F87E}" presName="parTx" presStyleLbl="revTx" presStyleIdx="1" presStyleCnt="4">
        <dgm:presLayoutVars>
          <dgm:chMax val="0"/>
          <dgm:chPref val="0"/>
        </dgm:presLayoutVars>
      </dgm:prSet>
      <dgm:spPr/>
    </dgm:pt>
    <dgm:pt modelId="{0809D145-0D35-4725-BBEC-9B5CE03939B0}" type="pres">
      <dgm:prSet presAssocID="{8E955E7C-EA43-4D2B-8E38-571B3F2841CE}" presName="sibTrans" presStyleCnt="0"/>
      <dgm:spPr/>
    </dgm:pt>
    <dgm:pt modelId="{A8F243F3-6FC5-423E-AAAC-D28BD92FB220}" type="pres">
      <dgm:prSet presAssocID="{0137AC09-C7C7-4830-9F4C-74F372F42195}" presName="compNode" presStyleCnt="0"/>
      <dgm:spPr/>
    </dgm:pt>
    <dgm:pt modelId="{4D7B3F94-123D-49CB-B0C8-0219D21D7BBE}" type="pres">
      <dgm:prSet presAssocID="{0137AC09-C7C7-4830-9F4C-74F372F42195}" presName="bgRect" presStyleLbl="bgShp" presStyleIdx="2" presStyleCnt="4"/>
      <dgm:spPr/>
    </dgm:pt>
    <dgm:pt modelId="{DE54FE8A-B29E-49D2-842A-65122BEFEED1}" type="pres">
      <dgm:prSet presAssocID="{0137AC09-C7C7-4830-9F4C-74F372F421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C13021A-4F69-4681-9908-9B37DF319D84}" type="pres">
      <dgm:prSet presAssocID="{0137AC09-C7C7-4830-9F4C-74F372F42195}" presName="spaceRect" presStyleCnt="0"/>
      <dgm:spPr/>
    </dgm:pt>
    <dgm:pt modelId="{AD1778A0-C70B-4E7F-B883-5646887E395D}" type="pres">
      <dgm:prSet presAssocID="{0137AC09-C7C7-4830-9F4C-74F372F42195}" presName="parTx" presStyleLbl="revTx" presStyleIdx="2" presStyleCnt="4">
        <dgm:presLayoutVars>
          <dgm:chMax val="0"/>
          <dgm:chPref val="0"/>
        </dgm:presLayoutVars>
      </dgm:prSet>
      <dgm:spPr/>
    </dgm:pt>
    <dgm:pt modelId="{91E8208E-6506-45F8-9C2D-2D49F15A301B}" type="pres">
      <dgm:prSet presAssocID="{8DB99F33-CCBF-4F4F-AACE-1E1419FE5356}" presName="sibTrans" presStyleCnt="0"/>
      <dgm:spPr/>
    </dgm:pt>
    <dgm:pt modelId="{444433DA-CFDE-4AC9-8E5F-CD9A7BD0140E}" type="pres">
      <dgm:prSet presAssocID="{8755E778-99B6-4CCE-A5CB-EC2A1E77DC64}" presName="compNode" presStyleCnt="0"/>
      <dgm:spPr/>
    </dgm:pt>
    <dgm:pt modelId="{1F6C15E8-7E6E-46BD-9154-DACBA736B9FE}" type="pres">
      <dgm:prSet presAssocID="{8755E778-99B6-4CCE-A5CB-EC2A1E77DC64}" presName="bgRect" presStyleLbl="bgShp" presStyleIdx="3" presStyleCnt="4"/>
      <dgm:spPr/>
    </dgm:pt>
    <dgm:pt modelId="{9C961D22-CAD6-4301-9EE9-89FE8FDFB39F}" type="pres">
      <dgm:prSet presAssocID="{8755E778-99B6-4CCE-A5CB-EC2A1E77DC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1248F9F9-0F76-4930-9DE5-BDF4F6701DCE}" type="pres">
      <dgm:prSet presAssocID="{8755E778-99B6-4CCE-A5CB-EC2A1E77DC64}" presName="spaceRect" presStyleCnt="0"/>
      <dgm:spPr/>
    </dgm:pt>
    <dgm:pt modelId="{16EDBF75-10B4-4D33-8FEB-357847620228}" type="pres">
      <dgm:prSet presAssocID="{8755E778-99B6-4CCE-A5CB-EC2A1E77DC64}" presName="parTx" presStyleLbl="revTx" presStyleIdx="3" presStyleCnt="4">
        <dgm:presLayoutVars>
          <dgm:chMax val="0"/>
          <dgm:chPref val="0"/>
        </dgm:presLayoutVars>
      </dgm:prSet>
      <dgm:spPr/>
    </dgm:pt>
  </dgm:ptLst>
  <dgm:cxnLst>
    <dgm:cxn modelId="{BB045C1F-5B30-4B3B-A8C2-471A62C7B497}" srcId="{89E5C95A-8F63-4F5B-91E4-974DF0C78998}" destId="{D2EB0B70-3B97-4409-8896-57E440B2F87E}" srcOrd="1" destOrd="0" parTransId="{1BB450BF-6A9C-4925-9195-AE8EB18FC743}" sibTransId="{8E955E7C-EA43-4D2B-8E38-571B3F2841CE}"/>
    <dgm:cxn modelId="{5E95FF33-5D69-4EF9-A062-2D2630D19497}" srcId="{89E5C95A-8F63-4F5B-91E4-974DF0C78998}" destId="{191AC353-6E83-4CFA-87F5-26DE12E7F5CA}" srcOrd="0" destOrd="0" parTransId="{BB60D586-0866-4506-9320-99D8C2D29029}" sibTransId="{CDD14565-A134-41A6-8BB9-DCDAE2E04F75}"/>
    <dgm:cxn modelId="{0136FA3E-1340-4F7B-82F8-5DCA475AD249}" srcId="{89E5C95A-8F63-4F5B-91E4-974DF0C78998}" destId="{8755E778-99B6-4CCE-A5CB-EC2A1E77DC64}" srcOrd="3" destOrd="0" parTransId="{F9706D4C-1887-4149-AC1A-9C8747F96CDD}" sibTransId="{4461D510-7BF0-40C4-A5C3-82065B2DC2B3}"/>
    <dgm:cxn modelId="{74595240-7C91-4298-99C9-A0ABF1D6FA0D}" srcId="{89E5C95A-8F63-4F5B-91E4-974DF0C78998}" destId="{0137AC09-C7C7-4830-9F4C-74F372F42195}" srcOrd="2" destOrd="0" parTransId="{016AE098-C107-40B5-B56B-01D60024960D}" sibTransId="{8DB99F33-CCBF-4F4F-AACE-1E1419FE5356}"/>
    <dgm:cxn modelId="{EF3AD969-6D56-48A7-8432-F7B599DFC9CA}" type="presOf" srcId="{D2EB0B70-3B97-4409-8896-57E440B2F87E}" destId="{1F2394FA-B021-4096-9737-BC5738357E8C}" srcOrd="0" destOrd="0" presId="urn:microsoft.com/office/officeart/2018/2/layout/IconVerticalSolidList"/>
    <dgm:cxn modelId="{EFC09572-ED5B-4434-AF84-5E8E8657DCD8}" type="presOf" srcId="{0137AC09-C7C7-4830-9F4C-74F372F42195}" destId="{AD1778A0-C70B-4E7F-B883-5646887E395D}" srcOrd="0" destOrd="0" presId="urn:microsoft.com/office/officeart/2018/2/layout/IconVerticalSolidList"/>
    <dgm:cxn modelId="{5FCF4DA3-C82F-4571-BD5E-C26EAE28F13B}" type="presOf" srcId="{89E5C95A-8F63-4F5B-91E4-974DF0C78998}" destId="{E1819A70-3E42-4600-B126-43AF04DB161F}" srcOrd="0" destOrd="0" presId="urn:microsoft.com/office/officeart/2018/2/layout/IconVerticalSolidList"/>
    <dgm:cxn modelId="{1DC1E0EC-3504-44F8-B545-8DC40778E2B0}" type="presOf" srcId="{8755E778-99B6-4CCE-A5CB-EC2A1E77DC64}" destId="{16EDBF75-10B4-4D33-8FEB-357847620228}" srcOrd="0" destOrd="0" presId="urn:microsoft.com/office/officeart/2018/2/layout/IconVerticalSolidList"/>
    <dgm:cxn modelId="{7201E3FA-F518-4557-AE6E-245456DAA29E}" type="presOf" srcId="{191AC353-6E83-4CFA-87F5-26DE12E7F5CA}" destId="{57CF6843-10D4-450A-AC2E-5FF83FE3AE4B}" srcOrd="0" destOrd="0" presId="urn:microsoft.com/office/officeart/2018/2/layout/IconVerticalSolidList"/>
    <dgm:cxn modelId="{75B5F6EA-5635-4349-9FE4-2CD916FF97E2}" type="presParOf" srcId="{E1819A70-3E42-4600-B126-43AF04DB161F}" destId="{D7984278-96B0-4230-8254-45531CED460E}" srcOrd="0" destOrd="0" presId="urn:microsoft.com/office/officeart/2018/2/layout/IconVerticalSolidList"/>
    <dgm:cxn modelId="{C64595E4-EB0E-4071-95D0-A1CB4D146893}" type="presParOf" srcId="{D7984278-96B0-4230-8254-45531CED460E}" destId="{14B6E2E8-E779-48F0-923E-AF1DB5AF32D7}" srcOrd="0" destOrd="0" presId="urn:microsoft.com/office/officeart/2018/2/layout/IconVerticalSolidList"/>
    <dgm:cxn modelId="{325B6922-4694-44D1-B1BF-B4CFBA9DAC95}" type="presParOf" srcId="{D7984278-96B0-4230-8254-45531CED460E}" destId="{3C84A24B-8C65-4FFC-A5B3-05E5AD51D200}" srcOrd="1" destOrd="0" presId="urn:microsoft.com/office/officeart/2018/2/layout/IconVerticalSolidList"/>
    <dgm:cxn modelId="{2F55884C-DA6D-453B-BB2F-54EAA676A2D2}" type="presParOf" srcId="{D7984278-96B0-4230-8254-45531CED460E}" destId="{29B7F11A-21CD-41CA-9E3A-8938FD0FDE0E}" srcOrd="2" destOrd="0" presId="urn:microsoft.com/office/officeart/2018/2/layout/IconVerticalSolidList"/>
    <dgm:cxn modelId="{8E6D918B-E529-4C8D-9185-3C1D4514F4E9}" type="presParOf" srcId="{D7984278-96B0-4230-8254-45531CED460E}" destId="{57CF6843-10D4-450A-AC2E-5FF83FE3AE4B}" srcOrd="3" destOrd="0" presId="urn:microsoft.com/office/officeart/2018/2/layout/IconVerticalSolidList"/>
    <dgm:cxn modelId="{AA66EC73-EBB7-4A5B-9B4B-8657307FA4F9}" type="presParOf" srcId="{E1819A70-3E42-4600-B126-43AF04DB161F}" destId="{0CE928BD-6249-4553-8AAE-3DBB94256B92}" srcOrd="1" destOrd="0" presId="urn:microsoft.com/office/officeart/2018/2/layout/IconVerticalSolidList"/>
    <dgm:cxn modelId="{38DB2D36-1A40-49E1-A3C7-87697A925EAF}" type="presParOf" srcId="{E1819A70-3E42-4600-B126-43AF04DB161F}" destId="{9C0FF196-2F6E-41F2-8488-F545BFE98B31}" srcOrd="2" destOrd="0" presId="urn:microsoft.com/office/officeart/2018/2/layout/IconVerticalSolidList"/>
    <dgm:cxn modelId="{20D302DB-3EDC-493A-A936-DA8156E17CE0}" type="presParOf" srcId="{9C0FF196-2F6E-41F2-8488-F545BFE98B31}" destId="{B33135FD-8B3A-4924-A670-F5C52A8B664A}" srcOrd="0" destOrd="0" presId="urn:microsoft.com/office/officeart/2018/2/layout/IconVerticalSolidList"/>
    <dgm:cxn modelId="{456BEE03-C822-4E38-80F3-536CF77296B0}" type="presParOf" srcId="{9C0FF196-2F6E-41F2-8488-F545BFE98B31}" destId="{E400F070-02F3-4168-AB29-9A0B649CE302}" srcOrd="1" destOrd="0" presId="urn:microsoft.com/office/officeart/2018/2/layout/IconVerticalSolidList"/>
    <dgm:cxn modelId="{CF3B1DD3-3E2A-4D08-8966-DE657323599A}" type="presParOf" srcId="{9C0FF196-2F6E-41F2-8488-F545BFE98B31}" destId="{F57ADD4F-5989-41B9-B7EA-0E570A8C4660}" srcOrd="2" destOrd="0" presId="urn:microsoft.com/office/officeart/2018/2/layout/IconVerticalSolidList"/>
    <dgm:cxn modelId="{81377038-6681-41B5-82DE-9BC9A34182E2}" type="presParOf" srcId="{9C0FF196-2F6E-41F2-8488-F545BFE98B31}" destId="{1F2394FA-B021-4096-9737-BC5738357E8C}" srcOrd="3" destOrd="0" presId="urn:microsoft.com/office/officeart/2018/2/layout/IconVerticalSolidList"/>
    <dgm:cxn modelId="{5F348995-9065-46E2-A82C-53A432E8DBC9}" type="presParOf" srcId="{E1819A70-3E42-4600-B126-43AF04DB161F}" destId="{0809D145-0D35-4725-BBEC-9B5CE03939B0}" srcOrd="3" destOrd="0" presId="urn:microsoft.com/office/officeart/2018/2/layout/IconVerticalSolidList"/>
    <dgm:cxn modelId="{89CECF72-17C9-40E1-B165-585C55AF9D99}" type="presParOf" srcId="{E1819A70-3E42-4600-B126-43AF04DB161F}" destId="{A8F243F3-6FC5-423E-AAAC-D28BD92FB220}" srcOrd="4" destOrd="0" presId="urn:microsoft.com/office/officeart/2018/2/layout/IconVerticalSolidList"/>
    <dgm:cxn modelId="{4FDC5159-7493-48D0-9B14-F7DDCF6FD62F}" type="presParOf" srcId="{A8F243F3-6FC5-423E-AAAC-D28BD92FB220}" destId="{4D7B3F94-123D-49CB-B0C8-0219D21D7BBE}" srcOrd="0" destOrd="0" presId="urn:microsoft.com/office/officeart/2018/2/layout/IconVerticalSolidList"/>
    <dgm:cxn modelId="{7D5A5BEA-EBF6-4169-BBBD-82DFEF070E18}" type="presParOf" srcId="{A8F243F3-6FC5-423E-AAAC-D28BD92FB220}" destId="{DE54FE8A-B29E-49D2-842A-65122BEFEED1}" srcOrd="1" destOrd="0" presId="urn:microsoft.com/office/officeart/2018/2/layout/IconVerticalSolidList"/>
    <dgm:cxn modelId="{A5D6FC71-A42C-4D12-AA97-117E26CAC481}" type="presParOf" srcId="{A8F243F3-6FC5-423E-AAAC-D28BD92FB220}" destId="{3C13021A-4F69-4681-9908-9B37DF319D84}" srcOrd="2" destOrd="0" presId="urn:microsoft.com/office/officeart/2018/2/layout/IconVerticalSolidList"/>
    <dgm:cxn modelId="{3A944BA5-2F0F-450D-9F28-9F64870AE7B4}" type="presParOf" srcId="{A8F243F3-6FC5-423E-AAAC-D28BD92FB220}" destId="{AD1778A0-C70B-4E7F-B883-5646887E395D}" srcOrd="3" destOrd="0" presId="urn:microsoft.com/office/officeart/2018/2/layout/IconVerticalSolidList"/>
    <dgm:cxn modelId="{2FDD5084-534F-49E8-826E-1BF7A55FB043}" type="presParOf" srcId="{E1819A70-3E42-4600-B126-43AF04DB161F}" destId="{91E8208E-6506-45F8-9C2D-2D49F15A301B}" srcOrd="5" destOrd="0" presId="urn:microsoft.com/office/officeart/2018/2/layout/IconVerticalSolidList"/>
    <dgm:cxn modelId="{E95269EC-33B0-4394-B6B4-2E2F6F7B74F2}" type="presParOf" srcId="{E1819A70-3E42-4600-B126-43AF04DB161F}" destId="{444433DA-CFDE-4AC9-8E5F-CD9A7BD0140E}" srcOrd="6" destOrd="0" presId="urn:microsoft.com/office/officeart/2018/2/layout/IconVerticalSolidList"/>
    <dgm:cxn modelId="{8D5BEF7A-C09C-4E33-AE06-A9B95FDACE55}" type="presParOf" srcId="{444433DA-CFDE-4AC9-8E5F-CD9A7BD0140E}" destId="{1F6C15E8-7E6E-46BD-9154-DACBA736B9FE}" srcOrd="0" destOrd="0" presId="urn:microsoft.com/office/officeart/2018/2/layout/IconVerticalSolidList"/>
    <dgm:cxn modelId="{6AE3EE3D-97D6-4294-9EE9-983CE690DEA1}" type="presParOf" srcId="{444433DA-CFDE-4AC9-8E5F-CD9A7BD0140E}" destId="{9C961D22-CAD6-4301-9EE9-89FE8FDFB39F}" srcOrd="1" destOrd="0" presId="urn:microsoft.com/office/officeart/2018/2/layout/IconVerticalSolidList"/>
    <dgm:cxn modelId="{16BA9F51-5DD4-4C5D-92C7-84BCC8319760}" type="presParOf" srcId="{444433DA-CFDE-4AC9-8E5F-CD9A7BD0140E}" destId="{1248F9F9-0F76-4930-9DE5-BDF4F6701DCE}" srcOrd="2" destOrd="0" presId="urn:microsoft.com/office/officeart/2018/2/layout/IconVerticalSolidList"/>
    <dgm:cxn modelId="{ECC4EB3E-4B3B-453D-9CFD-B685250AD179}" type="presParOf" srcId="{444433DA-CFDE-4AC9-8E5F-CD9A7BD0140E}" destId="{16EDBF75-10B4-4D33-8FEB-3578476202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6E2E8-E779-48F0-923E-AF1DB5AF32D7}">
      <dsp:nvSpPr>
        <dsp:cNvPr id="0" name=""/>
        <dsp:cNvSpPr/>
      </dsp:nvSpPr>
      <dsp:spPr>
        <a:xfrm>
          <a:off x="0" y="1652"/>
          <a:ext cx="11292152" cy="8377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4A24B-8C65-4FFC-A5B3-05E5AD51D200}">
      <dsp:nvSpPr>
        <dsp:cNvPr id="0" name=""/>
        <dsp:cNvSpPr/>
      </dsp:nvSpPr>
      <dsp:spPr>
        <a:xfrm>
          <a:off x="253427" y="190152"/>
          <a:ext cx="460777" cy="460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CF6843-10D4-450A-AC2E-5FF83FE3AE4B}">
      <dsp:nvSpPr>
        <dsp:cNvPr id="0" name=""/>
        <dsp:cNvSpPr/>
      </dsp:nvSpPr>
      <dsp:spPr>
        <a:xfrm>
          <a:off x="967632" y="1652"/>
          <a:ext cx="10324520" cy="83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65" tIns="88665" rIns="88665" bIns="88665" numCol="1" spcCol="1270" anchor="ctr" anchorCtr="0">
          <a:noAutofit/>
        </a:bodyPr>
        <a:lstStyle/>
        <a:p>
          <a:pPr marL="0" lvl="0" indent="0" algn="l" defTabSz="711200">
            <a:lnSpc>
              <a:spcPct val="100000"/>
            </a:lnSpc>
            <a:spcBef>
              <a:spcPct val="0"/>
            </a:spcBef>
            <a:spcAft>
              <a:spcPct val="35000"/>
            </a:spcAft>
            <a:buNone/>
          </a:pPr>
          <a:r>
            <a:rPr lang="en-US" sz="1600" kern="1200" dirty="0"/>
            <a:t>Early valuation models suffer from various assumptions about financial markets and individual securities that limit their practical efficacy</a:t>
          </a:r>
        </a:p>
      </dsp:txBody>
      <dsp:txXfrm>
        <a:off x="967632" y="1652"/>
        <a:ext cx="10324520" cy="837776"/>
      </dsp:txXfrm>
    </dsp:sp>
    <dsp:sp modelId="{B33135FD-8B3A-4924-A670-F5C52A8B664A}">
      <dsp:nvSpPr>
        <dsp:cNvPr id="0" name=""/>
        <dsp:cNvSpPr/>
      </dsp:nvSpPr>
      <dsp:spPr>
        <a:xfrm>
          <a:off x="0" y="1048873"/>
          <a:ext cx="11292152" cy="8377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0F070-02F3-4168-AB29-9A0B649CE302}">
      <dsp:nvSpPr>
        <dsp:cNvPr id="0" name=""/>
        <dsp:cNvSpPr/>
      </dsp:nvSpPr>
      <dsp:spPr>
        <a:xfrm>
          <a:off x="253427" y="1237373"/>
          <a:ext cx="460777" cy="460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2394FA-B021-4096-9737-BC5738357E8C}">
      <dsp:nvSpPr>
        <dsp:cNvPr id="0" name=""/>
        <dsp:cNvSpPr/>
      </dsp:nvSpPr>
      <dsp:spPr>
        <a:xfrm>
          <a:off x="967632" y="1048873"/>
          <a:ext cx="10324520" cy="83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65" tIns="88665" rIns="88665" bIns="88665" numCol="1" spcCol="1270" anchor="ctr" anchorCtr="0">
          <a:noAutofit/>
        </a:bodyPr>
        <a:lstStyle/>
        <a:p>
          <a:pPr marL="0" lvl="0" indent="0" algn="l" defTabSz="711200">
            <a:lnSpc>
              <a:spcPct val="100000"/>
            </a:lnSpc>
            <a:spcBef>
              <a:spcPct val="0"/>
            </a:spcBef>
            <a:spcAft>
              <a:spcPct val="35000"/>
            </a:spcAft>
            <a:buNone/>
          </a:pPr>
          <a:r>
            <a:rPr lang="en-US" sz="1600" kern="1200" dirty="0"/>
            <a:t>Enabled by improvements in data availability and computing power, machine learning models that avoid many of these assumptions have been shown to improve performance in practice</a:t>
          </a:r>
        </a:p>
      </dsp:txBody>
      <dsp:txXfrm>
        <a:off x="967632" y="1048873"/>
        <a:ext cx="10324520" cy="837776"/>
      </dsp:txXfrm>
    </dsp:sp>
    <dsp:sp modelId="{4D7B3F94-123D-49CB-B0C8-0219D21D7BBE}">
      <dsp:nvSpPr>
        <dsp:cNvPr id="0" name=""/>
        <dsp:cNvSpPr/>
      </dsp:nvSpPr>
      <dsp:spPr>
        <a:xfrm>
          <a:off x="0" y="2096094"/>
          <a:ext cx="11292152" cy="8377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4FE8A-B29E-49D2-842A-65122BEFEED1}">
      <dsp:nvSpPr>
        <dsp:cNvPr id="0" name=""/>
        <dsp:cNvSpPr/>
      </dsp:nvSpPr>
      <dsp:spPr>
        <a:xfrm>
          <a:off x="253427" y="2284594"/>
          <a:ext cx="460777" cy="460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778A0-C70B-4E7F-B883-5646887E395D}">
      <dsp:nvSpPr>
        <dsp:cNvPr id="0" name=""/>
        <dsp:cNvSpPr/>
      </dsp:nvSpPr>
      <dsp:spPr>
        <a:xfrm>
          <a:off x="967632" y="2096094"/>
          <a:ext cx="10324520" cy="83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65" tIns="88665" rIns="88665" bIns="88665" numCol="1" spcCol="1270" anchor="ctr" anchorCtr="0">
          <a:noAutofit/>
        </a:bodyPr>
        <a:lstStyle/>
        <a:p>
          <a:pPr marL="0" lvl="0" indent="0" algn="l" defTabSz="711200">
            <a:lnSpc>
              <a:spcPct val="100000"/>
            </a:lnSpc>
            <a:spcBef>
              <a:spcPct val="0"/>
            </a:spcBef>
            <a:spcAft>
              <a:spcPct val="35000"/>
            </a:spcAft>
            <a:buNone/>
          </a:pPr>
          <a:r>
            <a:rPr lang="en-US" sz="1600" kern="1200" dirty="0"/>
            <a:t>Artificial neural networks (ANNs) are one type of machine (deep) learning model that do not require assumptions and are considered universal function approximators given their ability to represent a wide variety of arbitrary functions</a:t>
          </a:r>
        </a:p>
      </dsp:txBody>
      <dsp:txXfrm>
        <a:off x="967632" y="2096094"/>
        <a:ext cx="10324520" cy="837776"/>
      </dsp:txXfrm>
    </dsp:sp>
    <dsp:sp modelId="{1F6C15E8-7E6E-46BD-9154-DACBA736B9FE}">
      <dsp:nvSpPr>
        <dsp:cNvPr id="0" name=""/>
        <dsp:cNvSpPr/>
      </dsp:nvSpPr>
      <dsp:spPr>
        <a:xfrm>
          <a:off x="0" y="3143315"/>
          <a:ext cx="11292152" cy="8377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61D22-CAD6-4301-9EE9-89FE8FDFB39F}">
      <dsp:nvSpPr>
        <dsp:cNvPr id="0" name=""/>
        <dsp:cNvSpPr/>
      </dsp:nvSpPr>
      <dsp:spPr>
        <a:xfrm>
          <a:off x="253427" y="3331815"/>
          <a:ext cx="460777" cy="460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EDBF75-10B4-4D33-8FEB-357847620228}">
      <dsp:nvSpPr>
        <dsp:cNvPr id="0" name=""/>
        <dsp:cNvSpPr/>
      </dsp:nvSpPr>
      <dsp:spPr>
        <a:xfrm>
          <a:off x="967632" y="3143315"/>
          <a:ext cx="10324520" cy="83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65" tIns="88665" rIns="88665" bIns="88665" numCol="1" spcCol="1270" anchor="ctr" anchorCtr="0">
          <a:noAutofit/>
        </a:bodyPr>
        <a:lstStyle/>
        <a:p>
          <a:pPr marL="0" lvl="0" indent="0" algn="l" defTabSz="711200">
            <a:lnSpc>
              <a:spcPct val="100000"/>
            </a:lnSpc>
            <a:spcBef>
              <a:spcPct val="0"/>
            </a:spcBef>
            <a:spcAft>
              <a:spcPct val="35000"/>
            </a:spcAft>
            <a:buNone/>
          </a:pPr>
          <a:r>
            <a:rPr lang="en-US" sz="1600" kern="1200" dirty="0"/>
            <a:t>These features allow ANNs to generalize well and make them a good choice for pricing options </a:t>
          </a:r>
        </a:p>
      </dsp:txBody>
      <dsp:txXfrm>
        <a:off x="967632" y="3143315"/>
        <a:ext cx="10324520" cy="837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5:52.251"/>
    </inkml:context>
    <inkml:brush xml:id="br0">
      <inkml:brushProperty name="width" value="0.05" units="cm"/>
      <inkml:brushProperty name="height" value="0.05" units="cm"/>
      <inkml:brushProperty name="color" value="#FFFFFF"/>
    </inkml:brush>
  </inkml:definitions>
  <inkml:trace contextRef="#ctx0" brushRef="#br0">1 0 24575,'3'0'0,"-1"0"0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28.704"/>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43.562"/>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49.687"/>
    </inkml:context>
    <inkml:brush xml:id="br0">
      <inkml:brushProperty name="width" value="0.35" units="cm"/>
      <inkml:brushProperty name="height" value="0.35" units="cm"/>
      <inkml:brushProperty name="color" value="#FFFFFF"/>
    </inkml:brush>
  </inkml:definitions>
  <inkml:trace contextRef="#ctx0" brushRef="#br0">66 1585 24575,'0'-23'0,"0"5"0,0 13 0,0-1 0,0-5 0,0 3 0,0-5 0,0 6 0,0-2 0,0-1 0,0 2 0,0-4 0,0 5 0,0-4 0,0 2 0,0 0 0,0 0 0,-5 0 0,4 0 0,-3 0 0,4 0 0,-2 0 0,1 0 0,-1 0 0,0 0 0,2 1 0,-2-2 0,0 1 0,1 0 0,-3 0 0,3 0 0,-1 0 0,2 0 0,0 0 0,0 0 0,0-1 0,0-2 0,0 4 0,0-6 0,0 8 0,0-5 0,0 2 0,0 1 0,0-3 0,0 4 0,0-3 0,0-1 0,0 4 0,0-4 0,0 3 0,0-2 0,0 0 0,0 1 0,0-1 0,0 1 0,0-1 0,0 1 0,0 0 0,0 0 0,0-1 0,0-1 0,0 3 0,0-3 0,0 1 0,0 2 0,0-4 0,0 5 0,0-2 0,0-2 0,0 3 0,0-2 0,0 1 0,2 1 0,-1-3 0,1 4 0,0-2 0,-2-2 0,2 3 0,0-2 0,-1 1 0,1 1 0,-2-5 0,2 6 0,-2-2 0,2-2 0,0 5 0,-1-5 0,3 2 0,-4 1 0,5-5 0,-5 8 0,2-7 0,0 3 0,-1 1 0,1-4 0,-2 5 0,0-4 0,0 2 0,0 1 0,0-1 0,0 0 0,0 0 0,0 0 0,0 0 0,0 1 0,0-1 0,0 0 0,-2 0 0,1-1 0,-1 1 0,2-1 0,0 0 0,0 2 0,0-2 0,0 1 0,0 1 0,0-3 0,0 4 0,0-2 0,0-2 0,0 1 0,-2 1 0,2 0 0,-2 0 0,0-1 0,2-1 0,-3 3 0,3-1 0,-2-1 0,2 2 0,-5-3 0,5 4 0,-4-2 0,1 0 0,-2-2 0,3 3 0,-2-1 0,1-2 0,0 5 0,-1-5 0,3 2 0,-1 3 0,0-10 0,2 4 0,-3-6 0,3 1 0,-2 1 0,1-4 0,-1 2 0,-1-5 0,2 5 0,-1-2 0,-1 3 0,3 6 0,-3-2 0,3 8 0,0-8 0,0 7 0,0-5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57.264"/>
    </inkml:context>
    <inkml:brush xml:id="br0">
      <inkml:brushProperty name="width" value="0.35" units="cm"/>
      <inkml:brushProperty name="height" value="0.35" units="cm"/>
      <inkml:brushProperty name="color" value="#FFFFFF"/>
    </inkml:brush>
  </inkml:definitions>
  <inkml:trace contextRef="#ctx0" brushRef="#br0">1 509 24575,'0'-24'0,"0"4"0,0 13 0,0 2 0,0-9 0,0 5 0,0-2 0,0 1 0,0 3 0,0-4 0,0 2 0,0 0 0,0-2 0,0 3 0,0-3 0,0 2 0,0 0 0,0 1 0,0-4 0,0 5 0,0-4 0,0 1 0,0 2 0,0-3 0,0 4 0,0-2 0,0-2 0,0 3 0,0-3 0,0 2 0,0 2 0,0-5 0,0 5 0,0-2 0,0-1 0,0 1 0,0-1 0,0 0 0,0 0 0,0-1 0,0 2 0,0-2 0,0 2 0,0 1 0,0-6 0,0 9 0,0-7 0,0 3 0,0 1 0,0-5 0,0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59.597"/>
    </inkml:context>
    <inkml:brush xml:id="br0">
      <inkml:brushProperty name="width" value="0.35" units="cm"/>
      <inkml:brushProperty name="height" value="0.35" units="cm"/>
      <inkml:brushProperty name="color" value="#FFFFFF"/>
    </inkml:brush>
  </inkml:definitions>
  <inkml:trace contextRef="#ctx0" brushRef="#br0">1 625 24575,'0'-30'0,"0"7"0,0 9 0,0 4 0,0 3 0,0-6 0,0 7 0,0-8 0,0 2 0,0 0 0,0-2 0,0 4 0,0 0 0,0 0 0,0 2 0,0-1 0,0 1 0,0-4 0,0 1 0,2-8 0,-1 7 0,2-6 0,-3 10 0,0-1 0,2-1 0,-2 0 0,2-3 0,-2 3 0,0 0 0,0 2 0,0-1 0,0 1 0,0-2 0,0 0 0,0 0 0,0 2 0,0-2 0,0 3 0,0-5 0,0 1 0,0 1 0,0 1 0,0 1 0,0-5 0,0 2 0,0-2 0,0 3 0,0-3 0,0 2 0,0-2 0,0 3 0,0 0 0,0-1 0,0 4 0,0-4 0,0 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02.762"/>
    </inkml:context>
    <inkml:brush xml:id="br0">
      <inkml:brushProperty name="width" value="0.35" units="cm"/>
      <inkml:brushProperty name="height" value="0.35" units="cm"/>
      <inkml:brushProperty name="color" value="#FFFFFF"/>
    </inkml:brush>
  </inkml:definitions>
  <inkml:trace contextRef="#ctx0" brushRef="#br0">44 852 24575,'0'-24'0,"0"2"0,0 17 0,0-4 0,0-1 0,0 2 0,0-6 0,0 8 0,0-5 0,0-1 0,0 3 0,0-2 0,0 2 0,0 3 0,0-7 0,0 3 0,0-1 0,0 0 0,0 3 0,0-2 0,0 1 0,0 0 0,0-1 0,0 1 0,0 0 0,0 0 0,0 0 0,0 0 0,0 0 0,0-1 0,0-1 0,0 3 0,0-3 0,0 3 0,0-1 0,-5-1 0,4 0 0,-3 3 0,4-4 0,0 3 0,0-3 0,-2 2 0,1 0 0,-1 0 0,2 0 0,-2 0 0,2 0 0,-4 0 0,3-1 0,-3 1 0,4-1 0,-3 1 0,3-1 0,0 0 0,-2 0 0,2-1 0,-3 2 0,3-2 0,0 4 0,0-2 0,0-2 0,0 3 0,0-3 0,0 3 0,0-2 0,0 0 0,0 0 0,0-2 0,0 4 0,0-3 0,0 3 0,-2-4 0,2 4 0,-3-3 0,3 1 0,0-1 0,0-1 0,0 2 0,-2 0 0,2 2 0,-3-2 0,3 1 0,0 1 0,0-7 0,0 9 0,0-5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05.619"/>
    </inkml:context>
    <inkml:brush xml:id="br0">
      <inkml:brushProperty name="width" value="0.35" units="cm"/>
      <inkml:brushProperty name="height" value="0.35" units="cm"/>
      <inkml:brushProperty name="color" value="#FFFFFF"/>
    </inkml:brush>
  </inkml:definitions>
  <inkml:trace contextRef="#ctx0" brushRef="#br0">19 1353 24575,'0'-32'0,"0"3"0,0 16 0,0-3 0,0 2 0,0-3 0,0 6 0,0-2 0,0 3 0,0-1 0,0 1 0,0 1 0,0 2 0,0-3 0,0-2 0,0 2 0,0-3 0,0 6 0,0-3 0,0 0 0,0 2 0,0-3 0,0 4 0,0-2 0,0-2 0,0 3 0,0-3 0,0 3 0,0-2 0,0 0 0,0 1 0,0-3 0,0 2 0,0 0 0,0 1 0,0-1 0,0 2 0,0-4 0,0 4 0,0-1 0,0-1 0,0 0 0,0 1 0,0 0 0,0 0 0,0-3 0,0 4 0,0-3 0,0 3 0,0-2 0,0 0 0,0 1 0,0 0 0,0 0 0,0 0 0,0-3 0,0 4 0,0-5 0,0 5 0,0-2 0,0-2 0,0 7 0,0-9 0,0 6 0,0-1 0,0-5 0,0 8 0,0-8 0,0 6 0,0-2 0,0-2 0,0 3 0,0-2 0,0 4 0,0-2 0,0-2 0,0 3 0,0-3 0,0 0 0,0 3 0,0-6 0,0 4 0,0 2 0,0-3 0,0 3 0,0-4 0,0 1 0,0-1 0,0 2 0,0 0 0,0 2 0,0-2 0,0 3 0,0-3 0,0 0 0,0 0 0,0-2 0,0 4 0,0-3 0,0 4 0,0-2 0,0-2 0,0 4 0,0-6 0,0 7 0,0-5 0,0 1 0,0 0 0,0 0 0,0 1 0,0-1 0,0 2 0,0-4 0,0 2 0,-2 0 0,1 0 0,-1 0 0,2 3 0,0-5 0,0 1 0,-2-1 0,1 4 0,-1-1 0,2-1 0,0 2 0,0-4 0,0 4 0,0-1 0,-2-1 0,2 3 0,-4-4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46.925"/>
    </inkml:context>
    <inkml:brush xml:id="br0">
      <inkml:brushProperty name="width" value="0.35" units="cm"/>
      <inkml:brushProperty name="height" value="0.35" units="cm"/>
      <inkml:brushProperty name="color" value="#FFFFFF"/>
    </inkml:brush>
  </inkml:definitions>
  <inkml:trace contextRef="#ctx0" brushRef="#br0">45 473 24575,'0'-27'0,"0"6"0,0 11 0,0 1 0,0-1 0,0-1 0,-2-3 0,1 3 0,-1 1 0,2 0 0,0 2 0,0-2 0,0 0 0,0 2 0,-2-2 0,1 2 0,-1-3 0,2 1 0,0 2 0,0-1 0,-2-1 0,1 2 0,-1-4 0,2 5 0,0-3 0,0 0 0,0 1 0,0-1 0,0 0 0,0 0 0,0-2 0,0 4 0,0-2 0,-2 1 0,1 0 0,-1-2 0,0 1 0,1 2 0,-3-1 0,3 1 0,-1-2 0,0 1 0,1-1 0,-3 0 0,2 1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48.424"/>
    </inkml:context>
    <inkml:brush xml:id="br0">
      <inkml:brushProperty name="width" value="0.35" units="cm"/>
      <inkml:brushProperty name="height" value="0.35" units="cm"/>
      <inkml:brushProperty name="color" value="#FFFFFF"/>
    </inkml:brush>
  </inkml:definitions>
  <inkml:trace contextRef="#ctx0" brushRef="#br0">739 0 24575,'-25'0'0,"-1"0"0,14 0 0,-10 0 0,3 0 0,-2 0 0,3 0 0,3 0 0,1 0 0,3 0 0,0 0 0,0 0 0,3 0 0,-2 0 0,2 0 0,-8 0 0,4 0 0,-2 0 0,1 0 0,4 0 0,-8 0 0,5 0 0,-2 0 0,0 0 0,5 0 0,-4 0 0,4 0 0,1 0 0,-2 0 0,-1 0 0,3 0 0,-5 0 0,5 0 0,-3 0 0,0 0 0,0 0 0,0 0 0,0 0 0,0 0 0,1 0 0,-5 0 0,4 0 0,-3 0 0,0 0 0,-1 0 0,0 0 0,-2 0 0,5 0 0,-5 0 0,5 0 0,-2 0 0,3 0 0,3 0 0,-2 0 0,2 0 0,-4 0 0,4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54.213"/>
    </inkml:context>
    <inkml:brush xml:id="br0">
      <inkml:brushProperty name="width" value="0.35" units="cm"/>
      <inkml:brushProperty name="height" value="0.35" units="cm"/>
      <inkml:brushProperty name="color" value="#FFFFFF"/>
    </inkml:brush>
  </inkml:definitions>
  <inkml:trace contextRef="#ctx0" brushRef="#br0">867 11 24575,'-23'0'0,"3"0"0,15 0 0,-2 0 0,-5 0 0,3 0 0,-6 0 0,9 0 0,-6 0 0,4 0 0,-3 0 0,2 0 0,1 0 0,-1 0 0,-1 0 0,0 0 0,0 0 0,0 0 0,0 0 0,0 0 0,1 0 0,-1 0 0,0 0 0,0 0 0,0 0 0,1 0 0,-1 0 0,0 0 0,0-5 0,3 4 0,-3-3 0,0 4 0,2 0 0,-6 0 0,8 0 0,-6 0 0,5 0 0,-3 0 0,0 0 0,1 0 0,-1 0 0,0 0 0,0 0 0,0 0 0,0 0 0,1 0 0,-4 0 0,5 0 0,-2 0 0,-2 0 0,5 0 0,-5 0 0,2 0 0,4 0 0,-6 0 0,5 0 0,-3 0 0,0 0 0,1 0 0,0 0 0,-1 0 0,1 0 0,-2 0 0,4 0 0,-4 0 0,4 0 0,-4 0 0,1 0 0,0 0 0,2 0 0,-1 0 0,0 0 0,-1 0 0,0 0 0,-1 0 0,3 0 0,-2 0 0,-1 0 0,2 0 0,-3 0 0,4 0 0,-3 0 0,3 0 0,-3 2 0,4 1 0,-4 0 0,2-1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17.390"/>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7:58.558"/>
    </inkml:context>
    <inkml:brush xml:id="br0">
      <inkml:brushProperty name="width" value="0.35" units="cm"/>
      <inkml:brushProperty name="height" value="0.35" units="cm"/>
      <inkml:brushProperty name="color" value="#FFFFFF"/>
    </inkml:brush>
  </inkml:definitions>
  <inkml:trace contextRef="#ctx0" brushRef="#br0">20 58 24575,'0'25'0,"0"-4"0,0-16 0,0 0 0,0 8 0,0-6 0,0 6 0,0-4 0,-4-36 0,2 24 0,-2-29 0,4 27 0,0 1 0,-2-9 0,1 6 0,-1-6 0,0 5 0,2 2 0,-3-7 0,3 5 0,0-2 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8:08.470"/>
    </inkml:context>
    <inkml:brush xml:id="br0">
      <inkml:brushProperty name="width" value="0.35" units="cm"/>
      <inkml:brushProperty name="height" value="0.35" units="cm"/>
      <inkml:brushProperty name="color" value="#FFFFFF"/>
    </inkml:brush>
  </inkml:definitions>
  <inkml:trace contextRef="#ctx0" brushRef="#br0">116 51 24575,'-5'-21'0,"-2"5"0,6 12 0,-5-1 0,-5 4 0,-1-3 0,-2 6 0,7-2 0,0 0 0,-3 0 0,0 0 0,0 0 0,1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8:12.047"/>
    </inkml:context>
    <inkml:brush xml:id="br0">
      <inkml:brushProperty name="width" value="0.35" units="cm"/>
      <inkml:brushProperty name="height" value="0.35" units="cm"/>
      <inkml:brushProperty name="color" value="#FFFFFF"/>
    </inkml:brush>
  </inkml:definitions>
  <inkml:trace contextRef="#ctx0" brushRef="#br0">66 116 24575,'0'-27'0,"0"1"0,0 21 0,0-5 0,-3 0 0,3 1 0,-2-3 0,-1 5 0,3-3 0,-2 34 0,2-16 0,0 27 0,0-24 0,0 0 0,0 0 0,0-3 0,0 6 0,0-5 0,0 2 0,0-1 0,0-1 0,0 4 0,0-4 0,0 0 0,0 0 0,0 0 0,0 2 0,0-1 0,-9-31 0,6 16 0,-6-24 0,7 24 0,1 0 0,-5-6 0,5 4 0,-6-4 0,7 2 0,-4 3 0,3-8 0,-3 8 0,3-5 0,-1 3 0,2-2 0,-2 1 0,1-1 0,-1 1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8:14.758"/>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20.533"/>
    </inkml:context>
    <inkml:brush xml:id="br0">
      <inkml:brushProperty name="width" value="0.35" units="cm"/>
      <inkml:brushProperty name="height" value="0.35" units="cm"/>
      <inkml:brushProperty name="color" value="#FFFFFF"/>
    </inkml:brush>
  </inkml:definitions>
  <inkml:trace contextRef="#ctx0" brushRef="#br0">0 0 24575,'33'0'0,"-4"0"0,-16 0 0,-2 0 0,2 0 0,-3 0 0,0 0 0,0 0 0,-2 0 0,1 0 0,1 0 0,-2 0 0,4 0 0,-2 0 0,0 0 0,3 0 0,-3 0 0,0 0 0,0 0 0,0 0 0,0 0 0,-2 0 0,1 0 0,1 0 0,-2 0 0,4 0 0,-4 2 0,1-1 0,2 1 0,-4-2 0,4 0 0,-1 0 0,-3 0 0,5 0 0,-4 2 0,4-1 0,-4 1 0,1-2 0,1 0 0,-2 2 0,3-1 0,-3 1 0,1-2 0,1 0 0,-1 0 0,0 0 0,0 0 0,1 0 0,-1 0 0,0 2 0,0-2 0,0 4 0,0-3 0,0 1 0,0-2 0,0 2 0,0-2 0,0 2 0,0-2 0,-1 0 0,1 0 0,0 0 0,0 0 0,1 0 0,0 0 0,-2 0 0,3 0 0,-4 0 0,4 0 0,-2 2 0,0-1 0,0 1 0,0-2 0,-1 2 0,1-2 0,0 2 0,-1 0 0,3-1 0,-2 1 0,2-2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34.389"/>
    </inkml:context>
    <inkml:brush xml:id="br0">
      <inkml:brushProperty name="width" value="0.35" units="cm"/>
      <inkml:brushProperty name="height" value="0.35" units="cm"/>
      <inkml:brushProperty name="color" value="#FFFFFF"/>
    </inkml:brush>
  </inkml:definitions>
  <inkml:trace contextRef="#ctx0" brushRef="#br0">311 24 24575,'-35'0'0,"7"0"0,2 0 0,7 0 0,-9 0 0,7 0 0,-2 0 0,5 0 0,-2 0 0,3 0 0,3 0 0,-2 0 0,6 0 0,-1 0 0,1 0 0,3-7 0,0 4 0,33-6 0,-13 6 0,31 1 0,-23 5 0,3 0 0,-3 3 0,2 0 0,-5-3 0,2 3 0,-6-6 0,2 3 0,-5-3 0,2 0 0,-6 0 0,3 0 0,0 0 0,0 0 0,2 0 0,-1 0 0,-1 0 0,0 0 0,0 0 0,3 0 0,-2 0 0,2 0 0,0 0 0,-2 0 0,5 0 0,-5 0 0,2 0 0,-3 0 0,3 0 0,-2 0 0,2 0 0,-3 0 0,0 0 0,1 0 0,-1 0 0,3 0 0,-2 0 0,2 0 0,-3 0 0,0 0 0,0 0 0,-2 0 0,1 0 0,-1 0 0,2 0 0,2 0 0,-3 0 0,2 0 0,-4 0 0,3 0 0,2 0 0,-5 0 0,5 0 0,-5 0 0,2 0 0,1 0 0,-1 0 0,0 0 0,0 0 0,3 0 0,-4 0 0,3 2 0,-1-1 0,-2 1 0,6 0 0,-8-2 0,5 2 0,-2 0 0,-1-1 0,3 1 0,-3-2 0,4 0 0,-4 0 0,3 2 0,-4-1 0,2 1 0,2-2 0,-3 2 0,3-2 0,-2 2 0,-2-2 0,6 0 0,-6 0 0,2 0 0,2 2 0,-3-1 0,3 1 0,-2-2 0,0 0 0,-1 2 0,1-2 0,2 2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37.260"/>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41.757"/>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23.948"/>
    </inkml:context>
    <inkml:brush xml:id="br0">
      <inkml:brushProperty name="width" value="0.35" units="cm"/>
      <inkml:brushProperty name="height" value="0.35" units="cm"/>
      <inkml:brushProperty name="color" value="#FFFFFF"/>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25.745"/>
    </inkml:context>
    <inkml:brush xml:id="br0">
      <inkml:brushProperty name="width" value="0.35" units="cm"/>
      <inkml:brushProperty name="height" value="0.35" units="cm"/>
      <inkml:brushProperty name="color" value="#FFFFFF"/>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29T11:16:27.213"/>
    </inkml:context>
    <inkml:brush xml:id="br0">
      <inkml:brushProperty name="width" value="0.35" units="cm"/>
      <inkml:brushProperty name="height" value="0.35" units="cm"/>
      <inkml:brushProperty name="color" value="#FFFFFF"/>
    </inkml:brush>
  </inkml:definitions>
  <inkml:trace contextRef="#ctx0" brushRef="#br0">0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6/18/21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6/18/21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6/18/21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6/18/21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6/18/21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5.png"/><Relationship Id="rId18"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22.xml"/><Relationship Id="rId17" Type="http://schemas.openxmlformats.org/officeDocument/2006/relationships/image" Target="../media/image37.png"/><Relationship Id="rId2" Type="http://schemas.openxmlformats.org/officeDocument/2006/relationships/customXml" Target="../ink/ink17.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18.png"/><Relationship Id="rId10" Type="http://schemas.openxmlformats.org/officeDocument/2006/relationships/customXml" Target="../ink/ink21.xml"/><Relationship Id="rId19" Type="http://schemas.openxmlformats.org/officeDocument/2006/relationships/image" Target="../media/image39.png"/><Relationship Id="rId4" Type="http://schemas.openxmlformats.org/officeDocument/2006/relationships/customXml" Target="../ink/ink18.xml"/><Relationship Id="rId9" Type="http://schemas.openxmlformats.org/officeDocument/2006/relationships/image" Target="../media/image33.png"/><Relationship Id="rId14" Type="http://schemas.openxmlformats.org/officeDocument/2006/relationships/customXml" Target="../ink/ink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7.xml"/><Relationship Id="rId18" Type="http://schemas.openxmlformats.org/officeDocument/2006/relationships/customXml" Target="../ink/ink12.xml"/><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image" Target="../media/image22.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customXml" Target="../ink/ink11.xml"/><Relationship Id="rId25" Type="http://schemas.openxmlformats.org/officeDocument/2006/relationships/image" Target="../media/image24.png"/><Relationship Id="rId2" Type="http://schemas.openxmlformats.org/officeDocument/2006/relationships/image" Target="../media/image16.jpeg"/><Relationship Id="rId16" Type="http://schemas.openxmlformats.org/officeDocument/2006/relationships/customXml" Target="../ink/ink10.xml"/><Relationship Id="rId20" Type="http://schemas.openxmlformats.org/officeDocument/2006/relationships/customXml" Target="../ink/ink13.xml"/><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5.xml"/><Relationship Id="rId24" Type="http://schemas.openxmlformats.org/officeDocument/2006/relationships/customXml" Target="../ink/ink15.xml"/><Relationship Id="rId5" Type="http://schemas.openxmlformats.org/officeDocument/2006/relationships/customXml" Target="../ink/ink2.xml"/><Relationship Id="rId15" Type="http://schemas.openxmlformats.org/officeDocument/2006/relationships/customXml" Target="../ink/ink9.xml"/><Relationship Id="rId23" Type="http://schemas.openxmlformats.org/officeDocument/2006/relationships/image" Target="../media/image23.png"/><Relationship Id="rId28"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21.png"/><Relationship Id="rId31"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customXml" Target="../ink/ink4.xml"/><Relationship Id="rId14" Type="http://schemas.openxmlformats.org/officeDocument/2006/relationships/customXml" Target="../ink/ink8.xml"/><Relationship Id="rId22" Type="http://schemas.openxmlformats.org/officeDocument/2006/relationships/customXml" Target="../ink/ink14.xml"/><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F7B9-A200-054F-A878-5029BF1E9B73}"/>
              </a:ext>
            </a:extLst>
          </p:cNvPr>
          <p:cNvSpPr>
            <a:spLocks noGrp="1"/>
          </p:cNvSpPr>
          <p:nvPr>
            <p:ph type="ctrTitle"/>
          </p:nvPr>
        </p:nvSpPr>
        <p:spPr/>
        <p:txBody>
          <a:bodyPr/>
          <a:lstStyle/>
          <a:p>
            <a:r>
              <a:rPr lang="en-US" dirty="0"/>
              <a:t>VXX Options pricing</a:t>
            </a:r>
          </a:p>
        </p:txBody>
      </p:sp>
      <p:sp>
        <p:nvSpPr>
          <p:cNvPr id="4" name="TextBox 3">
            <a:extLst>
              <a:ext uri="{FF2B5EF4-FFF2-40B4-BE49-F238E27FC236}">
                <a16:creationId xmlns:a16="http://schemas.microsoft.com/office/drawing/2014/main" id="{4D4EB926-1337-FB4D-82B0-F2D00DCCCA4A}"/>
              </a:ext>
            </a:extLst>
          </p:cNvPr>
          <p:cNvSpPr txBox="1"/>
          <p:nvPr/>
        </p:nvSpPr>
        <p:spPr>
          <a:xfrm>
            <a:off x="779974" y="2496166"/>
            <a:ext cx="4634948" cy="369332"/>
          </a:xfrm>
          <a:prstGeom prst="rect">
            <a:avLst/>
          </a:prstGeom>
          <a:noFill/>
        </p:spPr>
        <p:txBody>
          <a:bodyPr wrap="square" rtlCol="0">
            <a:spAutoFit/>
          </a:bodyPr>
          <a:lstStyle/>
          <a:p>
            <a:r>
              <a:rPr lang="en-US" dirty="0">
                <a:solidFill>
                  <a:schemeClr val="accent1"/>
                </a:solidFill>
              </a:rPr>
              <a:t>Black-Scholes vs Deep Learning</a:t>
            </a:r>
          </a:p>
        </p:txBody>
      </p:sp>
    </p:spTree>
    <p:extLst>
      <p:ext uri="{BB962C8B-B14F-4D97-AF65-F5344CB8AC3E}">
        <p14:creationId xmlns:p14="http://schemas.microsoft.com/office/powerpoint/2010/main" val="3452444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3DC1-BAFA-104E-9120-C4F122B7DA63}"/>
              </a:ext>
            </a:extLst>
          </p:cNvPr>
          <p:cNvSpPr>
            <a:spLocks noGrp="1"/>
          </p:cNvSpPr>
          <p:nvPr>
            <p:ph type="title"/>
          </p:nvPr>
        </p:nvSpPr>
        <p:spPr/>
        <p:txBody>
          <a:bodyPr/>
          <a:lstStyle/>
          <a:p>
            <a:r>
              <a:rPr lang="en-US" dirty="0"/>
              <a:t>Results &amp; Analysis - Test</a:t>
            </a:r>
          </a:p>
        </p:txBody>
      </p:sp>
      <p:graphicFrame>
        <p:nvGraphicFramePr>
          <p:cNvPr id="14" name="Table 14">
            <a:extLst>
              <a:ext uri="{FF2B5EF4-FFF2-40B4-BE49-F238E27FC236}">
                <a16:creationId xmlns:a16="http://schemas.microsoft.com/office/drawing/2014/main" id="{C89B2032-1BA0-5C4C-A254-D58A781F9CCC}"/>
              </a:ext>
            </a:extLst>
          </p:cNvPr>
          <p:cNvGraphicFramePr>
            <a:graphicFrameLocks noGrp="1"/>
          </p:cNvGraphicFramePr>
          <p:nvPr>
            <p:extLst>
              <p:ext uri="{D42A27DB-BD31-4B8C-83A1-F6EECF244321}">
                <p14:modId xmlns:p14="http://schemas.microsoft.com/office/powerpoint/2010/main" val="965031018"/>
              </p:ext>
            </p:extLst>
          </p:nvPr>
        </p:nvGraphicFramePr>
        <p:xfrm>
          <a:off x="1411921" y="2024669"/>
          <a:ext cx="9368157" cy="1843304"/>
        </p:xfrm>
        <a:graphic>
          <a:graphicData uri="http://schemas.openxmlformats.org/drawingml/2006/table">
            <a:tbl>
              <a:tblPr firstRow="1" bandRow="1">
                <a:tableStyleId>{5C22544A-7EE6-4342-B048-85BDC9FD1C3A}</a:tableStyleId>
              </a:tblPr>
              <a:tblGrid>
                <a:gridCol w="652780">
                  <a:extLst>
                    <a:ext uri="{9D8B030D-6E8A-4147-A177-3AD203B41FA5}">
                      <a16:colId xmlns:a16="http://schemas.microsoft.com/office/drawing/2014/main" val="2589235703"/>
                    </a:ext>
                  </a:extLst>
                </a:gridCol>
                <a:gridCol w="868680">
                  <a:extLst>
                    <a:ext uri="{9D8B030D-6E8A-4147-A177-3AD203B41FA5}">
                      <a16:colId xmlns:a16="http://schemas.microsoft.com/office/drawing/2014/main" val="856606233"/>
                    </a:ext>
                  </a:extLst>
                </a:gridCol>
                <a:gridCol w="1057593">
                  <a:extLst>
                    <a:ext uri="{9D8B030D-6E8A-4147-A177-3AD203B41FA5}">
                      <a16:colId xmlns:a16="http://schemas.microsoft.com/office/drawing/2014/main" val="3296517615"/>
                    </a:ext>
                  </a:extLst>
                </a:gridCol>
                <a:gridCol w="694055">
                  <a:extLst>
                    <a:ext uri="{9D8B030D-6E8A-4147-A177-3AD203B41FA5}">
                      <a16:colId xmlns:a16="http://schemas.microsoft.com/office/drawing/2014/main" val="3098494461"/>
                    </a:ext>
                  </a:extLst>
                </a:gridCol>
                <a:gridCol w="1057593">
                  <a:extLst>
                    <a:ext uri="{9D8B030D-6E8A-4147-A177-3AD203B41FA5}">
                      <a16:colId xmlns:a16="http://schemas.microsoft.com/office/drawing/2014/main" val="564996585"/>
                    </a:ext>
                  </a:extLst>
                </a:gridCol>
                <a:gridCol w="798830">
                  <a:extLst>
                    <a:ext uri="{9D8B030D-6E8A-4147-A177-3AD203B41FA5}">
                      <a16:colId xmlns:a16="http://schemas.microsoft.com/office/drawing/2014/main" val="2961666235"/>
                    </a:ext>
                  </a:extLst>
                </a:gridCol>
                <a:gridCol w="982980">
                  <a:extLst>
                    <a:ext uri="{9D8B030D-6E8A-4147-A177-3AD203B41FA5}">
                      <a16:colId xmlns:a16="http://schemas.microsoft.com/office/drawing/2014/main" val="515368874"/>
                    </a:ext>
                  </a:extLst>
                </a:gridCol>
                <a:gridCol w="919480">
                  <a:extLst>
                    <a:ext uri="{9D8B030D-6E8A-4147-A177-3AD203B41FA5}">
                      <a16:colId xmlns:a16="http://schemas.microsoft.com/office/drawing/2014/main" val="1059108120"/>
                    </a:ext>
                  </a:extLst>
                </a:gridCol>
                <a:gridCol w="754380">
                  <a:extLst>
                    <a:ext uri="{9D8B030D-6E8A-4147-A177-3AD203B41FA5}">
                      <a16:colId xmlns:a16="http://schemas.microsoft.com/office/drawing/2014/main" val="2572093381"/>
                    </a:ext>
                  </a:extLst>
                </a:gridCol>
                <a:gridCol w="790893">
                  <a:extLst>
                    <a:ext uri="{9D8B030D-6E8A-4147-A177-3AD203B41FA5}">
                      <a16:colId xmlns:a16="http://schemas.microsoft.com/office/drawing/2014/main" val="1800187647"/>
                    </a:ext>
                  </a:extLst>
                </a:gridCol>
                <a:gridCol w="790893">
                  <a:extLst>
                    <a:ext uri="{9D8B030D-6E8A-4147-A177-3AD203B41FA5}">
                      <a16:colId xmlns:a16="http://schemas.microsoft.com/office/drawing/2014/main" val="2398723470"/>
                    </a:ext>
                  </a:extLst>
                </a:gridCol>
              </a:tblGrid>
              <a:tr h="380264">
                <a:tc>
                  <a:txBody>
                    <a:bodyPr/>
                    <a:lstStyle/>
                    <a:p>
                      <a:pPr algn="ctr"/>
                      <a:endParaRPr lang="en-US" dirty="0"/>
                    </a:p>
                  </a:txBody>
                  <a:tcPr/>
                </a:tc>
                <a:tc>
                  <a:txBody>
                    <a:bodyPr/>
                    <a:lstStyle/>
                    <a:p>
                      <a:pPr algn="ctr"/>
                      <a:r>
                        <a:rPr lang="en-US" dirty="0"/>
                        <a:t>Obs.</a:t>
                      </a:r>
                    </a:p>
                  </a:txBody>
                  <a:tcPr/>
                </a:tc>
                <a:tc>
                  <a:txBody>
                    <a:bodyPr/>
                    <a:lstStyle/>
                    <a:p>
                      <a:pPr algn="ctr"/>
                      <a:r>
                        <a:rPr lang="en-US" dirty="0"/>
                        <a:t>Min</a:t>
                      </a:r>
                    </a:p>
                  </a:txBody>
                  <a:tcPr/>
                </a:tc>
                <a:tc>
                  <a:txBody>
                    <a:bodyPr/>
                    <a:lstStyle/>
                    <a:p>
                      <a:pPr algn="ctr"/>
                      <a:r>
                        <a:rPr lang="en-US" dirty="0"/>
                        <a:t>Max</a:t>
                      </a:r>
                    </a:p>
                  </a:txBody>
                  <a:tcPr/>
                </a:tc>
                <a:tc>
                  <a:txBody>
                    <a:bodyPr/>
                    <a:lstStyle/>
                    <a:p>
                      <a:pPr algn="ctr"/>
                      <a:r>
                        <a:rPr lang="en-US" dirty="0"/>
                        <a:t>AVG</a:t>
                      </a:r>
                    </a:p>
                  </a:txBody>
                  <a:tcPr/>
                </a:tc>
                <a:tc>
                  <a:txBody>
                    <a:bodyPr/>
                    <a:lstStyle/>
                    <a:p>
                      <a:pPr algn="ctr"/>
                      <a:r>
                        <a:rPr lang="en-US" dirty="0"/>
                        <a:t>BIAS</a:t>
                      </a:r>
                    </a:p>
                  </a:txBody>
                  <a:tcPr/>
                </a:tc>
                <a:tc>
                  <a:txBody>
                    <a:bodyPr/>
                    <a:lstStyle/>
                    <a:p>
                      <a:pPr algn="ctr"/>
                      <a:r>
                        <a:rPr lang="en-US" dirty="0"/>
                        <a:t>AAPE</a:t>
                      </a:r>
                    </a:p>
                  </a:txBody>
                  <a:tcPr/>
                </a:tc>
                <a:tc>
                  <a:txBody>
                    <a:bodyPr/>
                    <a:lstStyle/>
                    <a:p>
                      <a:pPr algn="ctr"/>
                      <a:r>
                        <a:rPr lang="en-US" dirty="0"/>
                        <a:t>MAPE</a:t>
                      </a:r>
                    </a:p>
                  </a:txBody>
                  <a:tcPr/>
                </a:tc>
                <a:tc>
                  <a:txBody>
                    <a:bodyPr/>
                    <a:lstStyle/>
                    <a:p>
                      <a:pPr algn="ctr"/>
                      <a:r>
                        <a:rPr lang="en-US" dirty="0"/>
                        <a:t>PE5</a:t>
                      </a:r>
                    </a:p>
                  </a:txBody>
                  <a:tcPr/>
                </a:tc>
                <a:tc>
                  <a:txBody>
                    <a:bodyPr/>
                    <a:lstStyle/>
                    <a:p>
                      <a:pPr algn="ctr"/>
                      <a:r>
                        <a:rPr lang="en-US" dirty="0"/>
                        <a:t>PE10</a:t>
                      </a:r>
                    </a:p>
                  </a:txBody>
                  <a:tcPr/>
                </a:tc>
                <a:tc>
                  <a:txBody>
                    <a:bodyPr/>
                    <a:lstStyle/>
                    <a:p>
                      <a:pPr algn="ctr"/>
                      <a:r>
                        <a:rPr lang="en-US" dirty="0"/>
                        <a:t>PE20</a:t>
                      </a:r>
                    </a:p>
                  </a:txBody>
                  <a:tcPr/>
                </a:tc>
                <a:extLst>
                  <a:ext uri="{0D108BD9-81ED-4DB2-BD59-A6C34878D82A}">
                    <a16:rowId xmlns:a16="http://schemas.microsoft.com/office/drawing/2014/main" val="146102281"/>
                  </a:ext>
                </a:extLst>
              </a:tr>
              <a:tr h="309388">
                <a:tc>
                  <a:txBody>
                    <a:bodyPr/>
                    <a:lstStyle/>
                    <a:p>
                      <a:pPr algn="ctr"/>
                      <a:r>
                        <a:rPr lang="en-US" dirty="0"/>
                        <a:t>Call</a:t>
                      </a:r>
                    </a:p>
                  </a:txBody>
                  <a:tcPr anchor="ctr"/>
                </a:tc>
                <a:tc>
                  <a:txBody>
                    <a:bodyPr/>
                    <a:lstStyle/>
                    <a:p>
                      <a:pPr algn="ctr"/>
                      <a:r>
                        <a:rPr lang="en-US" dirty="0"/>
                        <a:t>15,604</a:t>
                      </a:r>
                    </a:p>
                  </a:txBody>
                  <a:tcPr anchor="ctr"/>
                </a:tc>
                <a:tc>
                  <a:txBody>
                    <a:bodyPr/>
                    <a:lstStyle/>
                    <a:p>
                      <a:pPr algn="ctr"/>
                      <a:r>
                        <a:rPr lang="en-US" dirty="0"/>
                        <a:t>-333,557</a:t>
                      </a:r>
                    </a:p>
                  </a:txBody>
                  <a:tcPr anchor="ctr"/>
                </a:tc>
                <a:tc>
                  <a:txBody>
                    <a:bodyPr/>
                    <a:lstStyle/>
                    <a:p>
                      <a:pPr algn="ctr"/>
                      <a:r>
                        <a:rPr lang="en-US" dirty="0"/>
                        <a:t>100</a:t>
                      </a:r>
                    </a:p>
                  </a:txBody>
                  <a:tcPr anchor="ctr"/>
                </a:tc>
                <a:tc>
                  <a:txBody>
                    <a:bodyPr/>
                    <a:lstStyle/>
                    <a:p>
                      <a:pPr algn="ctr"/>
                      <a:r>
                        <a:rPr lang="en-US" dirty="0"/>
                        <a:t>-786.88</a:t>
                      </a:r>
                    </a:p>
                  </a:txBody>
                  <a:tcPr anchor="ctr"/>
                </a:tc>
                <a:tc>
                  <a:txBody>
                    <a:bodyPr/>
                    <a:lstStyle/>
                    <a:p>
                      <a:pPr algn="ctr"/>
                      <a:r>
                        <a:rPr lang="en-US" dirty="0"/>
                        <a:t>16.98</a:t>
                      </a:r>
                    </a:p>
                  </a:txBody>
                  <a:tcPr anchor="ctr"/>
                </a:tc>
                <a:tc>
                  <a:txBody>
                    <a:bodyPr/>
                    <a:lstStyle/>
                    <a:p>
                      <a:pPr algn="ctr"/>
                      <a:r>
                        <a:rPr lang="en-US" dirty="0"/>
                        <a:t>863.24</a:t>
                      </a:r>
                    </a:p>
                  </a:txBody>
                  <a:tcPr anchor="ctr"/>
                </a:tc>
                <a:tc>
                  <a:txBody>
                    <a:bodyPr/>
                    <a:lstStyle/>
                    <a:p>
                      <a:pPr algn="ctr"/>
                      <a:r>
                        <a:rPr lang="en-US" dirty="0"/>
                        <a:t>29.58</a:t>
                      </a:r>
                    </a:p>
                  </a:txBody>
                  <a:tcPr anchor="ctr"/>
                </a:tc>
                <a:tc>
                  <a:txBody>
                    <a:bodyPr/>
                    <a:lstStyle/>
                    <a:p>
                      <a:pPr algn="ctr"/>
                      <a:r>
                        <a:rPr lang="en-US" dirty="0"/>
                        <a:t>16.62</a:t>
                      </a:r>
                    </a:p>
                  </a:txBody>
                  <a:tcPr anchor="ctr"/>
                </a:tc>
                <a:tc>
                  <a:txBody>
                    <a:bodyPr/>
                    <a:lstStyle/>
                    <a:p>
                      <a:pPr algn="ctr"/>
                      <a:r>
                        <a:rPr lang="en-US" dirty="0"/>
                        <a:t>28.60</a:t>
                      </a:r>
                    </a:p>
                  </a:txBody>
                  <a:tcPr anchor="ctr"/>
                </a:tc>
                <a:tc>
                  <a:txBody>
                    <a:bodyPr/>
                    <a:lstStyle/>
                    <a:p>
                      <a:pPr algn="ctr"/>
                      <a:r>
                        <a:rPr lang="en-US" dirty="0"/>
                        <a:t>42.37</a:t>
                      </a:r>
                    </a:p>
                  </a:txBody>
                  <a:tcPr anchor="ctr"/>
                </a:tc>
                <a:extLst>
                  <a:ext uri="{0D108BD9-81ED-4DB2-BD59-A6C34878D82A}">
                    <a16:rowId xmlns:a16="http://schemas.microsoft.com/office/drawing/2014/main" val="3513210046"/>
                  </a:ext>
                </a:extLst>
              </a:tr>
              <a:tr h="309388">
                <a:tc>
                  <a:txBody>
                    <a:bodyPr/>
                    <a:lstStyle/>
                    <a:p>
                      <a:pPr algn="ctr"/>
                      <a:r>
                        <a:rPr lang="en-US" dirty="0"/>
                        <a:t>Put</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15,604</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-193,356</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100</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-1020.92</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0.69</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1055.32</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8.61</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42.12</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51.84</a:t>
                      </a:r>
                    </a:p>
                  </a:txBody>
                  <a:tcPr anchor="ctr">
                    <a:lnB w="38100" cap="flat" cmpd="sng" algn="ctr">
                      <a:solidFill>
                        <a:schemeClr val="tx1"/>
                      </a:solidFill>
                      <a:prstDash val="solid"/>
                      <a:round/>
                      <a:headEnd type="none" w="med" len="med"/>
                      <a:tailEnd type="none" w="med" len="med"/>
                    </a:lnB>
                  </a:tcPr>
                </a:tc>
                <a:tc>
                  <a:txBody>
                    <a:bodyPr/>
                    <a:lstStyle/>
                    <a:p>
                      <a:pPr algn="ctr"/>
                      <a:r>
                        <a:rPr lang="en-US" dirty="0"/>
                        <a:t>60.72</a:t>
                      </a: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254574"/>
                  </a:ext>
                </a:extLst>
              </a:tr>
              <a:tr h="309388">
                <a:tc>
                  <a:txBody>
                    <a:bodyPr/>
                    <a:lstStyle/>
                    <a:p>
                      <a:pPr algn="ctr"/>
                      <a:r>
                        <a:rPr lang="en-US" dirty="0"/>
                        <a:t>Call</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9,960</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-21.04</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99.96</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17.31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9.83</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20.31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11.77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26.03</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44.81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66.39</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6342043"/>
                  </a:ext>
                </a:extLst>
              </a:tr>
              <a:tr h="309388">
                <a:tc>
                  <a:txBody>
                    <a:bodyPr/>
                    <a:lstStyle/>
                    <a:p>
                      <a:pPr algn="ctr"/>
                      <a:r>
                        <a:rPr lang="en-US" dirty="0"/>
                        <a:t>Put</a:t>
                      </a:r>
                    </a:p>
                  </a:txBody>
                  <a:tcPr anchor="ctr"/>
                </a:tc>
                <a:tc>
                  <a:txBody>
                    <a:bodyPr/>
                    <a:lstStyle/>
                    <a:p>
                      <a:pPr algn="ctr"/>
                      <a:r>
                        <a:rPr lang="en-US" dirty="0"/>
                        <a:t>12,251</a:t>
                      </a:r>
                    </a:p>
                  </a:txBody>
                  <a:tcPr anchor="ctr"/>
                </a:tc>
                <a:tc>
                  <a:txBody>
                    <a:bodyPr/>
                    <a:lstStyle/>
                    <a:p>
                      <a:pPr algn="ctr"/>
                      <a:r>
                        <a:rPr lang="en-US" dirty="0"/>
                        <a:t>-97.07</a:t>
                      </a:r>
                    </a:p>
                  </a:txBody>
                  <a:tcPr anchor="ctr"/>
                </a:tc>
                <a:tc>
                  <a:txBody>
                    <a:bodyPr/>
                    <a:lstStyle/>
                    <a:p>
                      <a:pPr algn="ctr"/>
                      <a:r>
                        <a:rPr lang="en-US" dirty="0"/>
                        <a:t>99.74</a:t>
                      </a:r>
                    </a:p>
                  </a:txBody>
                  <a:tcPr anchor="ctr"/>
                </a:tc>
                <a:tc>
                  <a:txBody>
                    <a:bodyPr/>
                    <a:lstStyle/>
                    <a:p>
                      <a:pPr algn="ctr"/>
                      <a:r>
                        <a:rPr lang="en-US" dirty="0"/>
                        <a:t>0.84</a:t>
                      </a:r>
                    </a:p>
                  </a:txBody>
                  <a:tcPr anchor="ctr"/>
                </a:tc>
                <a:tc>
                  <a:txBody>
                    <a:bodyPr/>
                    <a:lstStyle/>
                    <a:p>
                      <a:pPr algn="ctr"/>
                      <a:r>
                        <a:rPr lang="en-US" dirty="0"/>
                        <a:t>0.59</a:t>
                      </a:r>
                    </a:p>
                  </a:txBody>
                  <a:tcPr anchor="ctr"/>
                </a:tc>
                <a:tc>
                  <a:txBody>
                    <a:bodyPr/>
                    <a:lstStyle/>
                    <a:p>
                      <a:pPr algn="ctr"/>
                      <a:r>
                        <a:rPr lang="en-US" dirty="0"/>
                        <a:t>13.72</a:t>
                      </a:r>
                    </a:p>
                  </a:txBody>
                  <a:tcPr anchor="ctr"/>
                </a:tc>
                <a:tc>
                  <a:txBody>
                    <a:bodyPr/>
                    <a:lstStyle/>
                    <a:p>
                      <a:pPr algn="ctr"/>
                      <a:r>
                        <a:rPr lang="en-US" dirty="0"/>
                        <a:t>4.22</a:t>
                      </a:r>
                    </a:p>
                  </a:txBody>
                  <a:tcPr anchor="ctr"/>
                </a:tc>
                <a:tc>
                  <a:txBody>
                    <a:bodyPr/>
                    <a:lstStyle/>
                    <a:p>
                      <a:pPr algn="ctr"/>
                      <a:r>
                        <a:rPr lang="en-US" dirty="0"/>
                        <a:t>53.65</a:t>
                      </a:r>
                    </a:p>
                  </a:txBody>
                  <a:tcPr anchor="ctr"/>
                </a:tc>
                <a:tc>
                  <a:txBody>
                    <a:bodyPr/>
                    <a:lstStyle/>
                    <a:p>
                      <a:pPr algn="ctr"/>
                      <a:r>
                        <a:rPr lang="en-US" dirty="0"/>
                        <a:t>66.03</a:t>
                      </a:r>
                    </a:p>
                  </a:txBody>
                  <a:tcPr anchor="ctr"/>
                </a:tc>
                <a:tc>
                  <a:txBody>
                    <a:bodyPr/>
                    <a:lstStyle/>
                    <a:p>
                      <a:pPr algn="ctr"/>
                      <a:r>
                        <a:rPr lang="en-US" dirty="0"/>
                        <a:t>77.33</a:t>
                      </a:r>
                    </a:p>
                  </a:txBody>
                  <a:tcPr anchor="ctr"/>
                </a:tc>
                <a:extLst>
                  <a:ext uri="{0D108BD9-81ED-4DB2-BD59-A6C34878D82A}">
                    <a16:rowId xmlns:a16="http://schemas.microsoft.com/office/drawing/2014/main" val="131269057"/>
                  </a:ext>
                </a:extLst>
              </a:tr>
            </a:tbl>
          </a:graphicData>
        </a:graphic>
      </p:graphicFrame>
      <p:sp>
        <p:nvSpPr>
          <p:cNvPr id="18" name="TextBox 17">
            <a:extLst>
              <a:ext uri="{FF2B5EF4-FFF2-40B4-BE49-F238E27FC236}">
                <a16:creationId xmlns:a16="http://schemas.microsoft.com/office/drawing/2014/main" id="{B158175D-91DC-1F45-A0FD-3939FDF04226}"/>
              </a:ext>
            </a:extLst>
          </p:cNvPr>
          <p:cNvSpPr txBox="1"/>
          <p:nvPr/>
        </p:nvSpPr>
        <p:spPr>
          <a:xfrm>
            <a:off x="-35014" y="6581001"/>
            <a:ext cx="2893869" cy="276999"/>
          </a:xfrm>
          <a:prstGeom prst="rect">
            <a:avLst/>
          </a:prstGeom>
          <a:noFill/>
        </p:spPr>
        <p:txBody>
          <a:bodyPr wrap="none" rtlCol="0">
            <a:spAutoFit/>
          </a:bodyPr>
          <a:lstStyle/>
          <a:p>
            <a:r>
              <a:rPr lang="en-US" sz="1200" dirty="0">
                <a:solidFill>
                  <a:schemeClr val="accent1"/>
                </a:solidFill>
              </a:rPr>
              <a:t>* All metrics in percentages except for MSE</a:t>
            </a:r>
          </a:p>
        </p:txBody>
      </p:sp>
      <p:grpSp>
        <p:nvGrpSpPr>
          <p:cNvPr id="57" name="Group 56">
            <a:extLst>
              <a:ext uri="{FF2B5EF4-FFF2-40B4-BE49-F238E27FC236}">
                <a16:creationId xmlns:a16="http://schemas.microsoft.com/office/drawing/2014/main" id="{8B7C9C63-2AE2-5E46-8B68-4AB91621F334}"/>
              </a:ext>
            </a:extLst>
          </p:cNvPr>
          <p:cNvGrpSpPr/>
          <p:nvPr/>
        </p:nvGrpSpPr>
        <p:grpSpPr>
          <a:xfrm>
            <a:off x="-4499" y="4138885"/>
            <a:ext cx="320040" cy="170280"/>
            <a:chOff x="-4499" y="4138885"/>
            <a:chExt cx="320040" cy="170280"/>
          </a:xfrm>
        </p:grpSpPr>
        <mc:AlternateContent xmlns:mc="http://schemas.openxmlformats.org/markup-compatibility/2006" xmlns:p14="http://schemas.microsoft.com/office/powerpoint/2010/main">
          <mc:Choice Requires="p14">
            <p:contentPart p14:bwMode="auto" r:id="rId2">
              <p14:nvContentPartPr>
                <p14:cNvPr id="55" name="Ink 54">
                  <a:extLst>
                    <a:ext uri="{FF2B5EF4-FFF2-40B4-BE49-F238E27FC236}">
                      <a16:creationId xmlns:a16="http://schemas.microsoft.com/office/drawing/2014/main" id="{8D3E1A35-1EB9-D241-BD02-2354E0FBBAB8}"/>
                    </a:ext>
                  </a:extLst>
                </p14:cNvPr>
                <p14:cNvContentPartPr/>
                <p14:nvPr/>
              </p14:nvContentPartPr>
              <p14:xfrm>
                <a:off x="299341" y="4138885"/>
                <a:ext cx="16200" cy="170280"/>
              </p14:xfrm>
            </p:contentPart>
          </mc:Choice>
          <mc:Fallback xmlns="">
            <p:pic>
              <p:nvPicPr>
                <p:cNvPr id="55" name="Ink 54">
                  <a:extLst>
                    <a:ext uri="{FF2B5EF4-FFF2-40B4-BE49-F238E27FC236}">
                      <a16:creationId xmlns:a16="http://schemas.microsoft.com/office/drawing/2014/main" id="{8D3E1A35-1EB9-D241-BD02-2354E0FBBAB8}"/>
                    </a:ext>
                  </a:extLst>
                </p:cNvPr>
                <p:cNvPicPr/>
                <p:nvPr/>
              </p:nvPicPr>
              <p:blipFill>
                <a:blip r:embed="rId3"/>
                <a:stretch>
                  <a:fillRect/>
                </a:stretch>
              </p:blipFill>
              <p:spPr>
                <a:xfrm>
                  <a:off x="236701" y="4076245"/>
                  <a:ext cx="1418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6" name="Ink 55">
                  <a:extLst>
                    <a:ext uri="{FF2B5EF4-FFF2-40B4-BE49-F238E27FC236}">
                      <a16:creationId xmlns:a16="http://schemas.microsoft.com/office/drawing/2014/main" id="{579112AC-C532-514D-83B2-41F31B4DAA9A}"/>
                    </a:ext>
                  </a:extLst>
                </p14:cNvPr>
                <p14:cNvContentPartPr/>
                <p14:nvPr/>
              </p14:nvContentPartPr>
              <p14:xfrm>
                <a:off x="-4499" y="4262005"/>
                <a:ext cx="266400" cy="360"/>
              </p14:xfrm>
            </p:contentPart>
          </mc:Choice>
          <mc:Fallback xmlns="">
            <p:pic>
              <p:nvPicPr>
                <p:cNvPr id="56" name="Ink 55">
                  <a:extLst>
                    <a:ext uri="{FF2B5EF4-FFF2-40B4-BE49-F238E27FC236}">
                      <a16:creationId xmlns:a16="http://schemas.microsoft.com/office/drawing/2014/main" id="{579112AC-C532-514D-83B2-41F31B4DAA9A}"/>
                    </a:ext>
                  </a:extLst>
                </p:cNvPr>
                <p:cNvPicPr/>
                <p:nvPr/>
              </p:nvPicPr>
              <p:blipFill>
                <a:blip r:embed="rId5"/>
                <a:stretch>
                  <a:fillRect/>
                </a:stretch>
              </p:blipFill>
              <p:spPr>
                <a:xfrm>
                  <a:off x="-67499" y="4199005"/>
                  <a:ext cx="39204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1BD80364-D9E2-E549-B794-40DAB661501E}"/>
                  </a:ext>
                </a:extLst>
              </p14:cNvPr>
              <p14:cNvContentPartPr/>
              <p14:nvPr/>
            </p14:nvContentPartPr>
            <p14:xfrm>
              <a:off x="-30419" y="4532725"/>
              <a:ext cx="312480" cy="3960"/>
            </p14:xfrm>
          </p:contentPart>
        </mc:Choice>
        <mc:Fallback xmlns="">
          <p:pic>
            <p:nvPicPr>
              <p:cNvPr id="58" name="Ink 57">
                <a:extLst>
                  <a:ext uri="{FF2B5EF4-FFF2-40B4-BE49-F238E27FC236}">
                    <a16:creationId xmlns:a16="http://schemas.microsoft.com/office/drawing/2014/main" id="{1BD80364-D9E2-E549-B794-40DAB661501E}"/>
                  </a:ext>
                </a:extLst>
              </p:cNvPr>
              <p:cNvPicPr/>
              <p:nvPr/>
            </p:nvPicPr>
            <p:blipFill>
              <a:blip r:embed="rId7"/>
              <a:stretch>
                <a:fillRect/>
              </a:stretch>
            </p:blipFill>
            <p:spPr>
              <a:xfrm>
                <a:off x="-93419" y="4470085"/>
                <a:ext cx="438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9" name="Ink 58">
                <a:extLst>
                  <a:ext uri="{FF2B5EF4-FFF2-40B4-BE49-F238E27FC236}">
                    <a16:creationId xmlns:a16="http://schemas.microsoft.com/office/drawing/2014/main" id="{88D938BC-8E1D-9247-B5B4-3C58DC4A5263}"/>
                  </a:ext>
                </a:extLst>
              </p14:cNvPr>
              <p14:cNvContentPartPr/>
              <p14:nvPr/>
            </p14:nvContentPartPr>
            <p14:xfrm>
              <a:off x="292141" y="4519405"/>
              <a:ext cx="7200" cy="56160"/>
            </p14:xfrm>
          </p:contentPart>
        </mc:Choice>
        <mc:Fallback xmlns="">
          <p:pic>
            <p:nvPicPr>
              <p:cNvPr id="59" name="Ink 58">
                <a:extLst>
                  <a:ext uri="{FF2B5EF4-FFF2-40B4-BE49-F238E27FC236}">
                    <a16:creationId xmlns:a16="http://schemas.microsoft.com/office/drawing/2014/main" id="{88D938BC-8E1D-9247-B5B4-3C58DC4A5263}"/>
                  </a:ext>
                </a:extLst>
              </p:cNvPr>
              <p:cNvPicPr/>
              <p:nvPr/>
            </p:nvPicPr>
            <p:blipFill>
              <a:blip r:embed="rId9"/>
              <a:stretch>
                <a:fillRect/>
              </a:stretch>
            </p:blipFill>
            <p:spPr>
              <a:xfrm>
                <a:off x="229141" y="4456405"/>
                <a:ext cx="132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 name="Ink 59">
                <a:extLst>
                  <a:ext uri="{FF2B5EF4-FFF2-40B4-BE49-F238E27FC236}">
                    <a16:creationId xmlns:a16="http://schemas.microsoft.com/office/drawing/2014/main" id="{9152F26F-2653-5746-9BD6-AFD50E0BC76A}"/>
                  </a:ext>
                </a:extLst>
              </p14:cNvPr>
              <p14:cNvContentPartPr/>
              <p14:nvPr/>
            </p14:nvContentPartPr>
            <p14:xfrm>
              <a:off x="7071967" y="4222164"/>
              <a:ext cx="42120" cy="18720"/>
            </p14:xfrm>
          </p:contentPart>
        </mc:Choice>
        <mc:Fallback xmlns="">
          <p:pic>
            <p:nvPicPr>
              <p:cNvPr id="60" name="Ink 59">
                <a:extLst>
                  <a:ext uri="{FF2B5EF4-FFF2-40B4-BE49-F238E27FC236}">
                    <a16:creationId xmlns:a16="http://schemas.microsoft.com/office/drawing/2014/main" id="{9152F26F-2653-5746-9BD6-AFD50E0BC76A}"/>
                  </a:ext>
                </a:extLst>
              </p:cNvPr>
              <p:cNvPicPr/>
              <p:nvPr/>
            </p:nvPicPr>
            <p:blipFill>
              <a:blip r:embed="rId11"/>
              <a:stretch>
                <a:fillRect/>
              </a:stretch>
            </p:blipFill>
            <p:spPr>
              <a:xfrm>
                <a:off x="7008967" y="4159164"/>
                <a:ext cx="167760" cy="144360"/>
              </a:xfrm>
              <a:prstGeom prst="rect">
                <a:avLst/>
              </a:prstGeom>
            </p:spPr>
          </p:pic>
        </mc:Fallback>
      </mc:AlternateContent>
      <p:grpSp>
        <p:nvGrpSpPr>
          <p:cNvPr id="63" name="Group 62">
            <a:extLst>
              <a:ext uri="{FF2B5EF4-FFF2-40B4-BE49-F238E27FC236}">
                <a16:creationId xmlns:a16="http://schemas.microsoft.com/office/drawing/2014/main" id="{01B05948-1660-DB4B-969D-B04A079272F0}"/>
              </a:ext>
            </a:extLst>
          </p:cNvPr>
          <p:cNvGrpSpPr/>
          <p:nvPr/>
        </p:nvGrpSpPr>
        <p:grpSpPr>
          <a:xfrm>
            <a:off x="7083847" y="4485684"/>
            <a:ext cx="23760" cy="83160"/>
            <a:chOff x="7083847" y="4485684"/>
            <a:chExt cx="23760" cy="83160"/>
          </a:xfrm>
        </p:grpSpPr>
        <mc:AlternateContent xmlns:mc="http://schemas.openxmlformats.org/markup-compatibility/2006" xmlns:p14="http://schemas.microsoft.com/office/powerpoint/2010/main">
          <mc:Choice Requires="p14">
            <p:contentPart p14:bwMode="auto" r:id="rId12">
              <p14:nvContentPartPr>
                <p14:cNvPr id="61" name="Ink 60">
                  <a:extLst>
                    <a:ext uri="{FF2B5EF4-FFF2-40B4-BE49-F238E27FC236}">
                      <a16:creationId xmlns:a16="http://schemas.microsoft.com/office/drawing/2014/main" id="{B112C84B-E743-E347-B42C-EA191061F4E4}"/>
                    </a:ext>
                  </a:extLst>
                </p14:cNvPr>
                <p14:cNvContentPartPr/>
                <p14:nvPr/>
              </p14:nvContentPartPr>
              <p14:xfrm>
                <a:off x="7083847" y="4485684"/>
                <a:ext cx="23760" cy="83160"/>
              </p14:xfrm>
            </p:contentPart>
          </mc:Choice>
          <mc:Fallback xmlns="">
            <p:pic>
              <p:nvPicPr>
                <p:cNvPr id="61" name="Ink 60">
                  <a:extLst>
                    <a:ext uri="{FF2B5EF4-FFF2-40B4-BE49-F238E27FC236}">
                      <a16:creationId xmlns:a16="http://schemas.microsoft.com/office/drawing/2014/main" id="{B112C84B-E743-E347-B42C-EA191061F4E4}"/>
                    </a:ext>
                  </a:extLst>
                </p:cNvPr>
                <p:cNvPicPr/>
                <p:nvPr/>
              </p:nvPicPr>
              <p:blipFill>
                <a:blip r:embed="rId13"/>
                <a:stretch>
                  <a:fillRect/>
                </a:stretch>
              </p:blipFill>
              <p:spPr>
                <a:xfrm>
                  <a:off x="7021207" y="4422684"/>
                  <a:ext cx="1494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a:extLst>
                    <a:ext uri="{FF2B5EF4-FFF2-40B4-BE49-F238E27FC236}">
                      <a16:creationId xmlns:a16="http://schemas.microsoft.com/office/drawing/2014/main" id="{48D0264E-4256-CE4B-9C2F-21822026F240}"/>
                    </a:ext>
                  </a:extLst>
                </p14:cNvPr>
                <p14:cNvContentPartPr/>
                <p14:nvPr/>
              </p14:nvContentPartPr>
              <p14:xfrm>
                <a:off x="7087807" y="4565604"/>
                <a:ext cx="360" cy="360"/>
              </p14:xfrm>
            </p:contentPart>
          </mc:Choice>
          <mc:Fallback xmlns="">
            <p:pic>
              <p:nvPicPr>
                <p:cNvPr id="62" name="Ink 61">
                  <a:extLst>
                    <a:ext uri="{FF2B5EF4-FFF2-40B4-BE49-F238E27FC236}">
                      <a16:creationId xmlns:a16="http://schemas.microsoft.com/office/drawing/2014/main" id="{48D0264E-4256-CE4B-9C2F-21822026F240}"/>
                    </a:ext>
                  </a:extLst>
                </p:cNvPr>
                <p:cNvPicPr/>
                <p:nvPr/>
              </p:nvPicPr>
              <p:blipFill>
                <a:blip r:embed="rId15"/>
                <a:stretch>
                  <a:fillRect/>
                </a:stretch>
              </p:blipFill>
              <p:spPr>
                <a:xfrm>
                  <a:off x="7025167" y="4502604"/>
                  <a:ext cx="126000" cy="126000"/>
                </a:xfrm>
                <a:prstGeom prst="rect">
                  <a:avLst/>
                </a:prstGeom>
              </p:spPr>
            </p:pic>
          </mc:Fallback>
        </mc:AlternateContent>
      </p:grpSp>
      <p:sp>
        <p:nvSpPr>
          <p:cNvPr id="65" name="TextBox 64">
            <a:extLst>
              <a:ext uri="{FF2B5EF4-FFF2-40B4-BE49-F238E27FC236}">
                <a16:creationId xmlns:a16="http://schemas.microsoft.com/office/drawing/2014/main" id="{AAE49C8E-0113-B942-9A00-D60EC5BCB06E}"/>
              </a:ext>
            </a:extLst>
          </p:cNvPr>
          <p:cNvSpPr txBox="1"/>
          <p:nvPr/>
        </p:nvSpPr>
        <p:spPr>
          <a:xfrm rot="16200000">
            <a:off x="911708" y="2505814"/>
            <a:ext cx="511679" cy="369332"/>
          </a:xfrm>
          <a:prstGeom prst="rect">
            <a:avLst/>
          </a:prstGeom>
          <a:noFill/>
        </p:spPr>
        <p:txBody>
          <a:bodyPr wrap="none" rtlCol="0">
            <a:spAutoFit/>
          </a:bodyPr>
          <a:lstStyle/>
          <a:p>
            <a:r>
              <a:rPr lang="en-US" dirty="0"/>
              <a:t>Full</a:t>
            </a:r>
          </a:p>
        </p:txBody>
      </p:sp>
      <p:sp>
        <p:nvSpPr>
          <p:cNvPr id="66" name="TextBox 65">
            <a:extLst>
              <a:ext uri="{FF2B5EF4-FFF2-40B4-BE49-F238E27FC236}">
                <a16:creationId xmlns:a16="http://schemas.microsoft.com/office/drawing/2014/main" id="{610E2EA1-FA73-7647-B1BA-633DD408838F}"/>
              </a:ext>
            </a:extLst>
          </p:cNvPr>
          <p:cNvSpPr txBox="1"/>
          <p:nvPr/>
        </p:nvSpPr>
        <p:spPr>
          <a:xfrm rot="16200000">
            <a:off x="674463" y="3254738"/>
            <a:ext cx="986167" cy="369332"/>
          </a:xfrm>
          <a:prstGeom prst="rect">
            <a:avLst/>
          </a:prstGeom>
          <a:noFill/>
        </p:spPr>
        <p:txBody>
          <a:bodyPr wrap="none" rtlCol="0">
            <a:spAutoFit/>
          </a:bodyPr>
          <a:lstStyle/>
          <a:p>
            <a:r>
              <a:rPr lang="en-US" dirty="0"/>
              <a:t>1</a:t>
            </a:r>
            <a:r>
              <a:rPr lang="en-US" baseline="30000" dirty="0"/>
              <a:t>st</a:t>
            </a:r>
            <a:r>
              <a:rPr lang="en-US" dirty="0"/>
              <a:t> to 9</a:t>
            </a:r>
            <a:r>
              <a:rPr lang="en-US" baseline="30000" dirty="0"/>
              <a:t>th</a:t>
            </a:r>
            <a:endParaRPr lang="en-US" dirty="0"/>
          </a:p>
        </p:txBody>
      </p:sp>
      <p:pic>
        <p:nvPicPr>
          <p:cNvPr id="70" name="Picture 69" descr="A picture containing graphical user interface&#10;&#10;Description automatically generated">
            <a:extLst>
              <a:ext uri="{FF2B5EF4-FFF2-40B4-BE49-F238E27FC236}">
                <a16:creationId xmlns:a16="http://schemas.microsoft.com/office/drawing/2014/main" id="{6DF6815C-ECB3-164C-A733-E29E3E6CA4B9}"/>
              </a:ext>
            </a:extLst>
          </p:cNvPr>
          <p:cNvPicPr>
            <a:picLocks noChangeAspect="1"/>
          </p:cNvPicPr>
          <p:nvPr/>
        </p:nvPicPr>
        <p:blipFill>
          <a:blip r:embed="rId16"/>
          <a:stretch>
            <a:fillRect/>
          </a:stretch>
        </p:blipFill>
        <p:spPr>
          <a:xfrm>
            <a:off x="-4499" y="4366238"/>
            <a:ext cx="2929172" cy="2043780"/>
          </a:xfrm>
          <a:prstGeom prst="rect">
            <a:avLst/>
          </a:prstGeom>
        </p:spPr>
      </p:pic>
      <p:pic>
        <p:nvPicPr>
          <p:cNvPr id="72" name="Picture 71" descr="Chart, histogram&#10;&#10;Description automatically generated">
            <a:extLst>
              <a:ext uri="{FF2B5EF4-FFF2-40B4-BE49-F238E27FC236}">
                <a16:creationId xmlns:a16="http://schemas.microsoft.com/office/drawing/2014/main" id="{7E70B661-5F20-3944-A884-2E8ABDB3C6E4}"/>
              </a:ext>
            </a:extLst>
          </p:cNvPr>
          <p:cNvPicPr>
            <a:picLocks noChangeAspect="1"/>
          </p:cNvPicPr>
          <p:nvPr/>
        </p:nvPicPr>
        <p:blipFill>
          <a:blip r:embed="rId17"/>
          <a:stretch>
            <a:fillRect/>
          </a:stretch>
        </p:blipFill>
        <p:spPr>
          <a:xfrm>
            <a:off x="6110907" y="4400557"/>
            <a:ext cx="2858988" cy="2025421"/>
          </a:xfrm>
          <a:prstGeom prst="rect">
            <a:avLst/>
          </a:prstGeom>
        </p:spPr>
      </p:pic>
      <p:pic>
        <p:nvPicPr>
          <p:cNvPr id="76" name="Picture 75" descr="Chart, histogram&#10;&#10;Description automatically generated">
            <a:extLst>
              <a:ext uri="{FF2B5EF4-FFF2-40B4-BE49-F238E27FC236}">
                <a16:creationId xmlns:a16="http://schemas.microsoft.com/office/drawing/2014/main" id="{88E6B4BF-449E-2245-B140-F1AA3DAA440C}"/>
              </a:ext>
            </a:extLst>
          </p:cNvPr>
          <p:cNvPicPr>
            <a:picLocks noChangeAspect="1"/>
          </p:cNvPicPr>
          <p:nvPr/>
        </p:nvPicPr>
        <p:blipFill>
          <a:blip r:embed="rId18"/>
          <a:stretch>
            <a:fillRect/>
          </a:stretch>
        </p:blipFill>
        <p:spPr>
          <a:xfrm>
            <a:off x="9109360" y="4403317"/>
            <a:ext cx="2934658" cy="2043780"/>
          </a:xfrm>
          <a:prstGeom prst="rect">
            <a:avLst/>
          </a:prstGeom>
        </p:spPr>
      </p:pic>
      <p:pic>
        <p:nvPicPr>
          <p:cNvPr id="78" name="Picture 77" descr="Chart&#10;&#10;Description automatically generated with medium confidence">
            <a:extLst>
              <a:ext uri="{FF2B5EF4-FFF2-40B4-BE49-F238E27FC236}">
                <a16:creationId xmlns:a16="http://schemas.microsoft.com/office/drawing/2014/main" id="{9CDDF598-856D-1D42-85BD-5E682ED393BD}"/>
              </a:ext>
            </a:extLst>
          </p:cNvPr>
          <p:cNvPicPr>
            <a:picLocks noChangeAspect="1"/>
          </p:cNvPicPr>
          <p:nvPr/>
        </p:nvPicPr>
        <p:blipFill>
          <a:blip r:embed="rId19"/>
          <a:stretch>
            <a:fillRect/>
          </a:stretch>
        </p:blipFill>
        <p:spPr>
          <a:xfrm>
            <a:off x="2982138" y="4329721"/>
            <a:ext cx="3071303" cy="2116813"/>
          </a:xfrm>
          <a:prstGeom prst="rect">
            <a:avLst/>
          </a:prstGeom>
        </p:spPr>
      </p:pic>
    </p:spTree>
    <p:extLst>
      <p:ext uri="{BB962C8B-B14F-4D97-AF65-F5344CB8AC3E}">
        <p14:creationId xmlns:p14="http://schemas.microsoft.com/office/powerpoint/2010/main" val="410778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A1BC-49B2-D44D-8DF7-1C37D34615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E6D5D83-251C-AD49-8C5F-B12DC46D53F4}"/>
              </a:ext>
            </a:extLst>
          </p:cNvPr>
          <p:cNvSpPr>
            <a:spLocks noGrp="1"/>
          </p:cNvSpPr>
          <p:nvPr>
            <p:ph idx="1"/>
          </p:nvPr>
        </p:nvSpPr>
        <p:spPr/>
        <p:txBody>
          <a:bodyPr/>
          <a:lstStyle/>
          <a:p>
            <a:r>
              <a:rPr lang="en-US" dirty="0"/>
              <a:t>The MLP neural network models achieved performance significantly superior to the BS model when pricing VXX options given identical model inputs</a:t>
            </a:r>
          </a:p>
          <a:p>
            <a:r>
              <a:rPr lang="en-US" dirty="0"/>
              <a:t>The MLP neural network models tend to overestimate option prices (especially call options)</a:t>
            </a:r>
          </a:p>
          <a:p>
            <a:r>
              <a:rPr lang="en-US" dirty="0"/>
              <a:t>Trimming the test percent errors to exclude unusually large errors that would be dismissed in practice results in improved model performance </a:t>
            </a:r>
          </a:p>
          <a:p>
            <a:r>
              <a:rPr lang="en-US" dirty="0"/>
              <a:t>Model results were comparable to </a:t>
            </a:r>
            <a:r>
              <a:rPr lang="en-US" baseline="30000" dirty="0">
                <a:solidFill>
                  <a:schemeClr val="accent1"/>
                </a:solidFill>
              </a:rPr>
              <a:t>1</a:t>
            </a:r>
            <a:r>
              <a:rPr lang="en-US" dirty="0">
                <a:solidFill>
                  <a:schemeClr val="accent1"/>
                </a:solidFill>
              </a:rPr>
              <a:t>Option Pricing with Deep Learning indicating some consistency in using MLP models to price options across different market conditions</a:t>
            </a:r>
          </a:p>
          <a:p>
            <a:r>
              <a:rPr lang="en-US" dirty="0">
                <a:solidFill>
                  <a:schemeClr val="accent1"/>
                </a:solidFill>
              </a:rPr>
              <a:t>Future work could include additional model inputs, additional hyperparameter tuning and the testing of different network architectures</a:t>
            </a:r>
          </a:p>
          <a:p>
            <a:endParaRPr lang="en-US" dirty="0"/>
          </a:p>
        </p:txBody>
      </p:sp>
    </p:spTree>
    <p:extLst>
      <p:ext uri="{BB962C8B-B14F-4D97-AF65-F5344CB8AC3E}">
        <p14:creationId xmlns:p14="http://schemas.microsoft.com/office/powerpoint/2010/main" val="10707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58B8-A440-CE4F-B62E-8ED9441F6546}"/>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99F6F58-1820-0A47-82F5-C0CD67416553}"/>
              </a:ext>
            </a:extLst>
          </p:cNvPr>
          <p:cNvSpPr>
            <a:spLocks noGrp="1"/>
          </p:cNvSpPr>
          <p:nvPr>
            <p:ph idx="1"/>
          </p:nvPr>
        </p:nvSpPr>
        <p:spPr>
          <a:xfrm>
            <a:off x="581192" y="1972678"/>
            <a:ext cx="11029615" cy="3678303"/>
          </a:xfrm>
        </p:spPr>
        <p:txBody>
          <a:bodyPr>
            <a:normAutofit fontScale="70000" lnSpcReduction="20000"/>
          </a:bodyPr>
          <a:lstStyle/>
          <a:p>
            <a:pPr marL="0" indent="0">
              <a:buNone/>
            </a:pPr>
            <a:endParaRPr lang="en-US" sz="2000" dirty="0"/>
          </a:p>
          <a:p>
            <a:pPr marL="0" indent="0">
              <a:buNone/>
            </a:pPr>
            <a:r>
              <a:rPr lang="en-US" sz="2300" dirty="0"/>
              <a:t>[1] </a:t>
            </a:r>
            <a:r>
              <a:rPr lang="en-US" sz="2300" dirty="0" err="1"/>
              <a:t>Ke</a:t>
            </a:r>
            <a:r>
              <a:rPr lang="en-US" sz="2300" dirty="0"/>
              <a:t>, Alexander, and Andrew Yang. 2019, </a:t>
            </a:r>
            <a:r>
              <a:rPr lang="en-US" sz="2300" i="1" dirty="0"/>
              <a:t>Option Pricing with Deep Learning</a:t>
            </a:r>
            <a:r>
              <a:rPr lang="en-US" sz="2300" dirty="0"/>
              <a:t>, 	</a:t>
            </a:r>
          </a:p>
          <a:p>
            <a:pPr marL="0" indent="0">
              <a:buNone/>
            </a:pPr>
            <a:r>
              <a:rPr lang="en-US" sz="2300" dirty="0"/>
              <a:t>	cs230.stanford.edu/projects_fall_2019/reports/26260984.pdf.</a:t>
            </a:r>
          </a:p>
          <a:p>
            <a:pPr marL="0" indent="0">
              <a:buNone/>
            </a:pPr>
            <a:r>
              <a:rPr lang="en-US" sz="2300" dirty="0"/>
              <a:t>[2] </a:t>
            </a:r>
            <a:r>
              <a:rPr lang="en-US" sz="2300" dirty="0" err="1"/>
              <a:t>S.Liu</a:t>
            </a:r>
            <a:r>
              <a:rPr lang="en-US" sz="2300" dirty="0"/>
              <a:t>, </a:t>
            </a:r>
            <a:r>
              <a:rPr lang="en-US" sz="2300" dirty="0" err="1"/>
              <a:t>C.Oosterlee</a:t>
            </a:r>
            <a:r>
              <a:rPr lang="en-US" sz="2300" dirty="0"/>
              <a:t>, and </a:t>
            </a:r>
            <a:r>
              <a:rPr lang="en-US" sz="2300" dirty="0" err="1"/>
              <a:t>S.Bohte</a:t>
            </a:r>
            <a:r>
              <a:rPr lang="en-US" sz="2300" dirty="0"/>
              <a:t>. Pricing options and computing implied volatilities using neural networks. </a:t>
            </a:r>
            <a:r>
              <a:rPr lang="en-US" sz="2300" i="1" dirty="0"/>
              <a:t>Risks</a:t>
            </a:r>
            <a:r>
              <a:rPr lang="en-US" sz="2300" dirty="0"/>
              <a:t>,  7:16, 02 2019. </a:t>
            </a:r>
          </a:p>
          <a:p>
            <a:pPr marL="0" indent="0">
              <a:buNone/>
            </a:pPr>
            <a:r>
              <a:rPr lang="en-US" sz="2300" dirty="0"/>
              <a:t>[3] U.S. Department of the Treasury. Daily treasury yield curve rates. </a:t>
            </a:r>
          </a:p>
          <a:p>
            <a:pPr marL="0" indent="0">
              <a:buNone/>
            </a:pPr>
            <a:r>
              <a:rPr lang="en-US" sz="2100" dirty="0"/>
              <a:t>	https://</a:t>
            </a:r>
            <a:r>
              <a:rPr lang="en-US" sz="2100" dirty="0" err="1"/>
              <a:t>www.treasury.gov</a:t>
            </a:r>
            <a:r>
              <a:rPr lang="en-US" sz="2100" dirty="0"/>
              <a:t>/ resource-center/data-chart-center/interest-rates/pages/</a:t>
            </a:r>
            <a:r>
              <a:rPr lang="en-US" sz="2100" dirty="0" err="1"/>
              <a:t>textview.aspx?data</a:t>
            </a:r>
            <a:r>
              <a:rPr lang="en-US" sz="2100" dirty="0"/>
              <a:t>=yield, 2019. </a:t>
            </a:r>
          </a:p>
          <a:p>
            <a:pPr marL="0" indent="0">
              <a:buNone/>
            </a:pPr>
            <a:r>
              <a:rPr lang="en-US" sz="2100" dirty="0"/>
              <a:t>[4] J.D. Hunter, “Matplotlib: A 2D Graphics Environment”, Computing in Science &amp; Engineering, vo. 9, no. 3, pp. 90-95, 2007.</a:t>
            </a:r>
          </a:p>
          <a:p>
            <a:pPr marL="0" indent="0">
              <a:buNone/>
            </a:pPr>
            <a:r>
              <a:rPr lang="en-US" sz="2100" dirty="0"/>
              <a:t>[5</a:t>
            </a:r>
            <a:r>
              <a:rPr lang="en-US" sz="2100" b="1" dirty="0"/>
              <a:t>] </a:t>
            </a:r>
            <a:r>
              <a:rPr lang="en-US" sz="2100" dirty="0"/>
              <a:t>Chollet, F., &amp; others. (2015). </a:t>
            </a:r>
            <a:r>
              <a:rPr lang="en-US" sz="2100" dirty="0" err="1"/>
              <a:t>Keras</a:t>
            </a:r>
            <a:r>
              <a:rPr lang="en-US" sz="2100" dirty="0"/>
              <a:t>. GitHub. Retrieved from https://</a:t>
            </a:r>
            <a:r>
              <a:rPr lang="en-US" sz="2100" dirty="0" err="1"/>
              <a:t>github.com</a:t>
            </a:r>
            <a:r>
              <a:rPr lang="en-US" sz="2100" dirty="0"/>
              <a:t>/</a:t>
            </a:r>
            <a:r>
              <a:rPr lang="en-US" sz="2100" dirty="0" err="1"/>
              <a:t>fchollet</a:t>
            </a:r>
            <a:r>
              <a:rPr lang="en-US" sz="2100" dirty="0"/>
              <a:t>/</a:t>
            </a:r>
            <a:r>
              <a:rPr lang="en-US" sz="2100" dirty="0" err="1"/>
              <a:t>keras</a:t>
            </a:r>
            <a:br>
              <a:rPr lang="en-US" sz="2000" dirty="0"/>
            </a:br>
            <a:endParaRPr lang="en-US" sz="20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39135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ABB8-E6F6-2C49-AB61-2A6A0FC2FC8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DEDF14-A5C7-1041-9EB7-E2F19CC29B1F}"/>
              </a:ext>
            </a:extLst>
          </p:cNvPr>
          <p:cNvSpPr>
            <a:spLocks noGrp="1"/>
          </p:cNvSpPr>
          <p:nvPr>
            <p:ph idx="1"/>
          </p:nvPr>
        </p:nvSpPr>
        <p:spPr/>
        <p:txBody>
          <a:bodyPr>
            <a:normAutofit/>
          </a:bodyPr>
          <a:lstStyle/>
          <a:p>
            <a:r>
              <a:rPr lang="en-US" sz="2400" dirty="0"/>
              <a:t>Options are financial derivative contracts that give buyers the right to buy or sell a security at a predetermined price on or before a specified date</a:t>
            </a:r>
          </a:p>
          <a:p>
            <a:r>
              <a:rPr lang="en-US" sz="2400" dirty="0"/>
              <a:t>Options are used by traders to hedge against and speculate on future price changes of an underlying security</a:t>
            </a:r>
          </a:p>
          <a:p>
            <a:r>
              <a:rPr lang="en-US" sz="2400" dirty="0"/>
              <a:t>The accurate valuation of options is crucial in managing financial risk when hedging or speculating thus there is a substantial amount of research on the subject</a:t>
            </a:r>
          </a:p>
          <a:p>
            <a:r>
              <a:rPr lang="en-US" sz="2400" dirty="0"/>
              <a:t>This project explores options pricing via…</a:t>
            </a:r>
          </a:p>
        </p:txBody>
      </p:sp>
    </p:spTree>
    <p:extLst>
      <p:ext uri="{BB962C8B-B14F-4D97-AF65-F5344CB8AC3E}">
        <p14:creationId xmlns:p14="http://schemas.microsoft.com/office/powerpoint/2010/main" val="275767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ECC4-4B6B-334F-A930-998303EB3918}"/>
              </a:ext>
            </a:extLst>
          </p:cNvPr>
          <p:cNvSpPr>
            <a:spLocks noGrp="1"/>
          </p:cNvSpPr>
          <p:nvPr>
            <p:ph type="title"/>
          </p:nvPr>
        </p:nvSpPr>
        <p:spPr/>
        <p:txBody>
          <a:bodyPr/>
          <a:lstStyle/>
          <a:p>
            <a:r>
              <a:rPr lang="en-US" dirty="0"/>
              <a:t>Option valuation models</a:t>
            </a:r>
          </a:p>
        </p:txBody>
      </p:sp>
      <p:graphicFrame>
        <p:nvGraphicFramePr>
          <p:cNvPr id="5" name="Content Placeholder 2">
            <a:extLst>
              <a:ext uri="{FF2B5EF4-FFF2-40B4-BE49-F238E27FC236}">
                <a16:creationId xmlns:a16="http://schemas.microsoft.com/office/drawing/2014/main" id="{CB34FBFA-7D0B-4B48-8153-0F83C1E4E134}"/>
              </a:ext>
            </a:extLst>
          </p:cNvPr>
          <p:cNvGraphicFramePr>
            <a:graphicFrameLocks noGrp="1"/>
          </p:cNvGraphicFramePr>
          <p:nvPr>
            <p:ph idx="1"/>
            <p:extLst>
              <p:ext uri="{D42A27DB-BD31-4B8C-83A1-F6EECF244321}">
                <p14:modId xmlns:p14="http://schemas.microsoft.com/office/powerpoint/2010/main" val="312178273"/>
              </p:ext>
            </p:extLst>
          </p:nvPr>
        </p:nvGraphicFramePr>
        <p:xfrm>
          <a:off x="449923" y="2173099"/>
          <a:ext cx="11292153" cy="398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4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D4368-738F-FF4F-A278-3A2E8193DE18}"/>
              </a:ext>
            </a:extLst>
          </p:cNvPr>
          <p:cNvSpPr>
            <a:spLocks noGrp="1"/>
          </p:cNvSpPr>
          <p:nvPr>
            <p:ph type="title"/>
          </p:nvPr>
        </p:nvSpPr>
        <p:spPr>
          <a:xfrm>
            <a:off x="581192" y="641653"/>
            <a:ext cx="11029616" cy="1095560"/>
          </a:xfrm>
        </p:spPr>
        <p:txBody>
          <a:bodyPr anchor="t">
            <a:normAutofit/>
          </a:bodyPr>
          <a:lstStyle/>
          <a:p>
            <a:r>
              <a:rPr lang="en-US" dirty="0">
                <a:solidFill>
                  <a:schemeClr val="accent2"/>
                </a:solidFill>
              </a:rPr>
              <a:t>Project</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5F6AC59-6368-A24B-B287-F610A7FF0660}"/>
              </a:ext>
            </a:extLst>
          </p:cNvPr>
          <p:cNvSpPr>
            <a:spLocks noGrp="1"/>
          </p:cNvSpPr>
          <p:nvPr>
            <p:ph idx="1"/>
          </p:nvPr>
        </p:nvSpPr>
        <p:spPr>
          <a:xfrm>
            <a:off x="581191" y="2421599"/>
            <a:ext cx="11029615" cy="3979200"/>
          </a:xfrm>
        </p:spPr>
        <p:txBody>
          <a:bodyPr>
            <a:noAutofit/>
          </a:bodyPr>
          <a:lstStyle/>
          <a:p>
            <a:pPr>
              <a:lnSpc>
                <a:spcPct val="90000"/>
              </a:lnSpc>
            </a:pPr>
            <a:r>
              <a:rPr lang="en-US" b="1" dirty="0">
                <a:solidFill>
                  <a:schemeClr val="accent2">
                    <a:lumMod val="50000"/>
                  </a:schemeClr>
                </a:solidFill>
              </a:rPr>
              <a:t>Goal</a:t>
            </a:r>
            <a:r>
              <a:rPr lang="en-US" dirty="0">
                <a:solidFill>
                  <a:schemeClr val="accent2">
                    <a:lumMod val="50000"/>
                  </a:schemeClr>
                </a:solidFill>
              </a:rPr>
              <a:t>: Compare the performance of the seminal Black-Scholes (BS) model to the performance of a multi-layer perceptron (MLP) deep learning model in pricing VXX options. Replicating the results </a:t>
            </a:r>
            <a:r>
              <a:rPr lang="en-US" dirty="0">
                <a:solidFill>
                  <a:schemeClr val="accent1"/>
                </a:solidFill>
              </a:rPr>
              <a:t>of </a:t>
            </a:r>
            <a:r>
              <a:rPr lang="en-US" baseline="30000" dirty="0">
                <a:solidFill>
                  <a:schemeClr val="accent1"/>
                </a:solidFill>
              </a:rPr>
              <a:t>1</a:t>
            </a:r>
            <a:r>
              <a:rPr lang="en-US" dirty="0">
                <a:solidFill>
                  <a:schemeClr val="accent1"/>
                </a:solidFill>
              </a:rPr>
              <a:t>Option Pricing with Deep Learning in accordance with </a:t>
            </a:r>
            <a:r>
              <a:rPr lang="en-US" baseline="30000" dirty="0">
                <a:solidFill>
                  <a:schemeClr val="accent1"/>
                </a:solidFill>
              </a:rPr>
              <a:t>2</a:t>
            </a:r>
            <a:r>
              <a:rPr lang="en-US" dirty="0">
                <a:solidFill>
                  <a:schemeClr val="accent1"/>
                </a:solidFill>
              </a:rPr>
              <a:t>Pricing options and computing implied volatilities using neural networks</a:t>
            </a:r>
            <a:endParaRPr lang="en-US" dirty="0">
              <a:solidFill>
                <a:schemeClr val="accent2">
                  <a:lumMod val="50000"/>
                </a:schemeClr>
              </a:solidFill>
            </a:endParaRPr>
          </a:p>
          <a:p>
            <a:pPr>
              <a:lnSpc>
                <a:spcPct val="90000"/>
              </a:lnSpc>
            </a:pPr>
            <a:r>
              <a:rPr lang="en-US" b="1" dirty="0">
                <a:solidFill>
                  <a:schemeClr val="accent2">
                    <a:lumMod val="50000"/>
                  </a:schemeClr>
                </a:solidFill>
              </a:rPr>
              <a:t>Data:</a:t>
            </a:r>
          </a:p>
          <a:p>
            <a:pPr lvl="1">
              <a:lnSpc>
                <a:spcPct val="90000"/>
              </a:lnSpc>
            </a:pPr>
            <a:r>
              <a:rPr lang="en-US" sz="1800" dirty="0">
                <a:solidFill>
                  <a:schemeClr val="accent2">
                    <a:lumMod val="50000"/>
                  </a:schemeClr>
                </a:solidFill>
              </a:rPr>
              <a:t>VXX Options - 3,147,375 observations from 2010 to 2019 -  STRIKE PRICE &amp; TIME TO MATURITY</a:t>
            </a:r>
          </a:p>
          <a:p>
            <a:pPr lvl="1">
              <a:lnSpc>
                <a:spcPct val="90000"/>
              </a:lnSpc>
            </a:pPr>
            <a:r>
              <a:rPr lang="en-US" sz="1800" dirty="0">
                <a:solidFill>
                  <a:schemeClr val="accent2">
                    <a:lumMod val="50000"/>
                  </a:schemeClr>
                </a:solidFill>
              </a:rPr>
              <a:t>VXX Securities - from 2010 to 2019 corresponding with the options - UNDERLYING SECURITY PRICE &amp; IMPLIED VOLATILITY</a:t>
            </a:r>
          </a:p>
          <a:p>
            <a:pPr lvl="1">
              <a:lnSpc>
                <a:spcPct val="90000"/>
              </a:lnSpc>
            </a:pPr>
            <a:r>
              <a:rPr lang="en-US" sz="1800" baseline="30000" dirty="0">
                <a:solidFill>
                  <a:schemeClr val="accent2">
                    <a:lumMod val="50000"/>
                  </a:schemeClr>
                </a:solidFill>
              </a:rPr>
              <a:t>3</a:t>
            </a:r>
            <a:r>
              <a:rPr lang="en-US" sz="1800" dirty="0">
                <a:solidFill>
                  <a:schemeClr val="accent2">
                    <a:lumMod val="50000"/>
                  </a:schemeClr>
                </a:solidFill>
              </a:rPr>
              <a:t>Treasury Yields Data – from 2010 to 2019 corresponding with the options – RISK FREE RATE</a:t>
            </a:r>
          </a:p>
          <a:p>
            <a:pPr marL="324000" lvl="1" indent="0">
              <a:lnSpc>
                <a:spcPct val="90000"/>
              </a:lnSpc>
              <a:buNone/>
            </a:pPr>
            <a:r>
              <a:rPr lang="en-US" sz="1800" dirty="0">
                <a:solidFill>
                  <a:schemeClr val="accent2">
                    <a:lumMod val="50000"/>
                  </a:schemeClr>
                </a:solidFill>
              </a:rPr>
              <a:t>*  The </a:t>
            </a:r>
            <a:r>
              <a:rPr lang="en-US" sz="1800" dirty="0" err="1">
                <a:solidFill>
                  <a:schemeClr val="accent2">
                    <a:lumMod val="50000"/>
                  </a:schemeClr>
                </a:solidFill>
              </a:rPr>
              <a:t>iPath</a:t>
            </a:r>
            <a:r>
              <a:rPr lang="en-US" sz="1800" dirty="0">
                <a:solidFill>
                  <a:schemeClr val="accent2">
                    <a:lumMod val="50000"/>
                  </a:schemeClr>
                </a:solidFill>
              </a:rPr>
              <a:t> S&amp;P 500 VIX Short-Term Futures ETN (VXX) was an ETN and thus traded like an ETF until its ultimate expiration on Jan.  31, 2019. Over its life the VXX was primarily used to speculate on and hedge against market volatility as tracked by the VIX</a:t>
            </a:r>
          </a:p>
          <a:p>
            <a:pPr>
              <a:lnSpc>
                <a:spcPct val="90000"/>
              </a:lnSpc>
            </a:pPr>
            <a:r>
              <a:rPr lang="en-US" b="1" dirty="0">
                <a:solidFill>
                  <a:schemeClr val="accent2">
                    <a:lumMod val="50000"/>
                  </a:schemeClr>
                </a:solidFill>
              </a:rPr>
              <a:t>Method:</a:t>
            </a:r>
          </a:p>
          <a:p>
            <a:pPr lvl="1">
              <a:lnSpc>
                <a:spcPct val="90000"/>
              </a:lnSpc>
            </a:pPr>
            <a:r>
              <a:rPr lang="en-US" sz="1800" dirty="0">
                <a:solidFill>
                  <a:schemeClr val="accent2">
                    <a:lumMod val="50000"/>
                  </a:schemeClr>
                </a:solidFill>
              </a:rPr>
              <a:t>BS - simple to implement and measure performance with the given formula</a:t>
            </a:r>
          </a:p>
          <a:p>
            <a:pPr lvl="1">
              <a:lnSpc>
                <a:spcPct val="90000"/>
              </a:lnSpc>
            </a:pPr>
            <a:r>
              <a:rPr lang="en-US" sz="1800" dirty="0">
                <a:solidFill>
                  <a:schemeClr val="accent2">
                    <a:lumMod val="50000"/>
                  </a:schemeClr>
                </a:solidFill>
              </a:rPr>
              <a:t>MLP - multi-layer perceptron model with inputs identical to the BS model so that performance can be directly compared. Hyperparameters will initially be set in accordance with the two model papers where appropriate.</a:t>
            </a:r>
          </a:p>
          <a:p>
            <a:pPr lvl="1">
              <a:lnSpc>
                <a:spcPct val="90000"/>
              </a:lnSpc>
            </a:pPr>
            <a:endParaRPr lang="en-US" sz="1800" dirty="0">
              <a:solidFill>
                <a:schemeClr val="accent2">
                  <a:lumMod val="50000"/>
                </a:schemeClr>
              </a:solidFill>
            </a:endParaRPr>
          </a:p>
          <a:p>
            <a:pPr lvl="1">
              <a:lnSpc>
                <a:spcPct val="90000"/>
              </a:lnSpc>
            </a:pPr>
            <a:endParaRPr lang="en-US" sz="1800" b="1" dirty="0">
              <a:solidFill>
                <a:schemeClr val="accent2">
                  <a:lumMod val="50000"/>
                </a:schemeClr>
              </a:solidFill>
            </a:endParaRPr>
          </a:p>
          <a:p>
            <a:pPr>
              <a:lnSpc>
                <a:spcPct val="90000"/>
              </a:lnSpc>
            </a:pPr>
            <a:endParaRPr lang="en-US" dirty="0">
              <a:solidFill>
                <a:schemeClr val="accent2">
                  <a:lumMod val="50000"/>
                </a:schemeClr>
              </a:solidFill>
            </a:endParaRPr>
          </a:p>
        </p:txBody>
      </p:sp>
    </p:spTree>
    <p:extLst>
      <p:ext uri="{BB962C8B-B14F-4D97-AF65-F5344CB8AC3E}">
        <p14:creationId xmlns:p14="http://schemas.microsoft.com/office/powerpoint/2010/main" val="297775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385E-4640-7746-BD58-330BF8144B8F}"/>
              </a:ext>
            </a:extLst>
          </p:cNvPr>
          <p:cNvSpPr>
            <a:spLocks noGrp="1"/>
          </p:cNvSpPr>
          <p:nvPr>
            <p:ph type="title"/>
          </p:nvPr>
        </p:nvSpPr>
        <p:spPr/>
        <p:txBody>
          <a:bodyPr/>
          <a:lstStyle/>
          <a:p>
            <a:r>
              <a:rPr lang="en-US" dirty="0"/>
              <a:t>Black-Scholes Formula</a:t>
            </a:r>
          </a:p>
        </p:txBody>
      </p:sp>
      <p:sp>
        <p:nvSpPr>
          <p:cNvPr id="3" name="Content Placeholder 2">
            <a:extLst>
              <a:ext uri="{FF2B5EF4-FFF2-40B4-BE49-F238E27FC236}">
                <a16:creationId xmlns:a16="http://schemas.microsoft.com/office/drawing/2014/main" id="{7B80EE4A-166F-8F4B-976B-4463B7574DE8}"/>
              </a:ext>
            </a:extLst>
          </p:cNvPr>
          <p:cNvSpPr>
            <a:spLocks noGrp="1"/>
          </p:cNvSpPr>
          <p:nvPr>
            <p:ph idx="1"/>
          </p:nvPr>
        </p:nvSpPr>
        <p:spPr>
          <a:xfrm>
            <a:off x="581192" y="2886250"/>
            <a:ext cx="5514808" cy="3678303"/>
          </a:xfrm>
        </p:spPr>
        <p:txBody>
          <a:bodyPr>
            <a:noAutofit/>
          </a:bodyPr>
          <a:lstStyle/>
          <a:p>
            <a:r>
              <a:rPr lang="en-US" dirty="0"/>
              <a:t>Notable assumptions:</a:t>
            </a:r>
          </a:p>
          <a:p>
            <a:pPr lvl="1"/>
            <a:r>
              <a:rPr lang="en-US" dirty="0"/>
              <a:t>Option can only be exercised at expiration (European)</a:t>
            </a:r>
          </a:p>
          <a:p>
            <a:pPr lvl="1"/>
            <a:r>
              <a:rPr lang="en-US" dirty="0"/>
              <a:t>No dividends are paid out over the life of the option</a:t>
            </a:r>
          </a:p>
          <a:p>
            <a:pPr lvl="1"/>
            <a:r>
              <a:rPr lang="en-US" dirty="0"/>
              <a:t>Efficient markets (no arbitrage)</a:t>
            </a:r>
          </a:p>
          <a:p>
            <a:pPr lvl="1"/>
            <a:r>
              <a:rPr lang="en-US" dirty="0"/>
              <a:t>Known &amp; constant risk-free rate and volatility</a:t>
            </a:r>
          </a:p>
          <a:p>
            <a:pPr lvl="1"/>
            <a:r>
              <a:rPr lang="en-US" dirty="0"/>
              <a:t>Returns of underlying asset are log-normally distributed (prices follow a random walk with constant drift and volatility)</a:t>
            </a:r>
          </a:p>
          <a:p>
            <a:r>
              <a:rPr lang="en-US" dirty="0"/>
              <a:t>Model Inputs:</a:t>
            </a:r>
          </a:p>
          <a:p>
            <a:pPr lvl="1"/>
            <a:r>
              <a:rPr lang="en-US" dirty="0"/>
              <a:t>S = Underlying security price</a:t>
            </a:r>
          </a:p>
          <a:p>
            <a:pPr lvl="1"/>
            <a:r>
              <a:rPr lang="el-GR" dirty="0"/>
              <a:t>σ</a:t>
            </a:r>
            <a:r>
              <a:rPr lang="en-US" dirty="0"/>
              <a:t> = Underlying security implied volatility</a:t>
            </a:r>
          </a:p>
          <a:p>
            <a:pPr lvl="1"/>
            <a:r>
              <a:rPr lang="en-US" dirty="0"/>
              <a:t>X = Option strike price</a:t>
            </a:r>
          </a:p>
          <a:p>
            <a:pPr lvl="1"/>
            <a:r>
              <a:rPr lang="en-US" dirty="0"/>
              <a:t>r = Risk-free rate</a:t>
            </a:r>
          </a:p>
          <a:p>
            <a:pPr lvl="1"/>
            <a:r>
              <a:rPr lang="en-US" dirty="0"/>
              <a:t>t = Time to expiration (years)</a:t>
            </a:r>
          </a:p>
          <a:p>
            <a:pPr lvl="1"/>
            <a:endParaRPr lang="en-US" dirty="0"/>
          </a:p>
          <a:p>
            <a:pPr lvl="1"/>
            <a:endParaRPr lang="en-US" dirty="0"/>
          </a:p>
        </p:txBody>
      </p:sp>
      <p:sp>
        <p:nvSpPr>
          <p:cNvPr id="4" name="TextBox 3">
            <a:extLst>
              <a:ext uri="{FF2B5EF4-FFF2-40B4-BE49-F238E27FC236}">
                <a16:creationId xmlns:a16="http://schemas.microsoft.com/office/drawing/2014/main" id="{2C40645E-CE62-1E4A-9DE2-9F745BAB6BA7}"/>
              </a:ext>
            </a:extLst>
          </p:cNvPr>
          <p:cNvSpPr txBox="1"/>
          <p:nvPr/>
        </p:nvSpPr>
        <p:spPr>
          <a:xfrm>
            <a:off x="6677192" y="2047745"/>
            <a:ext cx="5514808" cy="2677656"/>
          </a:xfrm>
          <a:prstGeom prst="rect">
            <a:avLst/>
          </a:prstGeom>
          <a:noFill/>
        </p:spPr>
        <p:txBody>
          <a:bodyPr wrap="square" rtlCol="0">
            <a:spAutoFit/>
          </a:bodyPr>
          <a:lstStyle/>
          <a:p>
            <a:pPr marL="285750" indent="-285750">
              <a:buClr>
                <a:schemeClr val="accent1"/>
              </a:buClr>
              <a:buFont typeface="Wingdings" pitchFamily="2" charset="2"/>
              <a:buChar char="§"/>
            </a:pPr>
            <a:r>
              <a:rPr lang="en-US" dirty="0"/>
              <a:t>Call Option Price</a:t>
            </a:r>
          </a:p>
          <a:p>
            <a:pPr>
              <a:buClr>
                <a:schemeClr val="accent1"/>
              </a:buClr>
            </a:pPr>
            <a:r>
              <a:rPr lang="en-US" sz="1600" dirty="0"/>
              <a:t>     C = S· </a:t>
            </a:r>
            <a:r>
              <a:rPr lang="el-GR" sz="1600" dirty="0"/>
              <a:t>Φ(</a:t>
            </a:r>
            <a:r>
              <a:rPr lang="en-US" sz="1600" dirty="0"/>
              <a:t>d</a:t>
            </a:r>
            <a:r>
              <a:rPr lang="en-US" sz="1600" baseline="-25000" dirty="0"/>
              <a:t>1</a:t>
            </a:r>
            <a:r>
              <a:rPr lang="en-US" sz="1600" dirty="0"/>
              <a:t>) - X</a:t>
            </a:r>
            <a:r>
              <a:rPr lang="en-US" sz="1600" i="1" dirty="0"/>
              <a:t>e</a:t>
            </a:r>
            <a:r>
              <a:rPr lang="en-US" sz="1600" baseline="30000" dirty="0"/>
              <a:t>-rt </a:t>
            </a:r>
            <a:r>
              <a:rPr lang="en-US" sz="1600" dirty="0"/>
              <a:t>· </a:t>
            </a:r>
            <a:r>
              <a:rPr lang="el-GR" sz="1600" dirty="0"/>
              <a:t>Φ(</a:t>
            </a:r>
            <a:r>
              <a:rPr lang="en-US" sz="1600" dirty="0"/>
              <a:t>d</a:t>
            </a:r>
            <a:r>
              <a:rPr lang="en-US" sz="1600" baseline="-25000" dirty="0"/>
              <a:t>2</a:t>
            </a:r>
            <a:r>
              <a:rPr lang="en-US" sz="1600" dirty="0"/>
              <a:t>)</a:t>
            </a:r>
          </a:p>
          <a:p>
            <a:pPr>
              <a:buClr>
                <a:schemeClr val="accent1"/>
              </a:buClr>
            </a:pPr>
            <a:endParaRPr lang="en-US" sz="1600" dirty="0"/>
          </a:p>
          <a:p>
            <a:pPr marL="285750" indent="-285750">
              <a:buClr>
                <a:schemeClr val="accent1"/>
              </a:buClr>
              <a:buFont typeface="Wingdings" pitchFamily="2" charset="2"/>
              <a:buChar char="§"/>
            </a:pPr>
            <a:r>
              <a:rPr lang="en-US" dirty="0"/>
              <a:t>Put Option Price</a:t>
            </a:r>
          </a:p>
          <a:p>
            <a:pPr>
              <a:buClr>
                <a:schemeClr val="accent1"/>
              </a:buClr>
            </a:pPr>
            <a:r>
              <a:rPr lang="en-US" sz="1600" dirty="0"/>
              <a:t>     P = </a:t>
            </a:r>
            <a:r>
              <a:rPr lang="en-US" sz="1600" dirty="0" err="1"/>
              <a:t>X</a:t>
            </a:r>
            <a:r>
              <a:rPr lang="en-US" sz="1600" i="1" dirty="0" err="1"/>
              <a:t>e</a:t>
            </a:r>
            <a:r>
              <a:rPr lang="en-US" sz="1600" baseline="30000" dirty="0" err="1"/>
              <a:t>-r·t</a:t>
            </a:r>
            <a:r>
              <a:rPr lang="en-US" sz="1600" baseline="30000" dirty="0"/>
              <a:t> </a:t>
            </a:r>
            <a:r>
              <a:rPr lang="en-US" sz="1600" dirty="0"/>
              <a:t>[1 - </a:t>
            </a:r>
            <a:r>
              <a:rPr lang="el-GR" sz="1600" dirty="0"/>
              <a:t>Φ(</a:t>
            </a:r>
            <a:r>
              <a:rPr lang="en-US" sz="1600" dirty="0"/>
              <a:t>d2)] - S [1- </a:t>
            </a:r>
            <a:r>
              <a:rPr lang="el-GR" sz="1600" dirty="0"/>
              <a:t>Φ(</a:t>
            </a:r>
            <a:r>
              <a:rPr lang="en-US" sz="1600" dirty="0"/>
              <a:t>d</a:t>
            </a:r>
            <a:r>
              <a:rPr lang="en-US" sz="1600" baseline="-25000" dirty="0"/>
              <a:t>1</a:t>
            </a:r>
            <a:r>
              <a:rPr lang="en-US" sz="1600" dirty="0"/>
              <a:t>)]</a:t>
            </a:r>
          </a:p>
          <a:p>
            <a:pPr>
              <a:buClr>
                <a:schemeClr val="accent1"/>
              </a:buClr>
            </a:pPr>
            <a:endParaRPr lang="en-US" dirty="0"/>
          </a:p>
          <a:p>
            <a:pPr marL="285750" indent="-285750">
              <a:buFont typeface="Wingdings" pitchFamily="2" charset="2"/>
              <a:buChar char="§"/>
            </a:pPr>
            <a:r>
              <a:rPr lang="en-US" dirty="0"/>
              <a:t>Note: </a:t>
            </a:r>
          </a:p>
          <a:p>
            <a:r>
              <a:rPr lang="en-US" sz="1600" dirty="0"/>
              <a:t>     d</a:t>
            </a:r>
            <a:r>
              <a:rPr lang="en-US" sz="1600" baseline="-25000" dirty="0"/>
              <a:t>1 </a:t>
            </a:r>
            <a:r>
              <a:rPr lang="en-US" sz="1600" dirty="0"/>
              <a:t>= [ln(S/X) + (r + </a:t>
            </a:r>
            <a:r>
              <a:rPr lang="el-GR" sz="1600" dirty="0"/>
              <a:t>σ</a:t>
            </a:r>
            <a:r>
              <a:rPr lang="el-GR" sz="1600" baseline="30000" dirty="0"/>
              <a:t>2</a:t>
            </a:r>
            <a:r>
              <a:rPr lang="el-GR" sz="1600" dirty="0"/>
              <a:t>/2)</a:t>
            </a:r>
            <a:r>
              <a:rPr lang="en-US" sz="1600" dirty="0"/>
              <a:t>t] / </a:t>
            </a:r>
            <a:r>
              <a:rPr lang="el-GR" sz="1600" dirty="0"/>
              <a:t>σ√</a:t>
            </a:r>
            <a:r>
              <a:rPr lang="en-US" sz="1600" dirty="0"/>
              <a:t>t</a:t>
            </a:r>
          </a:p>
          <a:p>
            <a:r>
              <a:rPr lang="en-US" sz="1600" dirty="0"/>
              <a:t>     d</a:t>
            </a:r>
            <a:r>
              <a:rPr lang="en-US" sz="1600" baseline="-25000" dirty="0"/>
              <a:t>2</a:t>
            </a:r>
            <a:r>
              <a:rPr lang="en-US" sz="1600" dirty="0"/>
              <a:t> = d</a:t>
            </a:r>
            <a:r>
              <a:rPr lang="en-US" sz="1600" baseline="-25000" dirty="0"/>
              <a:t>1</a:t>
            </a:r>
            <a:r>
              <a:rPr lang="en-US" sz="1600" dirty="0"/>
              <a:t> - </a:t>
            </a:r>
            <a:r>
              <a:rPr lang="el-GR" sz="1600" dirty="0"/>
              <a:t>σ√</a:t>
            </a:r>
            <a:r>
              <a:rPr lang="en-US" sz="1600" dirty="0"/>
              <a:t>t</a:t>
            </a:r>
          </a:p>
          <a:p>
            <a:r>
              <a:rPr lang="en-US" sz="1600" dirty="0"/>
              <a:t>     </a:t>
            </a:r>
            <a:r>
              <a:rPr lang="el-GR" sz="1600" dirty="0"/>
              <a:t>Φ</a:t>
            </a:r>
            <a:r>
              <a:rPr lang="en-US" sz="1600" dirty="0"/>
              <a:t> = cumulative density function of the normal distribution</a:t>
            </a:r>
          </a:p>
        </p:txBody>
      </p:sp>
    </p:spTree>
    <p:extLst>
      <p:ext uri="{BB962C8B-B14F-4D97-AF65-F5344CB8AC3E}">
        <p14:creationId xmlns:p14="http://schemas.microsoft.com/office/powerpoint/2010/main" val="221437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F915-3008-144C-BF7B-CF9BB0127F73}"/>
              </a:ext>
            </a:extLst>
          </p:cNvPr>
          <p:cNvSpPr>
            <a:spLocks noGrp="1"/>
          </p:cNvSpPr>
          <p:nvPr>
            <p:ph type="title"/>
          </p:nvPr>
        </p:nvSpPr>
        <p:spPr/>
        <p:txBody>
          <a:bodyPr/>
          <a:lstStyle/>
          <a:p>
            <a:r>
              <a:rPr lang="en-US" dirty="0"/>
              <a:t>Multi-Layer Perceptron Model</a:t>
            </a:r>
          </a:p>
        </p:txBody>
      </p:sp>
      <p:sp>
        <p:nvSpPr>
          <p:cNvPr id="3" name="Content Placeholder 2">
            <a:extLst>
              <a:ext uri="{FF2B5EF4-FFF2-40B4-BE49-F238E27FC236}">
                <a16:creationId xmlns:a16="http://schemas.microsoft.com/office/drawing/2014/main" id="{CE219E93-1420-7F4A-8D57-3A79236FE059}"/>
              </a:ext>
            </a:extLst>
          </p:cNvPr>
          <p:cNvSpPr>
            <a:spLocks noGrp="1"/>
          </p:cNvSpPr>
          <p:nvPr>
            <p:ph idx="1"/>
          </p:nvPr>
        </p:nvSpPr>
        <p:spPr>
          <a:xfrm>
            <a:off x="581192" y="2477541"/>
            <a:ext cx="4350037" cy="3678303"/>
          </a:xfrm>
        </p:spPr>
        <p:txBody>
          <a:bodyPr>
            <a:normAutofit fontScale="92500" lnSpcReduction="20000"/>
          </a:bodyPr>
          <a:lstStyle/>
          <a:p>
            <a:r>
              <a:rPr lang="en-US" dirty="0"/>
              <a:t>Notable Assumptions:</a:t>
            </a:r>
          </a:p>
          <a:p>
            <a:pPr lvl="1"/>
            <a:r>
              <a:rPr lang="en-US" dirty="0"/>
              <a:t>Underlying security implied volatility</a:t>
            </a:r>
          </a:p>
          <a:p>
            <a:r>
              <a:rPr lang="en-US" dirty="0"/>
              <a:t>Model Inputs</a:t>
            </a:r>
          </a:p>
          <a:p>
            <a:pPr lvl="1"/>
            <a:r>
              <a:rPr lang="en-US" dirty="0"/>
              <a:t>Underlying security price</a:t>
            </a:r>
          </a:p>
          <a:p>
            <a:pPr lvl="1"/>
            <a:r>
              <a:rPr lang="en-US" dirty="0"/>
              <a:t>Underlying security implied volatility</a:t>
            </a:r>
          </a:p>
          <a:p>
            <a:pPr lvl="1"/>
            <a:r>
              <a:rPr lang="en-US" dirty="0"/>
              <a:t>Option strike price</a:t>
            </a:r>
          </a:p>
          <a:p>
            <a:pPr lvl="1"/>
            <a:r>
              <a:rPr lang="en-US" dirty="0"/>
              <a:t>Risk-free rate</a:t>
            </a:r>
          </a:p>
          <a:p>
            <a:pPr lvl="1"/>
            <a:r>
              <a:rPr lang="en-US" dirty="0"/>
              <a:t>Time to expiration (years)</a:t>
            </a:r>
          </a:p>
          <a:p>
            <a:r>
              <a:rPr lang="en-US" dirty="0"/>
              <a:t>Model Outputs</a:t>
            </a:r>
          </a:p>
          <a:p>
            <a:pPr lvl="1"/>
            <a:r>
              <a:rPr lang="en-US" dirty="0"/>
              <a:t>Bid Price</a:t>
            </a:r>
          </a:p>
          <a:p>
            <a:pPr lvl="1"/>
            <a:r>
              <a:rPr lang="en-US" dirty="0"/>
              <a:t>Ask Price</a:t>
            </a:r>
          </a:p>
          <a:p>
            <a:pPr lvl="1"/>
            <a:endParaRPr lang="en-US" dirty="0"/>
          </a:p>
          <a:p>
            <a:pPr marL="324000" lvl="1" indent="0">
              <a:buNone/>
            </a:pPr>
            <a:endParaRPr lang="en-US" dirty="0"/>
          </a:p>
          <a:p>
            <a:pPr lvl="1"/>
            <a:endParaRPr lang="en-US" dirty="0"/>
          </a:p>
        </p:txBody>
      </p:sp>
      <p:sp>
        <p:nvSpPr>
          <p:cNvPr id="8" name="Content Placeholder 2">
            <a:extLst>
              <a:ext uri="{FF2B5EF4-FFF2-40B4-BE49-F238E27FC236}">
                <a16:creationId xmlns:a16="http://schemas.microsoft.com/office/drawing/2014/main" id="{DBFDBCD7-A80C-CA4D-A121-35D257549D52}"/>
              </a:ext>
            </a:extLst>
          </p:cNvPr>
          <p:cNvSpPr txBox="1">
            <a:spLocks/>
          </p:cNvSpPr>
          <p:nvPr/>
        </p:nvSpPr>
        <p:spPr>
          <a:xfrm>
            <a:off x="6534834" y="3179697"/>
            <a:ext cx="4350037"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Hyperparameters:</a:t>
            </a:r>
          </a:p>
          <a:p>
            <a:pPr lvl="1"/>
            <a:r>
              <a:rPr lang="en-US" dirty="0"/>
              <a:t>5 input nodes for each model input</a:t>
            </a:r>
          </a:p>
          <a:p>
            <a:pPr lvl="1"/>
            <a:r>
              <a:rPr lang="en-US" dirty="0"/>
              <a:t>3 hidden layers with 400 nodes each</a:t>
            </a:r>
          </a:p>
          <a:p>
            <a:pPr lvl="2"/>
            <a:r>
              <a:rPr lang="en-US" dirty="0"/>
              <a:t>Batch Normalization</a:t>
            </a:r>
          </a:p>
          <a:p>
            <a:pPr lvl="2"/>
            <a:r>
              <a:rPr lang="en-US" dirty="0"/>
              <a:t>Leaky </a:t>
            </a:r>
            <a:r>
              <a:rPr lang="en-US" dirty="0" err="1"/>
              <a:t>ReLu</a:t>
            </a:r>
            <a:endParaRPr lang="en-US" dirty="0"/>
          </a:p>
          <a:p>
            <a:pPr lvl="1"/>
            <a:r>
              <a:rPr lang="en-US" dirty="0"/>
              <a:t>Two output nodes for bid and ask price</a:t>
            </a:r>
          </a:p>
          <a:p>
            <a:pPr lvl="2"/>
            <a:r>
              <a:rPr lang="en-US" dirty="0" err="1"/>
              <a:t>ReLu</a:t>
            </a:r>
            <a:r>
              <a:rPr lang="en-US" dirty="0"/>
              <a:t> </a:t>
            </a:r>
          </a:p>
          <a:p>
            <a:pPr lvl="1"/>
            <a:r>
              <a:rPr lang="en-US" dirty="0"/>
              <a:t>Batch Size: 1024</a:t>
            </a:r>
          </a:p>
          <a:p>
            <a:pPr lvl="1"/>
            <a:r>
              <a:rPr lang="en-US" dirty="0"/>
              <a:t>Epochs: 250</a:t>
            </a:r>
          </a:p>
          <a:p>
            <a:pPr lvl="1"/>
            <a:r>
              <a:rPr lang="en-US" dirty="0"/>
              <a:t>Optimizer: Adam</a:t>
            </a:r>
          </a:p>
          <a:p>
            <a:pPr lvl="1"/>
            <a:endParaRPr lang="en-US" dirty="0"/>
          </a:p>
          <a:p>
            <a:pPr lvl="1"/>
            <a:endParaRPr lang="en-US" dirty="0"/>
          </a:p>
          <a:p>
            <a:pPr lvl="1"/>
            <a:endParaRPr lang="en-US" dirty="0"/>
          </a:p>
          <a:p>
            <a:pPr lvl="1"/>
            <a:endParaRPr lang="en-US" dirty="0"/>
          </a:p>
          <a:p>
            <a:pPr marL="324000" lvl="1" indent="0">
              <a:buFont typeface="Wingdings 2" panose="05020102010507070707" pitchFamily="18" charset="2"/>
              <a:buNone/>
            </a:pPr>
            <a:endParaRPr lang="en-US" dirty="0"/>
          </a:p>
          <a:p>
            <a:pPr lvl="1"/>
            <a:endParaRPr lang="en-US" dirty="0"/>
          </a:p>
        </p:txBody>
      </p:sp>
    </p:spTree>
    <p:extLst>
      <p:ext uri="{BB962C8B-B14F-4D97-AF65-F5344CB8AC3E}">
        <p14:creationId xmlns:p14="http://schemas.microsoft.com/office/powerpoint/2010/main" val="394194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24">
            <a:extLst>
              <a:ext uri="{FF2B5EF4-FFF2-40B4-BE49-F238E27FC236}">
                <a16:creationId xmlns:a16="http://schemas.microsoft.com/office/drawing/2014/main" id="{755AC138-9740-4218-B385-7212B0616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699F6335-0371-4F3F-930B-392D6D1DC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04DF71-52A5-1D43-9787-B7433E265086}"/>
              </a:ext>
            </a:extLst>
          </p:cNvPr>
          <p:cNvSpPr>
            <a:spLocks noGrp="1"/>
          </p:cNvSpPr>
          <p:nvPr>
            <p:ph type="title"/>
          </p:nvPr>
        </p:nvSpPr>
        <p:spPr>
          <a:xfrm>
            <a:off x="581193" y="782054"/>
            <a:ext cx="3421229" cy="1013800"/>
          </a:xfrm>
        </p:spPr>
        <p:txBody>
          <a:bodyPr>
            <a:normAutofit/>
          </a:bodyPr>
          <a:lstStyle/>
          <a:p>
            <a:r>
              <a:rPr lang="en-US">
                <a:solidFill>
                  <a:srgbClr val="FFFFFF"/>
                </a:solidFill>
              </a:rPr>
              <a:t>Process</a:t>
            </a:r>
          </a:p>
        </p:txBody>
      </p:sp>
      <p:grpSp>
        <p:nvGrpSpPr>
          <p:cNvPr id="37" name="Group 28">
            <a:extLst>
              <a:ext uri="{FF2B5EF4-FFF2-40B4-BE49-F238E27FC236}">
                <a16:creationId xmlns:a16="http://schemas.microsoft.com/office/drawing/2014/main" id="{F033A71F-15C6-4BDB-9350-DD59767312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0" name="Rectangle 29">
              <a:extLst>
                <a:ext uri="{FF2B5EF4-FFF2-40B4-BE49-F238E27FC236}">
                  <a16:creationId xmlns:a16="http://schemas.microsoft.com/office/drawing/2014/main" id="{807C5043-1EE4-420F-96A3-423C9A918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8A54C521-59DB-482D-A453-A8EBB5E13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3F02A08C-88B3-466E-9FF3-923E44959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EC671534-F4CB-3645-A11F-F67FEB36B6E6}"/>
              </a:ext>
            </a:extLst>
          </p:cNvPr>
          <p:cNvSpPr>
            <a:spLocks noGrp="1"/>
          </p:cNvSpPr>
          <p:nvPr>
            <p:ph idx="1"/>
          </p:nvPr>
        </p:nvSpPr>
        <p:spPr>
          <a:xfrm>
            <a:off x="581192" y="1939733"/>
            <a:ext cx="3415633" cy="4317185"/>
          </a:xfrm>
        </p:spPr>
        <p:txBody>
          <a:bodyPr>
            <a:normAutofit/>
          </a:bodyPr>
          <a:lstStyle/>
          <a:p>
            <a:pPr marL="342900" indent="-342900">
              <a:buFont typeface="+mj-lt"/>
              <a:buAutoNum type="arabicPeriod"/>
            </a:pPr>
            <a:r>
              <a:rPr lang="en-US" b="1" dirty="0">
                <a:solidFill>
                  <a:srgbClr val="FFFFFF"/>
                </a:solidFill>
              </a:rPr>
              <a:t>Treasury Pre-Processing</a:t>
            </a:r>
          </a:p>
          <a:p>
            <a:pPr marL="342900" indent="-342900">
              <a:buFont typeface="+mj-lt"/>
              <a:buAutoNum type="arabicPeriod"/>
            </a:pPr>
            <a:r>
              <a:rPr lang="en-US" b="1" dirty="0">
                <a:solidFill>
                  <a:srgbClr val="FFFFFF"/>
                </a:solidFill>
              </a:rPr>
              <a:t>Options Pre-Processing</a:t>
            </a:r>
          </a:p>
          <a:p>
            <a:pPr marL="342900" indent="-342900">
              <a:buFont typeface="+mj-lt"/>
              <a:buAutoNum type="arabicPeriod"/>
            </a:pPr>
            <a:r>
              <a:rPr lang="en-US" b="1" dirty="0">
                <a:solidFill>
                  <a:srgbClr val="FFFFFF"/>
                </a:solidFill>
              </a:rPr>
              <a:t>Options Feature Engineering</a:t>
            </a:r>
          </a:p>
          <a:p>
            <a:pPr marL="342900" indent="-342900">
              <a:buFont typeface="+mj-lt"/>
              <a:buAutoNum type="arabicPeriod"/>
            </a:pPr>
            <a:r>
              <a:rPr lang="en-US" b="1" dirty="0">
                <a:solidFill>
                  <a:srgbClr val="FFFFFF"/>
                </a:solidFill>
              </a:rPr>
              <a:t>Securities Feature Engineering</a:t>
            </a:r>
          </a:p>
          <a:p>
            <a:pPr marL="342900" indent="-342900">
              <a:buFont typeface="+mj-lt"/>
              <a:buAutoNum type="arabicPeriod"/>
            </a:pPr>
            <a:r>
              <a:rPr lang="en-US" b="1" dirty="0">
                <a:solidFill>
                  <a:srgbClr val="FFFFFF"/>
                </a:solidFill>
              </a:rPr>
              <a:t>Data Integration and Reduction</a:t>
            </a:r>
          </a:p>
          <a:p>
            <a:pPr marL="342900" indent="-342900">
              <a:buFont typeface="+mj-lt"/>
              <a:buAutoNum type="arabicPeriod"/>
            </a:pPr>
            <a:r>
              <a:rPr lang="en-US" b="1" dirty="0">
                <a:solidFill>
                  <a:srgbClr val="FFFFFF"/>
                </a:solidFill>
              </a:rPr>
              <a:t>Model Building</a:t>
            </a:r>
          </a:p>
        </p:txBody>
      </p:sp>
      <p:pic>
        <p:nvPicPr>
          <p:cNvPr id="13" name="Picture 12" descr="A picture containing timeline&#10;&#10;Description automatically generated">
            <a:extLst>
              <a:ext uri="{FF2B5EF4-FFF2-40B4-BE49-F238E27FC236}">
                <a16:creationId xmlns:a16="http://schemas.microsoft.com/office/drawing/2014/main" id="{E4406683-DDF5-FC40-8220-27CB4DF9F790}"/>
              </a:ext>
            </a:extLst>
          </p:cNvPr>
          <p:cNvPicPr>
            <a:picLocks noChangeAspect="1"/>
          </p:cNvPicPr>
          <p:nvPr/>
        </p:nvPicPr>
        <p:blipFill>
          <a:blip r:embed="rId2"/>
          <a:stretch>
            <a:fillRect/>
          </a:stretch>
        </p:blipFill>
        <p:spPr>
          <a:xfrm>
            <a:off x="8102691" y="1542221"/>
            <a:ext cx="3575445" cy="3773557"/>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35192EC8-0807-434B-A1DE-B40FB4D75170}"/>
              </a:ext>
            </a:extLst>
          </p:cNvPr>
          <p:cNvPicPr>
            <a:picLocks noChangeAspect="1"/>
          </p:cNvPicPr>
          <p:nvPr/>
        </p:nvPicPr>
        <p:blipFill>
          <a:blip r:embed="rId3"/>
          <a:stretch>
            <a:fillRect/>
          </a:stretch>
        </p:blipFill>
        <p:spPr>
          <a:xfrm>
            <a:off x="4339468" y="5262209"/>
            <a:ext cx="3521098" cy="994709"/>
          </a:xfrm>
          <a:prstGeom prst="rect">
            <a:avLst/>
          </a:prstGeom>
        </p:spPr>
      </p:pic>
      <p:sp>
        <p:nvSpPr>
          <p:cNvPr id="34" name="Rectangle 33">
            <a:extLst>
              <a:ext uri="{FF2B5EF4-FFF2-40B4-BE49-F238E27FC236}">
                <a16:creationId xmlns:a16="http://schemas.microsoft.com/office/drawing/2014/main" id="{DE382BA9-8DB2-490E-8211-937BEE4E4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5933FC-E90C-4955-9297-DF099959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icture containing text, outdoor, scoreboard, black&#10;&#10;Description automatically generated">
            <a:extLst>
              <a:ext uri="{FF2B5EF4-FFF2-40B4-BE49-F238E27FC236}">
                <a16:creationId xmlns:a16="http://schemas.microsoft.com/office/drawing/2014/main" id="{E152EB9B-A308-5E4D-BFC3-D9091B804AB4}"/>
              </a:ext>
            </a:extLst>
          </p:cNvPr>
          <p:cNvPicPr>
            <a:picLocks noChangeAspect="1"/>
          </p:cNvPicPr>
          <p:nvPr/>
        </p:nvPicPr>
        <p:blipFill>
          <a:blip r:embed="rId4"/>
          <a:stretch>
            <a:fillRect/>
          </a:stretch>
        </p:blipFill>
        <p:spPr>
          <a:xfrm>
            <a:off x="4340649" y="782054"/>
            <a:ext cx="3521098" cy="880274"/>
          </a:xfrm>
          <a:prstGeom prst="rect">
            <a:avLst/>
          </a:prstGeom>
        </p:spPr>
      </p:pic>
      <p:pic>
        <p:nvPicPr>
          <p:cNvPr id="24" name="Picture 23" descr="A screenshot of a computer&#10;&#10;Description automatically generated with medium confidence">
            <a:extLst>
              <a:ext uri="{FF2B5EF4-FFF2-40B4-BE49-F238E27FC236}">
                <a16:creationId xmlns:a16="http://schemas.microsoft.com/office/drawing/2014/main" id="{99C48655-1570-1242-85B2-A79DDD2B7632}"/>
              </a:ext>
            </a:extLst>
          </p:cNvPr>
          <p:cNvPicPr>
            <a:picLocks noChangeAspect="1"/>
          </p:cNvPicPr>
          <p:nvPr/>
        </p:nvPicPr>
        <p:blipFill>
          <a:blip r:embed="rId5"/>
          <a:stretch>
            <a:fillRect/>
          </a:stretch>
        </p:blipFill>
        <p:spPr>
          <a:xfrm>
            <a:off x="4339468" y="1851922"/>
            <a:ext cx="3521098" cy="735752"/>
          </a:xfrm>
          <a:prstGeom prst="rect">
            <a:avLst/>
          </a:prstGeom>
        </p:spPr>
      </p:pic>
      <p:pic>
        <p:nvPicPr>
          <p:cNvPr id="28" name="Picture 27" descr="A screenshot of a computer&#10;&#10;Description automatically generated with medium confidence">
            <a:extLst>
              <a:ext uri="{FF2B5EF4-FFF2-40B4-BE49-F238E27FC236}">
                <a16:creationId xmlns:a16="http://schemas.microsoft.com/office/drawing/2014/main" id="{CA63D330-1BD2-304D-BB7C-DAD05C866119}"/>
              </a:ext>
            </a:extLst>
          </p:cNvPr>
          <p:cNvPicPr>
            <a:picLocks noChangeAspect="1"/>
          </p:cNvPicPr>
          <p:nvPr/>
        </p:nvPicPr>
        <p:blipFill>
          <a:blip r:embed="rId6"/>
          <a:stretch>
            <a:fillRect/>
          </a:stretch>
        </p:blipFill>
        <p:spPr>
          <a:xfrm>
            <a:off x="4332613" y="2778193"/>
            <a:ext cx="3521098" cy="684075"/>
          </a:xfrm>
          <a:prstGeom prst="rect">
            <a:avLst/>
          </a:prstGeom>
        </p:spPr>
      </p:pic>
      <p:pic>
        <p:nvPicPr>
          <p:cNvPr id="44" name="Picture 43" descr="A screenshot of a computer&#10;&#10;Description automatically generated with low confidence">
            <a:extLst>
              <a:ext uri="{FF2B5EF4-FFF2-40B4-BE49-F238E27FC236}">
                <a16:creationId xmlns:a16="http://schemas.microsoft.com/office/drawing/2014/main" id="{416961ED-065A-F849-AA7E-C9A663810A10}"/>
              </a:ext>
            </a:extLst>
          </p:cNvPr>
          <p:cNvPicPr>
            <a:picLocks noChangeAspect="1"/>
          </p:cNvPicPr>
          <p:nvPr/>
        </p:nvPicPr>
        <p:blipFill>
          <a:blip r:embed="rId7"/>
          <a:stretch>
            <a:fillRect/>
          </a:stretch>
        </p:blipFill>
        <p:spPr>
          <a:xfrm>
            <a:off x="4372118" y="3652340"/>
            <a:ext cx="3442743" cy="1480652"/>
          </a:xfrm>
          <a:prstGeom prst="rect">
            <a:avLst/>
          </a:prstGeom>
        </p:spPr>
      </p:pic>
    </p:spTree>
    <p:extLst>
      <p:ext uri="{BB962C8B-B14F-4D97-AF65-F5344CB8AC3E}">
        <p14:creationId xmlns:p14="http://schemas.microsoft.com/office/powerpoint/2010/main" val="13664663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32D8-83F2-A146-BDB3-7120B50B6E48}"/>
              </a:ext>
            </a:extLst>
          </p:cNvPr>
          <p:cNvSpPr>
            <a:spLocks noGrp="1"/>
          </p:cNvSpPr>
          <p:nvPr>
            <p:ph type="title"/>
          </p:nvPr>
        </p:nvSpPr>
        <p:spPr/>
        <p:txBody>
          <a:bodyPr/>
          <a:lstStyle/>
          <a:p>
            <a:r>
              <a:rPr lang="en-US" dirty="0"/>
              <a:t>Results &amp; Analysis - Train</a:t>
            </a:r>
          </a:p>
        </p:txBody>
      </p:sp>
      <p:pic>
        <p:nvPicPr>
          <p:cNvPr id="7" name="Picture 6" descr="Application&#10;&#10;Description automatically generated with low confidence">
            <a:extLst>
              <a:ext uri="{FF2B5EF4-FFF2-40B4-BE49-F238E27FC236}">
                <a16:creationId xmlns:a16="http://schemas.microsoft.com/office/drawing/2014/main" id="{F41D93BE-1586-B249-BA44-18D3D3840877}"/>
              </a:ext>
            </a:extLst>
          </p:cNvPr>
          <p:cNvPicPr>
            <a:picLocks noChangeAspect="1"/>
          </p:cNvPicPr>
          <p:nvPr/>
        </p:nvPicPr>
        <p:blipFill>
          <a:blip r:embed="rId2"/>
          <a:stretch>
            <a:fillRect/>
          </a:stretch>
        </p:blipFill>
        <p:spPr>
          <a:xfrm>
            <a:off x="806479" y="1899227"/>
            <a:ext cx="4132901" cy="4755573"/>
          </a:xfrm>
          <a:prstGeom prst="rect">
            <a:avLst/>
          </a:prstGeom>
        </p:spPr>
      </p:pic>
      <p:sp>
        <p:nvSpPr>
          <p:cNvPr id="8" name="TextBox 7">
            <a:extLst>
              <a:ext uri="{FF2B5EF4-FFF2-40B4-BE49-F238E27FC236}">
                <a16:creationId xmlns:a16="http://schemas.microsoft.com/office/drawing/2014/main" id="{6155190E-6563-1C4C-82C7-5FC8BF2EE8F8}"/>
              </a:ext>
            </a:extLst>
          </p:cNvPr>
          <p:cNvSpPr txBox="1"/>
          <p:nvPr/>
        </p:nvSpPr>
        <p:spPr>
          <a:xfrm>
            <a:off x="127000" y="6650840"/>
            <a:ext cx="1981633" cy="374461"/>
          </a:xfrm>
          <a:prstGeom prst="rect">
            <a:avLst/>
          </a:prstGeom>
          <a:noFill/>
        </p:spPr>
        <p:txBody>
          <a:bodyPr wrap="none" rtlCol="0">
            <a:spAutoFit/>
          </a:bodyPr>
          <a:lstStyle/>
          <a:p>
            <a:r>
              <a:rPr lang="en-US" sz="1100" dirty="0"/>
              <a:t>*plots created using </a:t>
            </a:r>
            <a:r>
              <a:rPr lang="en-US" sz="1100" baseline="30000" dirty="0"/>
              <a:t>3</a:t>
            </a:r>
            <a:r>
              <a:rPr lang="en-US" sz="1100" dirty="0"/>
              <a:t>Matplotlib</a:t>
            </a:r>
          </a:p>
          <a:p>
            <a:endParaRPr lang="en-US" sz="1100" baseline="30000" dirty="0"/>
          </a:p>
        </p:txBody>
      </p:sp>
      <p:graphicFrame>
        <p:nvGraphicFramePr>
          <p:cNvPr id="14" name="Table 14">
            <a:extLst>
              <a:ext uri="{FF2B5EF4-FFF2-40B4-BE49-F238E27FC236}">
                <a16:creationId xmlns:a16="http://schemas.microsoft.com/office/drawing/2014/main" id="{A87F4270-A776-F24D-84A2-3AC698587BF3}"/>
              </a:ext>
            </a:extLst>
          </p:cNvPr>
          <p:cNvGraphicFramePr>
            <a:graphicFrameLocks noGrp="1"/>
          </p:cNvGraphicFramePr>
          <p:nvPr>
            <p:extLst>
              <p:ext uri="{D42A27DB-BD31-4B8C-83A1-F6EECF244321}">
                <p14:modId xmlns:p14="http://schemas.microsoft.com/office/powerpoint/2010/main" val="3962458107"/>
              </p:ext>
            </p:extLst>
          </p:nvPr>
        </p:nvGraphicFramePr>
        <p:xfrm>
          <a:off x="5596834" y="1899227"/>
          <a:ext cx="5429710" cy="2281952"/>
        </p:xfrm>
        <a:graphic>
          <a:graphicData uri="http://schemas.openxmlformats.org/drawingml/2006/table">
            <a:tbl>
              <a:tblPr firstRow="1" bandRow="1">
                <a:tableStyleId>{5C22544A-7EE6-4342-B048-85BDC9FD1C3A}</a:tableStyleId>
              </a:tblPr>
              <a:tblGrid>
                <a:gridCol w="1085942">
                  <a:extLst>
                    <a:ext uri="{9D8B030D-6E8A-4147-A177-3AD203B41FA5}">
                      <a16:colId xmlns:a16="http://schemas.microsoft.com/office/drawing/2014/main" val="821876184"/>
                    </a:ext>
                  </a:extLst>
                </a:gridCol>
                <a:gridCol w="1085942">
                  <a:extLst>
                    <a:ext uri="{9D8B030D-6E8A-4147-A177-3AD203B41FA5}">
                      <a16:colId xmlns:a16="http://schemas.microsoft.com/office/drawing/2014/main" val="865917594"/>
                    </a:ext>
                  </a:extLst>
                </a:gridCol>
                <a:gridCol w="1085942">
                  <a:extLst>
                    <a:ext uri="{9D8B030D-6E8A-4147-A177-3AD203B41FA5}">
                      <a16:colId xmlns:a16="http://schemas.microsoft.com/office/drawing/2014/main" val="110294619"/>
                    </a:ext>
                  </a:extLst>
                </a:gridCol>
                <a:gridCol w="1085942">
                  <a:extLst>
                    <a:ext uri="{9D8B030D-6E8A-4147-A177-3AD203B41FA5}">
                      <a16:colId xmlns:a16="http://schemas.microsoft.com/office/drawing/2014/main" val="356799705"/>
                    </a:ext>
                  </a:extLst>
                </a:gridCol>
                <a:gridCol w="1085942">
                  <a:extLst>
                    <a:ext uri="{9D8B030D-6E8A-4147-A177-3AD203B41FA5}">
                      <a16:colId xmlns:a16="http://schemas.microsoft.com/office/drawing/2014/main" val="3544773998"/>
                    </a:ext>
                  </a:extLst>
                </a:gridCol>
              </a:tblGrid>
              <a:tr h="456188">
                <a:tc>
                  <a:txBody>
                    <a:bodyPr/>
                    <a:lstStyle/>
                    <a:p>
                      <a:pPr algn="ctr"/>
                      <a:r>
                        <a:rPr lang="en-US" sz="2400" u="sng" dirty="0"/>
                        <a:t>Loss</a:t>
                      </a:r>
                    </a:p>
                  </a:txBody>
                  <a:tcPr/>
                </a:tc>
                <a:tc>
                  <a:txBody>
                    <a:bodyPr/>
                    <a:lstStyle/>
                    <a:p>
                      <a:pPr algn="ctr"/>
                      <a:r>
                        <a:rPr lang="en-US" dirty="0"/>
                        <a:t>80</a:t>
                      </a:r>
                    </a:p>
                  </a:txBody>
                  <a:tcPr/>
                </a:tc>
                <a:tc>
                  <a:txBody>
                    <a:bodyPr/>
                    <a:lstStyle/>
                    <a:p>
                      <a:pPr algn="ctr"/>
                      <a:r>
                        <a:rPr lang="en-US" dirty="0"/>
                        <a:t>140</a:t>
                      </a:r>
                    </a:p>
                  </a:txBody>
                  <a:tcPr/>
                </a:tc>
                <a:tc>
                  <a:txBody>
                    <a:bodyPr/>
                    <a:lstStyle/>
                    <a:p>
                      <a:pPr algn="ctr"/>
                      <a:r>
                        <a:rPr lang="en-US" dirty="0"/>
                        <a:t>250</a:t>
                      </a:r>
                    </a:p>
                  </a:txBody>
                  <a:tcPr/>
                </a:tc>
                <a:tc>
                  <a:txBody>
                    <a:bodyPr/>
                    <a:lstStyle/>
                    <a:p>
                      <a:pPr algn="ctr"/>
                      <a:r>
                        <a:rPr lang="en-US" dirty="0"/>
                        <a:t>350</a:t>
                      </a:r>
                    </a:p>
                  </a:txBody>
                  <a:tcPr/>
                </a:tc>
                <a:extLst>
                  <a:ext uri="{0D108BD9-81ED-4DB2-BD59-A6C34878D82A}">
                    <a16:rowId xmlns:a16="http://schemas.microsoft.com/office/drawing/2014/main" val="822287501"/>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1</a:t>
                      </a:r>
                    </a:p>
                  </a:txBody>
                  <a:tcPr anchor="ctr">
                    <a:solidFill>
                      <a:schemeClr val="accent1"/>
                    </a:solidFill>
                  </a:tcPr>
                </a:tc>
                <a:tc>
                  <a:txBody>
                    <a:bodyPr/>
                    <a:lstStyle/>
                    <a:p>
                      <a:pPr algn="ctr"/>
                      <a:r>
                        <a:rPr lang="en-US" dirty="0"/>
                        <a:t>5.93</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715188031"/>
                  </a:ext>
                </a:extLst>
              </a:tr>
              <a:tr h="456188">
                <a:tc>
                  <a:txBody>
                    <a:bodyPr/>
                    <a:lstStyle/>
                    <a:p>
                      <a:pPr algn="ctr"/>
                      <a:r>
                        <a:rPr lang="en-US" b="1" dirty="0">
                          <a:solidFill>
                            <a:schemeClr val="bg1"/>
                          </a:solidFill>
                        </a:rPr>
                        <a:t>2</a:t>
                      </a:r>
                    </a:p>
                  </a:txBody>
                  <a:tcPr anchor="ctr">
                    <a:solidFill>
                      <a:schemeClr val="accent1"/>
                    </a:solidFill>
                  </a:tcPr>
                </a:tc>
                <a:tc>
                  <a:txBody>
                    <a:bodyPr/>
                    <a:lstStyle/>
                    <a:p>
                      <a:pPr algn="ctr"/>
                      <a:r>
                        <a:rPr lang="en-US" dirty="0"/>
                        <a:t>5.93</a:t>
                      </a:r>
                    </a:p>
                  </a:txBody>
                  <a:tcPr anchor="ctr"/>
                </a:tc>
                <a:tc>
                  <a:txBody>
                    <a:bodyPr/>
                    <a:lstStyle/>
                    <a:p>
                      <a:pPr algn="ctr"/>
                      <a:r>
                        <a:rPr lang="en-US" dirty="0"/>
                        <a:t>5.68</a:t>
                      </a:r>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1311953610"/>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bg1"/>
                          </a:solidFill>
                        </a:rPr>
                        <a:t>3</a:t>
                      </a:r>
                    </a:p>
                  </a:txBody>
                  <a:tcPr anchor="ctr">
                    <a:solidFill>
                      <a:schemeClr val="accent1"/>
                    </a:solidFill>
                  </a:tcPr>
                </a:tc>
                <a:tc>
                  <a:txBody>
                    <a:bodyPr/>
                    <a:lstStyle/>
                    <a:p>
                      <a:pPr algn="ctr"/>
                      <a:r>
                        <a:rPr lang="en-US" dirty="0"/>
                        <a:t>5.95</a:t>
                      </a:r>
                    </a:p>
                  </a:txBody>
                  <a:tcPr anchor="ctr"/>
                </a:tc>
                <a:tc>
                  <a:txBody>
                    <a:bodyPr/>
                    <a:lstStyle/>
                    <a:p>
                      <a:pPr algn="ctr"/>
                      <a:r>
                        <a:rPr lang="en-US" dirty="0"/>
                        <a:t>5.68</a:t>
                      </a:r>
                    </a:p>
                  </a:txBody>
                  <a:tcPr anchor="ctr"/>
                </a:tc>
                <a:tc>
                  <a:txBody>
                    <a:bodyPr/>
                    <a:lstStyle/>
                    <a:p>
                      <a:pPr algn="ctr"/>
                      <a:r>
                        <a:rPr lang="en-US" dirty="0"/>
                        <a:t>5.46</a:t>
                      </a:r>
                    </a:p>
                  </a:txBody>
                  <a:tcPr anchor="ctr"/>
                </a:tc>
                <a:tc>
                  <a:txBody>
                    <a:bodyPr/>
                    <a:lstStyle/>
                    <a:p>
                      <a:pPr algn="ctr"/>
                      <a:endParaRPr lang="en-US" dirty="0"/>
                    </a:p>
                  </a:txBody>
                  <a:tcPr anchor="ctr"/>
                </a:tc>
                <a:extLst>
                  <a:ext uri="{0D108BD9-81ED-4DB2-BD59-A6C34878D82A}">
                    <a16:rowId xmlns:a16="http://schemas.microsoft.com/office/drawing/2014/main" val="475015496"/>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bg1"/>
                          </a:solidFill>
                        </a:rPr>
                        <a:t>4</a:t>
                      </a:r>
                    </a:p>
                  </a:txBody>
                  <a:tcPr anchor="ctr">
                    <a:solidFill>
                      <a:schemeClr val="accent1"/>
                    </a:solidFill>
                  </a:tcPr>
                </a:tc>
                <a:tc>
                  <a:txBody>
                    <a:bodyPr/>
                    <a:lstStyle/>
                    <a:p>
                      <a:pPr algn="ctr"/>
                      <a:r>
                        <a:rPr lang="en-US" dirty="0"/>
                        <a:t>5.94</a:t>
                      </a:r>
                    </a:p>
                  </a:txBody>
                  <a:tcPr anchor="ctr"/>
                </a:tc>
                <a:tc>
                  <a:txBody>
                    <a:bodyPr/>
                    <a:lstStyle/>
                    <a:p>
                      <a:pPr algn="ctr"/>
                      <a:r>
                        <a:rPr lang="en-US" dirty="0"/>
                        <a:t>5.67</a:t>
                      </a:r>
                    </a:p>
                  </a:txBody>
                  <a:tcPr anchor="ctr"/>
                </a:tc>
                <a:tc>
                  <a:txBody>
                    <a:bodyPr/>
                    <a:lstStyle/>
                    <a:p>
                      <a:pPr algn="ctr"/>
                      <a:r>
                        <a:rPr lang="en-US" dirty="0"/>
                        <a:t>5.45</a:t>
                      </a:r>
                    </a:p>
                  </a:txBody>
                  <a:tcPr anchor="ctr"/>
                </a:tc>
                <a:tc>
                  <a:txBody>
                    <a:bodyPr/>
                    <a:lstStyle/>
                    <a:p>
                      <a:pPr algn="ctr"/>
                      <a:r>
                        <a:rPr lang="en-US" dirty="0"/>
                        <a:t>5.33</a:t>
                      </a:r>
                    </a:p>
                  </a:txBody>
                  <a:tcPr anchor="ctr"/>
                </a:tc>
                <a:extLst>
                  <a:ext uri="{0D108BD9-81ED-4DB2-BD59-A6C34878D82A}">
                    <a16:rowId xmlns:a16="http://schemas.microsoft.com/office/drawing/2014/main" val="3377921249"/>
                  </a:ext>
                </a:extLst>
              </a:tr>
            </a:tbl>
          </a:graphicData>
        </a:graphic>
      </p:graphicFrame>
      <p:sp>
        <p:nvSpPr>
          <p:cNvPr id="16" name="TextBox 15">
            <a:extLst>
              <a:ext uri="{FF2B5EF4-FFF2-40B4-BE49-F238E27FC236}">
                <a16:creationId xmlns:a16="http://schemas.microsoft.com/office/drawing/2014/main" id="{44350983-FBBC-DF43-B630-44E7AF5530BD}"/>
              </a:ext>
            </a:extLst>
          </p:cNvPr>
          <p:cNvSpPr txBox="1"/>
          <p:nvPr/>
        </p:nvSpPr>
        <p:spPr>
          <a:xfrm>
            <a:off x="399091" y="2160104"/>
            <a:ext cx="364202" cy="523220"/>
          </a:xfrm>
          <a:prstGeom prst="rect">
            <a:avLst/>
          </a:prstGeom>
          <a:noFill/>
        </p:spPr>
        <p:txBody>
          <a:bodyPr wrap="none" rtlCol="0">
            <a:spAutoFit/>
          </a:bodyPr>
          <a:lstStyle/>
          <a:p>
            <a:r>
              <a:rPr lang="en-US" sz="2800" dirty="0">
                <a:solidFill>
                  <a:schemeClr val="accent1"/>
                </a:solidFill>
              </a:rPr>
              <a:t>1</a:t>
            </a:r>
          </a:p>
        </p:txBody>
      </p:sp>
      <p:sp>
        <p:nvSpPr>
          <p:cNvPr id="17" name="TextBox 16">
            <a:extLst>
              <a:ext uri="{FF2B5EF4-FFF2-40B4-BE49-F238E27FC236}">
                <a16:creationId xmlns:a16="http://schemas.microsoft.com/office/drawing/2014/main" id="{93B4610F-5020-D24A-957D-E45CB9E188C3}"/>
              </a:ext>
            </a:extLst>
          </p:cNvPr>
          <p:cNvSpPr txBox="1"/>
          <p:nvPr/>
        </p:nvSpPr>
        <p:spPr>
          <a:xfrm>
            <a:off x="399091" y="3342125"/>
            <a:ext cx="364202" cy="523220"/>
          </a:xfrm>
          <a:prstGeom prst="rect">
            <a:avLst/>
          </a:prstGeom>
          <a:noFill/>
        </p:spPr>
        <p:txBody>
          <a:bodyPr wrap="none" rtlCol="0">
            <a:spAutoFit/>
          </a:bodyPr>
          <a:lstStyle/>
          <a:p>
            <a:r>
              <a:rPr lang="en-US" sz="2800" dirty="0">
                <a:solidFill>
                  <a:schemeClr val="accent1"/>
                </a:solidFill>
              </a:rPr>
              <a:t>2</a:t>
            </a:r>
          </a:p>
        </p:txBody>
      </p:sp>
      <p:sp>
        <p:nvSpPr>
          <p:cNvPr id="18" name="TextBox 17">
            <a:extLst>
              <a:ext uri="{FF2B5EF4-FFF2-40B4-BE49-F238E27FC236}">
                <a16:creationId xmlns:a16="http://schemas.microsoft.com/office/drawing/2014/main" id="{F192F1A9-A672-B648-BC13-4B4324492C0A}"/>
              </a:ext>
            </a:extLst>
          </p:cNvPr>
          <p:cNvSpPr txBox="1"/>
          <p:nvPr/>
        </p:nvSpPr>
        <p:spPr>
          <a:xfrm>
            <a:off x="399091" y="4473262"/>
            <a:ext cx="364202" cy="523220"/>
          </a:xfrm>
          <a:prstGeom prst="rect">
            <a:avLst/>
          </a:prstGeom>
          <a:noFill/>
        </p:spPr>
        <p:txBody>
          <a:bodyPr wrap="none" rtlCol="0">
            <a:spAutoFit/>
          </a:bodyPr>
          <a:lstStyle/>
          <a:p>
            <a:r>
              <a:rPr lang="en-US" sz="2800" dirty="0">
                <a:solidFill>
                  <a:schemeClr val="accent1"/>
                </a:solidFill>
              </a:rPr>
              <a:t>3</a:t>
            </a:r>
          </a:p>
        </p:txBody>
      </p:sp>
      <p:sp>
        <p:nvSpPr>
          <p:cNvPr id="19" name="TextBox 18">
            <a:extLst>
              <a:ext uri="{FF2B5EF4-FFF2-40B4-BE49-F238E27FC236}">
                <a16:creationId xmlns:a16="http://schemas.microsoft.com/office/drawing/2014/main" id="{BF9395EC-F8F6-DE48-949C-2E71B2762770}"/>
              </a:ext>
            </a:extLst>
          </p:cNvPr>
          <p:cNvSpPr txBox="1"/>
          <p:nvPr/>
        </p:nvSpPr>
        <p:spPr>
          <a:xfrm>
            <a:off x="399091" y="5632624"/>
            <a:ext cx="364202" cy="523220"/>
          </a:xfrm>
          <a:prstGeom prst="rect">
            <a:avLst/>
          </a:prstGeom>
          <a:noFill/>
        </p:spPr>
        <p:txBody>
          <a:bodyPr wrap="none" rtlCol="0">
            <a:spAutoFit/>
          </a:bodyPr>
          <a:lstStyle/>
          <a:p>
            <a:r>
              <a:rPr lang="en-US" sz="2800" dirty="0">
                <a:solidFill>
                  <a:schemeClr val="accent1"/>
                </a:solidFill>
              </a:rPr>
              <a:t>4</a:t>
            </a:r>
          </a:p>
        </p:txBody>
      </p:sp>
      <p:graphicFrame>
        <p:nvGraphicFramePr>
          <p:cNvPr id="21" name="Table 14">
            <a:extLst>
              <a:ext uri="{FF2B5EF4-FFF2-40B4-BE49-F238E27FC236}">
                <a16:creationId xmlns:a16="http://schemas.microsoft.com/office/drawing/2014/main" id="{98701271-6841-E649-8C6F-00344E0DA0F2}"/>
              </a:ext>
            </a:extLst>
          </p:cNvPr>
          <p:cNvGraphicFramePr>
            <a:graphicFrameLocks noGrp="1"/>
          </p:cNvGraphicFramePr>
          <p:nvPr>
            <p:extLst>
              <p:ext uri="{D42A27DB-BD31-4B8C-83A1-F6EECF244321}">
                <p14:modId xmlns:p14="http://schemas.microsoft.com/office/powerpoint/2010/main" val="443683565"/>
              </p:ext>
            </p:extLst>
          </p:nvPr>
        </p:nvGraphicFramePr>
        <p:xfrm>
          <a:off x="5596834" y="4364450"/>
          <a:ext cx="5429710" cy="2342912"/>
        </p:xfrm>
        <a:graphic>
          <a:graphicData uri="http://schemas.openxmlformats.org/drawingml/2006/table">
            <a:tbl>
              <a:tblPr firstRow="1" bandRow="1">
                <a:tableStyleId>{5C22544A-7EE6-4342-B048-85BDC9FD1C3A}</a:tableStyleId>
              </a:tblPr>
              <a:tblGrid>
                <a:gridCol w="1085942">
                  <a:extLst>
                    <a:ext uri="{9D8B030D-6E8A-4147-A177-3AD203B41FA5}">
                      <a16:colId xmlns:a16="http://schemas.microsoft.com/office/drawing/2014/main" val="821876184"/>
                    </a:ext>
                  </a:extLst>
                </a:gridCol>
                <a:gridCol w="1085942">
                  <a:extLst>
                    <a:ext uri="{9D8B030D-6E8A-4147-A177-3AD203B41FA5}">
                      <a16:colId xmlns:a16="http://schemas.microsoft.com/office/drawing/2014/main" val="865917594"/>
                    </a:ext>
                  </a:extLst>
                </a:gridCol>
                <a:gridCol w="1085942">
                  <a:extLst>
                    <a:ext uri="{9D8B030D-6E8A-4147-A177-3AD203B41FA5}">
                      <a16:colId xmlns:a16="http://schemas.microsoft.com/office/drawing/2014/main" val="110294619"/>
                    </a:ext>
                  </a:extLst>
                </a:gridCol>
                <a:gridCol w="1085942">
                  <a:extLst>
                    <a:ext uri="{9D8B030D-6E8A-4147-A177-3AD203B41FA5}">
                      <a16:colId xmlns:a16="http://schemas.microsoft.com/office/drawing/2014/main" val="356799705"/>
                    </a:ext>
                  </a:extLst>
                </a:gridCol>
                <a:gridCol w="1085942">
                  <a:extLst>
                    <a:ext uri="{9D8B030D-6E8A-4147-A177-3AD203B41FA5}">
                      <a16:colId xmlns:a16="http://schemas.microsoft.com/office/drawing/2014/main" val="3544773998"/>
                    </a:ext>
                  </a:extLst>
                </a:gridCol>
              </a:tblGrid>
              <a:tr h="456188">
                <a:tc>
                  <a:txBody>
                    <a:bodyPr/>
                    <a:lstStyle/>
                    <a:p>
                      <a:pPr algn="ctr"/>
                      <a:r>
                        <a:rPr lang="en-US" sz="1400" u="sng" dirty="0"/>
                        <a:t>Validation</a:t>
                      </a:r>
                    </a:p>
                    <a:p>
                      <a:pPr algn="ctr"/>
                      <a:r>
                        <a:rPr lang="en-US" sz="1400" u="sng" dirty="0"/>
                        <a:t>Loss</a:t>
                      </a:r>
                    </a:p>
                  </a:txBody>
                  <a:tcPr/>
                </a:tc>
                <a:tc>
                  <a:txBody>
                    <a:bodyPr/>
                    <a:lstStyle/>
                    <a:p>
                      <a:pPr algn="ctr"/>
                      <a:r>
                        <a:rPr lang="en-US" dirty="0"/>
                        <a:t>80</a:t>
                      </a:r>
                    </a:p>
                  </a:txBody>
                  <a:tcPr/>
                </a:tc>
                <a:tc>
                  <a:txBody>
                    <a:bodyPr/>
                    <a:lstStyle/>
                    <a:p>
                      <a:pPr algn="ctr"/>
                      <a:r>
                        <a:rPr lang="en-US" dirty="0"/>
                        <a:t>140</a:t>
                      </a:r>
                    </a:p>
                  </a:txBody>
                  <a:tcPr/>
                </a:tc>
                <a:tc>
                  <a:txBody>
                    <a:bodyPr/>
                    <a:lstStyle/>
                    <a:p>
                      <a:pPr algn="ctr"/>
                      <a:r>
                        <a:rPr lang="en-US" dirty="0"/>
                        <a:t>250</a:t>
                      </a:r>
                    </a:p>
                  </a:txBody>
                  <a:tcPr/>
                </a:tc>
                <a:tc>
                  <a:txBody>
                    <a:bodyPr/>
                    <a:lstStyle/>
                    <a:p>
                      <a:pPr algn="ctr"/>
                      <a:r>
                        <a:rPr lang="en-US" dirty="0"/>
                        <a:t>350</a:t>
                      </a:r>
                    </a:p>
                  </a:txBody>
                  <a:tcPr/>
                </a:tc>
                <a:extLst>
                  <a:ext uri="{0D108BD9-81ED-4DB2-BD59-A6C34878D82A}">
                    <a16:rowId xmlns:a16="http://schemas.microsoft.com/office/drawing/2014/main" val="822287501"/>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1</a:t>
                      </a:r>
                    </a:p>
                  </a:txBody>
                  <a:tcPr anchor="ctr">
                    <a:solidFill>
                      <a:schemeClr val="accent1"/>
                    </a:solidFill>
                  </a:tcPr>
                </a:tc>
                <a:tc>
                  <a:txBody>
                    <a:bodyPr/>
                    <a:lstStyle/>
                    <a:p>
                      <a:pPr algn="ctr"/>
                      <a:r>
                        <a:rPr lang="en-US" dirty="0"/>
                        <a:t>6.64</a:t>
                      </a:r>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715188031"/>
                  </a:ext>
                </a:extLst>
              </a:tr>
              <a:tr h="456188">
                <a:tc>
                  <a:txBody>
                    <a:bodyPr/>
                    <a:lstStyle/>
                    <a:p>
                      <a:pPr algn="ctr"/>
                      <a:r>
                        <a:rPr lang="en-US" b="1" dirty="0">
                          <a:solidFill>
                            <a:schemeClr val="bg1"/>
                          </a:solidFill>
                        </a:rPr>
                        <a:t>2</a:t>
                      </a:r>
                    </a:p>
                  </a:txBody>
                  <a:tcPr anchor="ctr">
                    <a:solidFill>
                      <a:schemeClr val="accent1"/>
                    </a:solidFill>
                  </a:tcPr>
                </a:tc>
                <a:tc>
                  <a:txBody>
                    <a:bodyPr/>
                    <a:lstStyle/>
                    <a:p>
                      <a:pPr algn="ctr"/>
                      <a:r>
                        <a:rPr lang="en-US" dirty="0"/>
                        <a:t>6.71</a:t>
                      </a:r>
                    </a:p>
                  </a:txBody>
                  <a:tcPr anchor="ctr"/>
                </a:tc>
                <a:tc>
                  <a:txBody>
                    <a:bodyPr/>
                    <a:lstStyle/>
                    <a:p>
                      <a:pPr algn="ctr"/>
                      <a:r>
                        <a:rPr lang="en-US" dirty="0"/>
                        <a:t>6.13</a:t>
                      </a:r>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1311953610"/>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bg1"/>
                          </a:solidFill>
                        </a:rPr>
                        <a:t>3</a:t>
                      </a:r>
                    </a:p>
                  </a:txBody>
                  <a:tcPr anchor="ctr">
                    <a:solidFill>
                      <a:schemeClr val="accent1"/>
                    </a:solidFill>
                  </a:tcPr>
                </a:tc>
                <a:tc>
                  <a:txBody>
                    <a:bodyPr/>
                    <a:lstStyle/>
                    <a:p>
                      <a:pPr algn="ctr"/>
                      <a:r>
                        <a:rPr lang="en-US" dirty="0"/>
                        <a:t>6.40</a:t>
                      </a:r>
                    </a:p>
                  </a:txBody>
                  <a:tcPr anchor="ctr"/>
                </a:tc>
                <a:tc>
                  <a:txBody>
                    <a:bodyPr/>
                    <a:lstStyle/>
                    <a:p>
                      <a:pPr algn="ctr"/>
                      <a:r>
                        <a:rPr lang="en-US" dirty="0"/>
                        <a:t>6.23</a:t>
                      </a:r>
                    </a:p>
                  </a:txBody>
                  <a:tcPr anchor="ctr"/>
                </a:tc>
                <a:tc>
                  <a:txBody>
                    <a:bodyPr/>
                    <a:lstStyle/>
                    <a:p>
                      <a:pPr algn="ctr"/>
                      <a:r>
                        <a:rPr lang="en-US" dirty="0"/>
                        <a:t>5.90</a:t>
                      </a:r>
                    </a:p>
                  </a:txBody>
                  <a:tcPr anchor="ctr"/>
                </a:tc>
                <a:tc>
                  <a:txBody>
                    <a:bodyPr/>
                    <a:lstStyle/>
                    <a:p>
                      <a:pPr algn="ctr"/>
                      <a:endParaRPr lang="en-US" dirty="0"/>
                    </a:p>
                  </a:txBody>
                  <a:tcPr anchor="ctr"/>
                </a:tc>
                <a:extLst>
                  <a:ext uri="{0D108BD9-81ED-4DB2-BD59-A6C34878D82A}">
                    <a16:rowId xmlns:a16="http://schemas.microsoft.com/office/drawing/2014/main" val="475015496"/>
                  </a:ext>
                </a:extLst>
              </a:tr>
              <a:tr h="4561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bg1"/>
                          </a:solidFill>
                        </a:rPr>
                        <a:t>4</a:t>
                      </a:r>
                    </a:p>
                  </a:txBody>
                  <a:tcPr anchor="ctr">
                    <a:solidFill>
                      <a:schemeClr val="accent1"/>
                    </a:solidFill>
                  </a:tcPr>
                </a:tc>
                <a:tc>
                  <a:txBody>
                    <a:bodyPr/>
                    <a:lstStyle/>
                    <a:p>
                      <a:pPr algn="ctr"/>
                      <a:r>
                        <a:rPr lang="en-US" dirty="0"/>
                        <a:t>6.40</a:t>
                      </a:r>
                    </a:p>
                  </a:txBody>
                  <a:tcPr anchor="ctr"/>
                </a:tc>
                <a:tc>
                  <a:txBody>
                    <a:bodyPr/>
                    <a:lstStyle/>
                    <a:p>
                      <a:pPr algn="ctr"/>
                      <a:r>
                        <a:rPr lang="en-US" dirty="0"/>
                        <a:t>6.19</a:t>
                      </a:r>
                    </a:p>
                  </a:txBody>
                  <a:tcPr anchor="ctr"/>
                </a:tc>
                <a:tc>
                  <a:txBody>
                    <a:bodyPr/>
                    <a:lstStyle/>
                    <a:p>
                      <a:pPr algn="ctr"/>
                      <a:r>
                        <a:rPr lang="en-US" dirty="0"/>
                        <a:t>5.80</a:t>
                      </a:r>
                    </a:p>
                  </a:txBody>
                  <a:tcPr anchor="ctr"/>
                </a:tc>
                <a:tc>
                  <a:txBody>
                    <a:bodyPr/>
                    <a:lstStyle/>
                    <a:p>
                      <a:pPr algn="ctr"/>
                      <a:r>
                        <a:rPr lang="en-US" dirty="0"/>
                        <a:t>5.83</a:t>
                      </a:r>
                    </a:p>
                  </a:txBody>
                  <a:tcPr anchor="ctr"/>
                </a:tc>
                <a:extLst>
                  <a:ext uri="{0D108BD9-81ED-4DB2-BD59-A6C34878D82A}">
                    <a16:rowId xmlns:a16="http://schemas.microsoft.com/office/drawing/2014/main" val="3377921249"/>
                  </a:ext>
                </a:extLst>
              </a:tr>
            </a:tbl>
          </a:graphicData>
        </a:graphic>
      </p:graphicFrame>
    </p:spTree>
    <p:extLst>
      <p:ext uri="{BB962C8B-B14F-4D97-AF65-F5344CB8AC3E}">
        <p14:creationId xmlns:p14="http://schemas.microsoft.com/office/powerpoint/2010/main" val="69017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3DC1-BAFA-104E-9120-C4F122B7DA63}"/>
              </a:ext>
            </a:extLst>
          </p:cNvPr>
          <p:cNvSpPr>
            <a:spLocks noGrp="1"/>
          </p:cNvSpPr>
          <p:nvPr>
            <p:ph type="title"/>
          </p:nvPr>
        </p:nvSpPr>
        <p:spPr/>
        <p:txBody>
          <a:bodyPr/>
          <a:lstStyle/>
          <a:p>
            <a:r>
              <a:rPr lang="en-US" dirty="0"/>
              <a:t>Results &amp; Analysis - Test</a:t>
            </a:r>
          </a:p>
        </p:txBody>
      </p:sp>
      <p:graphicFrame>
        <p:nvGraphicFramePr>
          <p:cNvPr id="14" name="Table 14">
            <a:extLst>
              <a:ext uri="{FF2B5EF4-FFF2-40B4-BE49-F238E27FC236}">
                <a16:creationId xmlns:a16="http://schemas.microsoft.com/office/drawing/2014/main" id="{C89B2032-1BA0-5C4C-A254-D58A781F9CCC}"/>
              </a:ext>
            </a:extLst>
          </p:cNvPr>
          <p:cNvGraphicFramePr>
            <a:graphicFrameLocks noGrp="1"/>
          </p:cNvGraphicFramePr>
          <p:nvPr>
            <p:extLst>
              <p:ext uri="{D42A27DB-BD31-4B8C-83A1-F6EECF244321}">
                <p14:modId xmlns:p14="http://schemas.microsoft.com/office/powerpoint/2010/main" val="792646135"/>
              </p:ext>
            </p:extLst>
          </p:nvPr>
        </p:nvGraphicFramePr>
        <p:xfrm>
          <a:off x="413697" y="1954134"/>
          <a:ext cx="6782968" cy="1843304"/>
        </p:xfrm>
        <a:graphic>
          <a:graphicData uri="http://schemas.openxmlformats.org/drawingml/2006/table">
            <a:tbl>
              <a:tblPr firstRow="1" bandRow="1">
                <a:tableStyleId>{5C22544A-7EE6-4342-B048-85BDC9FD1C3A}</a:tableStyleId>
              </a:tblPr>
              <a:tblGrid>
                <a:gridCol w="619236">
                  <a:extLst>
                    <a:ext uri="{9D8B030D-6E8A-4147-A177-3AD203B41FA5}">
                      <a16:colId xmlns:a16="http://schemas.microsoft.com/office/drawing/2014/main" val="2589235703"/>
                    </a:ext>
                  </a:extLst>
                </a:gridCol>
                <a:gridCol w="807017">
                  <a:extLst>
                    <a:ext uri="{9D8B030D-6E8A-4147-A177-3AD203B41FA5}">
                      <a16:colId xmlns:a16="http://schemas.microsoft.com/office/drawing/2014/main" val="408397963"/>
                    </a:ext>
                  </a:extLst>
                </a:gridCol>
                <a:gridCol w="1117360">
                  <a:extLst>
                    <a:ext uri="{9D8B030D-6E8A-4147-A177-3AD203B41FA5}">
                      <a16:colId xmlns:a16="http://schemas.microsoft.com/office/drawing/2014/main" val="2961666235"/>
                    </a:ext>
                  </a:extLst>
                </a:gridCol>
                <a:gridCol w="1059519">
                  <a:extLst>
                    <a:ext uri="{9D8B030D-6E8A-4147-A177-3AD203B41FA5}">
                      <a16:colId xmlns:a16="http://schemas.microsoft.com/office/drawing/2014/main" val="515368874"/>
                    </a:ext>
                  </a:extLst>
                </a:gridCol>
                <a:gridCol w="870857">
                  <a:extLst>
                    <a:ext uri="{9D8B030D-6E8A-4147-A177-3AD203B41FA5}">
                      <a16:colId xmlns:a16="http://schemas.microsoft.com/office/drawing/2014/main" val="1059108120"/>
                    </a:ext>
                  </a:extLst>
                </a:gridCol>
                <a:gridCol w="696685">
                  <a:extLst>
                    <a:ext uri="{9D8B030D-6E8A-4147-A177-3AD203B41FA5}">
                      <a16:colId xmlns:a16="http://schemas.microsoft.com/office/drawing/2014/main" val="2572093381"/>
                    </a:ext>
                  </a:extLst>
                </a:gridCol>
                <a:gridCol w="764423">
                  <a:extLst>
                    <a:ext uri="{9D8B030D-6E8A-4147-A177-3AD203B41FA5}">
                      <a16:colId xmlns:a16="http://schemas.microsoft.com/office/drawing/2014/main" val="1800187647"/>
                    </a:ext>
                  </a:extLst>
                </a:gridCol>
                <a:gridCol w="847871">
                  <a:extLst>
                    <a:ext uri="{9D8B030D-6E8A-4147-A177-3AD203B41FA5}">
                      <a16:colId xmlns:a16="http://schemas.microsoft.com/office/drawing/2014/main" val="2398723470"/>
                    </a:ext>
                  </a:extLst>
                </a:gridCol>
              </a:tblGrid>
              <a:tr h="380264">
                <a:tc>
                  <a:txBody>
                    <a:bodyPr/>
                    <a:lstStyle/>
                    <a:p>
                      <a:pPr algn="ctr"/>
                      <a:endParaRPr lang="en-US" dirty="0"/>
                    </a:p>
                  </a:txBody>
                  <a:tcPr/>
                </a:tc>
                <a:tc>
                  <a:txBody>
                    <a:bodyPr/>
                    <a:lstStyle/>
                    <a:p>
                      <a:pPr algn="ctr"/>
                      <a:r>
                        <a:rPr lang="en-US" dirty="0"/>
                        <a:t>MSE</a:t>
                      </a:r>
                    </a:p>
                  </a:txBody>
                  <a:tcPr/>
                </a:tc>
                <a:tc>
                  <a:txBody>
                    <a:bodyPr/>
                    <a:lstStyle/>
                    <a:p>
                      <a:pPr algn="ctr"/>
                      <a:r>
                        <a:rPr lang="en-US" dirty="0"/>
                        <a:t>BIAS</a:t>
                      </a:r>
                    </a:p>
                  </a:txBody>
                  <a:tcPr/>
                </a:tc>
                <a:tc>
                  <a:txBody>
                    <a:bodyPr/>
                    <a:lstStyle/>
                    <a:p>
                      <a:pPr algn="ctr"/>
                      <a:r>
                        <a:rPr lang="en-US" dirty="0"/>
                        <a:t>AAPE</a:t>
                      </a:r>
                    </a:p>
                  </a:txBody>
                  <a:tcPr/>
                </a:tc>
                <a:tc>
                  <a:txBody>
                    <a:bodyPr/>
                    <a:lstStyle/>
                    <a:p>
                      <a:pPr algn="ctr"/>
                      <a:r>
                        <a:rPr lang="en-US" dirty="0"/>
                        <a:t>MAPE</a:t>
                      </a:r>
                    </a:p>
                  </a:txBody>
                  <a:tcPr/>
                </a:tc>
                <a:tc>
                  <a:txBody>
                    <a:bodyPr/>
                    <a:lstStyle/>
                    <a:p>
                      <a:pPr algn="ctr"/>
                      <a:r>
                        <a:rPr lang="en-US" dirty="0"/>
                        <a:t>PE5</a:t>
                      </a:r>
                    </a:p>
                  </a:txBody>
                  <a:tcPr/>
                </a:tc>
                <a:tc>
                  <a:txBody>
                    <a:bodyPr/>
                    <a:lstStyle/>
                    <a:p>
                      <a:pPr algn="ctr"/>
                      <a:r>
                        <a:rPr lang="en-US" dirty="0"/>
                        <a:t>PE10</a:t>
                      </a:r>
                    </a:p>
                  </a:txBody>
                  <a:tcPr/>
                </a:tc>
                <a:tc>
                  <a:txBody>
                    <a:bodyPr/>
                    <a:lstStyle/>
                    <a:p>
                      <a:pPr algn="ctr"/>
                      <a:r>
                        <a:rPr lang="en-US" dirty="0"/>
                        <a:t>PE20</a:t>
                      </a:r>
                    </a:p>
                  </a:txBody>
                  <a:tcPr/>
                </a:tc>
                <a:extLst>
                  <a:ext uri="{0D108BD9-81ED-4DB2-BD59-A6C34878D82A}">
                    <a16:rowId xmlns:a16="http://schemas.microsoft.com/office/drawing/2014/main" val="146102281"/>
                  </a:ext>
                </a:extLst>
              </a:tr>
              <a:tr h="309388">
                <a:tc>
                  <a:txBody>
                    <a:bodyPr/>
                    <a:lstStyle/>
                    <a:p>
                      <a:r>
                        <a:rPr lang="en-US" dirty="0"/>
                        <a:t>MLP</a:t>
                      </a:r>
                    </a:p>
                  </a:txBody>
                  <a:tcPr/>
                </a:tc>
                <a:tc>
                  <a:txBody>
                    <a:bodyPr/>
                    <a:lstStyle/>
                    <a:p>
                      <a:pPr algn="ctr"/>
                      <a:r>
                        <a:rPr lang="en-US" dirty="0"/>
                        <a:t>5.14</a:t>
                      </a:r>
                    </a:p>
                  </a:txBody>
                  <a:tcPr anchor="ctr"/>
                </a:tc>
                <a:tc>
                  <a:txBody>
                    <a:bodyPr/>
                    <a:lstStyle/>
                    <a:p>
                      <a:pPr algn="ctr"/>
                      <a:r>
                        <a:rPr lang="en-US" dirty="0"/>
                        <a:t>16.98</a:t>
                      </a:r>
                    </a:p>
                  </a:txBody>
                  <a:tcPr anchor="ctr"/>
                </a:tc>
                <a:tc>
                  <a:txBody>
                    <a:bodyPr/>
                    <a:lstStyle/>
                    <a:p>
                      <a:pPr algn="ctr"/>
                      <a:r>
                        <a:rPr lang="en-US" dirty="0"/>
                        <a:t>863.24</a:t>
                      </a:r>
                    </a:p>
                  </a:txBody>
                  <a:tcPr anchor="ctr"/>
                </a:tc>
                <a:tc>
                  <a:txBody>
                    <a:bodyPr/>
                    <a:lstStyle/>
                    <a:p>
                      <a:pPr algn="ctr"/>
                      <a:r>
                        <a:rPr lang="en-US" dirty="0"/>
                        <a:t>29.58</a:t>
                      </a:r>
                    </a:p>
                  </a:txBody>
                  <a:tcPr anchor="ctr"/>
                </a:tc>
                <a:tc>
                  <a:txBody>
                    <a:bodyPr/>
                    <a:lstStyle/>
                    <a:p>
                      <a:pPr algn="ctr"/>
                      <a:r>
                        <a:rPr lang="en-US" dirty="0"/>
                        <a:t>16.62</a:t>
                      </a:r>
                    </a:p>
                  </a:txBody>
                  <a:tcPr anchor="ctr"/>
                </a:tc>
                <a:tc>
                  <a:txBody>
                    <a:bodyPr/>
                    <a:lstStyle/>
                    <a:p>
                      <a:pPr algn="ctr"/>
                      <a:r>
                        <a:rPr lang="en-US" dirty="0"/>
                        <a:t>28.60</a:t>
                      </a:r>
                    </a:p>
                  </a:txBody>
                  <a:tcPr anchor="ctr"/>
                </a:tc>
                <a:tc>
                  <a:txBody>
                    <a:bodyPr/>
                    <a:lstStyle/>
                    <a:p>
                      <a:pPr algn="ctr"/>
                      <a:r>
                        <a:rPr lang="en-US" dirty="0"/>
                        <a:t>42.37</a:t>
                      </a:r>
                    </a:p>
                  </a:txBody>
                  <a:tcPr anchor="ctr"/>
                </a:tc>
                <a:extLst>
                  <a:ext uri="{0D108BD9-81ED-4DB2-BD59-A6C34878D82A}">
                    <a16:rowId xmlns:a16="http://schemas.microsoft.com/office/drawing/2014/main" val="716342043"/>
                  </a:ext>
                </a:extLst>
              </a:tr>
              <a:tr h="309388">
                <a:tc>
                  <a:txBody>
                    <a:bodyPr/>
                    <a:lstStyle/>
                    <a:p>
                      <a:r>
                        <a:rPr lang="en-US" u="none" dirty="0"/>
                        <a:t>BS</a:t>
                      </a:r>
                    </a:p>
                  </a:txBody>
                  <a:tcPr>
                    <a:lnB w="38100" cap="flat" cmpd="sng" algn="ctr">
                      <a:solidFill>
                        <a:schemeClr val="tx1"/>
                      </a:solidFill>
                      <a:prstDash val="solid"/>
                      <a:round/>
                      <a:headEnd type="none" w="med" len="med"/>
                      <a:tailEnd type="none" w="med" len="med"/>
                    </a:lnB>
                  </a:tcPr>
                </a:tc>
                <a:tc>
                  <a:txBody>
                    <a:bodyPr/>
                    <a:lstStyle/>
                    <a:p>
                      <a:pPr algn="ctr"/>
                      <a:r>
                        <a:rPr lang="en-US" u="none" dirty="0"/>
                        <a:t>36.65</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100</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2517.93</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100</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16.19</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18.85</a:t>
                      </a:r>
                    </a:p>
                  </a:txBody>
                  <a:tcPr anchor="ctr">
                    <a:lnB w="38100" cap="flat" cmpd="sng" algn="ctr">
                      <a:solidFill>
                        <a:schemeClr val="tx1"/>
                      </a:solidFill>
                      <a:prstDash val="solid"/>
                      <a:round/>
                      <a:headEnd type="none" w="med" len="med"/>
                      <a:tailEnd type="none" w="med" len="med"/>
                    </a:lnB>
                  </a:tcPr>
                </a:tc>
                <a:tc>
                  <a:txBody>
                    <a:bodyPr/>
                    <a:lstStyle/>
                    <a:p>
                      <a:pPr algn="ctr"/>
                      <a:r>
                        <a:rPr lang="en-US" u="none" dirty="0"/>
                        <a:t>21.81</a:t>
                      </a: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0054013"/>
                  </a:ext>
                </a:extLst>
              </a:tr>
              <a:tr h="309388">
                <a:tc>
                  <a:txBody>
                    <a:bodyPr/>
                    <a:lstStyle/>
                    <a:p>
                      <a:r>
                        <a:rPr lang="en-US" dirty="0"/>
                        <a:t>MLP</a:t>
                      </a:r>
                    </a:p>
                  </a:txBody>
                  <a:tcPr>
                    <a:lnT w="38100" cap="flat" cmpd="sng" algn="ctr">
                      <a:solidFill>
                        <a:schemeClr val="tx1"/>
                      </a:solidFill>
                      <a:prstDash val="solid"/>
                      <a:round/>
                      <a:headEnd type="none" w="med" len="med"/>
                      <a:tailEnd type="none" w="med" len="med"/>
                    </a:lnT>
                  </a:tcPr>
                </a:tc>
                <a:tc>
                  <a:txBody>
                    <a:bodyPr/>
                    <a:lstStyle/>
                    <a:p>
                      <a:pPr algn="ctr"/>
                      <a:r>
                        <a:rPr lang="en-US" dirty="0"/>
                        <a:t>10.77</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0.69</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1055.32</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8.61</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42.12</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51.84</a:t>
                      </a:r>
                    </a:p>
                  </a:txBody>
                  <a:tcPr anchor="ctr">
                    <a:lnT w="38100" cap="flat" cmpd="sng" algn="ctr">
                      <a:solidFill>
                        <a:schemeClr val="tx1"/>
                      </a:solidFill>
                      <a:prstDash val="solid"/>
                      <a:round/>
                      <a:headEnd type="none" w="med" len="med"/>
                      <a:tailEnd type="none" w="med" len="med"/>
                    </a:lnT>
                  </a:tcPr>
                </a:tc>
                <a:tc>
                  <a:txBody>
                    <a:bodyPr/>
                    <a:lstStyle/>
                    <a:p>
                      <a:pPr algn="ctr"/>
                      <a:r>
                        <a:rPr lang="en-US" dirty="0"/>
                        <a:t>60.72</a:t>
                      </a:r>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1269057"/>
                  </a:ext>
                </a:extLst>
              </a:tr>
              <a:tr h="309388">
                <a:tc>
                  <a:txBody>
                    <a:bodyPr/>
                    <a:lstStyle/>
                    <a:p>
                      <a:r>
                        <a:rPr lang="en-US" dirty="0"/>
                        <a:t>BS</a:t>
                      </a:r>
                    </a:p>
                  </a:txBody>
                  <a:tcPr/>
                </a:tc>
                <a:tc>
                  <a:txBody>
                    <a:bodyPr/>
                    <a:lstStyle/>
                    <a:p>
                      <a:pPr algn="ctr"/>
                      <a:r>
                        <a:rPr lang="en-US" dirty="0"/>
                        <a:t>384.31</a:t>
                      </a:r>
                    </a:p>
                  </a:txBody>
                  <a:tcPr anchor="ctr"/>
                </a:tc>
                <a:tc>
                  <a:txBody>
                    <a:bodyPr/>
                    <a:lstStyle/>
                    <a:p>
                      <a:pPr algn="ctr"/>
                      <a:r>
                        <a:rPr lang="en-US" dirty="0"/>
                        <a:t>193.42</a:t>
                      </a:r>
                    </a:p>
                  </a:txBody>
                  <a:tcPr anchor="ctr"/>
                </a:tc>
                <a:tc>
                  <a:txBody>
                    <a:bodyPr/>
                    <a:lstStyle/>
                    <a:p>
                      <a:pPr algn="ctr"/>
                      <a:r>
                        <a:rPr lang="en-US" dirty="0"/>
                        <a:t>29202.97</a:t>
                      </a:r>
                    </a:p>
                  </a:txBody>
                  <a:tcPr anchor="ctr"/>
                </a:tc>
                <a:tc>
                  <a:txBody>
                    <a:bodyPr/>
                    <a:lstStyle/>
                    <a:p>
                      <a:pPr algn="ctr"/>
                      <a:r>
                        <a:rPr lang="en-US" dirty="0"/>
                        <a:t>427.18</a:t>
                      </a:r>
                    </a:p>
                  </a:txBody>
                  <a:tcPr anchor="ctr"/>
                </a:tc>
                <a:tc>
                  <a:txBody>
                    <a:bodyPr/>
                    <a:lstStyle/>
                    <a:p>
                      <a:pPr algn="ctr"/>
                      <a:r>
                        <a:rPr lang="en-US" dirty="0"/>
                        <a:t>3.61</a:t>
                      </a:r>
                    </a:p>
                  </a:txBody>
                  <a:tcPr anchor="ctr"/>
                </a:tc>
                <a:tc>
                  <a:txBody>
                    <a:bodyPr/>
                    <a:lstStyle/>
                    <a:p>
                      <a:pPr algn="ctr"/>
                      <a:r>
                        <a:rPr lang="en-US" dirty="0"/>
                        <a:t>4.82</a:t>
                      </a:r>
                    </a:p>
                  </a:txBody>
                  <a:tcPr anchor="ctr"/>
                </a:tc>
                <a:tc>
                  <a:txBody>
                    <a:bodyPr/>
                    <a:lstStyle/>
                    <a:p>
                      <a:pPr algn="ctr"/>
                      <a:r>
                        <a:rPr lang="en-US" dirty="0"/>
                        <a:t>7.23</a:t>
                      </a:r>
                    </a:p>
                  </a:txBody>
                  <a:tcPr anchor="ctr"/>
                </a:tc>
                <a:extLst>
                  <a:ext uri="{0D108BD9-81ED-4DB2-BD59-A6C34878D82A}">
                    <a16:rowId xmlns:a16="http://schemas.microsoft.com/office/drawing/2014/main" val="107117824"/>
                  </a:ext>
                </a:extLst>
              </a:tr>
            </a:tbl>
          </a:graphicData>
        </a:graphic>
      </p:graphicFrame>
      <p:sp>
        <p:nvSpPr>
          <p:cNvPr id="15" name="TextBox 14">
            <a:extLst>
              <a:ext uri="{FF2B5EF4-FFF2-40B4-BE49-F238E27FC236}">
                <a16:creationId xmlns:a16="http://schemas.microsoft.com/office/drawing/2014/main" id="{8C584F2E-C316-6445-BE08-D10F535627B0}"/>
              </a:ext>
            </a:extLst>
          </p:cNvPr>
          <p:cNvSpPr txBox="1"/>
          <p:nvPr/>
        </p:nvSpPr>
        <p:spPr>
          <a:xfrm rot="16200000">
            <a:off x="-76649" y="2416846"/>
            <a:ext cx="548548" cy="369332"/>
          </a:xfrm>
          <a:prstGeom prst="rect">
            <a:avLst/>
          </a:prstGeom>
          <a:noFill/>
        </p:spPr>
        <p:txBody>
          <a:bodyPr wrap="none" rtlCol="0">
            <a:spAutoFit/>
          </a:bodyPr>
          <a:lstStyle/>
          <a:p>
            <a:r>
              <a:rPr lang="en-US" dirty="0"/>
              <a:t>Call</a:t>
            </a:r>
          </a:p>
        </p:txBody>
      </p:sp>
      <p:sp>
        <p:nvSpPr>
          <p:cNvPr id="17" name="TextBox 16">
            <a:extLst>
              <a:ext uri="{FF2B5EF4-FFF2-40B4-BE49-F238E27FC236}">
                <a16:creationId xmlns:a16="http://schemas.microsoft.com/office/drawing/2014/main" id="{DC8C3D11-E088-9440-A232-2E962A7E9350}"/>
              </a:ext>
            </a:extLst>
          </p:cNvPr>
          <p:cNvSpPr txBox="1"/>
          <p:nvPr/>
        </p:nvSpPr>
        <p:spPr>
          <a:xfrm rot="16200000">
            <a:off x="-49398" y="3171896"/>
            <a:ext cx="494046" cy="369332"/>
          </a:xfrm>
          <a:prstGeom prst="rect">
            <a:avLst/>
          </a:prstGeom>
          <a:noFill/>
        </p:spPr>
        <p:txBody>
          <a:bodyPr wrap="none" rtlCol="0">
            <a:spAutoFit/>
          </a:bodyPr>
          <a:lstStyle/>
          <a:p>
            <a:r>
              <a:rPr lang="en-US" dirty="0"/>
              <a:t>Put</a:t>
            </a:r>
          </a:p>
        </p:txBody>
      </p:sp>
      <p:sp>
        <p:nvSpPr>
          <p:cNvPr id="18" name="TextBox 17">
            <a:extLst>
              <a:ext uri="{FF2B5EF4-FFF2-40B4-BE49-F238E27FC236}">
                <a16:creationId xmlns:a16="http://schemas.microsoft.com/office/drawing/2014/main" id="{B158175D-91DC-1F45-A0FD-3939FDF04226}"/>
              </a:ext>
            </a:extLst>
          </p:cNvPr>
          <p:cNvSpPr txBox="1"/>
          <p:nvPr/>
        </p:nvSpPr>
        <p:spPr>
          <a:xfrm>
            <a:off x="0" y="6581001"/>
            <a:ext cx="2893869" cy="276999"/>
          </a:xfrm>
          <a:prstGeom prst="rect">
            <a:avLst/>
          </a:prstGeom>
          <a:noFill/>
        </p:spPr>
        <p:txBody>
          <a:bodyPr wrap="none" rtlCol="0">
            <a:spAutoFit/>
          </a:bodyPr>
          <a:lstStyle/>
          <a:p>
            <a:r>
              <a:rPr lang="en-US" sz="1200" dirty="0">
                <a:solidFill>
                  <a:schemeClr val="accent1"/>
                </a:solidFill>
              </a:rPr>
              <a:t>* All metrics in percentages except for MSE</a:t>
            </a:r>
          </a:p>
        </p:txBody>
      </p:sp>
      <p:pic>
        <p:nvPicPr>
          <p:cNvPr id="28" name="Picture 27" descr="Table&#10;&#10;Description automatically generated with low confidence">
            <a:extLst>
              <a:ext uri="{FF2B5EF4-FFF2-40B4-BE49-F238E27FC236}">
                <a16:creationId xmlns:a16="http://schemas.microsoft.com/office/drawing/2014/main" id="{8011A1B4-12A0-9C49-8A33-EC8F3F316E40}"/>
              </a:ext>
            </a:extLst>
          </p:cNvPr>
          <p:cNvPicPr>
            <a:picLocks noChangeAspect="1"/>
          </p:cNvPicPr>
          <p:nvPr/>
        </p:nvPicPr>
        <p:blipFill>
          <a:blip r:embed="rId2"/>
          <a:stretch>
            <a:fillRect/>
          </a:stretch>
        </p:blipFill>
        <p:spPr>
          <a:xfrm>
            <a:off x="-399555" y="4042017"/>
            <a:ext cx="7831116" cy="2164587"/>
          </a:xfrm>
          <a:prstGeom prst="rect">
            <a:avLst/>
          </a:prstGeom>
        </p:spPr>
      </p:pic>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11FF5427-926E-AA4B-9F8E-54A6618BEA12}"/>
                  </a:ext>
                </a:extLst>
              </p14:cNvPr>
              <p14:cNvContentPartPr/>
              <p14:nvPr/>
            </p14:nvContentPartPr>
            <p14:xfrm>
              <a:off x="703144" y="5584667"/>
              <a:ext cx="2520" cy="360"/>
            </p14:xfrm>
          </p:contentPart>
        </mc:Choice>
        <mc:Fallback xmlns="">
          <p:pic>
            <p:nvPicPr>
              <p:cNvPr id="29" name="Ink 28">
                <a:extLst>
                  <a:ext uri="{FF2B5EF4-FFF2-40B4-BE49-F238E27FC236}">
                    <a16:creationId xmlns:a16="http://schemas.microsoft.com/office/drawing/2014/main" id="{11FF5427-926E-AA4B-9F8E-54A6618BEA12}"/>
                  </a:ext>
                </a:extLst>
              </p:cNvPr>
              <p:cNvPicPr/>
              <p:nvPr/>
            </p:nvPicPr>
            <p:blipFill>
              <a:blip r:embed="rId4"/>
              <a:stretch>
                <a:fillRect/>
              </a:stretch>
            </p:blipFill>
            <p:spPr>
              <a:xfrm>
                <a:off x="694504" y="5575667"/>
                <a:ext cx="2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1" name="Ink 30">
                <a:extLst>
                  <a:ext uri="{FF2B5EF4-FFF2-40B4-BE49-F238E27FC236}">
                    <a16:creationId xmlns:a16="http://schemas.microsoft.com/office/drawing/2014/main" id="{DC5B55EB-B3EA-4F4E-B0A6-086F78068611}"/>
                  </a:ext>
                </a:extLst>
              </p14:cNvPr>
              <p14:cNvContentPartPr/>
              <p14:nvPr/>
            </p14:nvContentPartPr>
            <p14:xfrm>
              <a:off x="18624" y="4155261"/>
              <a:ext cx="360" cy="360"/>
            </p14:xfrm>
          </p:contentPart>
        </mc:Choice>
        <mc:Fallback xmlns="">
          <p:pic>
            <p:nvPicPr>
              <p:cNvPr id="31" name="Ink 30">
                <a:extLst>
                  <a:ext uri="{FF2B5EF4-FFF2-40B4-BE49-F238E27FC236}">
                    <a16:creationId xmlns:a16="http://schemas.microsoft.com/office/drawing/2014/main" id="{DC5B55EB-B3EA-4F4E-B0A6-086F78068611}"/>
                  </a:ext>
                </a:extLst>
              </p:cNvPr>
              <p:cNvPicPr/>
              <p:nvPr/>
            </p:nvPicPr>
            <p:blipFill>
              <a:blip r:embed="rId6"/>
              <a:stretch>
                <a:fillRect/>
              </a:stretch>
            </p:blipFill>
            <p:spPr>
              <a:xfrm>
                <a:off x="-44376" y="409226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Ink 31">
                <a:extLst>
                  <a:ext uri="{FF2B5EF4-FFF2-40B4-BE49-F238E27FC236}">
                    <a16:creationId xmlns:a16="http://schemas.microsoft.com/office/drawing/2014/main" id="{BAABACA4-99F7-7A42-BD91-975AC98F7822}"/>
                  </a:ext>
                </a:extLst>
              </p14:cNvPr>
              <p14:cNvContentPartPr/>
              <p14:nvPr/>
            </p14:nvContentPartPr>
            <p14:xfrm>
              <a:off x="18624" y="4155261"/>
              <a:ext cx="292680" cy="15120"/>
            </p14:xfrm>
          </p:contentPart>
        </mc:Choice>
        <mc:Fallback xmlns="">
          <p:pic>
            <p:nvPicPr>
              <p:cNvPr id="32" name="Ink 31">
                <a:extLst>
                  <a:ext uri="{FF2B5EF4-FFF2-40B4-BE49-F238E27FC236}">
                    <a16:creationId xmlns:a16="http://schemas.microsoft.com/office/drawing/2014/main" id="{BAABACA4-99F7-7A42-BD91-975AC98F7822}"/>
                  </a:ext>
                </a:extLst>
              </p:cNvPr>
              <p:cNvPicPr/>
              <p:nvPr/>
            </p:nvPicPr>
            <p:blipFill>
              <a:blip r:embed="rId8"/>
              <a:stretch>
                <a:fillRect/>
              </a:stretch>
            </p:blipFill>
            <p:spPr>
              <a:xfrm>
                <a:off x="-44376" y="4092261"/>
                <a:ext cx="418320" cy="140760"/>
              </a:xfrm>
              <a:prstGeom prst="rect">
                <a:avLst/>
              </a:prstGeom>
            </p:spPr>
          </p:pic>
        </mc:Fallback>
      </mc:AlternateContent>
      <p:grpSp>
        <p:nvGrpSpPr>
          <p:cNvPr id="48" name="Group 47">
            <a:extLst>
              <a:ext uri="{FF2B5EF4-FFF2-40B4-BE49-F238E27FC236}">
                <a16:creationId xmlns:a16="http://schemas.microsoft.com/office/drawing/2014/main" id="{771149A0-D551-E443-B959-A45DA3E8FA6E}"/>
              </a:ext>
            </a:extLst>
          </p:cNvPr>
          <p:cNvGrpSpPr/>
          <p:nvPr/>
        </p:nvGrpSpPr>
        <p:grpSpPr>
          <a:xfrm>
            <a:off x="-118176" y="3950781"/>
            <a:ext cx="455400" cy="570600"/>
            <a:chOff x="-118176" y="3950781"/>
            <a:chExt cx="455400" cy="570600"/>
          </a:xfrm>
        </p:grpSpPr>
        <mc:AlternateContent xmlns:mc="http://schemas.openxmlformats.org/markup-compatibility/2006" xmlns:p14="http://schemas.microsoft.com/office/powerpoint/2010/main">
          <mc:Choice Requires="p14">
            <p:contentPart p14:bwMode="auto" r:id="rId9">
              <p14:nvContentPartPr>
                <p14:cNvPr id="40" name="Ink 39">
                  <a:extLst>
                    <a:ext uri="{FF2B5EF4-FFF2-40B4-BE49-F238E27FC236}">
                      <a16:creationId xmlns:a16="http://schemas.microsoft.com/office/drawing/2014/main" id="{7E68D426-638E-1249-B1F9-AB7D54E9E152}"/>
                    </a:ext>
                  </a:extLst>
                </p14:cNvPr>
                <p14:cNvContentPartPr/>
                <p14:nvPr/>
              </p14:nvContentPartPr>
              <p14:xfrm>
                <a:off x="-118176" y="4428141"/>
                <a:ext cx="397440" cy="22680"/>
              </p14:xfrm>
            </p:contentPart>
          </mc:Choice>
          <mc:Fallback xmlns="">
            <p:pic>
              <p:nvPicPr>
                <p:cNvPr id="40" name="Ink 39">
                  <a:extLst>
                    <a:ext uri="{FF2B5EF4-FFF2-40B4-BE49-F238E27FC236}">
                      <a16:creationId xmlns:a16="http://schemas.microsoft.com/office/drawing/2014/main" id="{7E68D426-638E-1249-B1F9-AB7D54E9E152}"/>
                    </a:ext>
                  </a:extLst>
                </p:cNvPr>
                <p:cNvPicPr/>
                <p:nvPr/>
              </p:nvPicPr>
              <p:blipFill>
                <a:blip r:embed="rId10"/>
                <a:stretch>
                  <a:fillRect/>
                </a:stretch>
              </p:blipFill>
              <p:spPr>
                <a:xfrm>
                  <a:off x="-180816" y="4365141"/>
                  <a:ext cx="5230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Ink 40">
                  <a:extLst>
                    <a:ext uri="{FF2B5EF4-FFF2-40B4-BE49-F238E27FC236}">
                      <a16:creationId xmlns:a16="http://schemas.microsoft.com/office/drawing/2014/main" id="{32B591D9-2B9E-E942-BE09-12D400937884}"/>
                    </a:ext>
                  </a:extLst>
                </p14:cNvPr>
                <p14:cNvContentPartPr/>
                <p14:nvPr/>
              </p14:nvContentPartPr>
              <p14:xfrm>
                <a:off x="266664" y="4449021"/>
                <a:ext cx="360" cy="360"/>
              </p14:xfrm>
            </p:contentPart>
          </mc:Choice>
          <mc:Fallback xmlns="">
            <p:pic>
              <p:nvPicPr>
                <p:cNvPr id="41" name="Ink 40">
                  <a:extLst>
                    <a:ext uri="{FF2B5EF4-FFF2-40B4-BE49-F238E27FC236}">
                      <a16:creationId xmlns:a16="http://schemas.microsoft.com/office/drawing/2014/main" id="{32B591D9-2B9E-E942-BE09-12D400937884}"/>
                    </a:ext>
                  </a:extLst>
                </p:cNvPr>
                <p:cNvPicPr/>
                <p:nvPr/>
              </p:nvPicPr>
              <p:blipFill>
                <a:blip r:embed="rId6"/>
                <a:stretch>
                  <a:fillRect/>
                </a:stretch>
              </p:blipFill>
              <p:spPr>
                <a:xfrm>
                  <a:off x="204024" y="438638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5324D3D3-A89E-BE4F-8F63-67087DA23821}"/>
                    </a:ext>
                  </a:extLst>
                </p14:cNvPr>
                <p14:cNvContentPartPr/>
                <p14:nvPr/>
              </p14:nvContentPartPr>
              <p14:xfrm>
                <a:off x="319224" y="4454061"/>
                <a:ext cx="360" cy="360"/>
              </p14:xfrm>
            </p:contentPart>
          </mc:Choice>
          <mc:Fallback xmlns="">
            <p:pic>
              <p:nvPicPr>
                <p:cNvPr id="43" name="Ink 42">
                  <a:extLst>
                    <a:ext uri="{FF2B5EF4-FFF2-40B4-BE49-F238E27FC236}">
                      <a16:creationId xmlns:a16="http://schemas.microsoft.com/office/drawing/2014/main" id="{5324D3D3-A89E-BE4F-8F63-67087DA23821}"/>
                    </a:ext>
                  </a:extLst>
                </p:cNvPr>
                <p:cNvPicPr/>
                <p:nvPr/>
              </p:nvPicPr>
              <p:blipFill>
                <a:blip r:embed="rId6"/>
                <a:stretch>
                  <a:fillRect/>
                </a:stretch>
              </p:blipFill>
              <p:spPr>
                <a:xfrm>
                  <a:off x="256584" y="439142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F4AC6D12-56F8-2D4F-91A7-484DB3C97A55}"/>
                    </a:ext>
                  </a:extLst>
                </p14:cNvPr>
                <p14:cNvContentPartPr/>
                <p14:nvPr/>
              </p14:nvContentPartPr>
              <p14:xfrm>
                <a:off x="294744" y="4127541"/>
                <a:ext cx="360" cy="360"/>
              </p14:xfrm>
            </p:contentPart>
          </mc:Choice>
          <mc:Fallback xmlns="">
            <p:pic>
              <p:nvPicPr>
                <p:cNvPr id="33" name="Ink 32">
                  <a:extLst>
                    <a:ext uri="{FF2B5EF4-FFF2-40B4-BE49-F238E27FC236}">
                      <a16:creationId xmlns:a16="http://schemas.microsoft.com/office/drawing/2014/main" id="{F4AC6D12-56F8-2D4F-91A7-484DB3C97A55}"/>
                    </a:ext>
                  </a:extLst>
                </p:cNvPr>
                <p:cNvPicPr/>
                <p:nvPr/>
              </p:nvPicPr>
              <p:blipFill>
                <a:blip r:embed="rId6"/>
                <a:stretch>
                  <a:fillRect/>
                </a:stretch>
              </p:blipFill>
              <p:spPr>
                <a:xfrm>
                  <a:off x="231744" y="406490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F98D2B37-48B3-B049-9ECC-2311DA60043D}"/>
                    </a:ext>
                  </a:extLst>
                </p14:cNvPr>
                <p14:cNvContentPartPr/>
                <p14:nvPr/>
              </p14:nvContentPartPr>
              <p14:xfrm>
                <a:off x="295824" y="4069581"/>
                <a:ext cx="360" cy="360"/>
              </p14:xfrm>
            </p:contentPart>
          </mc:Choice>
          <mc:Fallback xmlns="">
            <p:pic>
              <p:nvPicPr>
                <p:cNvPr id="34" name="Ink 33">
                  <a:extLst>
                    <a:ext uri="{FF2B5EF4-FFF2-40B4-BE49-F238E27FC236}">
                      <a16:creationId xmlns:a16="http://schemas.microsoft.com/office/drawing/2014/main" id="{F98D2B37-48B3-B049-9ECC-2311DA60043D}"/>
                    </a:ext>
                  </a:extLst>
                </p:cNvPr>
                <p:cNvPicPr/>
                <p:nvPr/>
              </p:nvPicPr>
              <p:blipFill>
                <a:blip r:embed="rId6"/>
                <a:stretch>
                  <a:fillRect/>
                </a:stretch>
              </p:blipFill>
              <p:spPr>
                <a:xfrm>
                  <a:off x="233184" y="400694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51C3EC8E-6B06-E541-9A16-F71989AC7482}"/>
                    </a:ext>
                  </a:extLst>
                </p14:cNvPr>
                <p14:cNvContentPartPr/>
                <p14:nvPr/>
              </p14:nvContentPartPr>
              <p14:xfrm>
                <a:off x="336864" y="4054461"/>
                <a:ext cx="360" cy="360"/>
              </p14:xfrm>
            </p:contentPart>
          </mc:Choice>
          <mc:Fallback xmlns="">
            <p:pic>
              <p:nvPicPr>
                <p:cNvPr id="36" name="Ink 35">
                  <a:extLst>
                    <a:ext uri="{FF2B5EF4-FFF2-40B4-BE49-F238E27FC236}">
                      <a16:creationId xmlns:a16="http://schemas.microsoft.com/office/drawing/2014/main" id="{51C3EC8E-6B06-E541-9A16-F71989AC7482}"/>
                    </a:ext>
                  </a:extLst>
                </p:cNvPr>
                <p:cNvPicPr/>
                <p:nvPr/>
              </p:nvPicPr>
              <p:blipFill>
                <a:blip r:embed="rId6"/>
                <a:stretch>
                  <a:fillRect/>
                </a:stretch>
              </p:blipFill>
              <p:spPr>
                <a:xfrm>
                  <a:off x="273864" y="399146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9567618E-551F-3E46-AE05-6CBAF3075F10}"/>
                    </a:ext>
                  </a:extLst>
                </p14:cNvPr>
                <p14:cNvContentPartPr/>
                <p14:nvPr/>
              </p14:nvContentPartPr>
              <p14:xfrm>
                <a:off x="305544" y="4111341"/>
                <a:ext cx="360" cy="360"/>
              </p14:xfrm>
            </p:contentPart>
          </mc:Choice>
          <mc:Fallback xmlns="">
            <p:pic>
              <p:nvPicPr>
                <p:cNvPr id="38" name="Ink 37">
                  <a:extLst>
                    <a:ext uri="{FF2B5EF4-FFF2-40B4-BE49-F238E27FC236}">
                      <a16:creationId xmlns:a16="http://schemas.microsoft.com/office/drawing/2014/main" id="{9567618E-551F-3E46-AE05-6CBAF3075F10}"/>
                    </a:ext>
                  </a:extLst>
                </p:cNvPr>
                <p:cNvPicPr/>
                <p:nvPr/>
              </p:nvPicPr>
              <p:blipFill>
                <a:blip r:embed="rId6"/>
                <a:stretch>
                  <a:fillRect/>
                </a:stretch>
              </p:blipFill>
              <p:spPr>
                <a:xfrm>
                  <a:off x="242904" y="404870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Ink 44">
                  <a:extLst>
                    <a:ext uri="{FF2B5EF4-FFF2-40B4-BE49-F238E27FC236}">
                      <a16:creationId xmlns:a16="http://schemas.microsoft.com/office/drawing/2014/main" id="{50F8BDB5-0596-2C40-945A-3359A51A86B3}"/>
                    </a:ext>
                  </a:extLst>
                </p14:cNvPr>
                <p14:cNvContentPartPr/>
                <p14:nvPr/>
              </p14:nvContentPartPr>
              <p14:xfrm>
                <a:off x="318504" y="4154901"/>
                <a:ext cx="360" cy="360"/>
              </p14:xfrm>
            </p:contentPart>
          </mc:Choice>
          <mc:Fallback xmlns="">
            <p:pic>
              <p:nvPicPr>
                <p:cNvPr id="45" name="Ink 44">
                  <a:extLst>
                    <a:ext uri="{FF2B5EF4-FFF2-40B4-BE49-F238E27FC236}">
                      <a16:creationId xmlns:a16="http://schemas.microsoft.com/office/drawing/2014/main" id="{50F8BDB5-0596-2C40-945A-3359A51A86B3}"/>
                    </a:ext>
                  </a:extLst>
                </p:cNvPr>
                <p:cNvPicPr/>
                <p:nvPr/>
              </p:nvPicPr>
              <p:blipFill>
                <a:blip r:embed="rId6"/>
                <a:stretch>
                  <a:fillRect/>
                </a:stretch>
              </p:blipFill>
              <p:spPr>
                <a:xfrm>
                  <a:off x="255504" y="409190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A966DEB2-4278-2B4A-BEE4-1768651F34F9}"/>
                    </a:ext>
                  </a:extLst>
                </p14:cNvPr>
                <p14:cNvContentPartPr/>
                <p14:nvPr/>
              </p14:nvContentPartPr>
              <p14:xfrm>
                <a:off x="293304" y="3950781"/>
                <a:ext cx="27000" cy="570600"/>
              </p14:xfrm>
            </p:contentPart>
          </mc:Choice>
          <mc:Fallback xmlns="">
            <p:pic>
              <p:nvPicPr>
                <p:cNvPr id="47" name="Ink 46">
                  <a:extLst>
                    <a:ext uri="{FF2B5EF4-FFF2-40B4-BE49-F238E27FC236}">
                      <a16:creationId xmlns:a16="http://schemas.microsoft.com/office/drawing/2014/main" id="{A966DEB2-4278-2B4A-BEE4-1768651F34F9}"/>
                    </a:ext>
                  </a:extLst>
                </p:cNvPr>
                <p:cNvPicPr/>
                <p:nvPr/>
              </p:nvPicPr>
              <p:blipFill>
                <a:blip r:embed="rId19"/>
                <a:stretch>
                  <a:fillRect/>
                </a:stretch>
              </p:blipFill>
              <p:spPr>
                <a:xfrm>
                  <a:off x="230304" y="3888141"/>
                  <a:ext cx="152640" cy="696240"/>
                </a:xfrm>
                <a:prstGeom prst="rect">
                  <a:avLst/>
                </a:prstGeom>
              </p:spPr>
            </p:pic>
          </mc:Fallback>
        </mc:AlternateContent>
      </p:grpSp>
      <p:grpSp>
        <p:nvGrpSpPr>
          <p:cNvPr id="55" name="Group 54">
            <a:extLst>
              <a:ext uri="{FF2B5EF4-FFF2-40B4-BE49-F238E27FC236}">
                <a16:creationId xmlns:a16="http://schemas.microsoft.com/office/drawing/2014/main" id="{1C2FDC4C-0C10-5B4B-AC99-DEB81FC62D7D}"/>
              </a:ext>
            </a:extLst>
          </p:cNvPr>
          <p:cNvGrpSpPr/>
          <p:nvPr/>
        </p:nvGrpSpPr>
        <p:grpSpPr>
          <a:xfrm>
            <a:off x="7293255" y="3963537"/>
            <a:ext cx="87120" cy="647640"/>
            <a:chOff x="7293255" y="3963537"/>
            <a:chExt cx="87120" cy="647640"/>
          </a:xfrm>
        </p:grpSpPr>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0D73427A-4DD2-FB45-9C7F-BE29D6775B65}"/>
                    </a:ext>
                  </a:extLst>
                </p14:cNvPr>
                <p14:cNvContentPartPr/>
                <p14:nvPr/>
              </p14:nvContentPartPr>
              <p14:xfrm>
                <a:off x="7380015" y="4042017"/>
                <a:ext cx="360" cy="183240"/>
              </p14:xfrm>
            </p:contentPart>
          </mc:Choice>
          <mc:Fallback xmlns="">
            <p:pic>
              <p:nvPicPr>
                <p:cNvPr id="49" name="Ink 48">
                  <a:extLst>
                    <a:ext uri="{FF2B5EF4-FFF2-40B4-BE49-F238E27FC236}">
                      <a16:creationId xmlns:a16="http://schemas.microsoft.com/office/drawing/2014/main" id="{0D73427A-4DD2-FB45-9C7F-BE29D6775B65}"/>
                    </a:ext>
                  </a:extLst>
                </p:cNvPr>
                <p:cNvPicPr/>
                <p:nvPr/>
              </p:nvPicPr>
              <p:blipFill>
                <a:blip r:embed="rId21"/>
                <a:stretch>
                  <a:fillRect/>
                </a:stretch>
              </p:blipFill>
              <p:spPr>
                <a:xfrm>
                  <a:off x="7317375" y="3979377"/>
                  <a:ext cx="12600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0" name="Ink 49">
                  <a:extLst>
                    <a:ext uri="{FF2B5EF4-FFF2-40B4-BE49-F238E27FC236}">
                      <a16:creationId xmlns:a16="http://schemas.microsoft.com/office/drawing/2014/main" id="{64ED69EA-68F9-9846-A8CE-0442B6141D93}"/>
                    </a:ext>
                  </a:extLst>
                </p14:cNvPr>
                <p14:cNvContentPartPr/>
                <p14:nvPr/>
              </p14:nvContentPartPr>
              <p14:xfrm>
                <a:off x="7293255" y="3963537"/>
                <a:ext cx="3960" cy="225000"/>
              </p14:xfrm>
            </p:contentPart>
          </mc:Choice>
          <mc:Fallback xmlns="">
            <p:pic>
              <p:nvPicPr>
                <p:cNvPr id="50" name="Ink 49">
                  <a:extLst>
                    <a:ext uri="{FF2B5EF4-FFF2-40B4-BE49-F238E27FC236}">
                      <a16:creationId xmlns:a16="http://schemas.microsoft.com/office/drawing/2014/main" id="{64ED69EA-68F9-9846-A8CE-0442B6141D93}"/>
                    </a:ext>
                  </a:extLst>
                </p:cNvPr>
                <p:cNvPicPr/>
                <p:nvPr/>
              </p:nvPicPr>
              <p:blipFill>
                <a:blip r:embed="rId23"/>
                <a:stretch>
                  <a:fillRect/>
                </a:stretch>
              </p:blipFill>
              <p:spPr>
                <a:xfrm>
                  <a:off x="7230615" y="3900537"/>
                  <a:ext cx="1296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Ink 51">
                  <a:extLst>
                    <a:ext uri="{FF2B5EF4-FFF2-40B4-BE49-F238E27FC236}">
                      <a16:creationId xmlns:a16="http://schemas.microsoft.com/office/drawing/2014/main" id="{6C7ED87A-0E16-7F4C-ACA5-B8B757EFD760}"/>
                    </a:ext>
                  </a:extLst>
                </p14:cNvPr>
                <p14:cNvContentPartPr/>
                <p14:nvPr/>
              </p14:nvContentPartPr>
              <p14:xfrm>
                <a:off x="7326375" y="4254057"/>
                <a:ext cx="15840" cy="306720"/>
              </p14:xfrm>
            </p:contentPart>
          </mc:Choice>
          <mc:Fallback xmlns="">
            <p:pic>
              <p:nvPicPr>
                <p:cNvPr id="52" name="Ink 51">
                  <a:extLst>
                    <a:ext uri="{FF2B5EF4-FFF2-40B4-BE49-F238E27FC236}">
                      <a16:creationId xmlns:a16="http://schemas.microsoft.com/office/drawing/2014/main" id="{6C7ED87A-0E16-7F4C-ACA5-B8B757EFD760}"/>
                    </a:ext>
                  </a:extLst>
                </p:cNvPr>
                <p:cNvPicPr/>
                <p:nvPr/>
              </p:nvPicPr>
              <p:blipFill>
                <a:blip r:embed="rId25"/>
                <a:stretch>
                  <a:fillRect/>
                </a:stretch>
              </p:blipFill>
              <p:spPr>
                <a:xfrm>
                  <a:off x="7263375" y="4191417"/>
                  <a:ext cx="1414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3">
                  <a:extLst>
                    <a:ext uri="{FF2B5EF4-FFF2-40B4-BE49-F238E27FC236}">
                      <a16:creationId xmlns:a16="http://schemas.microsoft.com/office/drawing/2014/main" id="{2BF8C6DA-1F5F-BC4B-A958-028EB35C3F05}"/>
                    </a:ext>
                  </a:extLst>
                </p14:cNvPr>
                <p14:cNvContentPartPr/>
                <p14:nvPr/>
              </p14:nvContentPartPr>
              <p14:xfrm>
                <a:off x="7304415" y="4123737"/>
                <a:ext cx="7200" cy="487440"/>
              </p14:xfrm>
            </p:contentPart>
          </mc:Choice>
          <mc:Fallback xmlns="">
            <p:pic>
              <p:nvPicPr>
                <p:cNvPr id="54" name="Ink 53">
                  <a:extLst>
                    <a:ext uri="{FF2B5EF4-FFF2-40B4-BE49-F238E27FC236}">
                      <a16:creationId xmlns:a16="http://schemas.microsoft.com/office/drawing/2014/main" id="{2BF8C6DA-1F5F-BC4B-A958-028EB35C3F05}"/>
                    </a:ext>
                  </a:extLst>
                </p:cNvPr>
                <p:cNvPicPr/>
                <p:nvPr/>
              </p:nvPicPr>
              <p:blipFill>
                <a:blip r:embed="rId27"/>
                <a:stretch>
                  <a:fillRect/>
                </a:stretch>
              </p:blipFill>
              <p:spPr>
                <a:xfrm>
                  <a:off x="7241415" y="4060737"/>
                  <a:ext cx="132840" cy="613080"/>
                </a:xfrm>
                <a:prstGeom prst="rect">
                  <a:avLst/>
                </a:prstGeom>
              </p:spPr>
            </p:pic>
          </mc:Fallback>
        </mc:AlternateContent>
      </p:grpSp>
      <p:pic>
        <p:nvPicPr>
          <p:cNvPr id="60" name="Picture 59" descr="Chart, scatter chart&#10;&#10;Description automatically generated">
            <a:extLst>
              <a:ext uri="{FF2B5EF4-FFF2-40B4-BE49-F238E27FC236}">
                <a16:creationId xmlns:a16="http://schemas.microsoft.com/office/drawing/2014/main" id="{69DBC64E-D9CF-0042-B651-10A07ED9BF00}"/>
              </a:ext>
            </a:extLst>
          </p:cNvPr>
          <p:cNvPicPr>
            <a:picLocks noChangeAspect="1"/>
          </p:cNvPicPr>
          <p:nvPr/>
        </p:nvPicPr>
        <p:blipFill>
          <a:blip r:embed="rId28"/>
          <a:stretch>
            <a:fillRect/>
          </a:stretch>
        </p:blipFill>
        <p:spPr>
          <a:xfrm>
            <a:off x="7228071" y="2016962"/>
            <a:ext cx="2488007" cy="1946575"/>
          </a:xfrm>
          <a:prstGeom prst="rect">
            <a:avLst/>
          </a:prstGeom>
        </p:spPr>
      </p:pic>
      <p:pic>
        <p:nvPicPr>
          <p:cNvPr id="62" name="Picture 61" descr="Chart, scatter chart&#10;&#10;Description automatically generated">
            <a:extLst>
              <a:ext uri="{FF2B5EF4-FFF2-40B4-BE49-F238E27FC236}">
                <a16:creationId xmlns:a16="http://schemas.microsoft.com/office/drawing/2014/main" id="{C090E60D-954D-3745-9A49-664D6B59775A}"/>
              </a:ext>
            </a:extLst>
          </p:cNvPr>
          <p:cNvPicPr>
            <a:picLocks noChangeAspect="1"/>
          </p:cNvPicPr>
          <p:nvPr/>
        </p:nvPicPr>
        <p:blipFill>
          <a:blip r:embed="rId29"/>
          <a:stretch>
            <a:fillRect/>
          </a:stretch>
        </p:blipFill>
        <p:spPr>
          <a:xfrm>
            <a:off x="9747484" y="2019487"/>
            <a:ext cx="2379859" cy="1849333"/>
          </a:xfrm>
          <a:prstGeom prst="rect">
            <a:avLst/>
          </a:prstGeom>
        </p:spPr>
      </p:pic>
      <p:pic>
        <p:nvPicPr>
          <p:cNvPr id="64" name="Picture 63" descr="Chart, scatter chart&#10;&#10;Description automatically generated">
            <a:extLst>
              <a:ext uri="{FF2B5EF4-FFF2-40B4-BE49-F238E27FC236}">
                <a16:creationId xmlns:a16="http://schemas.microsoft.com/office/drawing/2014/main" id="{54308CF7-6465-D74B-9488-0C1A703A007E}"/>
              </a:ext>
            </a:extLst>
          </p:cNvPr>
          <p:cNvPicPr>
            <a:picLocks noChangeAspect="1"/>
          </p:cNvPicPr>
          <p:nvPr/>
        </p:nvPicPr>
        <p:blipFill>
          <a:blip r:embed="rId30"/>
          <a:stretch>
            <a:fillRect/>
          </a:stretch>
        </p:blipFill>
        <p:spPr>
          <a:xfrm>
            <a:off x="7259477" y="4122421"/>
            <a:ext cx="2488007" cy="2033423"/>
          </a:xfrm>
          <a:prstGeom prst="rect">
            <a:avLst/>
          </a:prstGeom>
        </p:spPr>
      </p:pic>
      <p:pic>
        <p:nvPicPr>
          <p:cNvPr id="66" name="Picture 65" descr="Chart, scatter chart&#10;&#10;Description automatically generated">
            <a:extLst>
              <a:ext uri="{FF2B5EF4-FFF2-40B4-BE49-F238E27FC236}">
                <a16:creationId xmlns:a16="http://schemas.microsoft.com/office/drawing/2014/main" id="{CD920664-EC25-6A46-B4CA-6E245916983C}"/>
              </a:ext>
            </a:extLst>
          </p:cNvPr>
          <p:cNvPicPr>
            <a:picLocks noChangeAspect="1"/>
          </p:cNvPicPr>
          <p:nvPr/>
        </p:nvPicPr>
        <p:blipFill>
          <a:blip r:embed="rId31"/>
          <a:stretch>
            <a:fillRect/>
          </a:stretch>
        </p:blipFill>
        <p:spPr>
          <a:xfrm>
            <a:off x="9747484" y="4178423"/>
            <a:ext cx="2488007" cy="1921417"/>
          </a:xfrm>
          <a:prstGeom prst="rect">
            <a:avLst/>
          </a:prstGeom>
        </p:spPr>
      </p:pic>
    </p:spTree>
    <p:extLst>
      <p:ext uri="{BB962C8B-B14F-4D97-AF65-F5344CB8AC3E}">
        <p14:creationId xmlns:p14="http://schemas.microsoft.com/office/powerpoint/2010/main" val="16123396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13960</TotalTime>
  <Words>1132</Words>
  <Application>Microsoft Macintosh PowerPoint</Application>
  <PresentationFormat>Widescreen</PresentationFormat>
  <Paragraphs>244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Corbel</vt:lpstr>
      <vt:lpstr>Gill Sans MT</vt:lpstr>
      <vt:lpstr>Wingdings</vt:lpstr>
      <vt:lpstr>Wingdings 2</vt:lpstr>
      <vt:lpstr>Dividend</vt:lpstr>
      <vt:lpstr>VXX Options pricing</vt:lpstr>
      <vt:lpstr>Introduction</vt:lpstr>
      <vt:lpstr>Option valuation models</vt:lpstr>
      <vt:lpstr>Project</vt:lpstr>
      <vt:lpstr>Black-Scholes Formula</vt:lpstr>
      <vt:lpstr>Multi-Layer Perceptron Model</vt:lpstr>
      <vt:lpstr>Process</vt:lpstr>
      <vt:lpstr>Results &amp; Analysis - Train</vt:lpstr>
      <vt:lpstr>Results &amp; Analysis - Test</vt:lpstr>
      <vt:lpstr>Results &amp; Analysis - Test</vt:lpstr>
      <vt:lpstr>Conclusion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VXX Options pricing</dc:title>
  <dc:creator>Jochem, Benjamin Michael</dc:creator>
  <cp:lastModifiedBy>Jochem, Benjamin Michael</cp:lastModifiedBy>
  <cp:revision>107</cp:revision>
  <dcterms:created xsi:type="dcterms:W3CDTF">2021-05-23T15:26:26Z</dcterms:created>
  <dcterms:modified xsi:type="dcterms:W3CDTF">2021-06-19T13:05:41Z</dcterms:modified>
</cp:coreProperties>
</file>