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1" r:id="rId2"/>
    <p:sldId id="279" r:id="rId3"/>
    <p:sldId id="257" r:id="rId4"/>
    <p:sldId id="260" r:id="rId5"/>
    <p:sldId id="261" r:id="rId6"/>
    <p:sldId id="283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2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79E22-E346-4736-8AB9-6D8F176A3899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3A77-9C17-4B1B-B078-F9A5524B76E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05064"/>
            <a:ext cx="8352928" cy="103797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013176"/>
            <a:ext cx="6224736" cy="625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E3320-7B2C-4EFB-B908-B88209E9BD2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9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6221C-015C-4B56-9E3F-1549D004143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52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02E4E-16D4-4330-8AA4-5D9B1608788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9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7468-F922-4067-AC72-327DA626823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14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6C8D9-F849-4C86-A503-EAEE8568AC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3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6530-2C1D-47DC-B69B-0F40A71AA65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4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A9E5-7832-42BE-88BD-502FD0213974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1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9164-0B2F-422B-BDC3-6DA45BA0DA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72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577D7-CA4B-4D0F-AF4F-6369A1277C0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8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98D70-F5CD-4D4B-B242-9451A394592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0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0E11-7923-40E5-A8FE-4F37A37A665D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2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AF7109-4FF7-491C-B493-BC74A36518F4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55650" y="4076700"/>
            <a:ext cx="7772400" cy="1470025"/>
          </a:xfrm>
        </p:spPr>
        <p:txBody>
          <a:bodyPr/>
          <a:lstStyle/>
          <a:p>
            <a:pPr lvl="0" algn="ctr" eaLnBrk="1" hangingPunct="1"/>
            <a:r>
              <a:rPr lang="fr-FR" dirty="0" smtClean="0"/>
              <a:t>  </a:t>
            </a:r>
            <a:r>
              <a:rPr lang="fr-FR" dirty="0" smtClean="0"/>
              <a:t>Méthode </a:t>
            </a:r>
            <a:r>
              <a:rPr lang="fr-FR" dirty="0" smtClean="0"/>
              <a:t>agile : </a:t>
            </a:r>
            <a:r>
              <a:rPr lang="fr-FR" dirty="0" err="1" smtClean="0"/>
              <a:t>Scrum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Rabii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Ben Jouira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Abdallah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Derbel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E3320-7B2C-4EFB-B908-B88209E9BD2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 Sprint : Un Sprint est défini pour réaliser un objectif de l’activité de</a:t>
            </a:r>
          </a:p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     développement liée à la réalisation du produit attendu. Il a une durée bien limité (moins d’un mois).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Il contient et est constitué de la planification du Sprint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Sprint Planning), des mêlées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quotidiennes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Daily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Scrums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), des activités de développement, de la revue du Sprint (Sprint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Review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 et de la rétrospective du Sprint (Sprint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Retrospective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Le sprint a un objectif fixe auquel est associée une liste d’éléments du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Product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, ce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but est sans changements qui le remettent en cause. Les objectifs de qualités sont maintenus. Son périmètre peut être renégocié par la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product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owner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 et la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development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 team.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Les Sprints amènent de la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prévisibilité en forçant une inspection et adaptation du progrès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vers l’atteinte d’un objectif au moins mensuellement.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Les sprints se déroulent de façon séquentielle.</a:t>
            </a:r>
            <a:endParaRPr lang="fr-FR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92888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La planification du Sprint (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Sprint planification Meeting) :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Elle a pour but de planifier l’objectif du Sprint, en se basant sur les items du 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Product </a:t>
            </a:r>
            <a:r>
              <a:rPr lang="fr-FR" sz="3100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priorisés (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exigences les plus priorisées du client) par l’équipe et le </a:t>
            </a:r>
            <a:r>
              <a:rPr lang="fr-FR" sz="3100" i="1" kern="1200" dirty="0" err="1" smtClean="0">
                <a:solidFill>
                  <a:prstClr val="black"/>
                </a:solidFill>
                <a:latin typeface="Calibri"/>
              </a:rPr>
              <a:t>product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3100" i="1" kern="1200" dirty="0" err="1" smtClean="0">
                <a:solidFill>
                  <a:prstClr val="black"/>
                </a:solidFill>
                <a:latin typeface="Calibri"/>
              </a:rPr>
              <a:t>owner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Elle se déroulent en 2 temps :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1° partie : Qu’est-ce qui peut être terminé dans ce sprint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2° partie : Comment l’équipe va s’organiser pour réaliser ce travail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Lors de la 1ière partie, l’objectif du sprint est arrêté, et dans combien de temps il sera réalisé.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 Lors de la 2ième partie, le travail est décomposé (développement, tests, livraison au client). </a:t>
            </a: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Le 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sz="3100" i="1" kern="1200" dirty="0" err="1" smtClean="0">
                <a:solidFill>
                  <a:prstClr val="black"/>
                </a:solidFill>
                <a:latin typeface="Calibri"/>
              </a:rPr>
              <a:t>Blacklog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 est ainsi 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défini. </a:t>
            </a:r>
            <a:r>
              <a:rPr lang="fr-FR" sz="3100" kern="1200" dirty="0" smtClean="0">
                <a:solidFill>
                  <a:prstClr val="black"/>
                </a:solidFill>
                <a:latin typeface="Calibri"/>
              </a:rPr>
              <a:t>Les 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sz="3100" i="1" kern="1200" dirty="0" err="1" smtClean="0">
                <a:solidFill>
                  <a:prstClr val="black"/>
                </a:solidFill>
                <a:latin typeface="Calibri"/>
              </a:rPr>
              <a:t>Backlogs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 constituent le Product </a:t>
            </a:r>
            <a:r>
              <a:rPr lang="fr-FR" sz="3100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sz="3100" i="1" kern="1200" dirty="0" smtClean="0">
                <a:solidFill>
                  <a:prstClr val="black"/>
                </a:solidFill>
                <a:latin typeface="Calibri"/>
              </a:rPr>
              <a:t>.</a:t>
            </a:r>
            <a:endParaRPr lang="fr-FR" sz="31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La mêlée quotidienne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Daily meeting) :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C’est une réunion quotidienne d’avancement qui ne dure pas plus de 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15mn.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Elle réunit tous les membres de l’équipe et permet d’examiner les tâches en cours et les difficultés rencontrées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ce qui a été fait et ce qui va être fait).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C'est ce qui permet de mettre au quotidien l’application des principes 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inspection-adaptation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de la méthode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le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Master maintient un graphique (Sprint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Burndown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Chart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) pour la visualisation de la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progression du travail.</a:t>
            </a:r>
            <a:endParaRPr lang="fr-FR" sz="35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La revue du Sprint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Review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 Meeting) :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A la fin d’un 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Spint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on fait une réunion (d’une durée respectant sa boîte de temps) pour passer en revue l’Incrément du produit qui vient d’être «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terminé », et ainsi le valider.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C’est aussi l’occasion de faire un bilan, sur le fonctionnement de l’équipe et de trouver des points d’amélioration.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Cela permet de décider du prochain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Item du carnet du produit à traiter dans le prochain Sprint.</a:t>
            </a:r>
            <a:endParaRPr lang="fr-FR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La rétrospective du Sprint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Retrospective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Meeting) :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Elle fait suite à la réunion de revue du sprint.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Elle a pour but de mettre en place un plan d’amélioration du processus de développement lors de la prochaine itération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Sprint).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Elle doit aider à l'adaptation aux changements qui surviennent au cours du projet et à l'amélioration continue du processus de réalisation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Elle alimente l’axe 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inspection / 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adaptation.</a:t>
            </a:r>
            <a:endParaRPr lang="fr-FR" sz="35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i="1" dirty="0" smtClean="0"/>
              <a:t>les artéfacts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La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méthode 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produits différents artéfacts :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 carnet du produit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Product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 carnet du sprint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L’incrément (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Increment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Les fonctionnalités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User Story)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 diagramme de progression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Burndown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Chart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Les artéfacts de 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sont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conçus pour maximiser la transparence d’informations essentielles.</a:t>
            </a:r>
            <a:endParaRPr lang="fr-FR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artéfacts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carnet du produit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Product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) :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C’est une liste ordonnée des besoins et de tout ce qui peut être requis.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product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owner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est responsable de la gestion de son contenu.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Il est soumis à une évolution constante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besoins, marché, technologie…). Il est dynamique.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Il contient des items du produit à réaliser.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Lorsque ces derniers sont alors réalisés et validés, ils deviennent des incréments du produit.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Un carnet du produit est maintenu tout au long de la vie d’un produit.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Les items sont hiérarchisés dans un carnet du produits. Les plus prioritaires sont finement décrits.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Les items réputés « 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Prêts » seront sélectionnés dans la planification du prochain Sprint.</a:t>
            </a:r>
            <a:endParaRPr lang="fr-FR" sz="35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artéfacts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carnet du Sprint (Sprint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) :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Les items du produit sélectionnés pour être réalisés sont consignés dans un carnet du Sprint.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plan de réalisation de la fonctionnalité ciblée est indiqué dans ce carnet du produit, ainsi que le travail nécessaire (temps, moyens…)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carnet du sprint est mis à jour régulièrement, et est de la seule responsabilité de l’équipe de développement.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Les estimations des temps de travail sont mises à jour lors de chaque Daily meeting.</a:t>
            </a:r>
            <a:endParaRPr lang="fr-FR" sz="35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artéfacts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L’incrément (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Increment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) :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L’incrément est constitué des éléments «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terminés » lors de l’itération en cours (sprint actuel) et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des autres sprints déjà 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accomplis.L’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incrément déclaré « terminé » doit être utilisable, même s’il n’est pas encore publié.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Fonctionnalité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User story) :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Les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user stories décrivent les 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fonctionnalités.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Chaque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user story contient plusieurs informations (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ID, Nom, Importance, Estimation, Démo, Notes).</a:t>
            </a:r>
            <a:endParaRPr lang="fr-FR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0968" y="1295400"/>
            <a:ext cx="3231746" cy="4141245"/>
            <a:chOff x="1546041" y="1110335"/>
            <a:chExt cx="3406222" cy="4364823"/>
          </a:xfrm>
        </p:grpSpPr>
        <p:sp>
          <p:nvSpPr>
            <p:cNvPr id="4" name="Oval 3"/>
            <p:cNvSpPr/>
            <p:nvPr/>
          </p:nvSpPr>
          <p:spPr>
            <a:xfrm rot="773409">
              <a:off x="1546041" y="4849686"/>
              <a:ext cx="2299155" cy="62547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565033" y="1110335"/>
              <a:ext cx="3383280" cy="685800"/>
            </a:xfrm>
            <a:prstGeom prst="ellipse">
              <a:avLst/>
            </a:prstGeom>
            <a:gradFill flip="none" rotWithShape="1">
              <a:gsLst>
                <a:gs pos="70000">
                  <a:srgbClr val="FF7C05"/>
                </a:gs>
                <a:gs pos="0">
                  <a:srgbClr val="DC2A00"/>
                </a:gs>
                <a:gs pos="100000">
                  <a:srgbClr val="DC2A00"/>
                </a:gs>
              </a:gsLst>
              <a:lin ang="16200000" scaled="1"/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rapezoid 26"/>
            <p:cNvSpPr/>
            <p:nvPr/>
          </p:nvSpPr>
          <p:spPr>
            <a:xfrm flipV="1">
              <a:off x="2435586" y="4343400"/>
              <a:ext cx="1630327" cy="1082673"/>
            </a:xfrm>
            <a:custGeom>
              <a:avLst/>
              <a:gdLst>
                <a:gd name="connsiteX0" fmla="*/ 815163 w 1630327"/>
                <a:gd name="connsiteY0" fmla="*/ 0 h 1082673"/>
                <a:gd name="connsiteX1" fmla="*/ 1352504 w 1630327"/>
                <a:gd name="connsiteY1" fmla="*/ 182949 h 1082673"/>
                <a:gd name="connsiteX2" fmla="*/ 1630327 w 1630327"/>
                <a:gd name="connsiteY2" fmla="*/ 1082673 h 1082673"/>
                <a:gd name="connsiteX3" fmla="*/ 809214 w 1630327"/>
                <a:gd name="connsiteY3" fmla="*/ 896730 h 1082673"/>
                <a:gd name="connsiteX4" fmla="*/ 0 w 1630327"/>
                <a:gd name="connsiteY4" fmla="*/ 1073295 h 1082673"/>
                <a:gd name="connsiteX5" fmla="*/ 282616 w 1630327"/>
                <a:gd name="connsiteY5" fmla="*/ 162834 h 1082673"/>
                <a:gd name="connsiteX6" fmla="*/ 283566 w 1630327"/>
                <a:gd name="connsiteY6" fmla="*/ 162834 h 1082673"/>
                <a:gd name="connsiteX7" fmla="*/ 815163 w 1630327"/>
                <a:gd name="connsiteY7" fmla="*/ 0 h 1082673"/>
                <a:gd name="connsiteX0" fmla="*/ 815163 w 1630327"/>
                <a:gd name="connsiteY0" fmla="*/ 0 h 1082673"/>
                <a:gd name="connsiteX1" fmla="*/ 1352504 w 1630327"/>
                <a:gd name="connsiteY1" fmla="*/ 182949 h 1082673"/>
                <a:gd name="connsiteX2" fmla="*/ 1630327 w 1630327"/>
                <a:gd name="connsiteY2" fmla="*/ 1082673 h 1082673"/>
                <a:gd name="connsiteX3" fmla="*/ 809214 w 1630327"/>
                <a:gd name="connsiteY3" fmla="*/ 896730 h 1082673"/>
                <a:gd name="connsiteX4" fmla="*/ 0 w 1630327"/>
                <a:gd name="connsiteY4" fmla="*/ 1073295 h 1082673"/>
                <a:gd name="connsiteX5" fmla="*/ 282616 w 1630327"/>
                <a:gd name="connsiteY5" fmla="*/ 162834 h 1082673"/>
                <a:gd name="connsiteX6" fmla="*/ 283566 w 1630327"/>
                <a:gd name="connsiteY6" fmla="*/ 162834 h 1082673"/>
                <a:gd name="connsiteX7" fmla="*/ 815163 w 1630327"/>
                <a:gd name="connsiteY7" fmla="*/ 0 h 108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0327" h="1082673">
                  <a:moveTo>
                    <a:pt x="815163" y="0"/>
                  </a:moveTo>
                  <a:cubicBezTo>
                    <a:pt x="1105771" y="0"/>
                    <a:pt x="1323663" y="83041"/>
                    <a:pt x="1352504" y="182949"/>
                  </a:cubicBezTo>
                  <a:lnTo>
                    <a:pt x="1630327" y="1082673"/>
                  </a:lnTo>
                  <a:cubicBezTo>
                    <a:pt x="1495399" y="972403"/>
                    <a:pt x="1178425" y="896730"/>
                    <a:pt x="809214" y="896730"/>
                  </a:cubicBezTo>
                  <a:cubicBezTo>
                    <a:pt x="450534" y="896730"/>
                    <a:pt x="141155" y="968148"/>
                    <a:pt x="0" y="1073295"/>
                  </a:cubicBezTo>
                  <a:lnTo>
                    <a:pt x="282616" y="162834"/>
                  </a:lnTo>
                  <a:lnTo>
                    <a:pt x="283566" y="162834"/>
                  </a:lnTo>
                  <a:cubicBezTo>
                    <a:pt x="320582" y="70321"/>
                    <a:pt x="544616" y="0"/>
                    <a:pt x="815163" y="0"/>
                  </a:cubicBezTo>
                  <a:close/>
                </a:path>
              </a:pathLst>
            </a:custGeom>
            <a:gradFill flip="none" rotWithShape="1">
              <a:gsLst>
                <a:gs pos="70000">
                  <a:srgbClr val="00B0F0"/>
                </a:gs>
                <a:gs pos="0">
                  <a:srgbClr val="0070C0"/>
                </a:gs>
                <a:gs pos="100000">
                  <a:srgbClr val="0070C0"/>
                </a:gs>
              </a:gsLst>
              <a:lin ang="21000000" scaled="0"/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rapezoid 26"/>
            <p:cNvSpPr/>
            <p:nvPr/>
          </p:nvSpPr>
          <p:spPr>
            <a:xfrm flipV="1">
              <a:off x="2214716" y="3636444"/>
              <a:ext cx="2070642" cy="892898"/>
            </a:xfrm>
            <a:custGeom>
              <a:avLst/>
              <a:gdLst/>
              <a:ahLst/>
              <a:cxnLst/>
              <a:rect l="l" t="t" r="r" b="b"/>
              <a:pathLst>
                <a:path w="2070642" h="892898">
                  <a:moveTo>
                    <a:pt x="1030084" y="0"/>
                  </a:moveTo>
                  <a:cubicBezTo>
                    <a:pt x="1399295" y="0"/>
                    <a:pt x="1716269" y="75673"/>
                    <a:pt x="1851197" y="185943"/>
                  </a:cubicBezTo>
                  <a:lnTo>
                    <a:pt x="2070642" y="892898"/>
                  </a:lnTo>
                  <a:cubicBezTo>
                    <a:pt x="1919384" y="777932"/>
                    <a:pt x="1509992" y="696347"/>
                    <a:pt x="1028846" y="696347"/>
                  </a:cubicBezTo>
                  <a:cubicBezTo>
                    <a:pt x="560965" y="696347"/>
                    <a:pt x="160937" y="773496"/>
                    <a:pt x="0" y="883300"/>
                  </a:cubicBezTo>
                  <a:lnTo>
                    <a:pt x="219016" y="177731"/>
                  </a:lnTo>
                  <a:cubicBezTo>
                    <a:pt x="359459" y="72012"/>
                    <a:pt x="669916" y="0"/>
                    <a:pt x="1030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8600"/>
                </a:gs>
                <a:gs pos="70000">
                  <a:srgbClr val="68E600"/>
                </a:gs>
                <a:gs pos="100000">
                  <a:srgbClr val="008600"/>
                </a:gs>
              </a:gsLst>
              <a:lin ang="21000000" scaled="0"/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Trapezoid 26"/>
            <p:cNvSpPr/>
            <p:nvPr/>
          </p:nvSpPr>
          <p:spPr>
            <a:xfrm flipV="1">
              <a:off x="1547814" y="1492781"/>
              <a:ext cx="3404449" cy="1458236"/>
            </a:xfrm>
            <a:custGeom>
              <a:avLst/>
              <a:gdLst/>
              <a:ahLst/>
              <a:cxnLst/>
              <a:rect l="l" t="t" r="r" b="b"/>
              <a:pathLst>
                <a:path w="3404449" h="1458236">
                  <a:moveTo>
                    <a:pt x="0" y="1458236"/>
                  </a:moveTo>
                  <a:cubicBezTo>
                    <a:pt x="98270" y="1287261"/>
                    <a:pt x="822951" y="1154882"/>
                    <a:pt x="1702224" y="1154882"/>
                  </a:cubicBezTo>
                  <a:cubicBezTo>
                    <a:pt x="2581498" y="1154882"/>
                    <a:pt x="3306179" y="1287261"/>
                    <a:pt x="3404449" y="1458236"/>
                  </a:cubicBezTo>
                  <a:lnTo>
                    <a:pt x="3019281" y="217397"/>
                  </a:lnTo>
                  <a:cubicBezTo>
                    <a:pt x="2899223" y="93173"/>
                    <a:pt x="2355128" y="0"/>
                    <a:pt x="1702224" y="0"/>
                  </a:cubicBezTo>
                  <a:cubicBezTo>
                    <a:pt x="1049320" y="0"/>
                    <a:pt x="505225" y="93174"/>
                    <a:pt x="385168" y="2173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C2400"/>
                </a:gs>
                <a:gs pos="70000">
                  <a:srgbClr val="FF7C05"/>
                </a:gs>
                <a:gs pos="100000">
                  <a:srgbClr val="BC2400"/>
                </a:gs>
              </a:gsLst>
              <a:lin ang="21000000" scaled="0"/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rapezoid 26"/>
            <p:cNvSpPr/>
            <p:nvPr/>
          </p:nvSpPr>
          <p:spPr>
            <a:xfrm flipV="1">
              <a:off x="1932982" y="2733619"/>
              <a:ext cx="2634112" cy="1099376"/>
            </a:xfrm>
            <a:custGeom>
              <a:avLst/>
              <a:gdLst/>
              <a:ahLst/>
              <a:cxnLst/>
              <a:rect l="l" t="t" r="r" b="b"/>
              <a:pathLst>
                <a:path w="2634112" h="1099376">
                  <a:moveTo>
                    <a:pt x="1312071" y="0"/>
                  </a:moveTo>
                  <a:cubicBezTo>
                    <a:pt x="1793217" y="0"/>
                    <a:pt x="2202609" y="81585"/>
                    <a:pt x="2353867" y="196551"/>
                  </a:cubicBezTo>
                  <a:lnTo>
                    <a:pt x="2634112" y="1099374"/>
                  </a:lnTo>
                  <a:cubicBezTo>
                    <a:pt x="2514053" y="975151"/>
                    <a:pt x="1969959" y="881978"/>
                    <a:pt x="1317056" y="881978"/>
                  </a:cubicBezTo>
                  <a:cubicBezTo>
                    <a:pt x="664152" y="881978"/>
                    <a:pt x="120057" y="975152"/>
                    <a:pt x="0" y="1099376"/>
                  </a:cubicBezTo>
                  <a:lnTo>
                    <a:pt x="283225" y="186953"/>
                  </a:lnTo>
                  <a:cubicBezTo>
                    <a:pt x="444162" y="77149"/>
                    <a:pt x="844190" y="0"/>
                    <a:pt x="1312071" y="0"/>
                  </a:cubicBezTo>
                  <a:close/>
                </a:path>
              </a:pathLst>
            </a:custGeom>
            <a:gradFill flip="none" rotWithShape="1">
              <a:gsLst>
                <a:gs pos="70000">
                  <a:srgbClr val="FFD501"/>
                </a:gs>
                <a:gs pos="0">
                  <a:srgbClr val="C86E00"/>
                </a:gs>
                <a:gs pos="100000">
                  <a:srgbClr val="C86E00"/>
                </a:gs>
              </a:gsLst>
              <a:lin ang="21000000" scaled="0"/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Down Arrow 41"/>
            <p:cNvSpPr/>
            <p:nvPr/>
          </p:nvSpPr>
          <p:spPr>
            <a:xfrm rot="1026393">
              <a:off x="3621115" y="1563745"/>
              <a:ext cx="561400" cy="3760665"/>
            </a:xfrm>
            <a:custGeom>
              <a:avLst/>
              <a:gdLst/>
              <a:ahLst/>
              <a:cxnLst/>
              <a:rect l="l" t="t" r="r" b="b"/>
              <a:pathLst>
                <a:path w="561400" h="3760665">
                  <a:moveTo>
                    <a:pt x="385985" y="0"/>
                  </a:moveTo>
                  <a:lnTo>
                    <a:pt x="385985" y="3277429"/>
                  </a:lnTo>
                  <a:lnTo>
                    <a:pt x="561400" y="3277429"/>
                  </a:lnTo>
                  <a:lnTo>
                    <a:pt x="280700" y="3760665"/>
                  </a:lnTo>
                  <a:lnTo>
                    <a:pt x="0" y="3277429"/>
                  </a:lnTo>
                  <a:lnTo>
                    <a:pt x="175415" y="3277429"/>
                  </a:lnTo>
                  <a:lnTo>
                    <a:pt x="175415" y="111502"/>
                  </a:lnTo>
                  <a:cubicBezTo>
                    <a:pt x="252745" y="74105"/>
                    <a:pt x="323285" y="36786"/>
                    <a:pt x="385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32040" y="2060848"/>
            <a:ext cx="1721946" cy="4462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2300" dirty="0" smtClean="0"/>
              <a:t>Introduction</a:t>
            </a:r>
            <a:endParaRPr lang="fr-FR" sz="2300" dirty="0"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2996952"/>
            <a:ext cx="4243469" cy="8002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2300" dirty="0" smtClean="0"/>
              <a:t>La méthode SCRUM : </a:t>
            </a:r>
            <a:r>
              <a:rPr lang="fr-FR" sz="2300" i="1" dirty="0" smtClean="0"/>
              <a:t>les rôles</a:t>
            </a:r>
            <a:br>
              <a:rPr lang="fr-FR" sz="2300" i="1" dirty="0" smtClean="0"/>
            </a:br>
            <a:endParaRPr lang="fr-FR" sz="2300" dirty="0"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5328592" cy="4462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300" dirty="0" smtClean="0"/>
              <a:t>La méthode SCRUM : </a:t>
            </a:r>
            <a:r>
              <a:rPr lang="fr-FR" sz="2300" i="1" dirty="0" smtClean="0"/>
              <a:t>les événements</a:t>
            </a:r>
            <a:endParaRPr lang="fr-FR" sz="2300" dirty="0"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4725144"/>
            <a:ext cx="4733988" cy="4462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2300" dirty="0" smtClean="0"/>
              <a:t>La méthode SCRUM </a:t>
            </a:r>
            <a:r>
              <a:rPr lang="fr-FR" sz="2300" dirty="0" smtClean="0"/>
              <a:t>: les artéfacts</a:t>
            </a:r>
            <a:endParaRPr lang="fr-FR" sz="2300" dirty="0"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15816" y="5373216"/>
            <a:ext cx="888161" cy="923265"/>
            <a:chOff x="6875704" y="5143201"/>
            <a:chExt cx="1300356" cy="1351752"/>
          </a:xfrm>
        </p:grpSpPr>
        <p:sp>
          <p:nvSpPr>
            <p:cNvPr id="16" name="Oval 15"/>
            <p:cNvSpPr/>
            <p:nvPr/>
          </p:nvSpPr>
          <p:spPr>
            <a:xfrm>
              <a:off x="6875704" y="6037753"/>
              <a:ext cx="1300356" cy="4572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947372" y="5143201"/>
              <a:ext cx="1157020" cy="1157020"/>
            </a:xfrm>
            <a:prstGeom prst="ellipse">
              <a:avLst/>
            </a:prstGeom>
            <a:gradFill flip="none" rotWithShape="1">
              <a:gsLst>
                <a:gs pos="100000">
                  <a:srgbClr val="001746"/>
                </a:gs>
                <a:gs pos="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38100">
              <a:solidFill>
                <a:schemeClr val="bg1">
                  <a:alpha val="98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23928" y="5517232"/>
            <a:ext cx="1641796" cy="4462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2300" dirty="0" smtClean="0"/>
              <a:t>Conclusion</a:t>
            </a:r>
            <a:endParaRPr lang="fr-FR" sz="2300" dirty="0">
              <a:effectLst>
                <a:reflection blurRad="6350" stA="40000" endPos="455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8899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600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 fonctionne en tant que conteneur pour d'autres techniques, méthodologies et pratiques.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Ses éléments (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rôles, événements, artéfacts et règles) sont immuables.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600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 ne fonctionne que dans son intégralité. Même si elle peut être utilisée partiellement (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ce n’est pas alors </a:t>
            </a:r>
            <a:r>
              <a:rPr lang="fr-FR" sz="36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).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La notion de « 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terminé » doit être bien perçue par tous les membres de </a:t>
            </a: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l’équipe </a:t>
            </a:r>
            <a:r>
              <a:rPr lang="fr-FR" sz="3600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La 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Transparence des artéfacts est essentielles dans </a:t>
            </a:r>
            <a:r>
              <a:rPr lang="fr-FR" sz="36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. Elle permet </a:t>
            </a: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d’optimiser la valeur du travail réalisé et contrôler les risques.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600" kern="1200" dirty="0" smtClean="0">
                <a:solidFill>
                  <a:prstClr val="black"/>
                </a:solidFill>
                <a:latin typeface="Calibri"/>
              </a:rPr>
              <a:t>La transparence ne se produit pas du jour au lendemain, elle correspond plutôt à </a:t>
            </a:r>
            <a:r>
              <a:rPr lang="fr-FR" sz="3600" i="1" kern="1200" dirty="0" smtClean="0">
                <a:solidFill>
                  <a:prstClr val="black"/>
                </a:solidFill>
                <a:latin typeface="Calibri"/>
              </a:rPr>
              <a:t>un cheminement.</a:t>
            </a:r>
            <a:endParaRPr lang="fr-FR" sz="3600" kern="1200" dirty="0" smtClean="0">
              <a:solidFill>
                <a:prstClr val="black"/>
              </a:solidFill>
              <a:latin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</a:t>
            </a:r>
            <a:r>
              <a:rPr lang="fr-FR" dirty="0" smtClean="0"/>
              <a:t>méthodes 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Elles représentent une méthodologie reposant sur une approche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itérative et incrémentale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afin d’optimiser la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prédictibilité et de contrôler les risques.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Elles favorisent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l’intégration du client dans l’équipe de développement d’un projet.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Elles permettent une 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flexibilité et une adaptation aux changements des besoins d’un client.</a:t>
            </a:r>
            <a:endParaRPr lang="fr-FR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 smtClean="0"/>
              <a:t>méthode 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C’est un cadre de travail permettant de répondre aux problèmes complexes et changeants. Elle favorise le développement productif et créatif de produits de grande valeur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.</a:t>
            </a:r>
            <a:endParaRPr lang="fr-FR" sz="3500" i="1" kern="1200" dirty="0" smtClean="0">
              <a:solidFill>
                <a:prstClr val="black"/>
              </a:solidFill>
              <a:latin typeface="Calibri"/>
            </a:endParaRP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C’est un canevas permettant l’amélioration des pratiques de gestion et de développement.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SCRUM a été présentée en 1990 par Jeff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McKenna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et Ken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Schwaber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, et est appliquée depuis. De nombreux contributeurs ont œuvré pour son amélioration.</a:t>
            </a:r>
            <a:endParaRPr lang="fr-FR" sz="35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 smtClean="0"/>
              <a:t>méthode 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est constituée de plusieurs éléments :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l’Équipe 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et les rôles associés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Les événements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Les artéfacts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Les règles : les règles permettent de lier les rôles, les événements et les artéfacts entre eux.</a:t>
            </a:r>
            <a:endParaRPr lang="fr-FR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L’équipe </a:t>
            </a:r>
            <a:r>
              <a:rPr lang="fr-FR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comprend différents membres</a:t>
            </a:r>
          </a:p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remplissant des rôles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2" name="Pentagon 41"/>
          <p:cNvSpPr/>
          <p:nvPr/>
        </p:nvSpPr>
        <p:spPr>
          <a:xfrm>
            <a:off x="2339752" y="5373216"/>
            <a:ext cx="5863771" cy="1103088"/>
          </a:xfrm>
          <a:prstGeom prst="homePlate">
            <a:avLst>
              <a:gd name="adj" fmla="val 0"/>
            </a:avLst>
          </a:prstGeom>
          <a:gradFill flip="none" rotWithShape="1">
            <a:gsLst>
              <a:gs pos="81000">
                <a:srgbClr val="910808"/>
              </a:gs>
              <a:gs pos="0">
                <a:srgbClr val="ED1111"/>
              </a:gs>
              <a:gs pos="100000">
                <a:srgbClr val="3E000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" name="Pentagon 42"/>
          <p:cNvSpPr/>
          <p:nvPr/>
        </p:nvSpPr>
        <p:spPr>
          <a:xfrm>
            <a:off x="1043608" y="5373216"/>
            <a:ext cx="2007220" cy="1103088"/>
          </a:xfrm>
          <a:prstGeom prst="homePlate">
            <a:avLst/>
          </a:prstGeom>
          <a:gradFill flip="none" rotWithShape="1">
            <a:gsLst>
              <a:gs pos="81000">
                <a:srgbClr val="910808"/>
              </a:gs>
              <a:gs pos="0">
                <a:srgbClr val="ED1111"/>
              </a:gs>
              <a:gs pos="100000">
                <a:srgbClr val="3E000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4" name="Pentagon 43"/>
          <p:cNvSpPr/>
          <p:nvPr/>
        </p:nvSpPr>
        <p:spPr>
          <a:xfrm>
            <a:off x="2339752" y="4221088"/>
            <a:ext cx="5863771" cy="1103088"/>
          </a:xfrm>
          <a:prstGeom prst="homePlate">
            <a:avLst>
              <a:gd name="adj" fmla="val 0"/>
            </a:avLst>
          </a:prstGeom>
          <a:gradFill flip="none" rotWithShape="1">
            <a:gsLst>
              <a:gs pos="81000">
                <a:srgbClr val="0E618F"/>
              </a:gs>
              <a:gs pos="0">
                <a:srgbClr val="00B0F0"/>
              </a:gs>
              <a:gs pos="100000">
                <a:srgbClr val="182848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" name="Pentagon 44"/>
          <p:cNvSpPr/>
          <p:nvPr/>
        </p:nvSpPr>
        <p:spPr>
          <a:xfrm>
            <a:off x="1043608" y="4221088"/>
            <a:ext cx="2007220" cy="1103088"/>
          </a:xfrm>
          <a:prstGeom prst="homePlate">
            <a:avLst/>
          </a:prstGeom>
          <a:gradFill flip="none" rotWithShape="1">
            <a:gsLst>
              <a:gs pos="81000">
                <a:srgbClr val="0E618F"/>
              </a:gs>
              <a:gs pos="0">
                <a:srgbClr val="00B0F0"/>
              </a:gs>
              <a:gs pos="100000">
                <a:srgbClr val="182848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Pentagon 45"/>
          <p:cNvSpPr/>
          <p:nvPr/>
        </p:nvSpPr>
        <p:spPr>
          <a:xfrm>
            <a:off x="2339752" y="3068960"/>
            <a:ext cx="5863771" cy="1103088"/>
          </a:xfrm>
          <a:prstGeom prst="homePlate">
            <a:avLst>
              <a:gd name="adj" fmla="val 0"/>
            </a:avLst>
          </a:prstGeom>
          <a:gradFill flip="none" rotWithShape="1">
            <a:gsLst>
              <a:gs pos="83000">
                <a:srgbClr val="5A930E"/>
              </a:gs>
              <a:gs pos="0">
                <a:srgbClr val="9BED17"/>
              </a:gs>
              <a:gs pos="100000">
                <a:srgbClr val="305808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7" name="Pentagon 46"/>
          <p:cNvSpPr/>
          <p:nvPr/>
        </p:nvSpPr>
        <p:spPr>
          <a:xfrm>
            <a:off x="1043608" y="3068960"/>
            <a:ext cx="2007220" cy="1103088"/>
          </a:xfrm>
          <a:prstGeom prst="homePlate">
            <a:avLst/>
          </a:prstGeom>
          <a:gradFill flip="none" rotWithShape="1">
            <a:gsLst>
              <a:gs pos="83000">
                <a:srgbClr val="5A930E"/>
              </a:gs>
              <a:gs pos="0">
                <a:srgbClr val="9BED17"/>
              </a:gs>
              <a:gs pos="100000">
                <a:srgbClr val="305808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8" name="TextBox 48"/>
          <p:cNvSpPr txBox="1"/>
          <p:nvPr/>
        </p:nvSpPr>
        <p:spPr>
          <a:xfrm>
            <a:off x="1259632" y="3140968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9" name="TextBox 49"/>
          <p:cNvSpPr txBox="1"/>
          <p:nvPr/>
        </p:nvSpPr>
        <p:spPr>
          <a:xfrm>
            <a:off x="1187624" y="429309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30" name="TextBox 50"/>
          <p:cNvSpPr txBox="1"/>
          <p:nvPr/>
        </p:nvSpPr>
        <p:spPr>
          <a:xfrm>
            <a:off x="1187624" y="537321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3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31" name="TextBox 52"/>
          <p:cNvSpPr txBox="1"/>
          <p:nvPr/>
        </p:nvSpPr>
        <p:spPr>
          <a:xfrm>
            <a:off x="3059832" y="328498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Le propriétaire du produit (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product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owner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2" name="TextBox 53"/>
          <p:cNvSpPr txBox="1"/>
          <p:nvPr/>
        </p:nvSpPr>
        <p:spPr>
          <a:xfrm>
            <a:off x="3059832" y="450912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Le maître 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(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 master)</a:t>
            </a:r>
          </a:p>
        </p:txBody>
      </p:sp>
      <p:sp>
        <p:nvSpPr>
          <p:cNvPr id="33" name="TextBox 54"/>
          <p:cNvSpPr txBox="1"/>
          <p:nvPr/>
        </p:nvSpPr>
        <p:spPr>
          <a:xfrm>
            <a:off x="3059832" y="5301208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L’équipe de développement (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development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 team)</a:t>
            </a:r>
          </a:p>
          <a:p>
            <a:pPr lvl="0" algn="just"/>
            <a:r>
              <a:rPr lang="fr-FR" dirty="0" smtClean="0">
                <a:solidFill>
                  <a:prstClr val="black"/>
                </a:solidFill>
                <a:latin typeface="Calibri"/>
              </a:rPr>
              <a:t> Elle est auto-organisée et 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pluridisciplinaire. L’équipe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lvl="0" algn="just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suit un modèle favorisant l’optimisation, la</a:t>
            </a:r>
          </a:p>
          <a:p>
            <a:pPr lvl="0" algn="just"/>
            <a:r>
              <a:rPr lang="fr-FR" dirty="0" smtClean="0">
                <a:solidFill>
                  <a:prstClr val="black"/>
                </a:solidFill>
                <a:latin typeface="Calibri"/>
              </a:rPr>
              <a:t>flexibilité, la productivité et la créativité.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Titre 3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 smtClean="0"/>
              <a:t>méthode SCRUM : </a:t>
            </a:r>
            <a:r>
              <a:rPr lang="fr-FR" i="1" dirty="0" smtClean="0"/>
              <a:t>les rôles</a:t>
            </a:r>
            <a:br>
              <a:rPr lang="fr-FR" i="1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propriétaire du produit 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(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productowner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)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C’est une personne qui joue le rôle du client et des utilisateurs. C’est un expert métier. Il définit les fonctionnalités du carnet du produit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Product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Backlog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), et les priorise. Il est le seul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habilité à prendre les décisions sur l’orientation du projet. Il est chargé de maximiser la valeur du produit et du travail de l’équipe de développement.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endParaRPr lang="fr-FR" sz="3500" kern="1200" dirty="0" smtClean="0">
              <a:solidFill>
                <a:prstClr val="black"/>
              </a:solidFill>
              <a:latin typeface="Calibri"/>
            </a:endParaRPr>
          </a:p>
          <a:p>
            <a:pPr lvl="0" algn="just" eaLnBrk="1" fontAlgn="auto" hangingPunct="1">
              <a:spcAft>
                <a:spcPts val="0"/>
              </a:spcAft>
              <a:buNone/>
            </a:pPr>
            <a:endParaRPr lang="fr-FR" sz="3500" kern="1200" dirty="0" smtClean="0">
              <a:solidFill>
                <a:prstClr val="black"/>
              </a:solidFill>
              <a:latin typeface="Calibri"/>
            </a:endParaRP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Le maître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(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master)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Il joue le rôle de facilitateur et gardien de la bonne application. Il est au service du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product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owner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. Il facilite les interactions entre les membres de l’équipe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. Il veille à la mise en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oeuvre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de l’agilité. Il agit sur le processus de développement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développement, définition de la durée des Sprints, des modalités de tenues et de l'ordre du jour des réunions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…).</a:t>
            </a:r>
            <a:endParaRPr lang="fr-FR" sz="3500" i="1" kern="12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 L’équipe de développement (</a:t>
            </a:r>
            <a:r>
              <a:rPr lang="fr-FR" i="1" kern="1200" dirty="0" err="1" smtClean="0">
                <a:solidFill>
                  <a:prstClr val="black"/>
                </a:solidFill>
                <a:latin typeface="Calibri"/>
              </a:rPr>
              <a:t>Development</a:t>
            </a:r>
            <a:r>
              <a:rPr lang="fr-FR" i="1" kern="1200" dirty="0" smtClean="0">
                <a:solidFill>
                  <a:prstClr val="black"/>
                </a:solidFill>
                <a:latin typeface="Calibri"/>
              </a:rPr>
              <a:t> team) </a:t>
            </a:r>
            <a:r>
              <a:rPr lang="fr-FR" kern="1200" dirty="0" smtClean="0">
                <a:solidFill>
                  <a:prstClr val="black"/>
                </a:solidFill>
                <a:latin typeface="Calibri"/>
              </a:rPr>
              <a:t>Elle est composée de plus de 3 et moins de 9 membres. Elle est auto-organisée et pluridisciplinaire. Aucun membre n’a un rôle particulier. Elle est en charge de la réalisation du produit.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méthode SCRUM : </a:t>
            </a:r>
            <a:r>
              <a:rPr lang="fr-FR" i="1" dirty="0" smtClean="0"/>
              <a:t>les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La méthode </a:t>
            </a:r>
            <a:r>
              <a:rPr lang="fr-FR" sz="3500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comprend différents événements: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 Sprint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La réunion de planification de sprint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Sprint Planning Meeting)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La mêlée quotidienne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Daily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Scrum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 La revue du sprint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Review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 Meeting)</a:t>
            </a:r>
          </a:p>
          <a:p>
            <a:pPr lvl="0" algn="just"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La rétrospective du Sprint 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Sprint </a:t>
            </a:r>
            <a:r>
              <a:rPr lang="fr-FR" sz="3500" i="1" kern="1200" dirty="0" err="1" smtClean="0">
                <a:solidFill>
                  <a:prstClr val="black"/>
                </a:solidFill>
                <a:latin typeface="Calibri"/>
              </a:rPr>
              <a:t>Retrospective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Les événements sont limités dans le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temps</a:t>
            </a:r>
          </a:p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(</a:t>
            </a:r>
            <a:r>
              <a:rPr lang="fr-FR" sz="3500" i="1" kern="1200" dirty="0" smtClean="0">
                <a:solidFill>
                  <a:prstClr val="black"/>
                </a:solidFill>
                <a:latin typeface="Calibri"/>
              </a:rPr>
              <a:t>Boîtes de temps) .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Chaque événement est une occasion </a:t>
            </a:r>
          </a:p>
          <a:p>
            <a:pPr lvl="0" algn="just" eaLnBrk="1" fontAlgn="auto" hangingPunct="1">
              <a:spcAft>
                <a:spcPts val="0"/>
              </a:spcAft>
              <a:buNone/>
            </a:pP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Pour inspecter </a:t>
            </a:r>
            <a:r>
              <a:rPr lang="fr-FR" sz="3500" kern="1200" dirty="0" smtClean="0">
                <a:solidFill>
                  <a:prstClr val="black"/>
                </a:solidFill>
                <a:latin typeface="Calibri"/>
              </a:rPr>
              <a:t>et adapter.</a:t>
            </a:r>
            <a:endParaRPr lang="fr-FR" sz="35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1593</Words>
  <Application>Microsoft Office PowerPoint</Application>
  <PresentationFormat>Affichage à l'écran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Diseño predeterminado</vt:lpstr>
      <vt:lpstr>  Méthode agile : Scrum  Par Rabii Ben Jouira et Abdallah Derbel </vt:lpstr>
      <vt:lpstr>Plan</vt:lpstr>
      <vt:lpstr>Introduction:  Les méthodes agiles</vt:lpstr>
      <vt:lpstr>Introduction :  La méthode SCRUM</vt:lpstr>
      <vt:lpstr>Introduction :  La méthode SCRUM</vt:lpstr>
      <vt:lpstr> La méthode SCRUM : les rôles </vt:lpstr>
      <vt:lpstr>La méthode SCRUM : les rôles</vt:lpstr>
      <vt:lpstr>La méthode SCRUM : les rôles</vt:lpstr>
      <vt:lpstr>La méthode SCRUM : les événements</vt:lpstr>
      <vt:lpstr>La méthode SCRUM : les événements</vt:lpstr>
      <vt:lpstr>La méthode SCRUM : les événements</vt:lpstr>
      <vt:lpstr>La méthode SCRUM : les événements</vt:lpstr>
      <vt:lpstr>La méthode SCRUM : les événements</vt:lpstr>
      <vt:lpstr>La méthode SCRUM : les événements</vt:lpstr>
      <vt:lpstr>La méthode SCRUM : les événements</vt:lpstr>
      <vt:lpstr>La méthode SCRUM :  les artéfacts</vt:lpstr>
      <vt:lpstr>La méthode SCRUM : les artéfacts</vt:lpstr>
      <vt:lpstr>La méthode SCRUM : les artéfacts</vt:lpstr>
      <vt:lpstr>La méthode SCRUM : les artéfacts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152</cp:revision>
  <dcterms:created xsi:type="dcterms:W3CDTF">2021-12-22T20:35:43Z</dcterms:created>
  <dcterms:modified xsi:type="dcterms:W3CDTF">2022-01-30T16:18:39Z</dcterms:modified>
</cp:coreProperties>
</file>