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BDD7-53FF-4380-A7EA-42BEF61A28A4}">
  <a:tblStyle styleId="{6025BDD7-53FF-4380-A7EA-42BEF61A2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411099f2_3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411099f2_3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411099f2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a411099f2_3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a411099f2_3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a411099f2_3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a411099f2_3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a411099f2_3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a411099f2_3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a411099f2_3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a411099f2_3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a411099f2_3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a411099f2_3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a411099f2_3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a411099f2_3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a411099f2_3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a411099f2_3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a411099f2_3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a411099f2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a411099f2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411099f2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411099f2_3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a411099f2_3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a411099f2_3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411099f2_3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411099f2_3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411099f2_3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411099f2_3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411099f2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411099f2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411099f2_3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a411099f2_3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411099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411099f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a411099f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a411099f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411099f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a411099f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">
  <p:cSld name="AUTO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 amt="64000"/>
          </a:blip>
          <a:srcRect t="7820" b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2">
  <p:cSld name="AUTOLAYOUT_2"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DEE0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-5400000">
            <a:off x="-302850" y="308850"/>
            <a:ext cx="5131500" cy="4525800"/>
          </a:xfrm>
          <a:prstGeom prst="rect">
            <a:avLst/>
          </a:prstGeom>
          <a:gradFill>
            <a:gsLst>
              <a:gs pos="0">
                <a:srgbClr val="FBFBFB">
                  <a:alpha val="0"/>
                </a:srgbClr>
              </a:gs>
              <a:gs pos="58000">
                <a:srgbClr val="FBFBFB">
                  <a:alpha val="0"/>
                </a:srgbClr>
              </a:gs>
              <a:gs pos="100000">
                <a:srgbClr val="BFBFB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 rot="5400000">
            <a:off x="728375" y="683000"/>
            <a:ext cx="724800" cy="724500"/>
          </a:xfrm>
          <a:prstGeom prst="rtTriangle">
            <a:avLst/>
          </a:prstGeom>
          <a:solidFill>
            <a:srgbClr val="C567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 rot="-5400000">
            <a:off x="3232651" y="3880675"/>
            <a:ext cx="724800" cy="724500"/>
          </a:xfrm>
          <a:prstGeom prst="rtTriangle">
            <a:avLst/>
          </a:prstGeom>
          <a:solidFill>
            <a:srgbClr val="5461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ctrTitle"/>
          </p:nvPr>
        </p:nvSpPr>
        <p:spPr>
          <a:xfrm>
            <a:off x="5194675" y="655288"/>
            <a:ext cx="3522300" cy="22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3600"/>
              <a:buNone/>
              <a:defRPr sz="3600" b="1">
                <a:solidFill>
                  <a:srgbClr val="54616D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5194673" y="3807529"/>
            <a:ext cx="2974200" cy="7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400"/>
              <a:buNone/>
              <a:defRPr sz="1400">
                <a:solidFill>
                  <a:srgbClr val="54616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16D"/>
              </a:buClr>
              <a:buSzPts val="1100"/>
              <a:buNone/>
              <a:defRPr sz="1400">
                <a:solidFill>
                  <a:srgbClr val="54616D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1">
  <p:cSld name="AUTOLAYOUT_4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-53" y="5079048"/>
            <a:ext cx="9144099" cy="64502"/>
            <a:chOff x="595675" y="2820050"/>
            <a:chExt cx="7952774" cy="64502"/>
          </a:xfrm>
        </p:grpSpPr>
        <p:sp>
          <p:nvSpPr>
            <p:cNvPr id="141" name="Google Shape;141;p15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05475" y="451125"/>
            <a:ext cx="3570300" cy="22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808800" y="451125"/>
            <a:ext cx="3427200" cy="391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l="23234" r="23229"/>
          <a:stretch/>
        </p:blipFill>
        <p:spPr>
          <a:xfrm>
            <a:off x="921625" y="864500"/>
            <a:ext cx="2847426" cy="3545851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5194675" y="655288"/>
            <a:ext cx="35223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Referendum in Haiti : What people think about it</a:t>
            </a:r>
            <a:endParaRPr b="1"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5194673" y="3807529"/>
            <a:ext cx="2974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1"/>
              <a:t>Are Haitian citizens informed enough about the referendum ?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334625" y="309850"/>
            <a:ext cx="4170600" cy="41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000000"/>
                </a:solidFill>
              </a:rPr>
              <a:t>During this survey, we used social networks (Facebook, Linkedin, whatsapp, Instagram).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fr" sz="2000" b="1">
                <a:solidFill>
                  <a:srgbClr val="000000"/>
                </a:solidFill>
              </a:rPr>
              <a:t>137 People responded to the questionnaire, among them: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fr" sz="2000" b="1">
                <a:solidFill>
                  <a:srgbClr val="000000"/>
                </a:solidFill>
              </a:rPr>
              <a:t>69,7% Men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fr" sz="2000" b="1">
                <a:solidFill>
                  <a:srgbClr val="000000"/>
                </a:solidFill>
              </a:rPr>
              <a:t>37,3% Women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2"/>
          </p:nvPr>
        </p:nvSpPr>
        <p:spPr>
          <a:xfrm>
            <a:off x="4638675" y="309775"/>
            <a:ext cx="4099200" cy="41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25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325" y="409000"/>
            <a:ext cx="4099200" cy="39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322250" y="235475"/>
            <a:ext cx="4182900" cy="45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/>
              <a:t>the population involved in the survey, is predominantly young:</a:t>
            </a:r>
            <a:endParaRPr sz="2000" b="1"/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fr" sz="2000" b="1"/>
              <a:t>48.2% are between 25 and 34 years old</a:t>
            </a:r>
            <a:endParaRPr sz="2000" b="1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1"/>
              <a:t>17.25% are between 34 and 44 years old</a:t>
            </a:r>
            <a:endParaRPr sz="2000" b="1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1"/>
              <a:t>10.2% are between 18 and 24 years old</a:t>
            </a:r>
            <a:endParaRPr sz="2000" b="1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1"/>
              <a:t>10.25% are between 45 and 24 years old</a:t>
            </a:r>
            <a:endParaRPr sz="2000" b="1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1"/>
              <a:t>7.2% are between 65 and over</a:t>
            </a:r>
            <a:endParaRPr sz="2000" b="1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1"/>
              <a:t>6.6% are between 55 and 64 years old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b="1"/>
              <a:t> 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2"/>
          </p:nvPr>
        </p:nvSpPr>
        <p:spPr>
          <a:xfrm>
            <a:off x="4787400" y="322250"/>
            <a:ext cx="4037100" cy="4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26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2250"/>
            <a:ext cx="4252498" cy="420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309850" y="309850"/>
            <a:ext cx="3582000" cy="41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/>
              <a:t>  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b="1"/>
              <a:t>44.5% live in the west department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b="1"/>
              <a:t>14.6% abroad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 b="1"/>
              <a:t>8% in the Noth department</a:t>
            </a:r>
            <a:endParaRPr sz="2000" b="1"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2"/>
          </p:nvPr>
        </p:nvSpPr>
        <p:spPr>
          <a:xfrm>
            <a:off x="4028050" y="309800"/>
            <a:ext cx="4833600" cy="4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27" title="Nombre de Depart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650" y="309850"/>
            <a:ext cx="5088000" cy="46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247875" y="235475"/>
            <a:ext cx="4257300" cy="4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2000" b="1"/>
              <a:t>67.2 % have a university education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2000" b="1"/>
              <a:t>22.6% have a professional education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2000" b="1"/>
              <a:t>7.3% have a secondary school level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2000" b="1"/>
              <a:t>2.9% have a primary school level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2000" b="1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2"/>
          </p:nvPr>
        </p:nvSpPr>
        <p:spPr>
          <a:xfrm>
            <a:off x="4638675" y="235425"/>
            <a:ext cx="4257300" cy="4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0" name="Google Shape;230;p28" title="Nombre de Educ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75" y="235475"/>
            <a:ext cx="3971901" cy="42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235475" y="235475"/>
            <a:ext cx="4403100" cy="46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36" name="Google Shape;236;p29"/>
          <p:cNvGraphicFramePr/>
          <p:nvPr/>
        </p:nvGraphicFramePr>
        <p:xfrm>
          <a:off x="235475" y="235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{6025BDD7-53FF-4380-A7EA-42BEF61A28A4}</a:tableStyleId>
              </a:tblPr>
              <a:tblGrid>
                <a:gridCol w="36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 i="1"/>
                        <a:t>Eske w konn tande pale de referandòm deja ?</a:t>
                      </a:r>
                      <a:endParaRPr sz="1500" b="1" i="1"/>
                    </a:p>
                  </a:txBody>
                  <a:tcPr marL="28575" marR="28575" marT="19050" marB="19050" anchor="b">
                    <a:lnB w="2857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 i="1"/>
                        <a:t>Eske ou swiv deba sou avan-pwojè konstitisyon an deja ?</a:t>
                      </a:r>
                      <a:endParaRPr sz="1500" b="1" i="1"/>
                    </a:p>
                  </a:txBody>
                  <a:tcPr marL="28575" marR="28575" marT="19050" marB="19050" anchor="b">
                    <a:lnB w="2857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>
                          <a:solidFill>
                            <a:srgbClr val="FFFFFF"/>
                          </a:solidFill>
                        </a:rPr>
                        <a:t>Selon ou menm, nan ki fason ou panse ou ka sèvi ak referandòm antanke zouti demokratik?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9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Non</a:t>
                      </a:r>
                      <a:endParaRPr sz="1500" b="1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Non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13,14%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Wi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1,46%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Total pour Non</a:t>
                      </a:r>
                      <a:endParaRPr sz="1500" b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14,60%</a:t>
                      </a:r>
                      <a:endParaRPr sz="1500" b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F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Wi</a:t>
                      </a:r>
                      <a:endParaRPr sz="1500" b="1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Non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37,96%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Wi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47,45%</a:t>
                      </a:r>
                      <a:endParaRPr sz="1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Total pour Wi</a:t>
                      </a:r>
                      <a:endParaRPr sz="1500" b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85,40%</a:t>
                      </a:r>
                      <a:endParaRPr sz="1500" b="1"/>
                    </a:p>
                  </a:txBody>
                  <a:tcPr marL="28575" marR="28575" marT="19050" marB="19050" anchor="b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Total général</a:t>
                      </a:r>
                      <a:endParaRPr sz="1500" b="1"/>
                    </a:p>
                  </a:txBody>
                  <a:tcPr marL="28575" marR="28575" marT="19050" marB="19050" anchor="b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</a:txBody>
                  <a:tcPr marL="28575" marR="28575" marT="19050" marB="19050" anchor="b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/>
                        <a:t>100,00%</a:t>
                      </a:r>
                      <a:endParaRPr sz="1500" b="1"/>
                    </a:p>
                  </a:txBody>
                  <a:tcPr marL="28575" marR="28575" marT="19050" marB="19050" anchor="b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FE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371825"/>
            <a:ext cx="8440300" cy="4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359425" y="322250"/>
            <a:ext cx="8403000" cy="44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32004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500" b="1">
                <a:latin typeface="Arial"/>
                <a:ea typeface="Arial"/>
                <a:cs typeface="Arial"/>
                <a:sym typeface="Arial"/>
              </a:rPr>
              <a:t>Results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500" b="1">
                <a:latin typeface="Arial"/>
                <a:ea typeface="Arial"/>
                <a:cs typeface="Arial"/>
                <a:sym typeface="Arial"/>
              </a:rPr>
              <a:t>This survey reveals that 85,40% know what a referendum is, of which 47.45% have heard about the 2021 constitution.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500" b="1">
                <a:latin typeface="Arial"/>
                <a:ea typeface="Arial"/>
                <a:cs typeface="Arial"/>
                <a:sym typeface="Arial"/>
              </a:rPr>
              <a:t>47.06% of those who know that the referendum is prohibited in the 1987 constitution say they want to use it to pass laws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500" b="1">
                <a:latin typeface="Arial"/>
                <a:ea typeface="Arial"/>
                <a:cs typeface="Arial"/>
                <a:sym typeface="Arial"/>
              </a:rPr>
              <a:t>25.74% say they want to use it as a control tool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500" b="1">
                <a:latin typeface="Arial"/>
                <a:ea typeface="Arial"/>
                <a:cs typeface="Arial"/>
                <a:sym typeface="Arial"/>
              </a:rPr>
              <a:t>25.74% say they want to use it as a lobbying tool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500" b="1">
                <a:latin typeface="Arial"/>
                <a:ea typeface="Arial"/>
                <a:cs typeface="Arial"/>
                <a:sym typeface="Arial"/>
              </a:rPr>
              <a:t>The rest do not know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505475" y="451125"/>
            <a:ext cx="3570300" cy="22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Recommandations</a:t>
            </a:r>
            <a:endParaRPr b="1"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4808800" y="451125"/>
            <a:ext cx="3427200" cy="3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b="1"/>
              <a:t>People are not informed enough, it is important to clarify the following concepts: constitutional referendum, popular referendum and plebiscite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b="1"/>
              <a:t>Include mock referendums in the National Awareness Program (NAP) to better guide participants in their decisions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b="1"/>
              <a:t>Broadcast more advertisements on the radio, social networks, etc.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of a referendum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2"/>
          </p:nvPr>
        </p:nvSpPr>
        <p:spPr>
          <a:xfrm>
            <a:off x="819150" y="1550600"/>
            <a:ext cx="75219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“It’a procedure leading to the submission of a text, a question, a draft drafted in these broad lines to the vote of the citizens” </a:t>
            </a:r>
            <a:r>
              <a:rPr lang="fr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(Francis HARMON)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instrument of direct democracy, that is to say a voting procedure (by yes or no) making it possible to directly consult the people on a project (of governmental origin) or a proposal. parliamentary constitutional review. </a:t>
            </a:r>
            <a:endParaRPr sz="28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!!!!!!!!!!!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359900" y="349825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2"/>
          </p:nvPr>
        </p:nvSpPr>
        <p:spPr>
          <a:xfrm>
            <a:off x="254850" y="1474875"/>
            <a:ext cx="83715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disagreement between our Haitian constituents around the notion of referendum, it is crucial to ask the question whether the population knows what a referendum is. Our work here is to highlight what could push Haitian citizens to make use of the referendum procedure</a:t>
            </a: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483375" y="347025"/>
            <a:ext cx="8328900" cy="4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latin typeface="Times New Roman"/>
                <a:ea typeface="Times New Roman"/>
                <a:cs typeface="Times New Roman"/>
                <a:sym typeface="Times New Roman"/>
              </a:rPr>
              <a:t>2017-2022 is and will remain a difficult period for Haiti. The Haitian government set itself the ultimate goal of implementing a single agenda after presenting its draft constitution to the Haitian people. This agenda is as follows: The constitutional referendum and the presidential and legislative elections of 2022.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042225" y="34985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Purpose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819150" y="1214600"/>
            <a:ext cx="7063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8719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fr" sz="2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purpose study is to determine at what level the Haitian citizen is informed about the concept of “referendum” </a:t>
            </a:r>
            <a:endParaRPr sz="2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19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fr" sz="2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could push the Haitian citizen to make use of the referendum procedure</a:t>
            </a:r>
            <a:endParaRPr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210700" y="309850"/>
            <a:ext cx="8613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/>
              <a:t>Since 1804 until today, Haiti has known eleven (11) referendums.</a:t>
            </a: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/>
              <a:t>The constitutional referendum is the most common because it is most often used to amend a constitution or to extend a presidential term as you can see in the chart below.</a:t>
            </a:r>
            <a:endParaRPr sz="27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4461825" y="1660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257725" y="2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{6025BDD7-53FF-4380-A7EA-42BEF61A28A4}</a:tableStyleId>
              </a:tblPr>
              <a:tblGrid>
                <a:gridCol w="8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1A1A1C"/>
                          </a:solidFill>
                        </a:rPr>
                        <a:t>Année</a:t>
                      </a:r>
                      <a:endParaRPr sz="1800"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1A1A1C"/>
                          </a:solidFill>
                        </a:rPr>
                        <a:t>Président</a:t>
                      </a:r>
                      <a:endParaRPr sz="1800"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1A1A1C"/>
                          </a:solidFill>
                        </a:rPr>
                        <a:t>Procédure</a:t>
                      </a:r>
                      <a:endParaRPr sz="1800"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1A1A1C"/>
                          </a:solidFill>
                        </a:rPr>
                        <a:t>Motifs</a:t>
                      </a:r>
                      <a:endParaRPr sz="1800"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1A1A1C"/>
                          </a:solidFill>
                        </a:rPr>
                        <a:t>Résultat (Pour/Contre/Participants)</a:t>
                      </a:r>
                      <a:endParaRPr sz="1800"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1918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Sudre Dartiguenave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Référendum constitutionnel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Réformes constitutionnelles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99%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1%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99,063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1922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Louis Borno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Référendum constitutionnel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Réformes constitutionnelles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---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---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 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1928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Louis Borno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Plébiscite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Réformes constitutionnelles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97%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3%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184,287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1935 (Février)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Sténio Vincent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Référendum populaire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Fin de l'Occupation Américaine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100%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0%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1A1A1C"/>
                          </a:solidFill>
                        </a:rPr>
                        <a:t>455,529</a:t>
                      </a:r>
                      <a:endParaRPr b="1">
                        <a:solidFill>
                          <a:srgbClr val="1A1A1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461825" y="1660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5" name="Google Shape;195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{6025BDD7-53FF-4380-A7EA-42BEF61A28A4}</a:tableStyleId>
              </a:tblPr>
              <a:tblGrid>
                <a:gridCol w="9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Année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Président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Procédure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Motifs</a:t>
                      </a:r>
                      <a:endParaRPr sz="1600" b="1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Résultat (Pour/Contre/Participants)</a:t>
                      </a:r>
                      <a:endParaRPr sz="16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1935 (Juin)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Sténio Vincent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Réformes constitutionnelles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614,514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1939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Sténio Vincent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Réformes constitutionnelles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231,515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1961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François Duvalier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Prolongation de mandat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1,320,748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1964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François Duvalier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populaire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Instauration de la Présidence à vie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99.90%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0.1%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2,803,235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4461825" y="1660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26395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{6025BDD7-53FF-4380-A7EA-42BEF61A28A4}</a:tableStyleId>
              </a:tblPr>
              <a:tblGrid>
                <a:gridCol w="1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Année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Président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Procédure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Motifs</a:t>
                      </a:r>
                      <a:endParaRPr sz="1600" b="1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/>
                        <a:t>Résultat (Pour/Contre/Participants)</a:t>
                      </a:r>
                      <a:endParaRPr sz="16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1971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François Duvalier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Ratification de Jean-Claude Duvalier à la présidence à vie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2,239,917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1985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Jean-Claude Duvalier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Amendement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99.98%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0.02%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2,375,459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1987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Henry Namphy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Nouvelle Constitution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99.80%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0.20%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1,261,334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2021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Jovenel Moise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Référendum constitutionnel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Nouvelle Constitution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---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---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---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" name="Google Shape;202;p24"/>
          <p:cNvSpPr txBox="1"/>
          <p:nvPr/>
        </p:nvSpPr>
        <p:spPr>
          <a:xfrm>
            <a:off x="718850" y="4585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801</Words>
  <Application>Microsoft Office PowerPoint</Application>
  <PresentationFormat>On-screen Show (16:9)</PresentationFormat>
  <Paragraphs>188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Impact</vt:lpstr>
      <vt:lpstr>Nunito</vt:lpstr>
      <vt:lpstr>Arial</vt:lpstr>
      <vt:lpstr>Times New Roman</vt:lpstr>
      <vt:lpstr>Lato</vt:lpstr>
      <vt:lpstr>Calibri</vt:lpstr>
      <vt:lpstr>Shift</vt:lpstr>
      <vt:lpstr>Referendum in Haiti : What people think about it</vt:lpstr>
      <vt:lpstr>Definition of a referendum</vt:lpstr>
      <vt:lpstr>Context</vt:lpstr>
      <vt:lpstr>PowerPoint Presentation</vt:lpstr>
      <vt:lpstr>Purpose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Recommandations</vt:lpstr>
      <vt:lpstr>MERCI 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Referendum in Haiti : What people think about it</dc:title>
  <dc:creator>bootcamp</dc:creator>
  <cp:lastModifiedBy>bootcamp</cp:lastModifiedBy>
  <cp:revision>2</cp:revision>
  <dcterms:modified xsi:type="dcterms:W3CDTF">2021-05-31T21:25:27Z</dcterms:modified>
</cp:coreProperties>
</file>