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5"/>
  </p:notesMasterIdLst>
  <p:sldIdLst>
    <p:sldId id="257" r:id="rId3"/>
    <p:sldId id="322" r:id="rId4"/>
    <p:sldId id="398" r:id="rId5"/>
    <p:sldId id="400" r:id="rId6"/>
    <p:sldId id="404" r:id="rId7"/>
    <p:sldId id="405" r:id="rId8"/>
    <p:sldId id="401" r:id="rId9"/>
    <p:sldId id="406" r:id="rId10"/>
    <p:sldId id="407" r:id="rId11"/>
    <p:sldId id="332" r:id="rId12"/>
    <p:sldId id="336" r:id="rId13"/>
    <p:sldId id="334" r:id="rId14"/>
    <p:sldId id="335" r:id="rId15"/>
    <p:sldId id="337" r:id="rId16"/>
    <p:sldId id="326" r:id="rId17"/>
    <p:sldId id="327" r:id="rId18"/>
    <p:sldId id="328" r:id="rId19"/>
    <p:sldId id="410" r:id="rId20"/>
    <p:sldId id="329" r:id="rId21"/>
    <p:sldId id="330" r:id="rId22"/>
    <p:sldId id="338" r:id="rId23"/>
    <p:sldId id="340" r:id="rId24"/>
    <p:sldId id="342" r:id="rId25"/>
    <p:sldId id="343" r:id="rId26"/>
    <p:sldId id="348" r:id="rId27"/>
    <p:sldId id="344" r:id="rId28"/>
    <p:sldId id="399" r:id="rId29"/>
    <p:sldId id="408" r:id="rId30"/>
    <p:sldId id="412" r:id="rId31"/>
    <p:sldId id="416" r:id="rId32"/>
    <p:sldId id="415" r:id="rId33"/>
    <p:sldId id="306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861A"/>
    <a:srgbClr val="03DA96"/>
    <a:srgbClr val="F4871A"/>
    <a:srgbClr val="FFA928"/>
    <a:srgbClr val="FFA90D"/>
    <a:srgbClr val="EE97FF"/>
    <a:srgbClr val="DEAAEC"/>
    <a:srgbClr val="FFC896"/>
    <a:srgbClr val="F96D70"/>
    <a:srgbClr val="F0DE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0" autoAdjust="0"/>
    <p:restoredTop sz="95903"/>
  </p:normalViewPr>
  <p:slideViewPr>
    <p:cSldViewPr snapToGrid="0" snapToObjects="1">
      <p:cViewPr varScale="1">
        <p:scale>
          <a:sx n="135" d="100"/>
          <a:sy n="135" d="100"/>
        </p:scale>
        <p:origin x="100" y="59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25" d="100"/>
          <a:sy n="125" d="100"/>
        </p:scale>
        <p:origin x="4328" y="2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72D5F-2DB2-4691-AE5E-3E2E85182427}" type="datetimeFigureOut">
              <a:rPr lang="zh-CN" altLang="en-US" smtClean="0"/>
              <a:t>2020/10/4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83343-4FFB-4D2C-A408-63E939D932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541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3343-4FFB-4D2C-A408-63E939D9329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299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3343-4FFB-4D2C-A408-63E939D9329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074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3343-4FFB-4D2C-A408-63E939D9329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419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3343-4FFB-4D2C-A408-63E939D9329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080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3343-4FFB-4D2C-A408-63E939D9329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530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3343-4FFB-4D2C-A408-63E939D9329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231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3343-4FFB-4D2C-A408-63E939D9329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259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3343-4FFB-4D2C-A408-63E939D9329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001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3343-4FFB-4D2C-A408-63E939D9329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952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3343-4FFB-4D2C-A408-63E939D9329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7494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3343-4FFB-4D2C-A408-63E939D9329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43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3343-4FFB-4D2C-A408-63E939D9329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1861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3343-4FFB-4D2C-A408-63E939D9329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383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3343-4FFB-4D2C-A408-63E939D9329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691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3343-4FFB-4D2C-A408-63E939D9329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4218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3343-4FFB-4D2C-A408-63E939D9329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2413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3343-4FFB-4D2C-A408-63E939D9329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6541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3343-4FFB-4D2C-A408-63E939D9329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8008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3343-4FFB-4D2C-A408-63E939D9329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07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3343-4FFB-4D2C-A408-63E939D9329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5158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3343-4FFB-4D2C-A408-63E939D9329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9478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3343-4FFB-4D2C-A408-63E939D9329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673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3343-4FFB-4D2C-A408-63E939D9329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828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3343-4FFB-4D2C-A408-63E939D9329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6039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3343-4FFB-4D2C-A408-63E939D9329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8023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3343-4FFB-4D2C-A408-63E939D9329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665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3343-4FFB-4D2C-A408-63E939D9329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542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手动演示，写代码，做题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3343-4FFB-4D2C-A408-63E939D9329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52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3343-4FFB-4D2C-A408-63E939D9329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437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手动演示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3343-4FFB-4D2C-A408-63E939D9329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308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3343-4FFB-4D2C-A408-63E939D9329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555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3343-4FFB-4D2C-A408-63E939D9329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532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4E42E-F8EC-5D49-837A-61D256192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E79E85-842C-6C43-A257-3F64C2517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19A8C-FA2E-B34F-8A0F-6659F473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D36B-4740-0446-A2CE-3B86C69C2689}" type="datetimeFigureOut">
              <a:rPr kumimoji="1" lang="zh-CN" altLang="en-US" smtClean="0"/>
              <a:t>2020/10/4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F0F365-3CB4-4F43-BA2B-AB1468D74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22BBB-228F-F041-9D87-C94899E3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DBEB-4F5B-4A48-BFBB-CE2D9C6E89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711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DDBA3-1907-3746-A70C-77950683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EDBBC7-CB6C-A247-8ABF-52192CB4F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6F0464-7EE7-4241-91F5-890836C0E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D36B-4740-0446-A2CE-3B86C69C2689}" type="datetimeFigureOut">
              <a:rPr kumimoji="1" lang="zh-CN" altLang="en-US" smtClean="0"/>
              <a:t>2020/10/4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E5B507-4EA8-9840-963E-CEAAF32A1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2E04C-ECDD-6247-A5BE-DD975E58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DBEB-4F5B-4A48-BFBB-CE2D9C6E89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898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0D7702-5098-C648-94C0-08E7C8D3F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508884-A3FF-9D40-A056-760721C0E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406B78-C40C-9149-9B51-266D372B8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D36B-4740-0446-A2CE-3B86C69C2689}" type="datetimeFigureOut">
              <a:rPr kumimoji="1" lang="zh-CN" altLang="en-US" smtClean="0"/>
              <a:t>2020/10/4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5E4DCD-1BC5-0347-B06C-C3A53386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45D6E0-B3A5-1C4F-99C4-2E5A6EF9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DBEB-4F5B-4A48-BFBB-CE2D9C6E89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6029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4C95DA-22DB-4BAB-B0CD-5545A0D3A2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AD1D9D-F64E-4178-8C19-F050DAE576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EB5FCC-CBFE-45D6-80F3-735DE09CD4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5C9624-68AC-45DA-9BA5-4E740982C1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7326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1EA89E4-3202-4D05-8E46-1C83D7C09F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1336B92-7399-49D0-BFB4-DB721D144F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91B00FE-335D-45B4-B47F-C4F67C675D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B385A0-F3F4-4F08-B354-BC1F98DDD5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067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386B2-50DB-6645-A189-2C2B1766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8C559A-8304-AF42-9EFF-B72717ECF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DB187D-CBC6-3343-9972-4B156C29C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D36B-4740-0446-A2CE-3B86C69C2689}" type="datetimeFigureOut">
              <a:rPr kumimoji="1" lang="zh-CN" altLang="en-US" smtClean="0"/>
              <a:t>2020/10/4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C69074-8989-9643-8E8F-7F6C03DFB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F4F7C-C8C0-0A40-BD80-01BC5A0F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DBEB-4F5B-4A48-BFBB-CE2D9C6E89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930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C2B58-A6CC-D345-B02A-155E20303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7B115C-C65D-0346-BDA5-A8E4DE9E3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952328-B670-6241-9BF9-47F730E24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D36B-4740-0446-A2CE-3B86C69C2689}" type="datetimeFigureOut">
              <a:rPr kumimoji="1" lang="zh-CN" altLang="en-US" smtClean="0"/>
              <a:t>2020/10/4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092B96-B9FD-3840-9FDF-C3FF298F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C63FF4-11B1-2147-B5B1-2DAC054C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DBEB-4F5B-4A48-BFBB-CE2D9C6E89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52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45479-25F4-7146-86C8-E61533ADF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E50CA1-D741-D048-8932-524D675FD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549C9A-98D0-BF45-95C9-DF89A6007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486DFA-7278-B540-BD40-A334A805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D36B-4740-0446-A2CE-3B86C69C2689}" type="datetimeFigureOut">
              <a:rPr kumimoji="1" lang="zh-CN" altLang="en-US" smtClean="0"/>
              <a:t>2020/10/4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14461B-3FB3-7143-8A8D-E5CD836D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C8AFAC-106B-B449-9E71-E7041226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DBEB-4F5B-4A48-BFBB-CE2D9C6E89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452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DFC36-670A-F442-A591-27A61A10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000CD4-C53E-A94D-AC95-D469A3B12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6DD5AF-1888-684F-8800-B876076C9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2E0C27-7875-1544-AFA0-5A3E71862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ED4E5F-AC75-1844-A79D-90B4910F2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F87F61-1EBA-C748-A4A9-2CDF1A8C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D36B-4740-0446-A2CE-3B86C69C2689}" type="datetimeFigureOut">
              <a:rPr kumimoji="1" lang="zh-CN" altLang="en-US" smtClean="0"/>
              <a:t>2020/10/4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1DDCB7-D745-954D-9625-CC036EC56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A12CB4-97F9-C94C-BE99-28F0FA67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DBEB-4F5B-4A48-BFBB-CE2D9C6E89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45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02953-C5D6-4C46-BB20-E7CA11530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E2E016-4885-0548-95CA-389594258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D36B-4740-0446-A2CE-3B86C69C2689}" type="datetimeFigureOut">
              <a:rPr kumimoji="1" lang="zh-CN" altLang="en-US" smtClean="0"/>
              <a:t>2020/10/4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89B6A9-7385-6C43-9F74-E1A382C1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AA0675-D9DA-2446-9911-BD9EC4DE7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DBEB-4F5B-4A48-BFBB-CE2D9C6E89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745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82FB8A-69FC-9744-9F0D-829C2761C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D36B-4740-0446-A2CE-3B86C69C2689}" type="datetimeFigureOut">
              <a:rPr kumimoji="1" lang="zh-CN" altLang="en-US" smtClean="0"/>
              <a:t>2020/10/4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40F04E-D121-914E-91EE-DDB977256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5606E9-B036-7B4D-8D59-DC36B3868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DBEB-4F5B-4A48-BFBB-CE2D9C6E89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336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4CF7B-2B0A-614D-9F10-DFC0D5B5F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513584-8018-F346-BA1C-BE53D5006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97811B-577E-9A45-ADA1-046F7B6DD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304200-EE9A-2945-96D6-671F377D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D36B-4740-0446-A2CE-3B86C69C2689}" type="datetimeFigureOut">
              <a:rPr kumimoji="1" lang="zh-CN" altLang="en-US" smtClean="0"/>
              <a:t>2020/10/4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E080E4-81E5-444C-9748-C702487A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BD7890-9930-164F-92C2-E50BD988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DBEB-4F5B-4A48-BFBB-CE2D9C6E89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90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E09B4-C376-364D-89AD-F3C0B059C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661636-5A14-1E40-9BE1-90DAA908C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02A396-1E89-F84C-B143-594BDB080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2DF336-4FDA-C249-9218-5A80EA56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D36B-4740-0446-A2CE-3B86C69C2689}" type="datetimeFigureOut">
              <a:rPr kumimoji="1" lang="zh-CN" altLang="en-US" smtClean="0"/>
              <a:t>2020/10/4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DE6947-4D13-B041-AD91-FB5B5B7D8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F0EE96-8195-3544-A3DB-D8C9B199E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1DBEB-4F5B-4A48-BFBB-CE2D9C6E89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318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44986E-E89E-594A-ADA1-7F96ACAA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AF85D-E65C-CC4B-A491-38DDE70AB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43B37F-0F89-E043-9DA2-A60C37C08D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8D36B-4740-0446-A2CE-3B86C69C2689}" type="datetimeFigureOut">
              <a:rPr kumimoji="1" lang="zh-CN" altLang="en-US" smtClean="0"/>
              <a:t>2020/10/4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B065DE-A3B2-5741-A9AB-EA7F7A659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310535-15D2-6540-BD3C-74250915B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1DBEB-4F5B-4A48-BFBB-CE2D9C6E89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705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AE5FE661-4E74-488F-9066-CFBCC45519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53905D34-10AD-4A51-BB87-3DEDF1E3AA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B0C98BE4-B770-4931-A387-F82DB666CE3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B533609B-7FC6-401C-82A1-E9917FEAEE4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CD755A67-2E19-4FA3-A4A9-FFFAD23722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33F200C0-A738-4077-AC5C-EBD23D6376F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1511" name="Freeform 7">
            <a:extLst>
              <a:ext uri="{FF2B5EF4-FFF2-40B4-BE49-F238E27FC236}">
                <a16:creationId xmlns:a16="http://schemas.microsoft.com/office/drawing/2014/main" id="{8E2C05E5-933E-42FD-9F60-B5DB63AED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209747"/>
            <a:ext cx="109728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21512" name="Line 8">
            <a:extLst>
              <a:ext uri="{FF2B5EF4-FFF2-40B4-BE49-F238E27FC236}">
                <a16:creationId xmlns:a16="http://schemas.microsoft.com/office/drawing/2014/main" id="{9A472730-0A37-48BB-A794-A59C19EA1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45871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8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www.luogu.com.cn/problem/P1886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uogu.com.cn/problem/P1823" TargetMode="Externa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problem/P3367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s.fmdca380.com/dfsbfs.html" TargetMode="Externa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>
            <a:extLst>
              <a:ext uri="{FF2B5EF4-FFF2-40B4-BE49-F238E27FC236}">
                <a16:creationId xmlns:a16="http://schemas.microsoft.com/office/drawing/2014/main" id="{3F32D0F5-25A0-4222-BC48-93564F171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1220" y="133170"/>
            <a:ext cx="2377646" cy="73920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0089292-DC2E-4DD6-835A-2267022E7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1241"/>
            <a:ext cx="12192000" cy="49269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51ABC4D-5348-42AA-9DCA-3AED631EB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2641"/>
            <a:ext cx="12192000" cy="1553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31994EA-77F8-4AEE-A24D-39E3BC07C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5359"/>
          </a:xfrm>
          <a:prstGeom prst="rect">
            <a:avLst/>
          </a:prstGeom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C65CF5BA-06A5-49B6-9BDB-01AF8135D57C}"/>
              </a:ext>
            </a:extLst>
          </p:cNvPr>
          <p:cNvSpPr/>
          <p:nvPr/>
        </p:nvSpPr>
        <p:spPr>
          <a:xfrm>
            <a:off x="915988" y="5203825"/>
            <a:ext cx="793750" cy="793750"/>
          </a:xfrm>
          <a:prstGeom prst="ellipse">
            <a:avLst/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9FB07EB-752D-4293-A4BE-35AD5258B434}"/>
              </a:ext>
            </a:extLst>
          </p:cNvPr>
          <p:cNvSpPr/>
          <p:nvPr/>
        </p:nvSpPr>
        <p:spPr>
          <a:xfrm>
            <a:off x="1862138" y="5326063"/>
            <a:ext cx="1108075" cy="200025"/>
          </a:xfrm>
          <a:prstGeom prst="rect">
            <a:avLst/>
          </a:prstGeom>
          <a:solidFill>
            <a:schemeClr val="bg1"/>
          </a:solidFill>
          <a:ln w="6350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8CB8BB0-D8D3-4860-899E-F40322AB8787}"/>
              </a:ext>
            </a:extLst>
          </p:cNvPr>
          <p:cNvSpPr/>
          <p:nvPr/>
        </p:nvSpPr>
        <p:spPr>
          <a:xfrm>
            <a:off x="1862138" y="5326063"/>
            <a:ext cx="504825" cy="200025"/>
          </a:xfrm>
          <a:prstGeom prst="rect">
            <a:avLst/>
          </a:prstGeom>
          <a:solidFill>
            <a:srgbClr val="46464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2" name="文本框 17">
            <a:extLst>
              <a:ext uri="{FF2B5EF4-FFF2-40B4-BE49-F238E27FC236}">
                <a16:creationId xmlns:a16="http://schemas.microsoft.com/office/drawing/2014/main" id="{4D203438-7FEE-4A21-8F41-379D74AC2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463" y="5286375"/>
            <a:ext cx="67627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</a:t>
            </a:r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D15D5083-2A52-45CF-BA89-44DB6FFFB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" y="2876442"/>
            <a:ext cx="7200900" cy="7381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200" dirty="0">
                <a:solidFill>
                  <a:schemeClr val="bg1"/>
                </a:solidFill>
                <a:ea typeface="微软雅黑" panose="020B0503020204020204" pitchFamily="34" charset="-122"/>
              </a:rPr>
              <a:t>数据结构入门</a:t>
            </a:r>
          </a:p>
        </p:txBody>
      </p:sp>
    </p:spTree>
    <p:extLst>
      <p:ext uri="{BB962C8B-B14F-4D97-AF65-F5344CB8AC3E}">
        <p14:creationId xmlns:p14="http://schemas.microsoft.com/office/powerpoint/2010/main" val="1135176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7">
            <a:extLst>
              <a:ext uri="{FF2B5EF4-FFF2-40B4-BE49-F238E27FC236}">
                <a16:creationId xmlns:a16="http://schemas.microsoft.com/office/drawing/2014/main" id="{C29B25AB-2A34-4A06-90A1-E7A5F46536F8}"/>
              </a:ext>
            </a:extLst>
          </p:cNvPr>
          <p:cNvGrpSpPr/>
          <p:nvPr/>
        </p:nvGrpSpPr>
        <p:grpSpPr>
          <a:xfrm>
            <a:off x="9703215" y="156121"/>
            <a:ext cx="2370403" cy="899117"/>
            <a:chOff x="9255540" y="184696"/>
            <a:chExt cx="2370403" cy="899117"/>
          </a:xfrm>
        </p:grpSpPr>
        <p:grpSp>
          <p:nvGrpSpPr>
            <p:cNvPr id="6" name="组 46">
              <a:extLst>
                <a:ext uri="{FF2B5EF4-FFF2-40B4-BE49-F238E27FC236}">
                  <a16:creationId xmlns:a16="http://schemas.microsoft.com/office/drawing/2014/main" id="{DE124F02-D40A-48D9-838F-82AA48C46C6E}"/>
                </a:ext>
              </a:extLst>
            </p:cNvPr>
            <p:cNvGrpSpPr/>
            <p:nvPr/>
          </p:nvGrpSpPr>
          <p:grpSpPr>
            <a:xfrm>
              <a:off x="9255540" y="367966"/>
              <a:ext cx="2370403" cy="715847"/>
              <a:chOff x="9255540" y="367966"/>
              <a:chExt cx="2370403" cy="715847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2004881B-97D7-49FB-9228-30F6362D3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55540" y="367966"/>
                <a:ext cx="674716" cy="616327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A40B5700-1742-4AFD-A013-4CA7643D72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53258" y="710616"/>
                <a:ext cx="1772685" cy="373197"/>
              </a:xfrm>
              <a:prstGeom prst="rect">
                <a:avLst/>
              </a:prstGeom>
            </p:spPr>
          </p:pic>
        </p:grp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260E98A-DA13-42F5-93A0-45628EF660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36" r="32116"/>
            <a:stretch/>
          </p:blipFill>
          <p:spPr>
            <a:xfrm>
              <a:off x="9841461" y="184696"/>
              <a:ext cx="1445958" cy="823890"/>
            </a:xfrm>
            <a:prstGeom prst="rect">
              <a:avLst/>
            </a:prstGeom>
          </p:spPr>
        </p:pic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B95B67B6-0B32-4796-B226-27F0E80337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2641"/>
            <a:ext cx="12192000" cy="15535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BA40C9D-A348-4275-9B44-6588847C51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864" y="0"/>
            <a:ext cx="843379" cy="1055238"/>
          </a:xfrm>
          <a:prstGeom prst="rect">
            <a:avLst/>
          </a:prstGeom>
        </p:spPr>
      </p:pic>
      <p:sp>
        <p:nvSpPr>
          <p:cNvPr id="2" name="流程图: 接点 1">
            <a:extLst>
              <a:ext uri="{FF2B5EF4-FFF2-40B4-BE49-F238E27FC236}">
                <a16:creationId xmlns:a16="http://schemas.microsoft.com/office/drawing/2014/main" id="{0AECEE3B-4C6E-4619-A061-B46FEE1380F1}"/>
              </a:ext>
            </a:extLst>
          </p:cNvPr>
          <p:cNvSpPr/>
          <p:nvPr/>
        </p:nvSpPr>
        <p:spPr>
          <a:xfrm>
            <a:off x="1325552" y="684063"/>
            <a:ext cx="1062001" cy="1028322"/>
          </a:xfrm>
          <a:prstGeom prst="flowChartConnector">
            <a:avLst/>
          </a:prstGeom>
          <a:solidFill>
            <a:srgbClr val="4786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6CA3D9-E847-4FC1-BE32-5DDB05CC39FC}"/>
              </a:ext>
            </a:extLst>
          </p:cNvPr>
          <p:cNvSpPr txBox="1"/>
          <p:nvPr/>
        </p:nvSpPr>
        <p:spPr>
          <a:xfrm>
            <a:off x="1565493" y="610504"/>
            <a:ext cx="4971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zh-CN" altLang="en-US" sz="6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CB319C-6A27-4235-A204-75147F60B17F}"/>
              </a:ext>
            </a:extLst>
          </p:cNvPr>
          <p:cNvSpPr txBox="1"/>
          <p:nvPr/>
        </p:nvSpPr>
        <p:spPr>
          <a:xfrm>
            <a:off x="0" y="2244420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spc="85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8800" b="1" spc="85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单调数据结构</a:t>
            </a:r>
          </a:p>
        </p:txBody>
      </p:sp>
    </p:spTree>
    <p:extLst>
      <p:ext uri="{BB962C8B-B14F-4D97-AF65-F5344CB8AC3E}">
        <p14:creationId xmlns:p14="http://schemas.microsoft.com/office/powerpoint/2010/main" val="2832499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7">
            <a:extLst>
              <a:ext uri="{FF2B5EF4-FFF2-40B4-BE49-F238E27FC236}">
                <a16:creationId xmlns:a16="http://schemas.microsoft.com/office/drawing/2014/main" id="{C29B25AB-2A34-4A06-90A1-E7A5F46536F8}"/>
              </a:ext>
            </a:extLst>
          </p:cNvPr>
          <p:cNvGrpSpPr/>
          <p:nvPr/>
        </p:nvGrpSpPr>
        <p:grpSpPr>
          <a:xfrm>
            <a:off x="9703215" y="156121"/>
            <a:ext cx="2370403" cy="899117"/>
            <a:chOff x="9255540" y="184696"/>
            <a:chExt cx="2370403" cy="899117"/>
          </a:xfrm>
        </p:grpSpPr>
        <p:grpSp>
          <p:nvGrpSpPr>
            <p:cNvPr id="6" name="组 46">
              <a:extLst>
                <a:ext uri="{FF2B5EF4-FFF2-40B4-BE49-F238E27FC236}">
                  <a16:creationId xmlns:a16="http://schemas.microsoft.com/office/drawing/2014/main" id="{DE124F02-D40A-48D9-838F-82AA48C46C6E}"/>
                </a:ext>
              </a:extLst>
            </p:cNvPr>
            <p:cNvGrpSpPr/>
            <p:nvPr/>
          </p:nvGrpSpPr>
          <p:grpSpPr>
            <a:xfrm>
              <a:off x="9255540" y="367966"/>
              <a:ext cx="2370403" cy="715847"/>
              <a:chOff x="9255540" y="367966"/>
              <a:chExt cx="2370403" cy="715847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2004881B-97D7-49FB-9228-30F6362D3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55540" y="367966"/>
                <a:ext cx="674716" cy="616327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A40B5700-1742-4AFD-A013-4CA7643D72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53258" y="710616"/>
                <a:ext cx="1772685" cy="373197"/>
              </a:xfrm>
              <a:prstGeom prst="rect">
                <a:avLst/>
              </a:prstGeom>
            </p:spPr>
          </p:pic>
        </p:grp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260E98A-DA13-42F5-93A0-45628EF660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36" r="32116"/>
            <a:stretch/>
          </p:blipFill>
          <p:spPr>
            <a:xfrm>
              <a:off x="9841461" y="184696"/>
              <a:ext cx="1445958" cy="823890"/>
            </a:xfrm>
            <a:prstGeom prst="rect">
              <a:avLst/>
            </a:prstGeom>
          </p:spPr>
        </p:pic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B95B67B6-0B32-4796-B226-27F0E80337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2641"/>
            <a:ext cx="12192000" cy="15535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BA40C9D-A348-4275-9B44-6588847C51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864" y="0"/>
            <a:ext cx="843379" cy="1055238"/>
          </a:xfrm>
          <a:prstGeom prst="rect">
            <a:avLst/>
          </a:prstGeom>
        </p:spPr>
      </p:pic>
      <p:sp>
        <p:nvSpPr>
          <p:cNvPr id="2" name="流程图: 接点 1">
            <a:extLst>
              <a:ext uri="{FF2B5EF4-FFF2-40B4-BE49-F238E27FC236}">
                <a16:creationId xmlns:a16="http://schemas.microsoft.com/office/drawing/2014/main" id="{0AECEE3B-4C6E-4619-A061-B46FEE1380F1}"/>
              </a:ext>
            </a:extLst>
          </p:cNvPr>
          <p:cNvSpPr/>
          <p:nvPr/>
        </p:nvSpPr>
        <p:spPr>
          <a:xfrm>
            <a:off x="1325552" y="684063"/>
            <a:ext cx="1062001" cy="1028322"/>
          </a:xfrm>
          <a:prstGeom prst="flowChartConnector">
            <a:avLst/>
          </a:prstGeom>
          <a:solidFill>
            <a:srgbClr val="4786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6CA3D9-E847-4FC1-BE32-5DDB05CC39FC}"/>
              </a:ext>
            </a:extLst>
          </p:cNvPr>
          <p:cNvSpPr txBox="1"/>
          <p:nvPr/>
        </p:nvSpPr>
        <p:spPr>
          <a:xfrm>
            <a:off x="1325552" y="813503"/>
            <a:ext cx="2204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2.1</a:t>
            </a:r>
            <a:endParaRPr lang="zh-CN" altLang="en-US" sz="4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CB319C-6A27-4235-A204-75147F60B17F}"/>
              </a:ext>
            </a:extLst>
          </p:cNvPr>
          <p:cNvSpPr txBox="1"/>
          <p:nvPr/>
        </p:nvSpPr>
        <p:spPr>
          <a:xfrm>
            <a:off x="0" y="224442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spc="85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6000" b="1" spc="85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单调队列</a:t>
            </a:r>
          </a:p>
        </p:txBody>
      </p:sp>
    </p:spTree>
    <p:extLst>
      <p:ext uri="{BB962C8B-B14F-4D97-AF65-F5344CB8AC3E}">
        <p14:creationId xmlns:p14="http://schemas.microsoft.com/office/powerpoint/2010/main" val="4145710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95B67B6-0B32-4796-B226-27F0E8033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2641"/>
            <a:ext cx="12192000" cy="15535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BCB3B07-414B-4DE2-ACD1-FDAA82C69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1220" y="133170"/>
            <a:ext cx="2377646" cy="73920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361A9C6-5342-48F0-92EF-3E3C5778DA6B}"/>
              </a:ext>
            </a:extLst>
          </p:cNvPr>
          <p:cNvSpPr txBox="1"/>
          <p:nvPr/>
        </p:nvSpPr>
        <p:spPr>
          <a:xfrm>
            <a:off x="1159660" y="752102"/>
            <a:ext cx="10009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  <a:hlinkClick r:id="rId5"/>
              </a:rPr>
              <a:t>例题：落谷</a:t>
            </a:r>
            <a:r>
              <a:rPr lang="en-US" altLang="zh-CN" dirty="0">
                <a:cs typeface="+mn-ea"/>
                <a:sym typeface="+mn-lt"/>
                <a:hlinkClick r:id="rId5"/>
              </a:rPr>
              <a:t>P1886</a:t>
            </a:r>
            <a:r>
              <a:rPr lang="zh-CN" altLang="en-US" dirty="0">
                <a:cs typeface="+mn-ea"/>
                <a:sym typeface="+mn-lt"/>
                <a:hlinkClick r:id="rId5"/>
              </a:rPr>
              <a:t>：滑动窗口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有一个长为 </a:t>
            </a:r>
            <a:r>
              <a:rPr lang="en-US" altLang="zh-CN" dirty="0">
                <a:cs typeface="+mn-ea"/>
                <a:sym typeface="+mn-lt"/>
              </a:rPr>
              <a:t>n</a:t>
            </a:r>
            <a:r>
              <a:rPr lang="zh-CN" altLang="en-US" dirty="0">
                <a:cs typeface="+mn-ea"/>
                <a:sym typeface="+mn-lt"/>
              </a:rPr>
              <a:t> 的序列 </a:t>
            </a:r>
            <a:r>
              <a:rPr lang="en-US" altLang="zh-CN" dirty="0">
                <a:cs typeface="+mn-ea"/>
                <a:sym typeface="+mn-lt"/>
              </a:rPr>
              <a:t>a</a:t>
            </a:r>
            <a:r>
              <a:rPr lang="zh-CN" altLang="en-US" dirty="0">
                <a:cs typeface="+mn-ea"/>
                <a:sym typeface="+mn-lt"/>
              </a:rPr>
              <a:t>，以及一个大小为 </a:t>
            </a:r>
            <a:r>
              <a:rPr lang="en-US" altLang="zh-CN" i="1" dirty="0">
                <a:cs typeface="+mn-ea"/>
                <a:sym typeface="+mn-lt"/>
              </a:rPr>
              <a:t>k</a:t>
            </a:r>
            <a:r>
              <a:rPr lang="zh-CN" altLang="en-US" dirty="0">
                <a:cs typeface="+mn-ea"/>
                <a:sym typeface="+mn-lt"/>
              </a:rPr>
              <a:t> 的窗口。现在这个从左边开始向右滑动，每次滑动一个单位，求出每次滑动后窗口中的最大值和最小值。（</a:t>
            </a:r>
            <a:r>
              <a:rPr lang="en-US" altLang="zh-CN" dirty="0"/>
              <a:t>1≤</a:t>
            </a:r>
            <a:r>
              <a:rPr lang="en-US" altLang="zh-CN" i="1" dirty="0"/>
              <a:t>k</a:t>
            </a:r>
            <a:r>
              <a:rPr lang="en-US" altLang="zh-CN" dirty="0"/>
              <a:t>≤</a:t>
            </a:r>
            <a:r>
              <a:rPr lang="en-US" altLang="zh-CN" i="1" dirty="0"/>
              <a:t>n</a:t>
            </a:r>
            <a:r>
              <a:rPr lang="en-US" altLang="zh-CN" dirty="0"/>
              <a:t>≤10</a:t>
            </a:r>
            <a:r>
              <a:rPr lang="en-US" altLang="zh-CN" baseline="30000" dirty="0"/>
              <a:t>6</a:t>
            </a:r>
            <a:r>
              <a:rPr lang="zh-CN" altLang="en-US" dirty="0"/>
              <a:t>）</a:t>
            </a:r>
            <a:endParaRPr lang="zh-CN" altLang="en-US" dirty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2BD722-D8FD-4D0B-915C-58FC068E03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681167"/>
            <a:ext cx="6996386" cy="235078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4E85D2E-2FF6-44AB-8DEE-6E738483C403}"/>
              </a:ext>
            </a:extLst>
          </p:cNvPr>
          <p:cNvSpPr txBox="1"/>
          <p:nvPr/>
        </p:nvSpPr>
        <p:spPr>
          <a:xfrm>
            <a:off x="1159660" y="4001440"/>
            <a:ext cx="95075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分析：</a:t>
            </a:r>
            <a:endParaRPr lang="en-US" altLang="zh-CN" sz="2000" dirty="0">
              <a:cs typeface="+mn-ea"/>
              <a:sym typeface="+mn-lt"/>
            </a:endParaRPr>
          </a:p>
          <a:p>
            <a:r>
              <a:rPr lang="zh-CN" altLang="en-US" sz="2000" dirty="0">
                <a:cs typeface="+mn-ea"/>
                <a:sym typeface="+mn-lt"/>
              </a:rPr>
              <a:t>一般的方法一定会超时。本题可使用单调队列完成。</a:t>
            </a:r>
            <a:endParaRPr lang="en-US" altLang="zh-CN" sz="2000" dirty="0">
              <a:cs typeface="+mn-ea"/>
              <a:sym typeface="+mn-lt"/>
            </a:endParaRPr>
          </a:p>
          <a:p>
            <a:r>
              <a:rPr lang="zh-CN" altLang="en-US" sz="2000" dirty="0">
                <a:cs typeface="+mn-ea"/>
                <a:sym typeface="+mn-lt"/>
              </a:rPr>
              <a:t>对于最大值：若后来加进来的数比队尾数更大，则队尾数一定不会是最大值，因此要删除，若加进来的数比队尾数更小，才有可能在队尾数因为不在窗口内而删掉时成为最大值，因此，只需维护一个单减队列！</a:t>
            </a:r>
            <a:endParaRPr lang="en-US" altLang="zh-CN" sz="20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2799201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95B67B6-0B32-4796-B226-27F0E8033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2641"/>
            <a:ext cx="12192000" cy="155359"/>
          </a:xfrm>
          <a:prstGeom prst="rect">
            <a:avLst/>
          </a:prstGeom>
        </p:spPr>
      </p:pic>
      <p:grpSp>
        <p:nvGrpSpPr>
          <p:cNvPr id="13" name="Group 4">
            <a:extLst>
              <a:ext uri="{FF2B5EF4-FFF2-40B4-BE49-F238E27FC236}">
                <a16:creationId xmlns:a16="http://schemas.microsoft.com/office/drawing/2014/main" id="{7F3BCEE8-4B26-4328-B19C-1C3970607BFD}"/>
              </a:ext>
            </a:extLst>
          </p:cNvPr>
          <p:cNvGrpSpPr/>
          <p:nvPr/>
        </p:nvGrpSpPr>
        <p:grpSpPr>
          <a:xfrm>
            <a:off x="873125" y="606171"/>
            <a:ext cx="10445749" cy="758834"/>
            <a:chOff x="0" y="-19052"/>
            <a:chExt cx="13599375" cy="3358389"/>
          </a:xfrm>
        </p:grpSpPr>
        <p:sp>
          <p:nvSpPr>
            <p:cNvPr id="14" name="TextBox 5">
              <a:extLst>
                <a:ext uri="{FF2B5EF4-FFF2-40B4-BE49-F238E27FC236}">
                  <a16:creationId xmlns:a16="http://schemas.microsoft.com/office/drawing/2014/main" id="{38B65A68-02AA-4176-978A-127AAB904C2C}"/>
                </a:ext>
              </a:extLst>
            </p:cNvPr>
            <p:cNvSpPr txBox="1"/>
            <p:nvPr/>
          </p:nvSpPr>
          <p:spPr>
            <a:xfrm>
              <a:off x="0" y="-19052"/>
              <a:ext cx="13599375" cy="2894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100"/>
                </a:lnSpc>
              </a:pPr>
              <a:r>
                <a:rPr lang="zh-CN" altLang="en-US" sz="4267" b="1" spc="85" dirty="0">
                  <a:solidFill>
                    <a:srgbClr val="3641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代码实现</a:t>
              </a:r>
              <a:endParaRPr lang="en-US" sz="4267" b="1" spc="85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AutoShape 7">
              <a:extLst>
                <a:ext uri="{FF2B5EF4-FFF2-40B4-BE49-F238E27FC236}">
                  <a16:creationId xmlns:a16="http://schemas.microsoft.com/office/drawing/2014/main" id="{FAA9FF91-ECD7-426C-92B7-1BA78A988454}"/>
                </a:ext>
              </a:extLst>
            </p:cNvPr>
            <p:cNvSpPr/>
            <p:nvPr/>
          </p:nvSpPr>
          <p:spPr>
            <a:xfrm>
              <a:off x="0" y="3237736"/>
              <a:ext cx="1574801" cy="101601"/>
            </a:xfrm>
            <a:prstGeom prst="rect">
              <a:avLst/>
            </a:prstGeom>
            <a:solidFill>
              <a:srgbClr val="364182"/>
            </a:solidFill>
          </p:spPr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7BCB3B07-414B-4DE2-ACD1-FDAA82C69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1220" y="133170"/>
            <a:ext cx="2377646" cy="73920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B4A83CD-B92B-419F-93C6-5E563BBACD24}"/>
              </a:ext>
            </a:extLst>
          </p:cNvPr>
          <p:cNvSpPr txBox="1"/>
          <p:nvPr/>
        </p:nvSpPr>
        <p:spPr>
          <a:xfrm>
            <a:off x="1254253" y="2340806"/>
            <a:ext cx="95075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只需要如下操作：</a:t>
            </a:r>
            <a:endParaRPr lang="en-US" altLang="zh-CN" sz="2000" dirty="0">
              <a:cs typeface="+mn-ea"/>
              <a:sym typeface="+mn-lt"/>
            </a:endParaRPr>
          </a:p>
          <a:p>
            <a:endParaRPr lang="en-US" altLang="zh-CN" sz="2000" dirty="0">
              <a:cs typeface="+mn-ea"/>
              <a:sym typeface="+mn-lt"/>
            </a:endParaRPr>
          </a:p>
          <a:p>
            <a:r>
              <a:rPr lang="zh-CN" altLang="en-US" sz="2000" dirty="0">
                <a:cs typeface="+mn-ea"/>
                <a:sym typeface="+mn-lt"/>
              </a:rPr>
              <a:t>不在窗口内：删除</a:t>
            </a:r>
            <a:endParaRPr lang="en-US" altLang="zh-CN" sz="2000" dirty="0">
              <a:cs typeface="+mn-ea"/>
              <a:sym typeface="+mn-lt"/>
            </a:endParaRPr>
          </a:p>
          <a:p>
            <a:r>
              <a:rPr lang="zh-CN" altLang="en-US" sz="2000" dirty="0">
                <a:cs typeface="+mn-ea"/>
                <a:sym typeface="+mn-lt"/>
              </a:rPr>
              <a:t>新加元素一定要比队尾元素小，若大，则删掉队尾元素。</a:t>
            </a:r>
            <a:endParaRPr lang="en-US" altLang="zh-CN" sz="2000" dirty="0">
              <a:cs typeface="+mn-ea"/>
              <a:sym typeface="+mn-lt"/>
            </a:endParaRPr>
          </a:p>
          <a:p>
            <a:r>
              <a:rPr lang="zh-CN" altLang="en-US" sz="2000" dirty="0">
                <a:cs typeface="+mn-ea"/>
                <a:sym typeface="+mn-lt"/>
              </a:rPr>
              <a:t>新元素入栈</a:t>
            </a:r>
            <a:endParaRPr lang="en-US" altLang="zh-CN" sz="2000" dirty="0">
              <a:cs typeface="+mn-ea"/>
              <a:sym typeface="+mn-lt"/>
            </a:endParaRPr>
          </a:p>
          <a:p>
            <a:endParaRPr lang="en-US" altLang="zh-CN" sz="2000" dirty="0">
              <a:cs typeface="+mn-ea"/>
              <a:sym typeface="+mn-lt"/>
            </a:endParaRPr>
          </a:p>
          <a:p>
            <a:r>
              <a:rPr lang="zh-CN" altLang="en-US" sz="2000" b="1" dirty="0">
                <a:cs typeface="+mn-ea"/>
                <a:sym typeface="+mn-lt"/>
              </a:rPr>
              <a:t>用单调队列来解决问题，一般都是需要得到当前的某个范围内的最小值或最大值。</a:t>
            </a:r>
            <a:endParaRPr lang="zh-CN" altLang="en-US" sz="20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8633818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7">
            <a:extLst>
              <a:ext uri="{FF2B5EF4-FFF2-40B4-BE49-F238E27FC236}">
                <a16:creationId xmlns:a16="http://schemas.microsoft.com/office/drawing/2014/main" id="{C29B25AB-2A34-4A06-90A1-E7A5F46536F8}"/>
              </a:ext>
            </a:extLst>
          </p:cNvPr>
          <p:cNvGrpSpPr/>
          <p:nvPr/>
        </p:nvGrpSpPr>
        <p:grpSpPr>
          <a:xfrm>
            <a:off x="9703215" y="156121"/>
            <a:ext cx="2370403" cy="899117"/>
            <a:chOff x="9255540" y="184696"/>
            <a:chExt cx="2370403" cy="899117"/>
          </a:xfrm>
        </p:grpSpPr>
        <p:grpSp>
          <p:nvGrpSpPr>
            <p:cNvPr id="6" name="组 46">
              <a:extLst>
                <a:ext uri="{FF2B5EF4-FFF2-40B4-BE49-F238E27FC236}">
                  <a16:creationId xmlns:a16="http://schemas.microsoft.com/office/drawing/2014/main" id="{DE124F02-D40A-48D9-838F-82AA48C46C6E}"/>
                </a:ext>
              </a:extLst>
            </p:cNvPr>
            <p:cNvGrpSpPr/>
            <p:nvPr/>
          </p:nvGrpSpPr>
          <p:grpSpPr>
            <a:xfrm>
              <a:off x="9255540" y="367966"/>
              <a:ext cx="2370403" cy="715847"/>
              <a:chOff x="9255540" y="367966"/>
              <a:chExt cx="2370403" cy="715847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2004881B-97D7-49FB-9228-30F6362D3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55540" y="367966"/>
                <a:ext cx="674716" cy="616327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A40B5700-1742-4AFD-A013-4CA7643D72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53258" y="710616"/>
                <a:ext cx="1772685" cy="373197"/>
              </a:xfrm>
              <a:prstGeom prst="rect">
                <a:avLst/>
              </a:prstGeom>
            </p:spPr>
          </p:pic>
        </p:grp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260E98A-DA13-42F5-93A0-45628EF660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36" r="32116"/>
            <a:stretch/>
          </p:blipFill>
          <p:spPr>
            <a:xfrm>
              <a:off x="9841461" y="184696"/>
              <a:ext cx="1445958" cy="823890"/>
            </a:xfrm>
            <a:prstGeom prst="rect">
              <a:avLst/>
            </a:prstGeom>
          </p:spPr>
        </p:pic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B95B67B6-0B32-4796-B226-27F0E80337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2641"/>
            <a:ext cx="12192000" cy="15535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BA40C9D-A348-4275-9B44-6588847C51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864" y="0"/>
            <a:ext cx="843379" cy="1055238"/>
          </a:xfrm>
          <a:prstGeom prst="rect">
            <a:avLst/>
          </a:prstGeom>
        </p:spPr>
      </p:pic>
      <p:sp>
        <p:nvSpPr>
          <p:cNvPr id="2" name="流程图: 接点 1">
            <a:extLst>
              <a:ext uri="{FF2B5EF4-FFF2-40B4-BE49-F238E27FC236}">
                <a16:creationId xmlns:a16="http://schemas.microsoft.com/office/drawing/2014/main" id="{0AECEE3B-4C6E-4619-A061-B46FEE1380F1}"/>
              </a:ext>
            </a:extLst>
          </p:cNvPr>
          <p:cNvSpPr/>
          <p:nvPr/>
        </p:nvSpPr>
        <p:spPr>
          <a:xfrm>
            <a:off x="1325552" y="684063"/>
            <a:ext cx="1062001" cy="1028322"/>
          </a:xfrm>
          <a:prstGeom prst="flowChartConnector">
            <a:avLst/>
          </a:prstGeom>
          <a:solidFill>
            <a:srgbClr val="4786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6CA3D9-E847-4FC1-BE32-5DDB05CC39FC}"/>
              </a:ext>
            </a:extLst>
          </p:cNvPr>
          <p:cNvSpPr txBox="1"/>
          <p:nvPr/>
        </p:nvSpPr>
        <p:spPr>
          <a:xfrm>
            <a:off x="1325552" y="813503"/>
            <a:ext cx="2204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2.2</a:t>
            </a:r>
            <a:endParaRPr lang="zh-CN" altLang="en-US" sz="4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CB319C-6A27-4235-A204-75147F60B17F}"/>
              </a:ext>
            </a:extLst>
          </p:cNvPr>
          <p:cNvSpPr txBox="1"/>
          <p:nvPr/>
        </p:nvSpPr>
        <p:spPr>
          <a:xfrm>
            <a:off x="0" y="224442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spc="85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6000" b="1" spc="85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单调栈</a:t>
            </a:r>
          </a:p>
        </p:txBody>
      </p:sp>
    </p:spTree>
    <p:extLst>
      <p:ext uri="{BB962C8B-B14F-4D97-AF65-F5344CB8AC3E}">
        <p14:creationId xmlns:p14="http://schemas.microsoft.com/office/powerpoint/2010/main" val="3773926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95B67B6-0B32-4796-B226-27F0E8033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2641"/>
            <a:ext cx="12192000" cy="155359"/>
          </a:xfrm>
          <a:prstGeom prst="rect">
            <a:avLst/>
          </a:prstGeom>
        </p:spPr>
      </p:pic>
      <p:grpSp>
        <p:nvGrpSpPr>
          <p:cNvPr id="13" name="Group 4">
            <a:extLst>
              <a:ext uri="{FF2B5EF4-FFF2-40B4-BE49-F238E27FC236}">
                <a16:creationId xmlns:a16="http://schemas.microsoft.com/office/drawing/2014/main" id="{7F3BCEE8-4B26-4328-B19C-1C3970607BFD}"/>
              </a:ext>
            </a:extLst>
          </p:cNvPr>
          <p:cNvGrpSpPr/>
          <p:nvPr/>
        </p:nvGrpSpPr>
        <p:grpSpPr>
          <a:xfrm>
            <a:off x="873125" y="606171"/>
            <a:ext cx="10445749" cy="758834"/>
            <a:chOff x="0" y="-19052"/>
            <a:chExt cx="13599375" cy="3358389"/>
          </a:xfrm>
        </p:grpSpPr>
        <p:sp>
          <p:nvSpPr>
            <p:cNvPr id="14" name="TextBox 5">
              <a:extLst>
                <a:ext uri="{FF2B5EF4-FFF2-40B4-BE49-F238E27FC236}">
                  <a16:creationId xmlns:a16="http://schemas.microsoft.com/office/drawing/2014/main" id="{38B65A68-02AA-4176-978A-127AAB904C2C}"/>
                </a:ext>
              </a:extLst>
            </p:cNvPr>
            <p:cNvSpPr txBox="1"/>
            <p:nvPr/>
          </p:nvSpPr>
          <p:spPr>
            <a:xfrm>
              <a:off x="0" y="-19052"/>
              <a:ext cx="13599375" cy="2894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100"/>
                </a:lnSpc>
              </a:pPr>
              <a:r>
                <a:rPr lang="zh-CN" altLang="en-US" sz="4267" b="1" spc="85" dirty="0">
                  <a:solidFill>
                    <a:srgbClr val="3641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单调栈经典问题</a:t>
              </a:r>
              <a:endParaRPr lang="en-US" sz="4267" b="1" spc="85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AutoShape 7">
              <a:extLst>
                <a:ext uri="{FF2B5EF4-FFF2-40B4-BE49-F238E27FC236}">
                  <a16:creationId xmlns:a16="http://schemas.microsoft.com/office/drawing/2014/main" id="{FAA9FF91-ECD7-426C-92B7-1BA78A988454}"/>
                </a:ext>
              </a:extLst>
            </p:cNvPr>
            <p:cNvSpPr/>
            <p:nvPr/>
          </p:nvSpPr>
          <p:spPr>
            <a:xfrm>
              <a:off x="0" y="3237736"/>
              <a:ext cx="1574801" cy="101601"/>
            </a:xfrm>
            <a:prstGeom prst="rect">
              <a:avLst/>
            </a:prstGeom>
            <a:solidFill>
              <a:srgbClr val="364182"/>
            </a:solidFill>
          </p:spPr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7BCB3B07-414B-4DE2-ACD1-FDAA82C69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1220" y="133170"/>
            <a:ext cx="2377646" cy="739204"/>
          </a:xfrm>
          <a:prstGeom prst="rect">
            <a:avLst/>
          </a:prstGeom>
        </p:spPr>
      </p:pic>
      <p:sp>
        <p:nvSpPr>
          <p:cNvPr id="7" name="内容占位符 4">
            <a:extLst>
              <a:ext uri="{FF2B5EF4-FFF2-40B4-BE49-F238E27FC236}">
                <a16:creationId xmlns:a16="http://schemas.microsoft.com/office/drawing/2014/main" id="{B37650BD-5B81-41BF-BDD7-2C82ABE12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835"/>
            <a:ext cx="9829800" cy="4459374"/>
          </a:xfrm>
        </p:spPr>
        <p:txBody>
          <a:bodyPr/>
          <a:lstStyle/>
          <a:p>
            <a:r>
              <a:rPr lang="zh-CN" altLang="en-US" sz="2000" b="1" dirty="0">
                <a:cs typeface="+mn-ea"/>
                <a:sym typeface="+mn-lt"/>
              </a:rPr>
              <a:t>问题描述</a:t>
            </a:r>
            <a:br>
              <a:rPr lang="zh-CN" altLang="en-US" sz="2000" dirty="0">
                <a:cs typeface="+mn-ea"/>
                <a:sym typeface="+mn-lt"/>
              </a:rPr>
            </a:br>
            <a:r>
              <a:rPr lang="zh-CN" altLang="en-US" sz="2000" dirty="0">
                <a:cs typeface="+mn-ea"/>
                <a:sym typeface="+mn-lt"/>
              </a:rPr>
              <a:t>地上从左到右竖立着 </a:t>
            </a:r>
            <a:r>
              <a:rPr lang="en-US" altLang="zh-CN" sz="2000" dirty="0">
                <a:cs typeface="+mn-ea"/>
                <a:sym typeface="+mn-lt"/>
              </a:rPr>
              <a:t>n </a:t>
            </a:r>
            <a:r>
              <a:rPr lang="zh-CN" altLang="en-US" sz="2000" dirty="0">
                <a:cs typeface="+mn-ea"/>
                <a:sym typeface="+mn-lt"/>
              </a:rPr>
              <a:t>块木板，从 </a:t>
            </a:r>
            <a:r>
              <a:rPr lang="en-US" altLang="zh-CN" sz="2000" dirty="0">
                <a:cs typeface="+mn-ea"/>
                <a:sym typeface="+mn-lt"/>
              </a:rPr>
              <a:t>1 </a:t>
            </a:r>
            <a:r>
              <a:rPr lang="zh-CN" altLang="en-US" sz="2000" dirty="0">
                <a:cs typeface="+mn-ea"/>
                <a:sym typeface="+mn-lt"/>
              </a:rPr>
              <a:t>到 </a:t>
            </a:r>
            <a:r>
              <a:rPr lang="en-US" altLang="zh-CN" sz="2000" dirty="0">
                <a:cs typeface="+mn-ea"/>
                <a:sym typeface="+mn-lt"/>
              </a:rPr>
              <a:t>n </a:t>
            </a:r>
            <a:r>
              <a:rPr lang="zh-CN" altLang="en-US" sz="2000" dirty="0">
                <a:cs typeface="+mn-ea"/>
                <a:sym typeface="+mn-lt"/>
              </a:rPr>
              <a:t>依次编号，如下图所示。我们知道每块木板的高度，在第 </a:t>
            </a:r>
            <a:r>
              <a:rPr lang="en-US" altLang="zh-CN" sz="2000" dirty="0">
                <a:cs typeface="+mn-ea"/>
                <a:sym typeface="+mn-lt"/>
              </a:rPr>
              <a:t>n </a:t>
            </a:r>
            <a:r>
              <a:rPr lang="zh-CN" altLang="en-US" sz="2000" dirty="0">
                <a:cs typeface="+mn-ea"/>
                <a:sym typeface="+mn-lt"/>
              </a:rPr>
              <a:t>块木板右侧竖立着一块高度无限大的木板，现对每块木板依次做如下的操作：对于第 </a:t>
            </a:r>
            <a:r>
              <a:rPr lang="en-US" altLang="zh-CN" sz="2000" dirty="0" err="1">
                <a:cs typeface="+mn-ea"/>
                <a:sym typeface="+mn-lt"/>
              </a:rPr>
              <a:t>i</a:t>
            </a:r>
            <a:r>
              <a:rPr lang="en-US" altLang="zh-CN" sz="2000" dirty="0">
                <a:cs typeface="+mn-ea"/>
                <a:sym typeface="+mn-lt"/>
              </a:rPr>
              <a:t> </a:t>
            </a:r>
            <a:r>
              <a:rPr lang="zh-CN" altLang="en-US" sz="2000" dirty="0">
                <a:cs typeface="+mn-ea"/>
                <a:sym typeface="+mn-lt"/>
              </a:rPr>
              <a:t>块木板，我们从其右侧开始倒水，直到水的高度等于第 </a:t>
            </a:r>
            <a:r>
              <a:rPr lang="en-US" altLang="zh-CN" sz="2000" dirty="0" err="1">
                <a:cs typeface="+mn-ea"/>
                <a:sym typeface="+mn-lt"/>
              </a:rPr>
              <a:t>i</a:t>
            </a:r>
            <a:r>
              <a:rPr lang="en-US" altLang="zh-CN" sz="2000" dirty="0">
                <a:cs typeface="+mn-ea"/>
                <a:sym typeface="+mn-lt"/>
              </a:rPr>
              <a:t> </a:t>
            </a:r>
            <a:r>
              <a:rPr lang="zh-CN" altLang="en-US" sz="2000" dirty="0">
                <a:cs typeface="+mn-ea"/>
                <a:sym typeface="+mn-lt"/>
              </a:rPr>
              <a:t>块木板的高度，倒入的水会淹没 </a:t>
            </a:r>
            <a:r>
              <a:rPr lang="en-US" altLang="zh-CN" sz="2000" dirty="0">
                <a:cs typeface="+mn-ea"/>
                <a:sym typeface="+mn-lt"/>
              </a:rPr>
              <a:t>ai </a:t>
            </a:r>
            <a:r>
              <a:rPr lang="zh-CN" altLang="en-US" sz="2000" dirty="0">
                <a:cs typeface="+mn-ea"/>
                <a:sym typeface="+mn-lt"/>
              </a:rPr>
              <a:t>块木板（如果木板左右两侧水的高度大于等于木板高度即视为木板被淹没），求 </a:t>
            </a:r>
            <a:r>
              <a:rPr lang="en-US" altLang="zh-CN" sz="2000" dirty="0">
                <a:cs typeface="+mn-ea"/>
                <a:sym typeface="+mn-lt"/>
              </a:rPr>
              <a:t>n </a:t>
            </a:r>
            <a:r>
              <a:rPr lang="zh-CN" altLang="en-US" sz="2000" dirty="0">
                <a:cs typeface="+mn-ea"/>
                <a:sym typeface="+mn-lt"/>
              </a:rPr>
              <a:t>次操作后，所有 </a:t>
            </a:r>
            <a:r>
              <a:rPr lang="en-US" altLang="zh-CN" sz="2000" dirty="0">
                <a:cs typeface="+mn-ea"/>
                <a:sym typeface="+mn-lt"/>
              </a:rPr>
              <a:t>ai </a:t>
            </a:r>
            <a:r>
              <a:rPr lang="zh-CN" altLang="en-US" sz="2000" dirty="0">
                <a:cs typeface="+mn-ea"/>
                <a:sym typeface="+mn-lt"/>
              </a:rPr>
              <a:t>的和是多少。</a:t>
            </a:r>
            <a:endParaRPr lang="en-US" altLang="zh-CN" sz="2000" dirty="0">
              <a:cs typeface="+mn-ea"/>
              <a:sym typeface="+mn-lt"/>
            </a:endParaRPr>
          </a:p>
          <a:p>
            <a:r>
              <a:rPr lang="zh-CN" altLang="en-US" sz="2000" dirty="0">
                <a:cs typeface="+mn-ea"/>
                <a:sym typeface="+mn-lt"/>
              </a:rPr>
              <a:t>例如，在第 </a:t>
            </a:r>
            <a:r>
              <a:rPr lang="en-US" altLang="zh-CN" sz="2000" dirty="0">
                <a:cs typeface="+mn-ea"/>
                <a:sym typeface="+mn-lt"/>
              </a:rPr>
              <a:t>4 </a:t>
            </a:r>
            <a:r>
              <a:rPr lang="zh-CN" altLang="en-US" sz="2000" dirty="0">
                <a:cs typeface="+mn-ea"/>
                <a:sym typeface="+mn-lt"/>
              </a:rPr>
              <a:t>块木板右侧倒水，可以淹没第 </a:t>
            </a:r>
            <a:r>
              <a:rPr lang="en-US" altLang="zh-CN" sz="2000" dirty="0">
                <a:cs typeface="+mn-ea"/>
                <a:sym typeface="+mn-lt"/>
              </a:rPr>
              <a:t>5 </a:t>
            </a:r>
            <a:r>
              <a:rPr lang="zh-CN" altLang="en-US" sz="2000" dirty="0">
                <a:cs typeface="+mn-ea"/>
                <a:sym typeface="+mn-lt"/>
              </a:rPr>
              <a:t>块和第 </a:t>
            </a:r>
            <a:r>
              <a:rPr lang="en-US" altLang="zh-CN" sz="2000" dirty="0">
                <a:cs typeface="+mn-ea"/>
                <a:sym typeface="+mn-lt"/>
              </a:rPr>
              <a:t>6 </a:t>
            </a:r>
            <a:r>
              <a:rPr lang="zh-CN" altLang="en-US" sz="2000" dirty="0">
                <a:cs typeface="+mn-ea"/>
                <a:sym typeface="+mn-lt"/>
              </a:rPr>
              <a:t>块一共 </a:t>
            </a:r>
            <a:r>
              <a:rPr lang="en-US" altLang="zh-CN" sz="2000" dirty="0">
                <a:cs typeface="+mn-ea"/>
                <a:sym typeface="+mn-lt"/>
              </a:rPr>
              <a:t>2 </a:t>
            </a:r>
            <a:r>
              <a:rPr lang="zh-CN" altLang="en-US" sz="2000" dirty="0">
                <a:cs typeface="+mn-ea"/>
                <a:sym typeface="+mn-lt"/>
              </a:rPr>
              <a:t>块木板，</a:t>
            </a:r>
            <a:r>
              <a:rPr lang="en-US" altLang="zh-CN" sz="2000" dirty="0">
                <a:cs typeface="+mn-ea"/>
                <a:sym typeface="+mn-lt"/>
              </a:rPr>
              <a:t>a4 = 2</a:t>
            </a:r>
            <a:r>
              <a:rPr lang="zh-CN" altLang="en-US" sz="2000" dirty="0">
                <a:cs typeface="+mn-ea"/>
                <a:sym typeface="+mn-lt"/>
              </a:rPr>
              <a:t>。</a:t>
            </a:r>
            <a:endParaRPr lang="en-US" altLang="zh-CN" sz="2000" dirty="0">
              <a:cs typeface="+mn-ea"/>
              <a:sym typeface="+mn-lt"/>
            </a:endParaRPr>
          </a:p>
          <a:p>
            <a:endParaRPr lang="en-US" altLang="zh-CN" sz="2000" dirty="0">
              <a:cs typeface="+mn-ea"/>
              <a:sym typeface="+mn-lt"/>
            </a:endParaRPr>
          </a:p>
          <a:p>
            <a:r>
              <a:rPr lang="zh-CN" altLang="en-US" sz="2000" dirty="0">
                <a:cs typeface="+mn-ea"/>
                <a:sym typeface="+mn-lt"/>
              </a:rPr>
              <a:t>传统做法：对于每块板从他开始向右找比它高的木板。</a:t>
            </a:r>
            <a:endParaRPr lang="en-US" altLang="zh-CN" sz="2000" dirty="0">
              <a:cs typeface="+mn-ea"/>
              <a:sym typeface="+mn-lt"/>
            </a:endParaRPr>
          </a:p>
        </p:txBody>
      </p:sp>
      <p:pic>
        <p:nvPicPr>
          <p:cNvPr id="8" name="Picture 2" descr="https://images2017.cnblogs.com/blog/1055307/201712/1055307-20171214173401904-448316124.png">
            <a:extLst>
              <a:ext uri="{FF2B5EF4-FFF2-40B4-BE49-F238E27FC236}">
                <a16:creationId xmlns:a16="http://schemas.microsoft.com/office/drawing/2014/main" id="{99E2EC63-41F7-4364-B4BE-5724B69BB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620" y="4290481"/>
            <a:ext cx="3750945" cy="179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183355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95B67B6-0B32-4796-B226-27F0E8033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2641"/>
            <a:ext cx="12192000" cy="155359"/>
          </a:xfrm>
          <a:prstGeom prst="rect">
            <a:avLst/>
          </a:prstGeom>
        </p:spPr>
      </p:pic>
      <p:grpSp>
        <p:nvGrpSpPr>
          <p:cNvPr id="13" name="Group 4">
            <a:extLst>
              <a:ext uri="{FF2B5EF4-FFF2-40B4-BE49-F238E27FC236}">
                <a16:creationId xmlns:a16="http://schemas.microsoft.com/office/drawing/2014/main" id="{7F3BCEE8-4B26-4328-B19C-1C3970607BFD}"/>
              </a:ext>
            </a:extLst>
          </p:cNvPr>
          <p:cNvGrpSpPr/>
          <p:nvPr/>
        </p:nvGrpSpPr>
        <p:grpSpPr>
          <a:xfrm>
            <a:off x="873125" y="606171"/>
            <a:ext cx="10445749" cy="758834"/>
            <a:chOff x="0" y="-19052"/>
            <a:chExt cx="13599375" cy="3358389"/>
          </a:xfrm>
        </p:grpSpPr>
        <p:sp>
          <p:nvSpPr>
            <p:cNvPr id="14" name="TextBox 5">
              <a:extLst>
                <a:ext uri="{FF2B5EF4-FFF2-40B4-BE49-F238E27FC236}">
                  <a16:creationId xmlns:a16="http://schemas.microsoft.com/office/drawing/2014/main" id="{38B65A68-02AA-4176-978A-127AAB904C2C}"/>
                </a:ext>
              </a:extLst>
            </p:cNvPr>
            <p:cNvSpPr txBox="1"/>
            <p:nvPr/>
          </p:nvSpPr>
          <p:spPr>
            <a:xfrm>
              <a:off x="0" y="-19052"/>
              <a:ext cx="13599375" cy="2894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100"/>
                </a:lnSpc>
              </a:pPr>
              <a:r>
                <a:rPr lang="zh-CN" altLang="en-US" sz="4267" b="1" spc="85" dirty="0">
                  <a:solidFill>
                    <a:srgbClr val="3641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单调栈思路</a:t>
              </a:r>
              <a:endParaRPr lang="en-US" sz="4267" b="1" spc="85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AutoShape 7">
              <a:extLst>
                <a:ext uri="{FF2B5EF4-FFF2-40B4-BE49-F238E27FC236}">
                  <a16:creationId xmlns:a16="http://schemas.microsoft.com/office/drawing/2014/main" id="{FAA9FF91-ECD7-426C-92B7-1BA78A988454}"/>
                </a:ext>
              </a:extLst>
            </p:cNvPr>
            <p:cNvSpPr/>
            <p:nvPr/>
          </p:nvSpPr>
          <p:spPr>
            <a:xfrm>
              <a:off x="0" y="3237736"/>
              <a:ext cx="1574801" cy="101601"/>
            </a:xfrm>
            <a:prstGeom prst="rect">
              <a:avLst/>
            </a:prstGeom>
            <a:solidFill>
              <a:srgbClr val="364182"/>
            </a:solidFill>
          </p:spPr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7BCB3B07-414B-4DE2-ACD1-FDAA82C69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1220" y="133170"/>
            <a:ext cx="2377646" cy="739204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81549DB-8FE9-47E0-8E2F-F4D52E0AB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2145"/>
            <a:ext cx="11246069" cy="45307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>
                <a:cs typeface="+mn-ea"/>
                <a:sym typeface="+mn-lt"/>
              </a:rPr>
              <a:t>若新入栈元素比栈顶元素小：直接入栈，若大</a:t>
            </a:r>
            <a:r>
              <a:rPr lang="en-US" altLang="zh-CN" sz="2000" dirty="0">
                <a:cs typeface="+mn-ea"/>
                <a:sym typeface="+mn-lt"/>
              </a:rPr>
              <a:t>:</a:t>
            </a:r>
            <a:r>
              <a:rPr lang="zh-CN" altLang="en-US" sz="2000" dirty="0">
                <a:cs typeface="+mn-ea"/>
                <a:sym typeface="+mn-lt"/>
              </a:rPr>
              <a:t>栈顶元素编号为</a:t>
            </a:r>
            <a:r>
              <a:rPr lang="en-US" altLang="zh-CN" sz="2000" dirty="0" err="1">
                <a:cs typeface="+mn-ea"/>
                <a:sym typeface="+mn-lt"/>
              </a:rPr>
              <a:t>i</a:t>
            </a:r>
            <a:r>
              <a:rPr lang="zh-CN" altLang="en-US" sz="2000" dirty="0">
                <a:cs typeface="+mn-ea"/>
                <a:sym typeface="+mn-lt"/>
              </a:rPr>
              <a:t>，新入栈元素标号为</a:t>
            </a:r>
            <a:r>
              <a:rPr lang="en-US" altLang="zh-CN" sz="2000" dirty="0">
                <a:cs typeface="+mn-ea"/>
                <a:sym typeface="+mn-lt"/>
              </a:rPr>
              <a:t>j</a:t>
            </a:r>
            <a:r>
              <a:rPr lang="zh-CN" altLang="en-US" sz="2000" dirty="0">
                <a:cs typeface="+mn-ea"/>
                <a:sym typeface="+mn-lt"/>
              </a:rPr>
              <a:t>，计算</a:t>
            </a:r>
            <a:r>
              <a:rPr lang="en-US" altLang="zh-CN" sz="2000" dirty="0">
                <a:cs typeface="+mn-ea"/>
                <a:sym typeface="+mn-lt"/>
              </a:rPr>
              <a:t>ai=j-i-1</a:t>
            </a:r>
          </a:p>
          <a:p>
            <a:pPr marL="0" indent="0">
              <a:buNone/>
            </a:pPr>
            <a:r>
              <a:rPr lang="zh-CN" altLang="en-US" sz="2000" dirty="0">
                <a:cs typeface="+mn-ea"/>
                <a:sym typeface="+mn-lt"/>
              </a:rPr>
              <a:t>样例： </a:t>
            </a:r>
            <a:r>
              <a:rPr lang="en-US" altLang="zh-CN" sz="2000" dirty="0">
                <a:cs typeface="+mn-ea"/>
                <a:sym typeface="+mn-lt"/>
              </a:rPr>
              <a:t>10</a:t>
            </a:r>
            <a:r>
              <a:rPr lang="zh-CN" altLang="en-US" sz="2000" dirty="0">
                <a:cs typeface="+mn-ea"/>
                <a:sym typeface="+mn-lt"/>
              </a:rPr>
              <a:t>，</a:t>
            </a:r>
            <a:r>
              <a:rPr lang="en-US" altLang="zh-CN" sz="2000" dirty="0">
                <a:cs typeface="+mn-ea"/>
                <a:sym typeface="+mn-lt"/>
              </a:rPr>
              <a:t>5</a:t>
            </a:r>
            <a:r>
              <a:rPr lang="zh-CN" altLang="en-US" sz="2000" dirty="0">
                <a:cs typeface="+mn-ea"/>
                <a:sym typeface="+mn-lt"/>
              </a:rPr>
              <a:t>，</a:t>
            </a:r>
            <a:r>
              <a:rPr lang="en-US" altLang="zh-CN" sz="2000" dirty="0">
                <a:cs typeface="+mn-ea"/>
                <a:sym typeface="+mn-lt"/>
              </a:rPr>
              <a:t>8</a:t>
            </a:r>
            <a:r>
              <a:rPr lang="zh-CN" altLang="en-US" sz="2000" dirty="0">
                <a:cs typeface="+mn-ea"/>
                <a:sym typeface="+mn-lt"/>
              </a:rPr>
              <a:t>，</a:t>
            </a:r>
            <a:r>
              <a:rPr lang="en-US" altLang="zh-CN" sz="2000" dirty="0">
                <a:cs typeface="+mn-ea"/>
                <a:sym typeface="+mn-lt"/>
              </a:rPr>
              <a:t>12</a:t>
            </a:r>
            <a:r>
              <a:rPr lang="zh-CN" altLang="en-US" sz="2000" dirty="0">
                <a:cs typeface="+mn-ea"/>
                <a:sym typeface="+mn-lt"/>
              </a:rPr>
              <a:t>，</a:t>
            </a:r>
            <a:r>
              <a:rPr lang="en-US" altLang="zh-CN" sz="2000" dirty="0">
                <a:cs typeface="+mn-ea"/>
                <a:sym typeface="+mn-lt"/>
              </a:rPr>
              <a:t>6</a:t>
            </a:r>
            <a:br>
              <a:rPr lang="zh-CN" altLang="en-US" sz="2000" dirty="0">
                <a:cs typeface="+mn-ea"/>
                <a:sym typeface="+mn-lt"/>
              </a:rPr>
            </a:br>
            <a:r>
              <a:rPr lang="zh-CN" altLang="en-US" sz="2000" dirty="0">
                <a:cs typeface="+mn-ea"/>
                <a:sym typeface="+mn-lt"/>
              </a:rPr>
              <a:t>从左往右扫描：</a:t>
            </a:r>
            <a:endParaRPr lang="en-US" altLang="zh-CN" sz="2000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2000" dirty="0">
                <a:cs typeface="+mn-ea"/>
                <a:sym typeface="+mn-lt"/>
              </a:rPr>
              <a:t>栈为空，</a:t>
            </a:r>
            <a:r>
              <a:rPr lang="en-US" altLang="zh-CN" sz="2000" dirty="0">
                <a:cs typeface="+mn-ea"/>
                <a:sym typeface="+mn-lt"/>
              </a:rPr>
              <a:t>10</a:t>
            </a:r>
            <a:r>
              <a:rPr lang="zh-CN" altLang="en-US" sz="2000" dirty="0">
                <a:cs typeface="+mn-ea"/>
                <a:sym typeface="+mn-lt"/>
              </a:rPr>
              <a:t>入栈 </a:t>
            </a:r>
            <a:endParaRPr lang="en-US" altLang="zh-CN" sz="2000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 sz="2000" dirty="0">
                <a:cs typeface="+mn-ea"/>
                <a:sym typeface="+mn-lt"/>
              </a:rPr>
              <a:t>5</a:t>
            </a:r>
            <a:r>
              <a:rPr lang="zh-CN" altLang="en-US" sz="2000" dirty="0">
                <a:cs typeface="+mn-ea"/>
                <a:sym typeface="+mn-lt"/>
              </a:rPr>
              <a:t>比</a:t>
            </a:r>
            <a:r>
              <a:rPr lang="en-US" altLang="zh-CN" sz="2000" dirty="0">
                <a:cs typeface="+mn-ea"/>
                <a:sym typeface="+mn-lt"/>
              </a:rPr>
              <a:t>10</a:t>
            </a:r>
            <a:r>
              <a:rPr lang="zh-CN" altLang="en-US" sz="2000" dirty="0">
                <a:cs typeface="+mn-ea"/>
                <a:sym typeface="+mn-lt"/>
              </a:rPr>
              <a:t>小，</a:t>
            </a:r>
            <a:r>
              <a:rPr lang="en-US" altLang="zh-CN" sz="2000" dirty="0">
                <a:cs typeface="+mn-ea"/>
                <a:sym typeface="+mn-lt"/>
              </a:rPr>
              <a:t>5</a:t>
            </a:r>
            <a:r>
              <a:rPr lang="zh-CN" altLang="en-US" sz="2000" dirty="0">
                <a:cs typeface="+mn-ea"/>
                <a:sym typeface="+mn-lt"/>
              </a:rPr>
              <a:t>入栈</a:t>
            </a:r>
            <a:br>
              <a:rPr lang="zh-CN" altLang="en-US" sz="2000" dirty="0">
                <a:cs typeface="+mn-ea"/>
                <a:sym typeface="+mn-lt"/>
              </a:rPr>
            </a:br>
            <a:r>
              <a:rPr lang="en-US" altLang="zh-CN" sz="2000" dirty="0">
                <a:cs typeface="+mn-ea"/>
                <a:sym typeface="+mn-lt"/>
              </a:rPr>
              <a:t>8</a:t>
            </a:r>
            <a:r>
              <a:rPr lang="zh-CN" altLang="en-US" sz="2000" dirty="0">
                <a:cs typeface="+mn-ea"/>
                <a:sym typeface="+mn-lt"/>
              </a:rPr>
              <a:t>比</a:t>
            </a:r>
            <a:r>
              <a:rPr lang="en-US" altLang="zh-CN" sz="2000" dirty="0">
                <a:cs typeface="+mn-ea"/>
                <a:sym typeface="+mn-lt"/>
              </a:rPr>
              <a:t>5</a:t>
            </a:r>
            <a:r>
              <a:rPr lang="zh-CN" altLang="en-US" sz="2000" dirty="0">
                <a:cs typeface="+mn-ea"/>
                <a:sym typeface="+mn-lt"/>
              </a:rPr>
              <a:t>大，</a:t>
            </a:r>
            <a:r>
              <a:rPr lang="en-US" altLang="zh-CN" sz="2000" dirty="0">
                <a:cs typeface="+mn-ea"/>
                <a:sym typeface="+mn-lt"/>
              </a:rPr>
              <a:t>5</a:t>
            </a:r>
            <a:r>
              <a:rPr lang="zh-CN" altLang="en-US" sz="2000" dirty="0">
                <a:cs typeface="+mn-ea"/>
                <a:sym typeface="+mn-lt"/>
              </a:rPr>
              <a:t>出栈 计算</a:t>
            </a:r>
            <a:r>
              <a:rPr lang="en-US" altLang="zh-CN" sz="2000" dirty="0">
                <a:cs typeface="+mn-ea"/>
                <a:sym typeface="+mn-lt"/>
              </a:rPr>
              <a:t>a2=3-2-1    8</a:t>
            </a:r>
            <a:r>
              <a:rPr lang="zh-CN" altLang="en-US" sz="2000" dirty="0">
                <a:cs typeface="+mn-ea"/>
                <a:sym typeface="+mn-lt"/>
              </a:rPr>
              <a:t>比</a:t>
            </a:r>
            <a:r>
              <a:rPr lang="en-US" altLang="zh-CN" sz="2000" dirty="0">
                <a:cs typeface="+mn-ea"/>
                <a:sym typeface="+mn-lt"/>
              </a:rPr>
              <a:t>10</a:t>
            </a:r>
            <a:r>
              <a:rPr lang="zh-CN" altLang="en-US" sz="2000" dirty="0">
                <a:cs typeface="+mn-ea"/>
                <a:sym typeface="+mn-lt"/>
              </a:rPr>
              <a:t>小：入栈</a:t>
            </a:r>
            <a:br>
              <a:rPr lang="zh-CN" altLang="en-US" sz="2000" dirty="0">
                <a:cs typeface="+mn-ea"/>
                <a:sym typeface="+mn-lt"/>
              </a:rPr>
            </a:br>
            <a:r>
              <a:rPr lang="en-US" altLang="zh-CN" sz="2000" dirty="0">
                <a:cs typeface="+mn-ea"/>
                <a:sym typeface="+mn-lt"/>
              </a:rPr>
              <a:t>12</a:t>
            </a:r>
            <a:r>
              <a:rPr lang="zh-CN" altLang="en-US" sz="2000" dirty="0">
                <a:cs typeface="+mn-ea"/>
                <a:sym typeface="+mn-lt"/>
              </a:rPr>
              <a:t>比</a:t>
            </a:r>
            <a:r>
              <a:rPr lang="en-US" altLang="zh-CN" sz="2000" dirty="0">
                <a:cs typeface="+mn-ea"/>
                <a:sym typeface="+mn-lt"/>
              </a:rPr>
              <a:t>8</a:t>
            </a:r>
            <a:r>
              <a:rPr lang="zh-CN" altLang="en-US" sz="2000" dirty="0">
                <a:cs typeface="+mn-ea"/>
                <a:sym typeface="+mn-lt"/>
              </a:rPr>
              <a:t>大，</a:t>
            </a:r>
            <a:r>
              <a:rPr lang="en-US" altLang="zh-CN" sz="2000" dirty="0">
                <a:cs typeface="+mn-ea"/>
                <a:sym typeface="+mn-lt"/>
              </a:rPr>
              <a:t>8</a:t>
            </a:r>
            <a:r>
              <a:rPr lang="zh-CN" altLang="en-US" sz="2000" dirty="0">
                <a:cs typeface="+mn-ea"/>
                <a:sym typeface="+mn-lt"/>
              </a:rPr>
              <a:t>出栈  计算</a:t>
            </a:r>
            <a:r>
              <a:rPr lang="en-US" altLang="zh-CN" sz="2000" dirty="0">
                <a:cs typeface="+mn-ea"/>
                <a:sym typeface="+mn-lt"/>
              </a:rPr>
              <a:t>a3=4-3-1    12</a:t>
            </a:r>
            <a:r>
              <a:rPr lang="zh-CN" altLang="en-US" sz="2000" dirty="0">
                <a:cs typeface="+mn-ea"/>
                <a:sym typeface="+mn-lt"/>
              </a:rPr>
              <a:t>比</a:t>
            </a:r>
            <a:r>
              <a:rPr lang="en-US" altLang="zh-CN" sz="2000" dirty="0">
                <a:cs typeface="+mn-ea"/>
                <a:sym typeface="+mn-lt"/>
              </a:rPr>
              <a:t>10</a:t>
            </a:r>
            <a:r>
              <a:rPr lang="zh-CN" altLang="en-US" sz="2000" dirty="0">
                <a:cs typeface="+mn-ea"/>
                <a:sym typeface="+mn-lt"/>
              </a:rPr>
              <a:t>大，计算</a:t>
            </a:r>
            <a:r>
              <a:rPr lang="en-US" altLang="zh-CN" sz="2000" dirty="0">
                <a:cs typeface="+mn-ea"/>
                <a:sym typeface="+mn-lt"/>
              </a:rPr>
              <a:t>a1=4-1-1  12</a:t>
            </a:r>
            <a:r>
              <a:rPr lang="zh-CN" altLang="en-US" sz="2000" dirty="0">
                <a:cs typeface="+mn-ea"/>
                <a:sym typeface="+mn-lt"/>
              </a:rPr>
              <a:t>入栈</a:t>
            </a:r>
            <a:br>
              <a:rPr lang="zh-CN" altLang="en-US" sz="2000" dirty="0">
                <a:cs typeface="+mn-ea"/>
                <a:sym typeface="+mn-lt"/>
              </a:rPr>
            </a:br>
            <a:r>
              <a:rPr lang="en-US" altLang="zh-CN" sz="2000" dirty="0">
                <a:cs typeface="+mn-ea"/>
                <a:sym typeface="+mn-lt"/>
              </a:rPr>
              <a:t>6</a:t>
            </a:r>
            <a:r>
              <a:rPr lang="zh-CN" altLang="en-US" sz="2000" dirty="0">
                <a:cs typeface="+mn-ea"/>
                <a:sym typeface="+mn-lt"/>
              </a:rPr>
              <a:t>比</a:t>
            </a:r>
            <a:r>
              <a:rPr lang="en-US" altLang="zh-CN" sz="2000" dirty="0">
                <a:cs typeface="+mn-ea"/>
                <a:sym typeface="+mn-lt"/>
              </a:rPr>
              <a:t>12</a:t>
            </a:r>
            <a:r>
              <a:rPr lang="zh-CN" altLang="en-US" sz="2000" dirty="0">
                <a:cs typeface="+mn-ea"/>
                <a:sym typeface="+mn-lt"/>
              </a:rPr>
              <a:t>小：直接入栈</a:t>
            </a:r>
            <a:br>
              <a:rPr lang="zh-CN" altLang="en-US" sz="2000" dirty="0">
                <a:cs typeface="+mn-ea"/>
                <a:sym typeface="+mn-lt"/>
              </a:rPr>
            </a:br>
            <a:r>
              <a:rPr lang="zh-CN" altLang="en-US" sz="2000" dirty="0">
                <a:cs typeface="+mn-ea"/>
                <a:sym typeface="+mn-lt"/>
              </a:rPr>
              <a:t>无穷大入栈：计算</a:t>
            </a:r>
            <a:r>
              <a:rPr lang="en-US" altLang="zh-CN" sz="2000" dirty="0">
                <a:cs typeface="+mn-ea"/>
                <a:sym typeface="+mn-lt"/>
              </a:rPr>
              <a:t>a4,a5</a:t>
            </a:r>
          </a:p>
          <a:p>
            <a:pPr marL="0" indent="0">
              <a:buNone/>
            </a:pPr>
            <a:br>
              <a:rPr lang="zh-CN" altLang="en-US" sz="2000" dirty="0">
                <a:cs typeface="+mn-ea"/>
                <a:sym typeface="+mn-lt"/>
              </a:rPr>
            </a:br>
            <a:r>
              <a:rPr lang="zh-CN" altLang="en-US" sz="2000" dirty="0">
                <a:cs typeface="+mn-ea"/>
                <a:sym typeface="+mn-lt"/>
              </a:rPr>
              <a:t>扫描完成结束</a:t>
            </a:r>
            <a:endParaRPr lang="en-US" altLang="zh-CN" sz="2000" dirty="0"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 sz="2000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2000" dirty="0">
                <a:cs typeface="+mn-ea"/>
                <a:sym typeface="+mn-lt"/>
              </a:rPr>
              <a:t>时间复杂度</a:t>
            </a:r>
            <a:r>
              <a:rPr lang="en-US" altLang="zh-CN" sz="2000" dirty="0">
                <a:cs typeface="+mn-ea"/>
                <a:sym typeface="+mn-lt"/>
              </a:rPr>
              <a:t>O(n)</a:t>
            </a:r>
            <a:endParaRPr lang="zh-CN" altLang="en-US" sz="20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9210353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95B67B6-0B32-4796-B226-27F0E8033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2641"/>
            <a:ext cx="12192000" cy="155359"/>
          </a:xfrm>
          <a:prstGeom prst="rect">
            <a:avLst/>
          </a:prstGeom>
        </p:spPr>
      </p:pic>
      <p:sp>
        <p:nvSpPr>
          <p:cNvPr id="15" name="AutoShape 7">
            <a:extLst>
              <a:ext uri="{FF2B5EF4-FFF2-40B4-BE49-F238E27FC236}">
                <a16:creationId xmlns:a16="http://schemas.microsoft.com/office/drawing/2014/main" id="{FAA9FF91-ECD7-426C-92B7-1BA78A988454}"/>
              </a:ext>
            </a:extLst>
          </p:cNvPr>
          <p:cNvSpPr/>
          <p:nvPr/>
        </p:nvSpPr>
        <p:spPr>
          <a:xfrm>
            <a:off x="873125" y="1342048"/>
            <a:ext cx="1209613" cy="22957"/>
          </a:xfrm>
          <a:prstGeom prst="rect">
            <a:avLst/>
          </a:prstGeom>
          <a:solidFill>
            <a:srgbClr val="364182"/>
          </a:solidFill>
        </p:spPr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7BCB3B07-414B-4DE2-ACD1-FDAA82C69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1220" y="133170"/>
            <a:ext cx="2377646" cy="73920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D6065FB-0136-4C9F-8569-10849064F7FB}"/>
              </a:ext>
            </a:extLst>
          </p:cNvPr>
          <p:cNvSpPr txBox="1"/>
          <p:nvPr/>
        </p:nvSpPr>
        <p:spPr>
          <a:xfrm>
            <a:off x="873125" y="872275"/>
            <a:ext cx="540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  <a:hlinkClick r:id="rId5"/>
              </a:rPr>
              <a:t>例题：落谷</a:t>
            </a:r>
            <a:r>
              <a:rPr lang="en-US" altLang="zh-CN" dirty="0">
                <a:cs typeface="+mn-ea"/>
                <a:sym typeface="+mn-lt"/>
                <a:hlinkClick r:id="rId5"/>
              </a:rPr>
              <a:t>P1823 [COI2007] </a:t>
            </a:r>
            <a:r>
              <a:rPr lang="en-US" altLang="zh-CN" dirty="0" err="1">
                <a:cs typeface="+mn-ea"/>
                <a:sym typeface="+mn-lt"/>
                <a:hlinkClick r:id="rId5"/>
              </a:rPr>
              <a:t>Patrik</a:t>
            </a:r>
            <a:r>
              <a:rPr lang="en-US" altLang="zh-CN" dirty="0">
                <a:cs typeface="+mn-ea"/>
                <a:sym typeface="+mn-lt"/>
                <a:hlinkClick r:id="rId5"/>
              </a:rPr>
              <a:t> </a:t>
            </a:r>
            <a:r>
              <a:rPr lang="zh-CN" altLang="en-US" dirty="0">
                <a:cs typeface="+mn-ea"/>
                <a:sym typeface="+mn-lt"/>
                <a:hlinkClick r:id="rId5"/>
              </a:rPr>
              <a:t>音乐会的等待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2953D6-63D1-4C6B-BAB0-2E3F04CB179D}"/>
              </a:ext>
            </a:extLst>
          </p:cNvPr>
          <p:cNvSpPr txBox="1"/>
          <p:nvPr/>
        </p:nvSpPr>
        <p:spPr>
          <a:xfrm>
            <a:off x="1354256" y="1725626"/>
            <a:ext cx="94557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cs typeface="+mn-ea"/>
                <a:sym typeface="+mn-lt"/>
              </a:rPr>
              <a:t>题目描述</a:t>
            </a:r>
          </a:p>
          <a:p>
            <a:r>
              <a:rPr lang="en-US" altLang="zh-CN" dirty="0">
                <a:cs typeface="+mn-ea"/>
                <a:sym typeface="+mn-lt"/>
              </a:rPr>
              <a:t>N</a:t>
            </a:r>
            <a:r>
              <a:rPr lang="zh-CN" altLang="en-US" dirty="0">
                <a:cs typeface="+mn-ea"/>
                <a:sym typeface="+mn-lt"/>
              </a:rPr>
              <a:t>个人正在排队进入一个音乐会。人们等得很无聊，于是他们开始转来转去，想在队伍里寻找自己的熟人。队列中任意两个人</a:t>
            </a:r>
            <a:r>
              <a:rPr lang="en-US" altLang="zh-CN" dirty="0">
                <a:cs typeface="+mn-ea"/>
                <a:sym typeface="+mn-lt"/>
              </a:rPr>
              <a:t>A</a:t>
            </a:r>
            <a:r>
              <a:rPr lang="zh-CN" altLang="en-US" dirty="0">
                <a:cs typeface="+mn-ea"/>
                <a:sym typeface="+mn-lt"/>
              </a:rPr>
              <a:t>和</a:t>
            </a:r>
            <a:r>
              <a:rPr lang="en-US" altLang="zh-CN" dirty="0">
                <a:cs typeface="+mn-ea"/>
                <a:sym typeface="+mn-lt"/>
              </a:rPr>
              <a:t>B</a:t>
            </a:r>
            <a:r>
              <a:rPr lang="zh-CN" altLang="en-US" dirty="0">
                <a:cs typeface="+mn-ea"/>
                <a:sym typeface="+mn-lt"/>
              </a:rPr>
              <a:t>，如果他们是相邻或他们之间没有人比</a:t>
            </a:r>
            <a:r>
              <a:rPr lang="en-US" altLang="zh-CN" dirty="0">
                <a:cs typeface="+mn-ea"/>
                <a:sym typeface="+mn-lt"/>
              </a:rPr>
              <a:t>A</a:t>
            </a:r>
            <a:r>
              <a:rPr lang="zh-CN" altLang="en-US" dirty="0">
                <a:cs typeface="+mn-ea"/>
                <a:sym typeface="+mn-lt"/>
              </a:rPr>
              <a:t>或</a:t>
            </a:r>
            <a:r>
              <a:rPr lang="en-US" altLang="zh-CN" dirty="0">
                <a:cs typeface="+mn-ea"/>
                <a:sym typeface="+mn-lt"/>
              </a:rPr>
              <a:t>B</a:t>
            </a:r>
            <a:r>
              <a:rPr lang="zh-CN" altLang="en-US" dirty="0">
                <a:cs typeface="+mn-ea"/>
                <a:sym typeface="+mn-lt"/>
              </a:rPr>
              <a:t>高，那么他们是可以互相看得见的。</a:t>
            </a:r>
          </a:p>
          <a:p>
            <a:r>
              <a:rPr lang="zh-CN" altLang="en-US" dirty="0">
                <a:cs typeface="+mn-ea"/>
                <a:sym typeface="+mn-lt"/>
              </a:rPr>
              <a:t>写一个程序计算出有多少对人可以互相看见。</a:t>
            </a:r>
          </a:p>
          <a:p>
            <a:r>
              <a:rPr lang="zh-CN" altLang="en-US" b="1" dirty="0">
                <a:cs typeface="+mn-ea"/>
                <a:sym typeface="+mn-lt"/>
              </a:rPr>
              <a:t>输入格式</a:t>
            </a:r>
          </a:p>
          <a:p>
            <a:r>
              <a:rPr lang="zh-CN" altLang="en-US" dirty="0">
                <a:cs typeface="+mn-ea"/>
                <a:sym typeface="+mn-lt"/>
              </a:rPr>
              <a:t>输入的第一行包含一个整数</a:t>
            </a:r>
            <a:r>
              <a:rPr lang="en-US" altLang="zh-CN" dirty="0">
                <a:cs typeface="+mn-ea"/>
                <a:sym typeface="+mn-lt"/>
              </a:rPr>
              <a:t>N (1 ≤ N ≤ 500 000), </a:t>
            </a:r>
            <a:r>
              <a:rPr lang="zh-CN" altLang="en-US" dirty="0">
                <a:cs typeface="+mn-ea"/>
                <a:sym typeface="+mn-lt"/>
              </a:rPr>
              <a:t>表示队伍中共有</a:t>
            </a:r>
            <a:r>
              <a:rPr lang="en-US" altLang="zh-CN" dirty="0">
                <a:cs typeface="+mn-ea"/>
                <a:sym typeface="+mn-lt"/>
              </a:rPr>
              <a:t>N</a:t>
            </a:r>
            <a:r>
              <a:rPr lang="zh-CN" altLang="en-US" dirty="0">
                <a:cs typeface="+mn-ea"/>
                <a:sym typeface="+mn-lt"/>
              </a:rPr>
              <a:t>个人。</a:t>
            </a:r>
          </a:p>
          <a:p>
            <a:r>
              <a:rPr lang="zh-CN" altLang="en-US" dirty="0">
                <a:cs typeface="+mn-ea"/>
                <a:sym typeface="+mn-lt"/>
              </a:rPr>
              <a:t>接下来的</a:t>
            </a:r>
            <a:r>
              <a:rPr lang="en-US" altLang="zh-CN" dirty="0">
                <a:cs typeface="+mn-ea"/>
                <a:sym typeface="+mn-lt"/>
              </a:rPr>
              <a:t>N</a:t>
            </a:r>
            <a:r>
              <a:rPr lang="zh-CN" altLang="en-US" dirty="0">
                <a:cs typeface="+mn-ea"/>
                <a:sym typeface="+mn-lt"/>
              </a:rPr>
              <a:t>行中，每行包含一个整数，表示人的高度，以毫微米</a:t>
            </a:r>
            <a:r>
              <a:rPr lang="en-US" altLang="zh-CN" dirty="0">
                <a:cs typeface="+mn-ea"/>
                <a:sym typeface="+mn-lt"/>
              </a:rPr>
              <a:t>(</a:t>
            </a:r>
            <a:r>
              <a:rPr lang="zh-CN" altLang="en-US" dirty="0">
                <a:cs typeface="+mn-ea"/>
                <a:sym typeface="+mn-lt"/>
              </a:rPr>
              <a:t>等于</a:t>
            </a:r>
            <a:r>
              <a:rPr lang="en-US" altLang="zh-CN" dirty="0">
                <a:cs typeface="+mn-ea"/>
                <a:sym typeface="+mn-lt"/>
              </a:rPr>
              <a:t>10</a:t>
            </a:r>
            <a:r>
              <a:rPr lang="zh-CN" altLang="en-US" dirty="0">
                <a:cs typeface="+mn-ea"/>
                <a:sym typeface="+mn-lt"/>
              </a:rPr>
              <a:t>的</a:t>
            </a:r>
            <a:r>
              <a:rPr lang="en-US" altLang="zh-CN" dirty="0">
                <a:cs typeface="+mn-ea"/>
                <a:sym typeface="+mn-lt"/>
              </a:rPr>
              <a:t>-9</a:t>
            </a:r>
            <a:r>
              <a:rPr lang="zh-CN" altLang="en-US" dirty="0">
                <a:cs typeface="+mn-ea"/>
                <a:sym typeface="+mn-lt"/>
              </a:rPr>
              <a:t>次方米</a:t>
            </a:r>
            <a:r>
              <a:rPr lang="en-US" altLang="zh-CN" dirty="0">
                <a:cs typeface="+mn-ea"/>
                <a:sym typeface="+mn-lt"/>
              </a:rPr>
              <a:t>)</a:t>
            </a:r>
            <a:r>
              <a:rPr lang="zh-CN" altLang="en-US" dirty="0">
                <a:cs typeface="+mn-ea"/>
                <a:sym typeface="+mn-lt"/>
              </a:rPr>
              <a:t>为单位，每个人的调度都小于</a:t>
            </a:r>
            <a:r>
              <a:rPr lang="en-US" altLang="zh-CN" dirty="0">
                <a:cs typeface="+mn-ea"/>
                <a:sym typeface="+mn-lt"/>
              </a:rPr>
              <a:t>2^31</a:t>
            </a:r>
            <a:r>
              <a:rPr lang="zh-CN" altLang="en-US" dirty="0">
                <a:cs typeface="+mn-ea"/>
                <a:sym typeface="+mn-lt"/>
              </a:rPr>
              <a:t>毫微米。这些高度分别表示队伍中人的身高。</a:t>
            </a:r>
          </a:p>
          <a:p>
            <a:r>
              <a:rPr lang="zh-CN" altLang="en-US" b="1" dirty="0">
                <a:cs typeface="+mn-ea"/>
                <a:sym typeface="+mn-lt"/>
              </a:rPr>
              <a:t>输出格式</a:t>
            </a:r>
          </a:p>
          <a:p>
            <a:r>
              <a:rPr lang="zh-CN" altLang="en-US" dirty="0">
                <a:cs typeface="+mn-ea"/>
                <a:sym typeface="+mn-lt"/>
              </a:rPr>
              <a:t>输出仅有一行，包含一个数</a:t>
            </a:r>
            <a:r>
              <a:rPr lang="en-US" altLang="zh-CN" dirty="0">
                <a:cs typeface="+mn-ea"/>
                <a:sym typeface="+mn-lt"/>
              </a:rPr>
              <a:t>S</a:t>
            </a:r>
            <a:r>
              <a:rPr lang="zh-CN" altLang="en-US" dirty="0">
                <a:cs typeface="+mn-ea"/>
                <a:sym typeface="+mn-lt"/>
              </a:rPr>
              <a:t>，表示队伍中共有</a:t>
            </a:r>
            <a:r>
              <a:rPr lang="en-US" altLang="zh-CN" dirty="0">
                <a:cs typeface="+mn-ea"/>
                <a:sym typeface="+mn-lt"/>
              </a:rPr>
              <a:t>S</a:t>
            </a:r>
            <a:r>
              <a:rPr lang="zh-CN" altLang="en-US" dirty="0">
                <a:cs typeface="+mn-ea"/>
                <a:sym typeface="+mn-lt"/>
              </a:rPr>
              <a:t>对人可以互相看见。</a:t>
            </a:r>
          </a:p>
        </p:txBody>
      </p:sp>
    </p:spTree>
    <p:extLst>
      <p:ext uri="{BB962C8B-B14F-4D97-AF65-F5344CB8AC3E}">
        <p14:creationId xmlns:p14="http://schemas.microsoft.com/office/powerpoint/2010/main" val="137222207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95B67B6-0B32-4796-B226-27F0E8033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2641"/>
            <a:ext cx="12192000" cy="155359"/>
          </a:xfrm>
          <a:prstGeom prst="rect">
            <a:avLst/>
          </a:prstGeom>
        </p:spPr>
      </p:pic>
      <p:grpSp>
        <p:nvGrpSpPr>
          <p:cNvPr id="13" name="Group 4">
            <a:extLst>
              <a:ext uri="{FF2B5EF4-FFF2-40B4-BE49-F238E27FC236}">
                <a16:creationId xmlns:a16="http://schemas.microsoft.com/office/drawing/2014/main" id="{7F3BCEE8-4B26-4328-B19C-1C3970607BFD}"/>
              </a:ext>
            </a:extLst>
          </p:cNvPr>
          <p:cNvGrpSpPr/>
          <p:nvPr/>
        </p:nvGrpSpPr>
        <p:grpSpPr>
          <a:xfrm>
            <a:off x="873125" y="606171"/>
            <a:ext cx="10445749" cy="758834"/>
            <a:chOff x="0" y="-19052"/>
            <a:chExt cx="13599375" cy="3358389"/>
          </a:xfrm>
        </p:grpSpPr>
        <p:sp>
          <p:nvSpPr>
            <p:cNvPr id="14" name="TextBox 5">
              <a:extLst>
                <a:ext uri="{FF2B5EF4-FFF2-40B4-BE49-F238E27FC236}">
                  <a16:creationId xmlns:a16="http://schemas.microsoft.com/office/drawing/2014/main" id="{38B65A68-02AA-4176-978A-127AAB904C2C}"/>
                </a:ext>
              </a:extLst>
            </p:cNvPr>
            <p:cNvSpPr txBox="1"/>
            <p:nvPr/>
          </p:nvSpPr>
          <p:spPr>
            <a:xfrm>
              <a:off x="0" y="-19052"/>
              <a:ext cx="13599375" cy="2894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100"/>
                </a:lnSpc>
              </a:pPr>
              <a:r>
                <a:rPr lang="en-US" altLang="zh-CN" sz="4267" b="1" spc="85" dirty="0">
                  <a:solidFill>
                    <a:srgbClr val="3641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P5788</a:t>
              </a:r>
              <a:endParaRPr lang="en-US" sz="4267" b="1" spc="85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AutoShape 7">
              <a:extLst>
                <a:ext uri="{FF2B5EF4-FFF2-40B4-BE49-F238E27FC236}">
                  <a16:creationId xmlns:a16="http://schemas.microsoft.com/office/drawing/2014/main" id="{FAA9FF91-ECD7-426C-92B7-1BA78A988454}"/>
                </a:ext>
              </a:extLst>
            </p:cNvPr>
            <p:cNvSpPr/>
            <p:nvPr/>
          </p:nvSpPr>
          <p:spPr>
            <a:xfrm>
              <a:off x="0" y="3237736"/>
              <a:ext cx="1574801" cy="101601"/>
            </a:xfrm>
            <a:prstGeom prst="rect">
              <a:avLst/>
            </a:prstGeom>
            <a:solidFill>
              <a:srgbClr val="364182"/>
            </a:solidFill>
          </p:spPr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7BCB3B07-414B-4DE2-ACD1-FDAA82C69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1220" y="133170"/>
            <a:ext cx="2377646" cy="739204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AF148D-3905-4F0F-B658-C06BDC36B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思路与上面相同</a:t>
            </a:r>
          </a:p>
        </p:txBody>
      </p:sp>
    </p:spTree>
    <p:extLst>
      <p:ext uri="{BB962C8B-B14F-4D97-AF65-F5344CB8AC3E}">
        <p14:creationId xmlns:p14="http://schemas.microsoft.com/office/powerpoint/2010/main" val="4085312003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95B67B6-0B32-4796-B226-27F0E8033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2641"/>
            <a:ext cx="12192000" cy="15535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BCB3B07-414B-4DE2-ACD1-FDAA82C69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1220" y="133170"/>
            <a:ext cx="2377646" cy="739204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2B03547-F55B-44EB-B0B8-13918B177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066" y="1163637"/>
            <a:ext cx="10972800" cy="453072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cs typeface="+mn-ea"/>
                <a:sym typeface="+mn-lt"/>
              </a:rPr>
              <a:t>样例输入：</a:t>
            </a:r>
            <a:endParaRPr lang="en-US" altLang="zh-CN" sz="2000" dirty="0">
              <a:cs typeface="+mn-ea"/>
              <a:sym typeface="+mn-lt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cs typeface="+mn-ea"/>
                <a:sym typeface="+mn-lt"/>
              </a:rPr>
              <a:t>7 2 4 1 2 2 5 1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cs typeface="+mn-ea"/>
                <a:sym typeface="+mn-lt"/>
              </a:rPr>
              <a:t>样例输出：</a:t>
            </a:r>
            <a:endParaRPr lang="en-US" altLang="zh-CN" sz="2000" dirty="0">
              <a:cs typeface="+mn-ea"/>
              <a:sym typeface="+mn-lt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cs typeface="+mn-ea"/>
                <a:sym typeface="+mn-lt"/>
              </a:rPr>
              <a:t>10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cs typeface="+mn-ea"/>
                <a:sym typeface="+mn-lt"/>
              </a:rPr>
              <a:t>分析：</a:t>
            </a:r>
            <a:endParaRPr lang="en-US" altLang="zh-CN" sz="2000" dirty="0">
              <a:cs typeface="+mn-ea"/>
              <a:sym typeface="+mn-lt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cs typeface="+mn-ea"/>
                <a:sym typeface="+mn-lt"/>
              </a:rPr>
              <a:t>每当右边的人比左边的人高时，左边的所有人一定不能与右边的人再看到，因此只需维护一个</a:t>
            </a:r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单调递增栈。</a:t>
            </a:r>
            <a:br>
              <a:rPr lang="en-US" altLang="zh-CN" sz="2000" dirty="0">
                <a:solidFill>
                  <a:srgbClr val="FF0000"/>
                </a:solidFill>
                <a:cs typeface="+mn-ea"/>
                <a:sym typeface="+mn-lt"/>
              </a:rPr>
            </a:br>
            <a:r>
              <a:rPr lang="en-US" altLang="zh-CN" sz="2000" dirty="0">
                <a:cs typeface="+mn-ea"/>
                <a:sym typeface="+mn-lt"/>
              </a:rPr>
              <a:t>1.</a:t>
            </a:r>
            <a:r>
              <a:rPr lang="zh-CN" altLang="en-US" sz="2000" dirty="0">
                <a:cs typeface="+mn-ea"/>
                <a:sym typeface="+mn-lt"/>
              </a:rPr>
              <a:t>若右边的人比左边的矮：直接</a:t>
            </a:r>
            <a:r>
              <a:rPr lang="en-US" altLang="zh-CN" sz="2000" dirty="0">
                <a:cs typeface="+mn-ea"/>
                <a:sym typeface="+mn-lt"/>
              </a:rPr>
              <a:t>+1</a:t>
            </a:r>
            <a:r>
              <a:rPr lang="zh-CN" altLang="en-US" sz="2000" dirty="0">
                <a:cs typeface="+mn-ea"/>
                <a:sym typeface="+mn-lt"/>
              </a:rPr>
              <a:t>；</a:t>
            </a:r>
            <a:endParaRPr lang="en-US" altLang="zh-CN" sz="2000" dirty="0">
              <a:cs typeface="+mn-ea"/>
              <a:sym typeface="+mn-lt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cs typeface="+mn-ea"/>
                <a:sym typeface="+mn-lt"/>
              </a:rPr>
              <a:t>2.</a:t>
            </a:r>
            <a:r>
              <a:rPr lang="zh-CN" altLang="en-US" sz="2000" dirty="0">
                <a:cs typeface="+mn-ea"/>
                <a:sym typeface="+mn-lt"/>
              </a:rPr>
              <a:t>若右边的人比左边的高：弹出所有比右边的人矮的人，并加上这些弹出的数量。若弹出部分后，栈顶元素与新入栈的元素相同，就变成了第三条</a:t>
            </a:r>
            <a:endParaRPr lang="en-US" altLang="zh-CN" sz="2000" dirty="0">
              <a:cs typeface="+mn-ea"/>
              <a:sym typeface="+mn-lt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cs typeface="+mn-ea"/>
                <a:sym typeface="+mn-lt"/>
              </a:rPr>
              <a:t>3.</a:t>
            </a:r>
            <a:r>
              <a:rPr lang="zh-CN" altLang="en-US" sz="2000" dirty="0">
                <a:cs typeface="+mn-ea"/>
                <a:sym typeface="+mn-lt"/>
              </a:rPr>
              <a:t>若右边的和左边的一样高：弹出所有高度一样的人计数后，重新压入。</a:t>
            </a:r>
            <a:endParaRPr lang="en-US" altLang="zh-CN" sz="2000" dirty="0">
              <a:cs typeface="+mn-ea"/>
              <a:sym typeface="+mn-lt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>
              <a:cs typeface="+mn-ea"/>
              <a:sym typeface="+mn-lt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注意：</a:t>
            </a:r>
            <a:r>
              <a:rPr lang="en-US" altLang="zh-CN" sz="2000" dirty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cs typeface="+mn-ea"/>
                <a:sym typeface="+mn-lt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两种情况下，若栈中还有元素，应当再</a:t>
            </a:r>
            <a:r>
              <a:rPr lang="en-US" altLang="zh-CN" sz="2000" dirty="0">
                <a:solidFill>
                  <a:srgbClr val="FF0000"/>
                </a:solidFill>
                <a:cs typeface="+mn-ea"/>
                <a:sym typeface="+mn-lt"/>
              </a:rPr>
              <a:t>+1</a:t>
            </a:r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！</a:t>
            </a:r>
            <a:endParaRPr lang="en-US" altLang="zh-CN" sz="2000" dirty="0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804001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7">
            <a:extLst>
              <a:ext uri="{FF2B5EF4-FFF2-40B4-BE49-F238E27FC236}">
                <a16:creationId xmlns:a16="http://schemas.microsoft.com/office/drawing/2014/main" id="{C29B25AB-2A34-4A06-90A1-E7A5F46536F8}"/>
              </a:ext>
            </a:extLst>
          </p:cNvPr>
          <p:cNvGrpSpPr/>
          <p:nvPr/>
        </p:nvGrpSpPr>
        <p:grpSpPr>
          <a:xfrm>
            <a:off x="9703215" y="156121"/>
            <a:ext cx="2370403" cy="899117"/>
            <a:chOff x="9255540" y="184696"/>
            <a:chExt cx="2370403" cy="899117"/>
          </a:xfrm>
        </p:grpSpPr>
        <p:grpSp>
          <p:nvGrpSpPr>
            <p:cNvPr id="6" name="组 46">
              <a:extLst>
                <a:ext uri="{FF2B5EF4-FFF2-40B4-BE49-F238E27FC236}">
                  <a16:creationId xmlns:a16="http://schemas.microsoft.com/office/drawing/2014/main" id="{DE124F02-D40A-48D9-838F-82AA48C46C6E}"/>
                </a:ext>
              </a:extLst>
            </p:cNvPr>
            <p:cNvGrpSpPr/>
            <p:nvPr/>
          </p:nvGrpSpPr>
          <p:grpSpPr>
            <a:xfrm>
              <a:off x="9255540" y="367966"/>
              <a:ext cx="2370403" cy="715847"/>
              <a:chOff x="9255540" y="367966"/>
              <a:chExt cx="2370403" cy="715847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2004881B-97D7-49FB-9228-30F6362D3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55540" y="367966"/>
                <a:ext cx="674716" cy="616327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A40B5700-1742-4AFD-A013-4CA7643D72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53258" y="710616"/>
                <a:ext cx="1772685" cy="373197"/>
              </a:xfrm>
              <a:prstGeom prst="rect">
                <a:avLst/>
              </a:prstGeom>
            </p:spPr>
          </p:pic>
        </p:grp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260E98A-DA13-42F5-93A0-45628EF660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36" r="32116"/>
            <a:stretch/>
          </p:blipFill>
          <p:spPr>
            <a:xfrm>
              <a:off x="9841461" y="184696"/>
              <a:ext cx="1445958" cy="823890"/>
            </a:xfrm>
            <a:prstGeom prst="rect">
              <a:avLst/>
            </a:prstGeom>
          </p:spPr>
        </p:pic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B95B67B6-0B32-4796-B226-27F0E80337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2641"/>
            <a:ext cx="12192000" cy="15535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6561C1F-707E-4E06-82A5-9B49BF63F9B9}"/>
              </a:ext>
            </a:extLst>
          </p:cNvPr>
          <p:cNvSpPr txBox="1"/>
          <p:nvPr/>
        </p:nvSpPr>
        <p:spPr>
          <a:xfrm>
            <a:off x="2488640" y="2103517"/>
            <a:ext cx="72145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spc="85" dirty="0">
                <a:solidFill>
                  <a:srgbClr val="36418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000" spc="85" dirty="0">
                <a:solidFill>
                  <a:srgbClr val="36418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、栈和队列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spc="85" dirty="0">
                <a:solidFill>
                  <a:srgbClr val="36418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000" spc="85" dirty="0">
                <a:solidFill>
                  <a:srgbClr val="36418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、单调数据结构</a:t>
            </a:r>
            <a:endParaRPr lang="en-US" altLang="zh-CN" sz="2000" spc="85" dirty="0">
              <a:solidFill>
                <a:srgbClr val="36418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spc="85" dirty="0">
                <a:solidFill>
                  <a:srgbClr val="36418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000" spc="85" dirty="0">
                <a:solidFill>
                  <a:srgbClr val="36418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、并查集</a:t>
            </a:r>
            <a:endParaRPr lang="en-US" altLang="zh-CN" sz="2000" spc="85" dirty="0">
              <a:solidFill>
                <a:srgbClr val="36418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spc="85" dirty="0">
                <a:solidFill>
                  <a:srgbClr val="36418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2000" spc="85" dirty="0">
                <a:solidFill>
                  <a:srgbClr val="36418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000" spc="85" dirty="0">
                <a:solidFill>
                  <a:srgbClr val="36418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BFS</a:t>
            </a:r>
            <a:r>
              <a:rPr lang="zh-CN" altLang="en-US" sz="2000" spc="85" dirty="0">
                <a:solidFill>
                  <a:srgbClr val="36418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（宽度优先搜索）</a:t>
            </a:r>
          </a:p>
        </p:txBody>
      </p:sp>
    </p:spTree>
    <p:extLst>
      <p:ext uri="{BB962C8B-B14F-4D97-AF65-F5344CB8AC3E}">
        <p14:creationId xmlns:p14="http://schemas.microsoft.com/office/powerpoint/2010/main" val="4248330359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7BCB3B07-414B-4DE2-ACD1-FDAA82C69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1220" y="133170"/>
            <a:ext cx="2377646" cy="73920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95B67B6-0B32-4796-B226-27F0E80337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2641"/>
            <a:ext cx="12192000" cy="155359"/>
          </a:xfrm>
          <a:prstGeom prst="rect">
            <a:avLst/>
          </a:prstGeom>
        </p:spPr>
      </p:pic>
      <p:grpSp>
        <p:nvGrpSpPr>
          <p:cNvPr id="13" name="Group 4">
            <a:extLst>
              <a:ext uri="{FF2B5EF4-FFF2-40B4-BE49-F238E27FC236}">
                <a16:creationId xmlns:a16="http://schemas.microsoft.com/office/drawing/2014/main" id="{7F3BCEE8-4B26-4328-B19C-1C3970607BFD}"/>
              </a:ext>
            </a:extLst>
          </p:cNvPr>
          <p:cNvGrpSpPr/>
          <p:nvPr/>
        </p:nvGrpSpPr>
        <p:grpSpPr>
          <a:xfrm>
            <a:off x="873125" y="606171"/>
            <a:ext cx="10445749" cy="758834"/>
            <a:chOff x="0" y="-19052"/>
            <a:chExt cx="13599375" cy="3358389"/>
          </a:xfrm>
        </p:grpSpPr>
        <p:sp>
          <p:nvSpPr>
            <p:cNvPr id="14" name="TextBox 5">
              <a:extLst>
                <a:ext uri="{FF2B5EF4-FFF2-40B4-BE49-F238E27FC236}">
                  <a16:creationId xmlns:a16="http://schemas.microsoft.com/office/drawing/2014/main" id="{38B65A68-02AA-4176-978A-127AAB904C2C}"/>
                </a:ext>
              </a:extLst>
            </p:cNvPr>
            <p:cNvSpPr txBox="1"/>
            <p:nvPr/>
          </p:nvSpPr>
          <p:spPr>
            <a:xfrm>
              <a:off x="0" y="-19052"/>
              <a:ext cx="13599375" cy="26570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100"/>
                </a:lnSpc>
              </a:pPr>
              <a:r>
                <a:rPr lang="zh-CN" altLang="en-US" sz="3600" b="1" spc="85" dirty="0">
                  <a:solidFill>
                    <a:srgbClr val="3641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</a:t>
              </a:r>
              <a:endParaRPr lang="en-US" sz="3600" b="1" spc="85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AutoShape 7">
              <a:extLst>
                <a:ext uri="{FF2B5EF4-FFF2-40B4-BE49-F238E27FC236}">
                  <a16:creationId xmlns:a16="http://schemas.microsoft.com/office/drawing/2014/main" id="{FAA9FF91-ECD7-426C-92B7-1BA78A988454}"/>
                </a:ext>
              </a:extLst>
            </p:cNvPr>
            <p:cNvSpPr/>
            <p:nvPr/>
          </p:nvSpPr>
          <p:spPr>
            <a:xfrm>
              <a:off x="0" y="3237736"/>
              <a:ext cx="1574801" cy="101601"/>
            </a:xfrm>
            <a:prstGeom prst="rect">
              <a:avLst/>
            </a:prstGeom>
            <a:solidFill>
              <a:srgbClr val="364182"/>
            </a:solidFill>
          </p:spPr>
        </p:sp>
      </p:grp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7EB8D8D-ABAB-452C-8C27-7650EF6B6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307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cs typeface="+mn-ea"/>
                <a:sym typeface="+mn-lt"/>
              </a:rPr>
              <a:t>后加的三组数据十分坑人！有大量连续的情况，因此要想个办法！</a:t>
            </a:r>
            <a:endParaRPr lang="en-US" altLang="zh-CN" sz="2000" dirty="0">
              <a:cs typeface="+mn-ea"/>
              <a:sym typeface="+mn-lt"/>
            </a:endParaRPr>
          </a:p>
          <a:p>
            <a:pPr marL="0" indent="0">
              <a:buNone/>
            </a:pPr>
            <a:endParaRPr lang="zh-CN" altLang="en-US" sz="2000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2000" dirty="0">
                <a:cs typeface="+mn-ea"/>
                <a:sym typeface="+mn-lt"/>
              </a:rPr>
              <a:t>我们定义一个</a:t>
            </a:r>
            <a:r>
              <a:rPr lang="en-US" altLang="zh-CN" sz="2000" dirty="0">
                <a:cs typeface="+mn-ea"/>
                <a:sym typeface="+mn-lt"/>
              </a:rPr>
              <a:t>same</a:t>
            </a:r>
            <a:r>
              <a:rPr lang="zh-CN" altLang="en-US" sz="2000" dirty="0">
                <a:cs typeface="+mn-ea"/>
                <a:sym typeface="+mn-lt"/>
              </a:rPr>
              <a:t>，表示当前栈顶相同的元素有多少个，显然</a:t>
            </a:r>
            <a:r>
              <a:rPr lang="en-US" altLang="zh-CN" sz="2000" dirty="0">
                <a:cs typeface="+mn-ea"/>
                <a:sym typeface="+mn-lt"/>
              </a:rPr>
              <a:t>same</a:t>
            </a:r>
            <a:r>
              <a:rPr lang="zh-CN" altLang="en-US" sz="2000" dirty="0">
                <a:cs typeface="+mn-ea"/>
                <a:sym typeface="+mn-lt"/>
              </a:rPr>
              <a:t>的值最小为</a:t>
            </a:r>
            <a:r>
              <a:rPr lang="en-US" altLang="zh-CN" sz="2000" dirty="0">
                <a:cs typeface="+mn-ea"/>
                <a:sym typeface="+mn-lt"/>
              </a:rPr>
              <a:t>1</a:t>
            </a:r>
            <a:r>
              <a:rPr lang="zh-CN" altLang="en-US" sz="2000" dirty="0">
                <a:cs typeface="+mn-ea"/>
                <a:sym typeface="+mn-lt"/>
              </a:rPr>
              <a:t>。我们发现栈顶元素和要入栈的元素相同时，不在出栈入栈操作，而是直接将新元素入栈，同时加上</a:t>
            </a:r>
            <a:r>
              <a:rPr lang="en-US" altLang="zh-CN" sz="2000" dirty="0">
                <a:cs typeface="+mn-ea"/>
                <a:sym typeface="+mn-lt"/>
              </a:rPr>
              <a:t>same</a:t>
            </a:r>
          </a:p>
          <a:p>
            <a:endParaRPr lang="en-US" altLang="zh-CN" sz="2000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2000" dirty="0">
                <a:cs typeface="+mn-ea"/>
                <a:sym typeface="+mn-lt"/>
              </a:rPr>
              <a:t>注意：若栈不是所有元素都相同，还应当</a:t>
            </a:r>
            <a:r>
              <a:rPr lang="en-US" altLang="zh-CN" sz="2000" dirty="0">
                <a:cs typeface="+mn-ea"/>
                <a:sym typeface="+mn-lt"/>
              </a:rPr>
              <a:t>+1</a:t>
            </a:r>
            <a:r>
              <a:rPr lang="zh-CN" altLang="en-US" sz="2000" dirty="0">
                <a:cs typeface="+mn-ea"/>
                <a:sym typeface="+mn-lt"/>
              </a:rPr>
              <a:t>。</a:t>
            </a:r>
            <a:endParaRPr lang="en-US" altLang="zh-CN" sz="2000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2000" dirty="0">
                <a:cs typeface="+mn-ea"/>
                <a:sym typeface="+mn-lt"/>
              </a:rPr>
              <a:t>出现多个相同不只有新入栈的元素和栈顶相同，还可能是因为删掉一些元素后相同。</a:t>
            </a:r>
            <a:endParaRPr lang="en-US" altLang="zh-CN" sz="20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4294496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7">
            <a:extLst>
              <a:ext uri="{FF2B5EF4-FFF2-40B4-BE49-F238E27FC236}">
                <a16:creationId xmlns:a16="http://schemas.microsoft.com/office/drawing/2014/main" id="{C29B25AB-2A34-4A06-90A1-E7A5F46536F8}"/>
              </a:ext>
            </a:extLst>
          </p:cNvPr>
          <p:cNvGrpSpPr/>
          <p:nvPr/>
        </p:nvGrpSpPr>
        <p:grpSpPr>
          <a:xfrm>
            <a:off x="9703215" y="156121"/>
            <a:ext cx="2370403" cy="899117"/>
            <a:chOff x="9255540" y="184696"/>
            <a:chExt cx="2370403" cy="899117"/>
          </a:xfrm>
        </p:grpSpPr>
        <p:grpSp>
          <p:nvGrpSpPr>
            <p:cNvPr id="6" name="组 46">
              <a:extLst>
                <a:ext uri="{FF2B5EF4-FFF2-40B4-BE49-F238E27FC236}">
                  <a16:creationId xmlns:a16="http://schemas.microsoft.com/office/drawing/2014/main" id="{DE124F02-D40A-48D9-838F-82AA48C46C6E}"/>
                </a:ext>
              </a:extLst>
            </p:cNvPr>
            <p:cNvGrpSpPr/>
            <p:nvPr/>
          </p:nvGrpSpPr>
          <p:grpSpPr>
            <a:xfrm>
              <a:off x="9255540" y="367966"/>
              <a:ext cx="2370403" cy="715847"/>
              <a:chOff x="9255540" y="367966"/>
              <a:chExt cx="2370403" cy="715847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2004881B-97D7-49FB-9228-30F6362D3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55540" y="367966"/>
                <a:ext cx="674716" cy="616327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A40B5700-1742-4AFD-A013-4CA7643D72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53258" y="710616"/>
                <a:ext cx="1772685" cy="373197"/>
              </a:xfrm>
              <a:prstGeom prst="rect">
                <a:avLst/>
              </a:prstGeom>
            </p:spPr>
          </p:pic>
        </p:grp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260E98A-DA13-42F5-93A0-45628EF660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36" r="32116"/>
            <a:stretch/>
          </p:blipFill>
          <p:spPr>
            <a:xfrm>
              <a:off x="9841461" y="184696"/>
              <a:ext cx="1445958" cy="823890"/>
            </a:xfrm>
            <a:prstGeom prst="rect">
              <a:avLst/>
            </a:prstGeom>
          </p:spPr>
        </p:pic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B95B67B6-0B32-4796-B226-27F0E80337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2641"/>
            <a:ext cx="12192000" cy="15535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BA40C9D-A348-4275-9B44-6588847C51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864" y="0"/>
            <a:ext cx="843379" cy="1055238"/>
          </a:xfrm>
          <a:prstGeom prst="rect">
            <a:avLst/>
          </a:prstGeom>
        </p:spPr>
      </p:pic>
      <p:sp>
        <p:nvSpPr>
          <p:cNvPr id="2" name="流程图: 接点 1">
            <a:extLst>
              <a:ext uri="{FF2B5EF4-FFF2-40B4-BE49-F238E27FC236}">
                <a16:creationId xmlns:a16="http://schemas.microsoft.com/office/drawing/2014/main" id="{0AECEE3B-4C6E-4619-A061-B46FEE1380F1}"/>
              </a:ext>
            </a:extLst>
          </p:cNvPr>
          <p:cNvSpPr/>
          <p:nvPr/>
        </p:nvSpPr>
        <p:spPr>
          <a:xfrm>
            <a:off x="1325552" y="684063"/>
            <a:ext cx="1062001" cy="1028322"/>
          </a:xfrm>
          <a:prstGeom prst="flowChartConnector">
            <a:avLst/>
          </a:prstGeom>
          <a:solidFill>
            <a:srgbClr val="4786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6CA3D9-E847-4FC1-BE32-5DDB05CC39FC}"/>
              </a:ext>
            </a:extLst>
          </p:cNvPr>
          <p:cNvSpPr txBox="1"/>
          <p:nvPr/>
        </p:nvSpPr>
        <p:spPr>
          <a:xfrm>
            <a:off x="1565493" y="610504"/>
            <a:ext cx="4971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zh-CN" altLang="en-US" sz="6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CB319C-6A27-4235-A204-75147F60B17F}"/>
              </a:ext>
            </a:extLst>
          </p:cNvPr>
          <p:cNvSpPr txBox="1"/>
          <p:nvPr/>
        </p:nvSpPr>
        <p:spPr>
          <a:xfrm>
            <a:off x="0" y="2244420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spc="85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8800" b="1" spc="85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并查集</a:t>
            </a:r>
          </a:p>
        </p:txBody>
      </p:sp>
    </p:spTree>
    <p:extLst>
      <p:ext uri="{BB962C8B-B14F-4D97-AF65-F5344CB8AC3E}">
        <p14:creationId xmlns:p14="http://schemas.microsoft.com/office/powerpoint/2010/main" val="3591588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95B67B6-0B32-4796-B226-27F0E8033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2641"/>
            <a:ext cx="12192000" cy="155359"/>
          </a:xfrm>
          <a:prstGeom prst="rect">
            <a:avLst/>
          </a:prstGeom>
        </p:spPr>
      </p:pic>
      <p:grpSp>
        <p:nvGrpSpPr>
          <p:cNvPr id="13" name="Group 4">
            <a:extLst>
              <a:ext uri="{FF2B5EF4-FFF2-40B4-BE49-F238E27FC236}">
                <a16:creationId xmlns:a16="http://schemas.microsoft.com/office/drawing/2014/main" id="{7F3BCEE8-4B26-4328-B19C-1C3970607BFD}"/>
              </a:ext>
            </a:extLst>
          </p:cNvPr>
          <p:cNvGrpSpPr/>
          <p:nvPr/>
        </p:nvGrpSpPr>
        <p:grpSpPr>
          <a:xfrm>
            <a:off x="873125" y="606171"/>
            <a:ext cx="10445749" cy="758834"/>
            <a:chOff x="0" y="-19052"/>
            <a:chExt cx="13599375" cy="3358389"/>
          </a:xfrm>
        </p:grpSpPr>
        <p:sp>
          <p:nvSpPr>
            <p:cNvPr id="14" name="TextBox 5">
              <a:extLst>
                <a:ext uri="{FF2B5EF4-FFF2-40B4-BE49-F238E27FC236}">
                  <a16:creationId xmlns:a16="http://schemas.microsoft.com/office/drawing/2014/main" id="{38B65A68-02AA-4176-978A-127AAB904C2C}"/>
                </a:ext>
              </a:extLst>
            </p:cNvPr>
            <p:cNvSpPr txBox="1"/>
            <p:nvPr/>
          </p:nvSpPr>
          <p:spPr>
            <a:xfrm>
              <a:off x="0" y="-19052"/>
              <a:ext cx="13599375" cy="2894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100"/>
                </a:lnSpc>
              </a:pPr>
              <a:r>
                <a:rPr lang="zh-CN" altLang="en-US" sz="4267" b="1" spc="85" dirty="0">
                  <a:solidFill>
                    <a:srgbClr val="3641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引入</a:t>
              </a:r>
              <a:endParaRPr lang="en-US" sz="4267" b="1" spc="85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AutoShape 7">
              <a:extLst>
                <a:ext uri="{FF2B5EF4-FFF2-40B4-BE49-F238E27FC236}">
                  <a16:creationId xmlns:a16="http://schemas.microsoft.com/office/drawing/2014/main" id="{FAA9FF91-ECD7-426C-92B7-1BA78A988454}"/>
                </a:ext>
              </a:extLst>
            </p:cNvPr>
            <p:cNvSpPr/>
            <p:nvPr/>
          </p:nvSpPr>
          <p:spPr>
            <a:xfrm>
              <a:off x="0" y="3237736"/>
              <a:ext cx="1574801" cy="101601"/>
            </a:xfrm>
            <a:prstGeom prst="rect">
              <a:avLst/>
            </a:prstGeom>
            <a:solidFill>
              <a:srgbClr val="364182"/>
            </a:solidFill>
          </p:spPr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7BCB3B07-414B-4DE2-ACD1-FDAA82C69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1220" y="133170"/>
            <a:ext cx="2377646" cy="739204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B8E6ED0-425A-4822-85D4-899E37EA6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307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cs typeface="+mn-ea"/>
                <a:sym typeface="+mn-lt"/>
              </a:rPr>
              <a:t>设想如下关系：</a:t>
            </a:r>
            <a:endParaRPr lang="en-US" altLang="zh-CN" sz="2000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 sz="2000" dirty="0">
                <a:cs typeface="+mn-ea"/>
                <a:sym typeface="+mn-lt"/>
              </a:rPr>
              <a:t>1.</a:t>
            </a:r>
            <a:r>
              <a:rPr lang="zh-CN" altLang="en-US" sz="2000" dirty="0">
                <a:cs typeface="+mn-ea"/>
                <a:sym typeface="+mn-lt"/>
              </a:rPr>
              <a:t>在一个家庭中有如下关系：</a:t>
            </a:r>
            <a:endParaRPr lang="en-US" altLang="zh-CN" sz="2000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2000" dirty="0">
                <a:cs typeface="+mn-ea"/>
                <a:sym typeface="+mn-lt"/>
              </a:rPr>
              <a:t>爷爷是老大，他有两个儿子老二和老三；老二生了三个儿子，分别是老四、老五、老六</a:t>
            </a:r>
            <a:r>
              <a:rPr lang="en-US" altLang="zh-CN" sz="2000" dirty="0">
                <a:cs typeface="+mn-ea"/>
                <a:sym typeface="+mn-lt"/>
              </a:rPr>
              <a:t>…</a:t>
            </a:r>
          </a:p>
          <a:p>
            <a:pPr marL="0" indent="0">
              <a:buNone/>
            </a:pPr>
            <a:endParaRPr lang="en-US" altLang="zh-CN" sz="2000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 sz="2000" dirty="0">
                <a:cs typeface="+mn-ea"/>
                <a:sym typeface="+mn-lt"/>
              </a:rPr>
              <a:t>2.</a:t>
            </a:r>
            <a:r>
              <a:rPr lang="zh-CN" altLang="en-US" sz="2000" dirty="0">
                <a:cs typeface="+mn-ea"/>
                <a:sym typeface="+mn-lt"/>
              </a:rPr>
              <a:t>在某地盘上活跃着几个帮派，有</a:t>
            </a:r>
            <a:r>
              <a:rPr lang="en-US" altLang="zh-CN" sz="2000" dirty="0">
                <a:cs typeface="+mn-ea"/>
                <a:sym typeface="+mn-lt"/>
              </a:rPr>
              <a:t>A</a:t>
            </a:r>
            <a:r>
              <a:rPr lang="zh-CN" altLang="en-US" sz="2000" dirty="0">
                <a:cs typeface="+mn-ea"/>
                <a:sym typeface="+mn-lt"/>
              </a:rPr>
              <a:t>帮、</a:t>
            </a:r>
            <a:r>
              <a:rPr lang="en-US" altLang="zh-CN" sz="2000" dirty="0">
                <a:cs typeface="+mn-ea"/>
                <a:sym typeface="+mn-lt"/>
              </a:rPr>
              <a:t>B</a:t>
            </a:r>
            <a:r>
              <a:rPr lang="zh-CN" altLang="en-US" sz="2000" dirty="0">
                <a:cs typeface="+mn-ea"/>
                <a:sym typeface="+mn-lt"/>
              </a:rPr>
              <a:t>帮、</a:t>
            </a:r>
            <a:r>
              <a:rPr lang="en-US" altLang="zh-CN" sz="2000" dirty="0">
                <a:cs typeface="+mn-ea"/>
                <a:sym typeface="+mn-lt"/>
              </a:rPr>
              <a:t>C</a:t>
            </a:r>
            <a:r>
              <a:rPr lang="zh-CN" altLang="en-US" sz="2000" dirty="0">
                <a:cs typeface="+mn-ea"/>
                <a:sym typeface="+mn-lt"/>
              </a:rPr>
              <a:t>帮，其组织结构类似于例子</a:t>
            </a:r>
            <a:r>
              <a:rPr lang="en-US" altLang="zh-CN" sz="2000" dirty="0">
                <a:cs typeface="+mn-ea"/>
                <a:sym typeface="+mn-lt"/>
              </a:rPr>
              <a:t>1</a:t>
            </a:r>
            <a:r>
              <a:rPr lang="zh-CN" altLang="en-US" sz="2000" dirty="0">
                <a:cs typeface="+mn-ea"/>
                <a:sym typeface="+mn-lt"/>
              </a:rPr>
              <a:t>。但是有一天，</a:t>
            </a:r>
            <a:r>
              <a:rPr lang="en-US" altLang="zh-CN" sz="2000" dirty="0">
                <a:cs typeface="+mn-ea"/>
                <a:sym typeface="+mn-lt"/>
              </a:rPr>
              <a:t>A</a:t>
            </a:r>
            <a:r>
              <a:rPr lang="zh-CN" altLang="en-US" sz="2000" dirty="0">
                <a:cs typeface="+mn-ea"/>
                <a:sym typeface="+mn-lt"/>
              </a:rPr>
              <a:t>帮将</a:t>
            </a:r>
            <a:r>
              <a:rPr lang="en-US" altLang="zh-CN" sz="2000" dirty="0">
                <a:cs typeface="+mn-ea"/>
                <a:sym typeface="+mn-lt"/>
              </a:rPr>
              <a:t>B</a:t>
            </a:r>
            <a:r>
              <a:rPr lang="zh-CN" altLang="en-US" sz="2000" dirty="0">
                <a:cs typeface="+mn-ea"/>
                <a:sym typeface="+mn-lt"/>
              </a:rPr>
              <a:t>帮吞并了</a:t>
            </a:r>
            <a:r>
              <a:rPr lang="en-US" altLang="zh-CN" sz="2000" dirty="0">
                <a:cs typeface="+mn-ea"/>
                <a:sym typeface="+mn-lt"/>
              </a:rPr>
              <a:t>…</a:t>
            </a:r>
          </a:p>
          <a:p>
            <a:pPr marL="0" indent="0">
              <a:buNone/>
            </a:pPr>
            <a:endParaRPr lang="en-US" altLang="zh-CN" sz="2000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2000" dirty="0">
                <a:cs typeface="+mn-ea"/>
                <a:sym typeface="+mn-lt"/>
              </a:rPr>
              <a:t>类似这样的数据我们该用什么样的结构存储？</a:t>
            </a:r>
            <a:endParaRPr lang="en-US" altLang="zh-CN" sz="2000" dirty="0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EA0546-AD07-4439-8EA1-F2D1A4DB8E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3753" y="3642645"/>
            <a:ext cx="3771047" cy="282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822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95B67B6-0B32-4796-B226-27F0E8033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2641"/>
            <a:ext cx="12192000" cy="155359"/>
          </a:xfrm>
          <a:prstGeom prst="rect">
            <a:avLst/>
          </a:prstGeom>
        </p:spPr>
      </p:pic>
      <p:grpSp>
        <p:nvGrpSpPr>
          <p:cNvPr id="13" name="Group 4">
            <a:extLst>
              <a:ext uri="{FF2B5EF4-FFF2-40B4-BE49-F238E27FC236}">
                <a16:creationId xmlns:a16="http://schemas.microsoft.com/office/drawing/2014/main" id="{7F3BCEE8-4B26-4328-B19C-1C3970607BFD}"/>
              </a:ext>
            </a:extLst>
          </p:cNvPr>
          <p:cNvGrpSpPr/>
          <p:nvPr/>
        </p:nvGrpSpPr>
        <p:grpSpPr>
          <a:xfrm>
            <a:off x="873125" y="606171"/>
            <a:ext cx="10445749" cy="758834"/>
            <a:chOff x="0" y="-19052"/>
            <a:chExt cx="13599375" cy="3358389"/>
          </a:xfrm>
        </p:grpSpPr>
        <p:sp>
          <p:nvSpPr>
            <p:cNvPr id="14" name="TextBox 5">
              <a:extLst>
                <a:ext uri="{FF2B5EF4-FFF2-40B4-BE49-F238E27FC236}">
                  <a16:creationId xmlns:a16="http://schemas.microsoft.com/office/drawing/2014/main" id="{38B65A68-02AA-4176-978A-127AAB904C2C}"/>
                </a:ext>
              </a:extLst>
            </p:cNvPr>
            <p:cNvSpPr txBox="1"/>
            <p:nvPr/>
          </p:nvSpPr>
          <p:spPr>
            <a:xfrm>
              <a:off x="0" y="-19052"/>
              <a:ext cx="13599375" cy="2894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100"/>
                </a:lnSpc>
              </a:pPr>
              <a:r>
                <a:rPr lang="zh-CN" altLang="en-US" sz="4267" b="1" spc="85" dirty="0">
                  <a:solidFill>
                    <a:srgbClr val="3641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</a:t>
              </a:r>
              <a:endParaRPr lang="en-US" sz="4267" b="1" spc="85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AutoShape 7">
              <a:extLst>
                <a:ext uri="{FF2B5EF4-FFF2-40B4-BE49-F238E27FC236}">
                  <a16:creationId xmlns:a16="http://schemas.microsoft.com/office/drawing/2014/main" id="{FAA9FF91-ECD7-426C-92B7-1BA78A988454}"/>
                </a:ext>
              </a:extLst>
            </p:cNvPr>
            <p:cNvSpPr/>
            <p:nvPr/>
          </p:nvSpPr>
          <p:spPr>
            <a:xfrm>
              <a:off x="0" y="3237736"/>
              <a:ext cx="1574801" cy="101601"/>
            </a:xfrm>
            <a:prstGeom prst="rect">
              <a:avLst/>
            </a:prstGeom>
            <a:solidFill>
              <a:srgbClr val="364182"/>
            </a:solidFill>
          </p:spPr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7BCB3B07-414B-4DE2-ACD1-FDAA82C69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1220" y="133170"/>
            <a:ext cx="2377646" cy="73920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920ED2C-FD63-4971-B0A4-AD46B3DED671}"/>
              </a:ext>
            </a:extLst>
          </p:cNvPr>
          <p:cNvSpPr/>
          <p:nvPr/>
        </p:nvSpPr>
        <p:spPr>
          <a:xfrm>
            <a:off x="1170903" y="2227220"/>
            <a:ext cx="84503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并查集是一种树型的数据结构，用于处理一些不相交集合（</a:t>
            </a:r>
            <a:r>
              <a:rPr lang="en-US" altLang="zh-CN" dirty="0">
                <a:cs typeface="+mn-ea"/>
                <a:sym typeface="+mn-lt"/>
              </a:rPr>
              <a:t>Disjoint Sets</a:t>
            </a:r>
            <a:r>
              <a:rPr lang="zh-CN" altLang="en-US" dirty="0">
                <a:cs typeface="+mn-ea"/>
                <a:sym typeface="+mn-lt"/>
              </a:rPr>
              <a:t>）的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合并及查询</a:t>
            </a:r>
            <a:r>
              <a:rPr lang="zh-CN" altLang="en-US" dirty="0">
                <a:cs typeface="+mn-ea"/>
                <a:sym typeface="+mn-lt"/>
              </a:rPr>
              <a:t>问题。常常在使用中以森林来表示。</a:t>
            </a:r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9616715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95B67B6-0B32-4796-B226-27F0E8033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2641"/>
            <a:ext cx="12192000" cy="155359"/>
          </a:xfrm>
          <a:prstGeom prst="rect">
            <a:avLst/>
          </a:prstGeom>
        </p:spPr>
      </p:pic>
      <p:grpSp>
        <p:nvGrpSpPr>
          <p:cNvPr id="13" name="Group 4">
            <a:extLst>
              <a:ext uri="{FF2B5EF4-FFF2-40B4-BE49-F238E27FC236}">
                <a16:creationId xmlns:a16="http://schemas.microsoft.com/office/drawing/2014/main" id="{7F3BCEE8-4B26-4328-B19C-1C3970607BFD}"/>
              </a:ext>
            </a:extLst>
          </p:cNvPr>
          <p:cNvGrpSpPr/>
          <p:nvPr/>
        </p:nvGrpSpPr>
        <p:grpSpPr>
          <a:xfrm>
            <a:off x="873125" y="606171"/>
            <a:ext cx="10445749" cy="758834"/>
            <a:chOff x="0" y="-19052"/>
            <a:chExt cx="13599375" cy="3358389"/>
          </a:xfrm>
        </p:grpSpPr>
        <p:sp>
          <p:nvSpPr>
            <p:cNvPr id="14" name="TextBox 5">
              <a:extLst>
                <a:ext uri="{FF2B5EF4-FFF2-40B4-BE49-F238E27FC236}">
                  <a16:creationId xmlns:a16="http://schemas.microsoft.com/office/drawing/2014/main" id="{38B65A68-02AA-4176-978A-127AAB904C2C}"/>
                </a:ext>
              </a:extLst>
            </p:cNvPr>
            <p:cNvSpPr txBox="1"/>
            <p:nvPr/>
          </p:nvSpPr>
          <p:spPr>
            <a:xfrm>
              <a:off x="0" y="-19052"/>
              <a:ext cx="13599375" cy="2894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100"/>
                </a:lnSpc>
              </a:pPr>
              <a:r>
                <a:rPr lang="zh-CN" altLang="en-US" sz="4267" b="1" spc="85" dirty="0">
                  <a:solidFill>
                    <a:srgbClr val="3641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endParaRPr lang="en-US" sz="4267" b="1" spc="85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AutoShape 7">
              <a:extLst>
                <a:ext uri="{FF2B5EF4-FFF2-40B4-BE49-F238E27FC236}">
                  <a16:creationId xmlns:a16="http://schemas.microsoft.com/office/drawing/2014/main" id="{FAA9FF91-ECD7-426C-92B7-1BA78A988454}"/>
                </a:ext>
              </a:extLst>
            </p:cNvPr>
            <p:cNvSpPr/>
            <p:nvPr/>
          </p:nvSpPr>
          <p:spPr>
            <a:xfrm>
              <a:off x="0" y="3237736"/>
              <a:ext cx="1574801" cy="101601"/>
            </a:xfrm>
            <a:prstGeom prst="rect">
              <a:avLst/>
            </a:prstGeom>
            <a:solidFill>
              <a:srgbClr val="364182"/>
            </a:solidFill>
          </p:spPr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7BCB3B07-414B-4DE2-ACD1-FDAA82C69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1220" y="133170"/>
            <a:ext cx="2377646" cy="73920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888F457-66E8-4CCA-81AE-0E1E051AD903}"/>
              </a:ext>
            </a:extLst>
          </p:cNvPr>
          <p:cNvSpPr/>
          <p:nvPr/>
        </p:nvSpPr>
        <p:spPr>
          <a:xfrm>
            <a:off x="1031086" y="2002497"/>
            <a:ext cx="84503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定义：定义一个</a:t>
            </a:r>
            <a:r>
              <a:rPr lang="en-US" altLang="zh-CN" dirty="0">
                <a:cs typeface="+mn-ea"/>
                <a:sym typeface="+mn-lt"/>
              </a:rPr>
              <a:t>father</a:t>
            </a:r>
            <a:r>
              <a:rPr lang="zh-CN" altLang="en-US" dirty="0">
                <a:cs typeface="+mn-ea"/>
                <a:sym typeface="+mn-lt"/>
              </a:rPr>
              <a:t>数组，</a:t>
            </a:r>
            <a:r>
              <a:rPr lang="en-US" altLang="zh-CN" dirty="0">
                <a:cs typeface="+mn-ea"/>
                <a:sym typeface="+mn-lt"/>
              </a:rPr>
              <a:t>father[</a:t>
            </a:r>
            <a:r>
              <a:rPr lang="en-US" altLang="zh-CN" dirty="0" err="1">
                <a:cs typeface="+mn-ea"/>
                <a:sym typeface="+mn-lt"/>
              </a:rPr>
              <a:t>i</a:t>
            </a:r>
            <a:r>
              <a:rPr lang="en-US" altLang="zh-CN" dirty="0">
                <a:cs typeface="+mn-ea"/>
                <a:sym typeface="+mn-lt"/>
              </a:rPr>
              <a:t>]==j</a:t>
            </a:r>
            <a:r>
              <a:rPr lang="zh-CN" altLang="en-US" dirty="0">
                <a:cs typeface="+mn-ea"/>
                <a:sym typeface="+mn-lt"/>
              </a:rPr>
              <a:t>，若</a:t>
            </a:r>
            <a:r>
              <a:rPr lang="en-US" altLang="zh-CN" dirty="0" err="1">
                <a:cs typeface="+mn-ea"/>
                <a:sym typeface="+mn-lt"/>
              </a:rPr>
              <a:t>i</a:t>
            </a:r>
            <a:r>
              <a:rPr lang="en-US" altLang="zh-CN" dirty="0">
                <a:cs typeface="+mn-ea"/>
                <a:sym typeface="+mn-lt"/>
              </a:rPr>
              <a:t>==j,</a:t>
            </a:r>
            <a:r>
              <a:rPr lang="zh-CN" altLang="en-US" dirty="0">
                <a:cs typeface="+mn-ea"/>
                <a:sym typeface="+mn-lt"/>
              </a:rPr>
              <a:t>则</a:t>
            </a:r>
            <a:r>
              <a:rPr lang="en-US" altLang="zh-CN" dirty="0" err="1">
                <a:cs typeface="+mn-ea"/>
                <a:sym typeface="+mn-lt"/>
              </a:rPr>
              <a:t>i</a:t>
            </a:r>
            <a:r>
              <a:rPr lang="zh-CN" altLang="en-US" dirty="0">
                <a:cs typeface="+mn-ea"/>
                <a:sym typeface="+mn-lt"/>
              </a:rPr>
              <a:t>是祖宗，否则</a:t>
            </a:r>
            <a:r>
              <a:rPr lang="en-US" altLang="zh-CN" dirty="0">
                <a:cs typeface="+mn-ea"/>
                <a:sym typeface="+mn-lt"/>
              </a:rPr>
              <a:t>j</a:t>
            </a:r>
            <a:r>
              <a:rPr lang="zh-CN" altLang="en-US" dirty="0">
                <a:cs typeface="+mn-ea"/>
                <a:sym typeface="+mn-lt"/>
              </a:rPr>
              <a:t>就是</a:t>
            </a:r>
            <a:r>
              <a:rPr lang="en-US" altLang="zh-CN" dirty="0" err="1">
                <a:cs typeface="+mn-ea"/>
                <a:sym typeface="+mn-lt"/>
              </a:rPr>
              <a:t>i</a:t>
            </a:r>
            <a:r>
              <a:rPr lang="zh-CN" altLang="en-US" dirty="0">
                <a:cs typeface="+mn-ea"/>
                <a:sym typeface="+mn-lt"/>
              </a:rPr>
              <a:t>的父亲（不一定是祖宗）</a:t>
            </a:r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查询：递归调用，不断寻找</a:t>
            </a:r>
            <a:r>
              <a:rPr lang="en-US" altLang="zh-CN" dirty="0" err="1">
                <a:cs typeface="+mn-ea"/>
                <a:sym typeface="+mn-lt"/>
              </a:rPr>
              <a:t>i</a:t>
            </a:r>
            <a:r>
              <a:rPr lang="zh-CN" altLang="en-US" dirty="0">
                <a:cs typeface="+mn-ea"/>
                <a:sym typeface="+mn-lt"/>
              </a:rPr>
              <a:t>的父亲，</a:t>
            </a:r>
            <a:r>
              <a:rPr lang="en-US" altLang="zh-CN" dirty="0" err="1">
                <a:cs typeface="+mn-ea"/>
                <a:sym typeface="+mn-lt"/>
              </a:rPr>
              <a:t>i</a:t>
            </a:r>
            <a:r>
              <a:rPr lang="zh-CN" altLang="en-US" dirty="0">
                <a:cs typeface="+mn-ea"/>
                <a:sym typeface="+mn-lt"/>
              </a:rPr>
              <a:t>的爷爷，</a:t>
            </a:r>
            <a:r>
              <a:rPr lang="en-US" altLang="zh-CN" dirty="0" err="1">
                <a:cs typeface="+mn-ea"/>
                <a:sym typeface="+mn-lt"/>
              </a:rPr>
              <a:t>i</a:t>
            </a:r>
            <a:r>
              <a:rPr lang="zh-CN" altLang="en-US" dirty="0">
                <a:cs typeface="+mn-ea"/>
                <a:sym typeface="+mn-lt"/>
              </a:rPr>
              <a:t>的太爷</a:t>
            </a:r>
            <a:r>
              <a:rPr lang="en-US" altLang="zh-CN" dirty="0">
                <a:cs typeface="+mn-ea"/>
                <a:sym typeface="+mn-lt"/>
              </a:rPr>
              <a:t>…</a:t>
            </a:r>
            <a:r>
              <a:rPr lang="en-US" altLang="zh-CN" dirty="0" err="1">
                <a:cs typeface="+mn-ea"/>
                <a:sym typeface="+mn-lt"/>
              </a:rPr>
              <a:t>i</a:t>
            </a:r>
            <a:r>
              <a:rPr lang="zh-CN" altLang="en-US" dirty="0">
                <a:cs typeface="+mn-ea"/>
                <a:sym typeface="+mn-lt"/>
              </a:rPr>
              <a:t>的太太太太太爷，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直到找到</a:t>
            </a:r>
            <a:r>
              <a:rPr lang="en-US" altLang="zh-CN" dirty="0" err="1">
                <a:cs typeface="+mn-ea"/>
                <a:sym typeface="+mn-lt"/>
              </a:rPr>
              <a:t>i</a:t>
            </a:r>
            <a:r>
              <a:rPr lang="zh-CN" altLang="en-US" dirty="0">
                <a:cs typeface="+mn-ea"/>
                <a:sym typeface="+mn-lt"/>
              </a:rPr>
              <a:t>的祖宗。</a:t>
            </a:r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合并：</a:t>
            </a:r>
            <a:r>
              <a:rPr lang="en-US" altLang="zh-CN" dirty="0" err="1">
                <a:cs typeface="+mn-ea"/>
                <a:sym typeface="+mn-lt"/>
              </a:rPr>
              <a:t>i</a:t>
            </a:r>
            <a:r>
              <a:rPr lang="zh-CN" altLang="en-US" dirty="0">
                <a:cs typeface="+mn-ea"/>
                <a:sym typeface="+mn-lt"/>
              </a:rPr>
              <a:t>的祖宗变为</a:t>
            </a:r>
            <a:r>
              <a:rPr lang="en-US" altLang="zh-CN" dirty="0">
                <a:cs typeface="+mn-ea"/>
                <a:sym typeface="+mn-lt"/>
              </a:rPr>
              <a:t>j</a:t>
            </a:r>
            <a:r>
              <a:rPr lang="zh-CN" altLang="en-US" dirty="0">
                <a:cs typeface="+mn-ea"/>
                <a:sym typeface="+mn-lt"/>
              </a:rPr>
              <a:t>的祖宗。</a:t>
            </a:r>
            <a:endParaRPr lang="en-US" altLang="zh-CN" dirty="0"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1C908E0-9538-4D28-823F-5547EE6476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750" y="2576960"/>
            <a:ext cx="2573064" cy="192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73886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B2D58-C3B2-4298-8B63-D3942D935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EA8AB3-2887-40DD-985C-5FD533C4A237}"/>
              </a:ext>
            </a:extLst>
          </p:cNvPr>
          <p:cNvSpPr txBox="1"/>
          <p:nvPr/>
        </p:nvSpPr>
        <p:spPr>
          <a:xfrm>
            <a:off x="751205" y="564384"/>
            <a:ext cx="540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  <a:hlinkClick r:id="rId3"/>
              </a:rPr>
              <a:t>例题：落谷</a:t>
            </a:r>
            <a:r>
              <a:rPr lang="en-US" altLang="zh-CN" dirty="0">
                <a:cs typeface="+mn-ea"/>
                <a:sym typeface="+mn-lt"/>
                <a:hlinkClick r:id="rId3"/>
              </a:rPr>
              <a:t>P3367</a:t>
            </a:r>
            <a:r>
              <a:rPr lang="zh-CN" altLang="en-US" dirty="0">
                <a:cs typeface="+mn-ea"/>
                <a:sym typeface="+mn-lt"/>
                <a:hlinkClick r:id="rId3"/>
              </a:rPr>
              <a:t>：并查集（模板）</a:t>
            </a:r>
            <a:endParaRPr lang="en-US" altLang="zh-CN" dirty="0"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8BB58F-B91D-45BF-8C52-2901F8F593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81" y="1245527"/>
            <a:ext cx="9277350" cy="4686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FC3171A-3E34-4DFD-80A2-5A92F689DB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76"/>
          <a:stretch/>
        </p:blipFill>
        <p:spPr>
          <a:xfrm>
            <a:off x="6448918" y="1507250"/>
            <a:ext cx="5347301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59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95B67B6-0B32-4796-B226-27F0E8033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2641"/>
            <a:ext cx="12192000" cy="155359"/>
          </a:xfrm>
          <a:prstGeom prst="rect">
            <a:avLst/>
          </a:prstGeom>
        </p:spPr>
      </p:pic>
      <p:grpSp>
        <p:nvGrpSpPr>
          <p:cNvPr id="13" name="Group 4">
            <a:extLst>
              <a:ext uri="{FF2B5EF4-FFF2-40B4-BE49-F238E27FC236}">
                <a16:creationId xmlns:a16="http://schemas.microsoft.com/office/drawing/2014/main" id="{7F3BCEE8-4B26-4328-B19C-1C3970607BFD}"/>
              </a:ext>
            </a:extLst>
          </p:cNvPr>
          <p:cNvGrpSpPr/>
          <p:nvPr/>
        </p:nvGrpSpPr>
        <p:grpSpPr>
          <a:xfrm>
            <a:off x="873125" y="606171"/>
            <a:ext cx="10445749" cy="758834"/>
            <a:chOff x="0" y="-19052"/>
            <a:chExt cx="13599375" cy="3358389"/>
          </a:xfrm>
        </p:grpSpPr>
        <p:sp>
          <p:nvSpPr>
            <p:cNvPr id="14" name="TextBox 5">
              <a:extLst>
                <a:ext uri="{FF2B5EF4-FFF2-40B4-BE49-F238E27FC236}">
                  <a16:creationId xmlns:a16="http://schemas.microsoft.com/office/drawing/2014/main" id="{38B65A68-02AA-4176-978A-127AAB904C2C}"/>
                </a:ext>
              </a:extLst>
            </p:cNvPr>
            <p:cNvSpPr txBox="1"/>
            <p:nvPr/>
          </p:nvSpPr>
          <p:spPr>
            <a:xfrm>
              <a:off x="0" y="-19052"/>
              <a:ext cx="13599375" cy="2894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100"/>
                </a:lnSpc>
              </a:pPr>
              <a:r>
                <a:rPr lang="zh-CN" altLang="en-US" sz="4267" b="1" spc="85" dirty="0">
                  <a:solidFill>
                    <a:srgbClr val="3641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路径压缩</a:t>
              </a:r>
              <a:endParaRPr lang="en-US" sz="4267" b="1" spc="85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AutoShape 7">
              <a:extLst>
                <a:ext uri="{FF2B5EF4-FFF2-40B4-BE49-F238E27FC236}">
                  <a16:creationId xmlns:a16="http://schemas.microsoft.com/office/drawing/2014/main" id="{FAA9FF91-ECD7-426C-92B7-1BA78A988454}"/>
                </a:ext>
              </a:extLst>
            </p:cNvPr>
            <p:cNvSpPr/>
            <p:nvPr/>
          </p:nvSpPr>
          <p:spPr>
            <a:xfrm>
              <a:off x="0" y="3237736"/>
              <a:ext cx="1574801" cy="101601"/>
            </a:xfrm>
            <a:prstGeom prst="rect">
              <a:avLst/>
            </a:prstGeom>
            <a:solidFill>
              <a:srgbClr val="364182"/>
            </a:solidFill>
          </p:spPr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7BCB3B07-414B-4DE2-ACD1-FDAA82C69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1220" y="133170"/>
            <a:ext cx="2377646" cy="73920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4CBD8BF-688D-442E-8858-0593961BD7FA}"/>
              </a:ext>
            </a:extLst>
          </p:cNvPr>
          <p:cNvSpPr/>
          <p:nvPr/>
        </p:nvSpPr>
        <p:spPr>
          <a:xfrm>
            <a:off x="1170903" y="1997839"/>
            <a:ext cx="845031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很不幸的</a:t>
            </a:r>
            <a:r>
              <a:rPr lang="en-US" altLang="zh-CN" dirty="0">
                <a:cs typeface="+mn-ea"/>
                <a:sym typeface="+mn-lt"/>
              </a:rPr>
              <a:t>T</a:t>
            </a:r>
            <a:r>
              <a:rPr lang="zh-CN" altLang="en-US" dirty="0">
                <a:cs typeface="+mn-ea"/>
                <a:sym typeface="+mn-lt"/>
              </a:rPr>
              <a:t>掉了！我们要想个办法优化一下。</a:t>
            </a:r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在上面的例题中，我们只需要判断</a:t>
            </a:r>
            <a:r>
              <a:rPr lang="en-US" altLang="zh-CN" dirty="0">
                <a:cs typeface="+mn-ea"/>
                <a:sym typeface="+mn-lt"/>
              </a:rPr>
              <a:t>x</a:t>
            </a:r>
            <a:r>
              <a:rPr lang="zh-CN" altLang="en-US" dirty="0">
                <a:cs typeface="+mn-ea"/>
                <a:sym typeface="+mn-lt"/>
              </a:rPr>
              <a:t>和</a:t>
            </a:r>
            <a:r>
              <a:rPr lang="en-US" altLang="zh-CN" dirty="0">
                <a:cs typeface="+mn-ea"/>
                <a:sym typeface="+mn-lt"/>
              </a:rPr>
              <a:t>y</a:t>
            </a:r>
            <a:r>
              <a:rPr lang="zh-CN" altLang="en-US" dirty="0">
                <a:cs typeface="+mn-ea"/>
                <a:sym typeface="+mn-lt"/>
              </a:rPr>
              <a:t>的祖宗是不是同一个，因此顺着</a:t>
            </a:r>
            <a:r>
              <a:rPr lang="en-US" altLang="zh-CN" dirty="0">
                <a:cs typeface="+mn-ea"/>
                <a:sym typeface="+mn-lt"/>
              </a:rPr>
              <a:t>f</a:t>
            </a:r>
            <a:r>
              <a:rPr lang="zh-CN" altLang="en-US" dirty="0">
                <a:cs typeface="+mn-ea"/>
                <a:sym typeface="+mn-lt"/>
              </a:rPr>
              <a:t>找上去完全是浪费时间！</a:t>
            </a:r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解决办法：我们在查找的过程中就将所有的元素直接指向他的祖宗。（用图解释）</a:t>
            </a:r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注意：不是所有的题都能用路径压缩，有的时候类似于问</a:t>
            </a:r>
            <a:r>
              <a:rPr lang="en-US" altLang="zh-CN" dirty="0">
                <a:cs typeface="+mn-ea"/>
                <a:sym typeface="+mn-lt"/>
              </a:rPr>
              <a:t>x</a:t>
            </a:r>
            <a:r>
              <a:rPr lang="zh-CN" altLang="en-US" dirty="0">
                <a:cs typeface="+mn-ea"/>
                <a:sym typeface="+mn-lt"/>
              </a:rPr>
              <a:t>是</a:t>
            </a:r>
            <a:r>
              <a:rPr lang="en-US" altLang="zh-CN" dirty="0">
                <a:cs typeface="+mn-ea"/>
                <a:sym typeface="+mn-lt"/>
              </a:rPr>
              <a:t>y</a:t>
            </a:r>
            <a:r>
              <a:rPr lang="zh-CN" altLang="en-US" dirty="0">
                <a:cs typeface="+mn-ea"/>
                <a:sym typeface="+mn-lt"/>
              </a:rPr>
              <a:t>的几代祖宗就不能。</a:t>
            </a:r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0259541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7">
            <a:extLst>
              <a:ext uri="{FF2B5EF4-FFF2-40B4-BE49-F238E27FC236}">
                <a16:creationId xmlns:a16="http://schemas.microsoft.com/office/drawing/2014/main" id="{C29B25AB-2A34-4A06-90A1-E7A5F46536F8}"/>
              </a:ext>
            </a:extLst>
          </p:cNvPr>
          <p:cNvGrpSpPr/>
          <p:nvPr/>
        </p:nvGrpSpPr>
        <p:grpSpPr>
          <a:xfrm>
            <a:off x="9703215" y="156121"/>
            <a:ext cx="2370403" cy="899117"/>
            <a:chOff x="9255540" y="184696"/>
            <a:chExt cx="2370403" cy="899117"/>
          </a:xfrm>
        </p:grpSpPr>
        <p:grpSp>
          <p:nvGrpSpPr>
            <p:cNvPr id="6" name="组 46">
              <a:extLst>
                <a:ext uri="{FF2B5EF4-FFF2-40B4-BE49-F238E27FC236}">
                  <a16:creationId xmlns:a16="http://schemas.microsoft.com/office/drawing/2014/main" id="{DE124F02-D40A-48D9-838F-82AA48C46C6E}"/>
                </a:ext>
              </a:extLst>
            </p:cNvPr>
            <p:cNvGrpSpPr/>
            <p:nvPr/>
          </p:nvGrpSpPr>
          <p:grpSpPr>
            <a:xfrm>
              <a:off x="9255540" y="367966"/>
              <a:ext cx="2370403" cy="715847"/>
              <a:chOff x="9255540" y="367966"/>
              <a:chExt cx="2370403" cy="715847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2004881B-97D7-49FB-9228-30F6362D3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55540" y="367966"/>
                <a:ext cx="674716" cy="616327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A40B5700-1742-4AFD-A013-4CA7643D72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53258" y="710616"/>
                <a:ext cx="1772685" cy="373197"/>
              </a:xfrm>
              <a:prstGeom prst="rect">
                <a:avLst/>
              </a:prstGeom>
            </p:spPr>
          </p:pic>
        </p:grp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260E98A-DA13-42F5-93A0-45628EF660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36" r="32116"/>
            <a:stretch/>
          </p:blipFill>
          <p:spPr>
            <a:xfrm>
              <a:off x="9841461" y="184696"/>
              <a:ext cx="1445958" cy="823890"/>
            </a:xfrm>
            <a:prstGeom prst="rect">
              <a:avLst/>
            </a:prstGeom>
          </p:spPr>
        </p:pic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B95B67B6-0B32-4796-B226-27F0E80337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2641"/>
            <a:ext cx="12192000" cy="15535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BA40C9D-A348-4275-9B44-6588847C51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864" y="0"/>
            <a:ext cx="843379" cy="1055238"/>
          </a:xfrm>
          <a:prstGeom prst="rect">
            <a:avLst/>
          </a:prstGeom>
        </p:spPr>
      </p:pic>
      <p:sp>
        <p:nvSpPr>
          <p:cNvPr id="2" name="流程图: 接点 1">
            <a:extLst>
              <a:ext uri="{FF2B5EF4-FFF2-40B4-BE49-F238E27FC236}">
                <a16:creationId xmlns:a16="http://schemas.microsoft.com/office/drawing/2014/main" id="{0AECEE3B-4C6E-4619-A061-B46FEE1380F1}"/>
              </a:ext>
            </a:extLst>
          </p:cNvPr>
          <p:cNvSpPr/>
          <p:nvPr/>
        </p:nvSpPr>
        <p:spPr>
          <a:xfrm>
            <a:off x="1325552" y="684063"/>
            <a:ext cx="1062001" cy="1028322"/>
          </a:xfrm>
          <a:prstGeom prst="flowChartConnector">
            <a:avLst/>
          </a:prstGeom>
          <a:solidFill>
            <a:srgbClr val="4786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6CA3D9-E847-4FC1-BE32-5DDB05CC39FC}"/>
              </a:ext>
            </a:extLst>
          </p:cNvPr>
          <p:cNvSpPr txBox="1"/>
          <p:nvPr/>
        </p:nvSpPr>
        <p:spPr>
          <a:xfrm>
            <a:off x="1565493" y="610504"/>
            <a:ext cx="4971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zh-CN" altLang="en-US" sz="6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CB319C-6A27-4235-A204-75147F60B17F}"/>
              </a:ext>
            </a:extLst>
          </p:cNvPr>
          <p:cNvSpPr txBox="1"/>
          <p:nvPr/>
        </p:nvSpPr>
        <p:spPr>
          <a:xfrm>
            <a:off x="72639" y="2244420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spc="85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BFS</a:t>
            </a:r>
            <a:r>
              <a:rPr lang="zh-CN" altLang="en-US" sz="8800" b="1" spc="85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（宽度优先搜索）</a:t>
            </a:r>
          </a:p>
        </p:txBody>
      </p:sp>
    </p:spTree>
    <p:extLst>
      <p:ext uri="{BB962C8B-B14F-4D97-AF65-F5344CB8AC3E}">
        <p14:creationId xmlns:p14="http://schemas.microsoft.com/office/powerpoint/2010/main" val="1726767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95B67B6-0B32-4796-B226-27F0E8033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2641"/>
            <a:ext cx="12192000" cy="155359"/>
          </a:xfrm>
          <a:prstGeom prst="rect">
            <a:avLst/>
          </a:prstGeom>
        </p:spPr>
      </p:pic>
      <p:grpSp>
        <p:nvGrpSpPr>
          <p:cNvPr id="13" name="Group 4">
            <a:extLst>
              <a:ext uri="{FF2B5EF4-FFF2-40B4-BE49-F238E27FC236}">
                <a16:creationId xmlns:a16="http://schemas.microsoft.com/office/drawing/2014/main" id="{7F3BCEE8-4B26-4328-B19C-1C3970607BFD}"/>
              </a:ext>
            </a:extLst>
          </p:cNvPr>
          <p:cNvGrpSpPr/>
          <p:nvPr/>
        </p:nvGrpSpPr>
        <p:grpSpPr>
          <a:xfrm>
            <a:off x="873125" y="606171"/>
            <a:ext cx="10445749" cy="758834"/>
            <a:chOff x="0" y="-19052"/>
            <a:chExt cx="13599375" cy="3358389"/>
          </a:xfrm>
        </p:grpSpPr>
        <p:sp>
          <p:nvSpPr>
            <p:cNvPr id="14" name="TextBox 5">
              <a:extLst>
                <a:ext uri="{FF2B5EF4-FFF2-40B4-BE49-F238E27FC236}">
                  <a16:creationId xmlns:a16="http://schemas.microsoft.com/office/drawing/2014/main" id="{38B65A68-02AA-4176-978A-127AAB904C2C}"/>
                </a:ext>
              </a:extLst>
            </p:cNvPr>
            <p:cNvSpPr txBox="1"/>
            <p:nvPr/>
          </p:nvSpPr>
          <p:spPr>
            <a:xfrm>
              <a:off x="0" y="-19052"/>
              <a:ext cx="13599375" cy="28945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100"/>
                </a:lnSpc>
              </a:pPr>
              <a:r>
                <a:rPr lang="zh-CN" altLang="en-US" sz="4267" b="1" spc="85" dirty="0">
                  <a:solidFill>
                    <a:srgbClr val="3641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en-US" altLang="zh-CN" sz="4267" b="1" spc="85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AutoShape 7">
              <a:extLst>
                <a:ext uri="{FF2B5EF4-FFF2-40B4-BE49-F238E27FC236}">
                  <a16:creationId xmlns:a16="http://schemas.microsoft.com/office/drawing/2014/main" id="{FAA9FF91-ECD7-426C-92B7-1BA78A988454}"/>
                </a:ext>
              </a:extLst>
            </p:cNvPr>
            <p:cNvSpPr/>
            <p:nvPr/>
          </p:nvSpPr>
          <p:spPr>
            <a:xfrm>
              <a:off x="0" y="3237736"/>
              <a:ext cx="1574801" cy="101601"/>
            </a:xfrm>
            <a:prstGeom prst="rect">
              <a:avLst/>
            </a:prstGeom>
            <a:solidFill>
              <a:srgbClr val="364182"/>
            </a:solidFill>
          </p:spPr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7BCB3B07-414B-4DE2-ACD1-FDAA82C69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1220" y="133170"/>
            <a:ext cx="2377646" cy="73920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4CBD8BF-688D-442E-8858-0593961BD7FA}"/>
              </a:ext>
            </a:extLst>
          </p:cNvPr>
          <p:cNvSpPr/>
          <p:nvPr/>
        </p:nvSpPr>
        <p:spPr>
          <a:xfrm>
            <a:off x="1170903" y="1997839"/>
            <a:ext cx="84503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宽度优先搜索算法（又称广度优先搜索）是最简便的图的搜索算法之一，这一算法也是很多重要的图的算法的原型。</a:t>
            </a:r>
            <a:r>
              <a:rPr lang="en-US" altLang="zh-CN" dirty="0">
                <a:cs typeface="+mn-ea"/>
                <a:sym typeface="+mn-lt"/>
              </a:rPr>
              <a:t>Dijkstra</a:t>
            </a:r>
            <a:r>
              <a:rPr lang="zh-CN" altLang="en-US" dirty="0">
                <a:cs typeface="+mn-ea"/>
                <a:sym typeface="+mn-lt"/>
              </a:rPr>
              <a:t>单源最短路径算法和</a:t>
            </a:r>
            <a:r>
              <a:rPr lang="en-US" altLang="zh-CN" dirty="0">
                <a:cs typeface="+mn-ea"/>
                <a:sym typeface="+mn-lt"/>
              </a:rPr>
              <a:t>Prim</a:t>
            </a:r>
            <a:r>
              <a:rPr lang="zh-CN" altLang="en-US" dirty="0">
                <a:cs typeface="+mn-ea"/>
                <a:sym typeface="+mn-lt"/>
              </a:rPr>
              <a:t>最小生成树算法都采用了和宽度优先搜索类似的思想。其别名又叫</a:t>
            </a:r>
            <a:r>
              <a:rPr lang="en-US" altLang="zh-CN" dirty="0">
                <a:cs typeface="+mn-ea"/>
                <a:sym typeface="+mn-lt"/>
              </a:rPr>
              <a:t>BFS</a:t>
            </a:r>
            <a:r>
              <a:rPr lang="zh-CN" altLang="en-US" dirty="0">
                <a:cs typeface="+mn-ea"/>
                <a:sym typeface="+mn-lt"/>
              </a:rPr>
              <a:t>，属于一种盲目搜寻法，目的是系统地展开并检查图中的所有节点，以找寻结果。换句话说，它并不考虑结果的可能位置，彻底地搜索整张图，直到找到结果为止。</a:t>
            </a:r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1716052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95B67B6-0B32-4796-B226-27F0E8033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2641"/>
            <a:ext cx="12192000" cy="155359"/>
          </a:xfrm>
          <a:prstGeom prst="rect">
            <a:avLst/>
          </a:prstGeom>
        </p:spPr>
      </p:pic>
      <p:grpSp>
        <p:nvGrpSpPr>
          <p:cNvPr id="13" name="Group 4">
            <a:extLst>
              <a:ext uri="{FF2B5EF4-FFF2-40B4-BE49-F238E27FC236}">
                <a16:creationId xmlns:a16="http://schemas.microsoft.com/office/drawing/2014/main" id="{7F3BCEE8-4B26-4328-B19C-1C3970607BFD}"/>
              </a:ext>
            </a:extLst>
          </p:cNvPr>
          <p:cNvGrpSpPr/>
          <p:nvPr/>
        </p:nvGrpSpPr>
        <p:grpSpPr>
          <a:xfrm>
            <a:off x="873125" y="606171"/>
            <a:ext cx="10445749" cy="758834"/>
            <a:chOff x="0" y="-19052"/>
            <a:chExt cx="13599375" cy="3358389"/>
          </a:xfrm>
        </p:grpSpPr>
        <p:sp>
          <p:nvSpPr>
            <p:cNvPr id="14" name="TextBox 5">
              <a:extLst>
                <a:ext uri="{FF2B5EF4-FFF2-40B4-BE49-F238E27FC236}">
                  <a16:creationId xmlns:a16="http://schemas.microsoft.com/office/drawing/2014/main" id="{38B65A68-02AA-4176-978A-127AAB904C2C}"/>
                </a:ext>
              </a:extLst>
            </p:cNvPr>
            <p:cNvSpPr txBox="1"/>
            <p:nvPr/>
          </p:nvSpPr>
          <p:spPr>
            <a:xfrm>
              <a:off x="0" y="-19052"/>
              <a:ext cx="13599375" cy="28945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100"/>
                </a:lnSpc>
              </a:pPr>
              <a:r>
                <a:rPr lang="zh-CN" altLang="en-US" sz="4267" b="1" spc="85" dirty="0">
                  <a:solidFill>
                    <a:srgbClr val="3641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马走日</a:t>
              </a:r>
              <a:endParaRPr lang="en-US" altLang="zh-CN" sz="4267" b="1" spc="85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AutoShape 7">
              <a:extLst>
                <a:ext uri="{FF2B5EF4-FFF2-40B4-BE49-F238E27FC236}">
                  <a16:creationId xmlns:a16="http://schemas.microsoft.com/office/drawing/2014/main" id="{FAA9FF91-ECD7-426C-92B7-1BA78A988454}"/>
                </a:ext>
              </a:extLst>
            </p:cNvPr>
            <p:cNvSpPr/>
            <p:nvPr/>
          </p:nvSpPr>
          <p:spPr>
            <a:xfrm>
              <a:off x="0" y="3237736"/>
              <a:ext cx="1574801" cy="101601"/>
            </a:xfrm>
            <a:prstGeom prst="rect">
              <a:avLst/>
            </a:prstGeom>
            <a:solidFill>
              <a:srgbClr val="364182"/>
            </a:solidFill>
          </p:spPr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7BCB3B07-414B-4DE2-ACD1-FDAA82C69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1220" y="133170"/>
            <a:ext cx="2377646" cy="73920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4CBD8BF-688D-442E-8858-0593961BD7FA}"/>
              </a:ext>
            </a:extLst>
          </p:cNvPr>
          <p:cNvSpPr/>
          <p:nvPr/>
        </p:nvSpPr>
        <p:spPr>
          <a:xfrm>
            <a:off x="1170903" y="1997839"/>
            <a:ext cx="84503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宽度优先搜索算法（又称广度优先搜索）是最简便的图的搜索算法之一，这一算法也是很多重要的图的算法的原型。</a:t>
            </a:r>
            <a:r>
              <a:rPr lang="en-US" altLang="zh-CN" dirty="0">
                <a:cs typeface="+mn-ea"/>
                <a:sym typeface="+mn-lt"/>
              </a:rPr>
              <a:t>Dijkstra</a:t>
            </a:r>
            <a:r>
              <a:rPr lang="zh-CN" altLang="en-US" dirty="0">
                <a:cs typeface="+mn-ea"/>
                <a:sym typeface="+mn-lt"/>
              </a:rPr>
              <a:t>单源最短路径算法和</a:t>
            </a:r>
            <a:r>
              <a:rPr lang="en-US" altLang="zh-CN" dirty="0">
                <a:cs typeface="+mn-ea"/>
                <a:sym typeface="+mn-lt"/>
              </a:rPr>
              <a:t>Prim</a:t>
            </a:r>
            <a:r>
              <a:rPr lang="zh-CN" altLang="en-US" dirty="0">
                <a:cs typeface="+mn-ea"/>
                <a:sym typeface="+mn-lt"/>
              </a:rPr>
              <a:t>最小生成树算法都采用了和宽度优先搜索类似的思想。其别名又叫</a:t>
            </a:r>
            <a:r>
              <a:rPr lang="en-US" altLang="zh-CN" dirty="0">
                <a:cs typeface="+mn-ea"/>
                <a:sym typeface="+mn-lt"/>
              </a:rPr>
              <a:t>BFS</a:t>
            </a:r>
            <a:r>
              <a:rPr lang="zh-CN" altLang="en-US" dirty="0">
                <a:cs typeface="+mn-ea"/>
                <a:sym typeface="+mn-lt"/>
              </a:rPr>
              <a:t>，属于一种盲目搜寻法，目的是系统地展开并检查图中的所有节点，以找寻结果。换句话说，它并不考虑结果的可能位置，彻底地搜索整张图，直到找到结果为止。</a:t>
            </a:r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251820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7">
            <a:extLst>
              <a:ext uri="{FF2B5EF4-FFF2-40B4-BE49-F238E27FC236}">
                <a16:creationId xmlns:a16="http://schemas.microsoft.com/office/drawing/2014/main" id="{C29B25AB-2A34-4A06-90A1-E7A5F46536F8}"/>
              </a:ext>
            </a:extLst>
          </p:cNvPr>
          <p:cNvGrpSpPr/>
          <p:nvPr/>
        </p:nvGrpSpPr>
        <p:grpSpPr>
          <a:xfrm>
            <a:off x="9703215" y="156121"/>
            <a:ext cx="2370403" cy="899117"/>
            <a:chOff x="9255540" y="184696"/>
            <a:chExt cx="2370403" cy="899117"/>
          </a:xfrm>
        </p:grpSpPr>
        <p:grpSp>
          <p:nvGrpSpPr>
            <p:cNvPr id="6" name="组 46">
              <a:extLst>
                <a:ext uri="{FF2B5EF4-FFF2-40B4-BE49-F238E27FC236}">
                  <a16:creationId xmlns:a16="http://schemas.microsoft.com/office/drawing/2014/main" id="{DE124F02-D40A-48D9-838F-82AA48C46C6E}"/>
                </a:ext>
              </a:extLst>
            </p:cNvPr>
            <p:cNvGrpSpPr/>
            <p:nvPr/>
          </p:nvGrpSpPr>
          <p:grpSpPr>
            <a:xfrm>
              <a:off x="9255540" y="367966"/>
              <a:ext cx="2370403" cy="715847"/>
              <a:chOff x="9255540" y="367966"/>
              <a:chExt cx="2370403" cy="715847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2004881B-97D7-49FB-9228-30F6362D3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55540" y="367966"/>
                <a:ext cx="674716" cy="616327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A40B5700-1742-4AFD-A013-4CA7643D72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53258" y="710616"/>
                <a:ext cx="1772685" cy="373197"/>
              </a:xfrm>
              <a:prstGeom prst="rect">
                <a:avLst/>
              </a:prstGeom>
            </p:spPr>
          </p:pic>
        </p:grp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260E98A-DA13-42F5-93A0-45628EF660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36" r="32116"/>
            <a:stretch/>
          </p:blipFill>
          <p:spPr>
            <a:xfrm>
              <a:off x="9841461" y="184696"/>
              <a:ext cx="1445958" cy="823890"/>
            </a:xfrm>
            <a:prstGeom prst="rect">
              <a:avLst/>
            </a:prstGeom>
          </p:spPr>
        </p:pic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B95B67B6-0B32-4796-B226-27F0E80337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2641"/>
            <a:ext cx="12192000" cy="155359"/>
          </a:xfrm>
          <a:prstGeom prst="rect">
            <a:avLst/>
          </a:prstGeom>
        </p:spPr>
      </p:pic>
      <p:grpSp>
        <p:nvGrpSpPr>
          <p:cNvPr id="13" name="Group 4">
            <a:extLst>
              <a:ext uri="{FF2B5EF4-FFF2-40B4-BE49-F238E27FC236}">
                <a16:creationId xmlns:a16="http://schemas.microsoft.com/office/drawing/2014/main" id="{7F3BCEE8-4B26-4328-B19C-1C3970607BFD}"/>
              </a:ext>
            </a:extLst>
          </p:cNvPr>
          <p:cNvGrpSpPr/>
          <p:nvPr/>
        </p:nvGrpSpPr>
        <p:grpSpPr>
          <a:xfrm>
            <a:off x="873125" y="606171"/>
            <a:ext cx="10445749" cy="758834"/>
            <a:chOff x="0" y="-19051"/>
            <a:chExt cx="13599375" cy="3358388"/>
          </a:xfrm>
        </p:grpSpPr>
        <p:sp>
          <p:nvSpPr>
            <p:cNvPr id="14" name="TextBox 5">
              <a:extLst>
                <a:ext uri="{FF2B5EF4-FFF2-40B4-BE49-F238E27FC236}">
                  <a16:creationId xmlns:a16="http://schemas.microsoft.com/office/drawing/2014/main" id="{38B65A68-02AA-4176-978A-127AAB904C2C}"/>
                </a:ext>
              </a:extLst>
            </p:cNvPr>
            <p:cNvSpPr txBox="1"/>
            <p:nvPr/>
          </p:nvSpPr>
          <p:spPr>
            <a:xfrm>
              <a:off x="0" y="-19051"/>
              <a:ext cx="13599375" cy="28945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5100"/>
                </a:lnSpc>
              </a:pPr>
              <a:r>
                <a:rPr lang="zh-CN" altLang="en-US" sz="4267" b="1" spc="85" dirty="0">
                  <a:solidFill>
                    <a:srgbClr val="3641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神马是数据结构</a:t>
              </a:r>
              <a:endParaRPr lang="en-US" altLang="zh-CN" sz="4267" b="1" spc="85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AutoShape 7">
              <a:extLst>
                <a:ext uri="{FF2B5EF4-FFF2-40B4-BE49-F238E27FC236}">
                  <a16:creationId xmlns:a16="http://schemas.microsoft.com/office/drawing/2014/main" id="{FAA9FF91-ECD7-426C-92B7-1BA78A988454}"/>
                </a:ext>
              </a:extLst>
            </p:cNvPr>
            <p:cNvSpPr/>
            <p:nvPr/>
          </p:nvSpPr>
          <p:spPr>
            <a:xfrm>
              <a:off x="0" y="3237736"/>
              <a:ext cx="1574801" cy="101601"/>
            </a:xfrm>
            <a:prstGeom prst="rect">
              <a:avLst/>
            </a:prstGeom>
            <a:solidFill>
              <a:srgbClr val="364182"/>
            </a:solidFill>
          </p:spPr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F6561C1F-707E-4E06-82A5-9B49BF63F9B9}"/>
              </a:ext>
            </a:extLst>
          </p:cNvPr>
          <p:cNvSpPr txBox="1"/>
          <p:nvPr/>
        </p:nvSpPr>
        <p:spPr>
          <a:xfrm>
            <a:off x="873125" y="1571371"/>
            <a:ext cx="104457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cs typeface="+mn-ea"/>
                <a:sym typeface="+mn-lt"/>
              </a:rPr>
              <a:t>数据结构是计算机存储、组织数据的方式。数据结构是指相互之间存在一种或多种特定关系的数据元素的集合。通常情况下，精心选择的数据结构可以带来更高的运行或者存储效率。</a:t>
            </a:r>
            <a:endParaRPr lang="en-US" altLang="zh-CN" sz="20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97677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95B67B6-0B32-4796-B226-27F0E8033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2641"/>
            <a:ext cx="12192000" cy="155359"/>
          </a:xfrm>
          <a:prstGeom prst="rect">
            <a:avLst/>
          </a:prstGeom>
        </p:spPr>
      </p:pic>
      <p:grpSp>
        <p:nvGrpSpPr>
          <p:cNvPr id="13" name="Group 4">
            <a:extLst>
              <a:ext uri="{FF2B5EF4-FFF2-40B4-BE49-F238E27FC236}">
                <a16:creationId xmlns:a16="http://schemas.microsoft.com/office/drawing/2014/main" id="{7F3BCEE8-4B26-4328-B19C-1C3970607BFD}"/>
              </a:ext>
            </a:extLst>
          </p:cNvPr>
          <p:cNvGrpSpPr/>
          <p:nvPr/>
        </p:nvGrpSpPr>
        <p:grpSpPr>
          <a:xfrm>
            <a:off x="873125" y="606171"/>
            <a:ext cx="10445749" cy="758834"/>
            <a:chOff x="0" y="-19052"/>
            <a:chExt cx="13599375" cy="3358389"/>
          </a:xfrm>
        </p:grpSpPr>
        <p:sp>
          <p:nvSpPr>
            <p:cNvPr id="14" name="TextBox 5">
              <a:extLst>
                <a:ext uri="{FF2B5EF4-FFF2-40B4-BE49-F238E27FC236}">
                  <a16:creationId xmlns:a16="http://schemas.microsoft.com/office/drawing/2014/main" id="{38B65A68-02AA-4176-978A-127AAB904C2C}"/>
                </a:ext>
              </a:extLst>
            </p:cNvPr>
            <p:cNvSpPr txBox="1"/>
            <p:nvPr/>
          </p:nvSpPr>
          <p:spPr>
            <a:xfrm>
              <a:off x="0" y="-19052"/>
              <a:ext cx="13599375" cy="28945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100"/>
                </a:lnSpc>
              </a:pPr>
              <a:r>
                <a:rPr lang="zh-CN" altLang="en-US" sz="4267" b="1" spc="85" dirty="0">
                  <a:solidFill>
                    <a:srgbClr val="3641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手动演示</a:t>
              </a:r>
              <a:endParaRPr lang="en-US" altLang="zh-CN" sz="4267" b="1" spc="85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AutoShape 7">
              <a:extLst>
                <a:ext uri="{FF2B5EF4-FFF2-40B4-BE49-F238E27FC236}">
                  <a16:creationId xmlns:a16="http://schemas.microsoft.com/office/drawing/2014/main" id="{FAA9FF91-ECD7-426C-92B7-1BA78A988454}"/>
                </a:ext>
              </a:extLst>
            </p:cNvPr>
            <p:cNvSpPr/>
            <p:nvPr/>
          </p:nvSpPr>
          <p:spPr>
            <a:xfrm>
              <a:off x="0" y="3237736"/>
              <a:ext cx="1574801" cy="101601"/>
            </a:xfrm>
            <a:prstGeom prst="rect">
              <a:avLst/>
            </a:prstGeom>
            <a:solidFill>
              <a:srgbClr val="364182"/>
            </a:solidFill>
          </p:spPr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7BCB3B07-414B-4DE2-ACD1-FDAA82C69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1220" y="133170"/>
            <a:ext cx="2377646" cy="73920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4CBD8BF-688D-442E-8858-0593961BD7FA}"/>
              </a:ext>
            </a:extLst>
          </p:cNvPr>
          <p:cNvSpPr/>
          <p:nvPr/>
        </p:nvSpPr>
        <p:spPr>
          <a:xfrm>
            <a:off x="1170903" y="1997839"/>
            <a:ext cx="84503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例如，一个人在迷宫里</a:t>
            </a:r>
            <a:r>
              <a:rPr lang="en-US" altLang="zh-CN" dirty="0">
                <a:cs typeface="+mn-ea"/>
                <a:sym typeface="+mn-lt"/>
              </a:rPr>
              <a:t>……</a:t>
            </a:r>
          </a:p>
          <a:p>
            <a:r>
              <a:rPr lang="en-US" altLang="zh-CN" dirty="0">
                <a:hlinkClick r:id="rId5"/>
              </a:rPr>
              <a:t>http://ds.fmdca380.com/dfsbfs.html</a:t>
            </a:r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1286459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95B67B6-0B32-4796-B226-27F0E8033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2641"/>
            <a:ext cx="12192000" cy="155359"/>
          </a:xfrm>
          <a:prstGeom prst="rect">
            <a:avLst/>
          </a:prstGeom>
        </p:spPr>
      </p:pic>
      <p:grpSp>
        <p:nvGrpSpPr>
          <p:cNvPr id="13" name="Group 4">
            <a:extLst>
              <a:ext uri="{FF2B5EF4-FFF2-40B4-BE49-F238E27FC236}">
                <a16:creationId xmlns:a16="http://schemas.microsoft.com/office/drawing/2014/main" id="{7F3BCEE8-4B26-4328-B19C-1C3970607BFD}"/>
              </a:ext>
            </a:extLst>
          </p:cNvPr>
          <p:cNvGrpSpPr/>
          <p:nvPr/>
        </p:nvGrpSpPr>
        <p:grpSpPr>
          <a:xfrm>
            <a:off x="873125" y="606171"/>
            <a:ext cx="10445749" cy="758834"/>
            <a:chOff x="0" y="-19052"/>
            <a:chExt cx="13599375" cy="3358389"/>
          </a:xfrm>
        </p:grpSpPr>
        <p:sp>
          <p:nvSpPr>
            <p:cNvPr id="14" name="TextBox 5">
              <a:extLst>
                <a:ext uri="{FF2B5EF4-FFF2-40B4-BE49-F238E27FC236}">
                  <a16:creationId xmlns:a16="http://schemas.microsoft.com/office/drawing/2014/main" id="{38B65A68-02AA-4176-978A-127AAB904C2C}"/>
                </a:ext>
              </a:extLst>
            </p:cNvPr>
            <p:cNvSpPr txBox="1"/>
            <p:nvPr/>
          </p:nvSpPr>
          <p:spPr>
            <a:xfrm>
              <a:off x="0" y="-19052"/>
              <a:ext cx="13599375" cy="28945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100"/>
                </a:lnSpc>
              </a:pPr>
              <a:r>
                <a:rPr lang="zh-CN" altLang="en-US" sz="4267" b="1" spc="85" dirty="0">
                  <a:solidFill>
                    <a:srgbClr val="3641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马走日</a:t>
              </a:r>
              <a:endParaRPr lang="en-US" altLang="zh-CN" sz="4267" b="1" spc="85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AutoShape 7">
              <a:extLst>
                <a:ext uri="{FF2B5EF4-FFF2-40B4-BE49-F238E27FC236}">
                  <a16:creationId xmlns:a16="http://schemas.microsoft.com/office/drawing/2014/main" id="{FAA9FF91-ECD7-426C-92B7-1BA78A988454}"/>
                </a:ext>
              </a:extLst>
            </p:cNvPr>
            <p:cNvSpPr/>
            <p:nvPr/>
          </p:nvSpPr>
          <p:spPr>
            <a:xfrm>
              <a:off x="0" y="3237736"/>
              <a:ext cx="1574801" cy="101601"/>
            </a:xfrm>
            <a:prstGeom prst="rect">
              <a:avLst/>
            </a:prstGeom>
            <a:solidFill>
              <a:srgbClr val="364182"/>
            </a:solidFill>
          </p:spPr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7BCB3B07-414B-4DE2-ACD1-FDAA82C69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1220" y="133170"/>
            <a:ext cx="2377646" cy="73920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4CBD8BF-688D-442E-8858-0593961BD7FA}"/>
              </a:ext>
            </a:extLst>
          </p:cNvPr>
          <p:cNvSpPr/>
          <p:nvPr/>
        </p:nvSpPr>
        <p:spPr>
          <a:xfrm>
            <a:off x="1170903" y="1997839"/>
            <a:ext cx="84503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宽度优先搜索算法（又称广度优先搜索）是最简便的图的搜索算法之一，这一算法也是很多重要的图的算法的原型。</a:t>
            </a:r>
            <a:r>
              <a:rPr lang="en-US" altLang="zh-CN" dirty="0">
                <a:cs typeface="+mn-ea"/>
                <a:sym typeface="+mn-lt"/>
              </a:rPr>
              <a:t>Dijkstra</a:t>
            </a:r>
            <a:r>
              <a:rPr lang="zh-CN" altLang="en-US" dirty="0">
                <a:cs typeface="+mn-ea"/>
                <a:sym typeface="+mn-lt"/>
              </a:rPr>
              <a:t>单源最短路径算法和</a:t>
            </a:r>
            <a:r>
              <a:rPr lang="en-US" altLang="zh-CN" dirty="0">
                <a:cs typeface="+mn-ea"/>
                <a:sym typeface="+mn-lt"/>
              </a:rPr>
              <a:t>Prim</a:t>
            </a:r>
            <a:r>
              <a:rPr lang="zh-CN" altLang="en-US" dirty="0">
                <a:cs typeface="+mn-ea"/>
                <a:sym typeface="+mn-lt"/>
              </a:rPr>
              <a:t>最小生成树算法都采用了和宽度优先搜索类似的思想。其别名又叫</a:t>
            </a:r>
            <a:r>
              <a:rPr lang="en-US" altLang="zh-CN" dirty="0">
                <a:cs typeface="+mn-ea"/>
                <a:sym typeface="+mn-lt"/>
              </a:rPr>
              <a:t>BFS</a:t>
            </a:r>
            <a:r>
              <a:rPr lang="zh-CN" altLang="en-US" dirty="0">
                <a:cs typeface="+mn-ea"/>
                <a:sym typeface="+mn-lt"/>
              </a:rPr>
              <a:t>，属于一种盲目搜寻法，目的是系统地展开并检查图中的所有节点，以找寻结果。换句话说，它并不考虑结果的可能位置，彻底地搜索整张图，直到找到结果为止。</a:t>
            </a:r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5542728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95B67B6-0B32-4796-B226-27F0E8033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2641"/>
            <a:ext cx="12192000" cy="155359"/>
          </a:xfrm>
          <a:prstGeom prst="rect">
            <a:avLst/>
          </a:prstGeom>
        </p:spPr>
      </p:pic>
      <p:sp>
        <p:nvSpPr>
          <p:cNvPr id="8" name="文本框 6">
            <a:extLst>
              <a:ext uri="{FF2B5EF4-FFF2-40B4-BE49-F238E27FC236}">
                <a16:creationId xmlns:a16="http://schemas.microsoft.com/office/drawing/2014/main" id="{C80D8193-4B27-49F6-98EB-617578891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0366" y="2850530"/>
            <a:ext cx="39528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 dirty="0">
                <a:solidFill>
                  <a:srgbClr val="4646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感谢各位聆听</a:t>
            </a:r>
          </a:p>
        </p:txBody>
      </p:sp>
      <p:sp>
        <p:nvSpPr>
          <p:cNvPr id="9" name="文本框 7">
            <a:extLst>
              <a:ext uri="{FF2B5EF4-FFF2-40B4-BE49-F238E27FC236}">
                <a16:creationId xmlns:a16="http://schemas.microsoft.com/office/drawing/2014/main" id="{80487E14-2D54-49EC-9178-E986170AA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6727" y="3599865"/>
            <a:ext cx="34512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464646"/>
                </a:solidFill>
              </a:rPr>
              <a:t>Thanks for Listening</a:t>
            </a:r>
          </a:p>
        </p:txBody>
      </p:sp>
      <p:sp>
        <p:nvSpPr>
          <p:cNvPr id="11" name="文本框 9">
            <a:extLst>
              <a:ext uri="{FF2B5EF4-FFF2-40B4-BE49-F238E27FC236}">
                <a16:creationId xmlns:a16="http://schemas.microsoft.com/office/drawing/2014/main" id="{5A77E0E3-8939-4123-AE7A-9CB116FEEFCF}"/>
              </a:ext>
            </a:extLst>
          </p:cNvPr>
          <p:cNvSpPr txBox="1">
            <a:spLocks noChangeArrowheads="1"/>
          </p:cNvSpPr>
          <p:nvPr/>
        </p:nvSpPr>
        <p:spPr bwMode="auto">
          <a:xfrm rot="840000">
            <a:off x="7646024" y="2815034"/>
            <a:ext cx="18954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600" b="1" dirty="0">
                <a:solidFill>
                  <a:srgbClr val="4786F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75AB3E-9F41-4B6F-85B3-04012C92F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1220" y="133170"/>
            <a:ext cx="2377646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9507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7">
            <a:extLst>
              <a:ext uri="{FF2B5EF4-FFF2-40B4-BE49-F238E27FC236}">
                <a16:creationId xmlns:a16="http://schemas.microsoft.com/office/drawing/2014/main" id="{C29B25AB-2A34-4A06-90A1-E7A5F46536F8}"/>
              </a:ext>
            </a:extLst>
          </p:cNvPr>
          <p:cNvGrpSpPr/>
          <p:nvPr/>
        </p:nvGrpSpPr>
        <p:grpSpPr>
          <a:xfrm>
            <a:off x="9703215" y="156121"/>
            <a:ext cx="2370403" cy="899117"/>
            <a:chOff x="9255540" y="184696"/>
            <a:chExt cx="2370403" cy="899117"/>
          </a:xfrm>
        </p:grpSpPr>
        <p:grpSp>
          <p:nvGrpSpPr>
            <p:cNvPr id="6" name="组 46">
              <a:extLst>
                <a:ext uri="{FF2B5EF4-FFF2-40B4-BE49-F238E27FC236}">
                  <a16:creationId xmlns:a16="http://schemas.microsoft.com/office/drawing/2014/main" id="{DE124F02-D40A-48D9-838F-82AA48C46C6E}"/>
                </a:ext>
              </a:extLst>
            </p:cNvPr>
            <p:cNvGrpSpPr/>
            <p:nvPr/>
          </p:nvGrpSpPr>
          <p:grpSpPr>
            <a:xfrm>
              <a:off x="9255540" y="367966"/>
              <a:ext cx="2370403" cy="715847"/>
              <a:chOff x="9255540" y="367966"/>
              <a:chExt cx="2370403" cy="715847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2004881B-97D7-49FB-9228-30F6362D3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55540" y="367966"/>
                <a:ext cx="674716" cy="616327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A40B5700-1742-4AFD-A013-4CA7643D72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53258" y="710616"/>
                <a:ext cx="1772685" cy="373197"/>
              </a:xfrm>
              <a:prstGeom prst="rect">
                <a:avLst/>
              </a:prstGeom>
            </p:spPr>
          </p:pic>
        </p:grp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260E98A-DA13-42F5-93A0-45628EF660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36" r="32116"/>
            <a:stretch/>
          </p:blipFill>
          <p:spPr>
            <a:xfrm>
              <a:off x="9841461" y="184696"/>
              <a:ext cx="1445958" cy="823890"/>
            </a:xfrm>
            <a:prstGeom prst="rect">
              <a:avLst/>
            </a:prstGeom>
          </p:spPr>
        </p:pic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B95B67B6-0B32-4796-B226-27F0E80337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2641"/>
            <a:ext cx="12192000" cy="15535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BA40C9D-A348-4275-9B44-6588847C51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864" y="0"/>
            <a:ext cx="843379" cy="1055238"/>
          </a:xfrm>
          <a:prstGeom prst="rect">
            <a:avLst/>
          </a:prstGeom>
        </p:spPr>
      </p:pic>
      <p:sp>
        <p:nvSpPr>
          <p:cNvPr id="2" name="流程图: 接点 1">
            <a:extLst>
              <a:ext uri="{FF2B5EF4-FFF2-40B4-BE49-F238E27FC236}">
                <a16:creationId xmlns:a16="http://schemas.microsoft.com/office/drawing/2014/main" id="{0AECEE3B-4C6E-4619-A061-B46FEE1380F1}"/>
              </a:ext>
            </a:extLst>
          </p:cNvPr>
          <p:cNvSpPr/>
          <p:nvPr/>
        </p:nvSpPr>
        <p:spPr>
          <a:xfrm>
            <a:off x="1325552" y="684063"/>
            <a:ext cx="1062001" cy="1028322"/>
          </a:xfrm>
          <a:prstGeom prst="flowChartConnector">
            <a:avLst/>
          </a:prstGeom>
          <a:solidFill>
            <a:srgbClr val="4786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6CA3D9-E847-4FC1-BE32-5DDB05CC39FC}"/>
              </a:ext>
            </a:extLst>
          </p:cNvPr>
          <p:cNvSpPr txBox="1"/>
          <p:nvPr/>
        </p:nvSpPr>
        <p:spPr>
          <a:xfrm>
            <a:off x="1565493" y="610504"/>
            <a:ext cx="4971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CN" altLang="en-US" sz="6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CB319C-6A27-4235-A204-75147F60B17F}"/>
              </a:ext>
            </a:extLst>
          </p:cNvPr>
          <p:cNvSpPr txBox="1"/>
          <p:nvPr/>
        </p:nvSpPr>
        <p:spPr>
          <a:xfrm>
            <a:off x="0" y="2244420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spc="85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8800" b="1" spc="85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栈和队列</a:t>
            </a:r>
          </a:p>
        </p:txBody>
      </p:sp>
    </p:spTree>
    <p:extLst>
      <p:ext uri="{BB962C8B-B14F-4D97-AF65-F5344CB8AC3E}">
        <p14:creationId xmlns:p14="http://schemas.microsoft.com/office/powerpoint/2010/main" val="25718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7">
            <a:extLst>
              <a:ext uri="{FF2B5EF4-FFF2-40B4-BE49-F238E27FC236}">
                <a16:creationId xmlns:a16="http://schemas.microsoft.com/office/drawing/2014/main" id="{C29B25AB-2A34-4A06-90A1-E7A5F46536F8}"/>
              </a:ext>
            </a:extLst>
          </p:cNvPr>
          <p:cNvGrpSpPr/>
          <p:nvPr/>
        </p:nvGrpSpPr>
        <p:grpSpPr>
          <a:xfrm>
            <a:off x="9703215" y="156121"/>
            <a:ext cx="2370403" cy="899117"/>
            <a:chOff x="9255540" y="184696"/>
            <a:chExt cx="2370403" cy="899117"/>
          </a:xfrm>
        </p:grpSpPr>
        <p:grpSp>
          <p:nvGrpSpPr>
            <p:cNvPr id="6" name="组 46">
              <a:extLst>
                <a:ext uri="{FF2B5EF4-FFF2-40B4-BE49-F238E27FC236}">
                  <a16:creationId xmlns:a16="http://schemas.microsoft.com/office/drawing/2014/main" id="{DE124F02-D40A-48D9-838F-82AA48C46C6E}"/>
                </a:ext>
              </a:extLst>
            </p:cNvPr>
            <p:cNvGrpSpPr/>
            <p:nvPr/>
          </p:nvGrpSpPr>
          <p:grpSpPr>
            <a:xfrm>
              <a:off x="9255540" y="367966"/>
              <a:ext cx="2370403" cy="715847"/>
              <a:chOff x="9255540" y="367966"/>
              <a:chExt cx="2370403" cy="715847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2004881B-97D7-49FB-9228-30F6362D3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55540" y="367966"/>
                <a:ext cx="674716" cy="616327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A40B5700-1742-4AFD-A013-4CA7643D72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53258" y="710616"/>
                <a:ext cx="1772685" cy="373197"/>
              </a:xfrm>
              <a:prstGeom prst="rect">
                <a:avLst/>
              </a:prstGeom>
            </p:spPr>
          </p:pic>
        </p:grp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260E98A-DA13-42F5-93A0-45628EF660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36" r="32116"/>
            <a:stretch/>
          </p:blipFill>
          <p:spPr>
            <a:xfrm>
              <a:off x="9841461" y="184696"/>
              <a:ext cx="1445958" cy="823890"/>
            </a:xfrm>
            <a:prstGeom prst="rect">
              <a:avLst/>
            </a:prstGeom>
          </p:spPr>
        </p:pic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B95B67B6-0B32-4796-B226-27F0E80337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2641"/>
            <a:ext cx="12192000" cy="15535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BA40C9D-A348-4275-9B44-6588847C51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864" y="0"/>
            <a:ext cx="843379" cy="1055238"/>
          </a:xfrm>
          <a:prstGeom prst="rect">
            <a:avLst/>
          </a:prstGeom>
        </p:spPr>
      </p:pic>
      <p:sp>
        <p:nvSpPr>
          <p:cNvPr id="2" name="流程图: 接点 1">
            <a:extLst>
              <a:ext uri="{FF2B5EF4-FFF2-40B4-BE49-F238E27FC236}">
                <a16:creationId xmlns:a16="http://schemas.microsoft.com/office/drawing/2014/main" id="{0AECEE3B-4C6E-4619-A061-B46FEE1380F1}"/>
              </a:ext>
            </a:extLst>
          </p:cNvPr>
          <p:cNvSpPr/>
          <p:nvPr/>
        </p:nvSpPr>
        <p:spPr>
          <a:xfrm>
            <a:off x="1325552" y="684063"/>
            <a:ext cx="1062001" cy="1028322"/>
          </a:xfrm>
          <a:prstGeom prst="flowChartConnector">
            <a:avLst/>
          </a:prstGeom>
          <a:solidFill>
            <a:srgbClr val="4786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6CA3D9-E847-4FC1-BE32-5DDB05CC39FC}"/>
              </a:ext>
            </a:extLst>
          </p:cNvPr>
          <p:cNvSpPr txBox="1"/>
          <p:nvPr/>
        </p:nvSpPr>
        <p:spPr>
          <a:xfrm>
            <a:off x="1325552" y="813503"/>
            <a:ext cx="2204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1.1</a:t>
            </a:r>
            <a:endParaRPr lang="zh-CN" altLang="en-US" sz="4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CB319C-6A27-4235-A204-75147F60B17F}"/>
              </a:ext>
            </a:extLst>
          </p:cNvPr>
          <p:cNvSpPr txBox="1"/>
          <p:nvPr/>
        </p:nvSpPr>
        <p:spPr>
          <a:xfrm>
            <a:off x="0" y="224442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spc="85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6000" b="1" spc="85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</a:p>
        </p:txBody>
      </p:sp>
    </p:spTree>
    <p:extLst>
      <p:ext uri="{BB962C8B-B14F-4D97-AF65-F5344CB8AC3E}">
        <p14:creationId xmlns:p14="http://schemas.microsoft.com/office/powerpoint/2010/main" val="616642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95B67B6-0B32-4796-B226-27F0E8033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2641"/>
            <a:ext cx="12192000" cy="155359"/>
          </a:xfrm>
          <a:prstGeom prst="rect">
            <a:avLst/>
          </a:prstGeom>
        </p:spPr>
      </p:pic>
      <p:grpSp>
        <p:nvGrpSpPr>
          <p:cNvPr id="13" name="Group 4">
            <a:extLst>
              <a:ext uri="{FF2B5EF4-FFF2-40B4-BE49-F238E27FC236}">
                <a16:creationId xmlns:a16="http://schemas.microsoft.com/office/drawing/2014/main" id="{7F3BCEE8-4B26-4328-B19C-1C3970607BFD}"/>
              </a:ext>
            </a:extLst>
          </p:cNvPr>
          <p:cNvGrpSpPr/>
          <p:nvPr/>
        </p:nvGrpSpPr>
        <p:grpSpPr>
          <a:xfrm>
            <a:off x="873125" y="606171"/>
            <a:ext cx="10445749" cy="758834"/>
            <a:chOff x="0" y="-19052"/>
            <a:chExt cx="13599375" cy="3358389"/>
          </a:xfrm>
        </p:grpSpPr>
        <p:sp>
          <p:nvSpPr>
            <p:cNvPr id="14" name="TextBox 5">
              <a:extLst>
                <a:ext uri="{FF2B5EF4-FFF2-40B4-BE49-F238E27FC236}">
                  <a16:creationId xmlns:a16="http://schemas.microsoft.com/office/drawing/2014/main" id="{38B65A68-02AA-4176-978A-127AAB904C2C}"/>
                </a:ext>
              </a:extLst>
            </p:cNvPr>
            <p:cNvSpPr txBox="1"/>
            <p:nvPr/>
          </p:nvSpPr>
          <p:spPr>
            <a:xfrm>
              <a:off x="0" y="-19052"/>
              <a:ext cx="13599375" cy="2894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100"/>
                </a:lnSpc>
              </a:pPr>
              <a:r>
                <a:rPr lang="en-US" altLang="zh-CN" sz="4267" b="1" spc="85" dirty="0">
                  <a:solidFill>
                    <a:srgbClr val="3641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</a:t>
              </a:r>
              <a:endParaRPr lang="en-US" sz="4267" b="1" spc="85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AutoShape 7">
              <a:extLst>
                <a:ext uri="{FF2B5EF4-FFF2-40B4-BE49-F238E27FC236}">
                  <a16:creationId xmlns:a16="http://schemas.microsoft.com/office/drawing/2014/main" id="{FAA9FF91-ECD7-426C-92B7-1BA78A988454}"/>
                </a:ext>
              </a:extLst>
            </p:cNvPr>
            <p:cNvSpPr/>
            <p:nvPr/>
          </p:nvSpPr>
          <p:spPr>
            <a:xfrm>
              <a:off x="0" y="3237736"/>
              <a:ext cx="1574801" cy="101601"/>
            </a:xfrm>
            <a:prstGeom prst="rect">
              <a:avLst/>
            </a:prstGeom>
            <a:solidFill>
              <a:srgbClr val="364182"/>
            </a:solidFill>
          </p:spPr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7BCB3B07-414B-4DE2-ACD1-FDAA82C69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1220" y="133170"/>
            <a:ext cx="2377646" cy="73920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B4A83CD-B92B-419F-93C6-5E563BBACD24}"/>
              </a:ext>
            </a:extLst>
          </p:cNvPr>
          <p:cNvSpPr txBox="1"/>
          <p:nvPr/>
        </p:nvSpPr>
        <p:spPr>
          <a:xfrm>
            <a:off x="1254253" y="2340806"/>
            <a:ext cx="95075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0" i="0" dirty="0">
                <a:solidFill>
                  <a:srgbClr val="4D4D4D"/>
                </a:solidFill>
                <a:effectLst/>
                <a:latin typeface="-apple-system"/>
              </a:rPr>
              <a:t>#include &lt;stack&gt; </a:t>
            </a:r>
          </a:p>
          <a:p>
            <a:pPr algn="l"/>
            <a:endParaRPr lang="en-US" altLang="zh-CN" sz="20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en-US" altLang="zh-CN" sz="2000" b="0" i="0" dirty="0">
                <a:solidFill>
                  <a:srgbClr val="4D4D4D"/>
                </a:solidFill>
                <a:effectLst/>
                <a:latin typeface="-apple-system"/>
              </a:rPr>
              <a:t>empty() 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堆栈为空则返回真</a:t>
            </a:r>
          </a:p>
          <a:p>
            <a:pPr algn="l"/>
            <a:r>
              <a:rPr lang="en-US" altLang="zh-CN" sz="2000" b="0" i="0" dirty="0">
                <a:solidFill>
                  <a:srgbClr val="4D4D4D"/>
                </a:solidFill>
                <a:effectLst/>
                <a:latin typeface="-apple-system"/>
              </a:rPr>
              <a:t>pop() 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移除栈顶元素</a:t>
            </a:r>
          </a:p>
          <a:p>
            <a:pPr algn="l"/>
            <a:r>
              <a:rPr lang="en-US" altLang="zh-CN" sz="2000" b="0" i="0" dirty="0">
                <a:solidFill>
                  <a:srgbClr val="4D4D4D"/>
                </a:solidFill>
                <a:effectLst/>
                <a:latin typeface="-apple-system"/>
              </a:rPr>
              <a:t>push() 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在栈顶增加元素</a:t>
            </a:r>
          </a:p>
          <a:p>
            <a:pPr algn="l"/>
            <a:r>
              <a:rPr lang="en-US" altLang="zh-CN" sz="2000" b="0" i="0" dirty="0">
                <a:solidFill>
                  <a:srgbClr val="4D4D4D"/>
                </a:solidFill>
                <a:effectLst/>
                <a:latin typeface="-apple-system"/>
              </a:rPr>
              <a:t>size() 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返回栈中元素数目</a:t>
            </a:r>
          </a:p>
          <a:p>
            <a:pPr algn="l"/>
            <a:r>
              <a:rPr lang="en-US" altLang="zh-CN" sz="2000" b="0" i="0" dirty="0">
                <a:solidFill>
                  <a:srgbClr val="4D4D4D"/>
                </a:solidFill>
                <a:effectLst/>
                <a:latin typeface="-apple-system"/>
              </a:rPr>
              <a:t>top() 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返回栈顶元素</a:t>
            </a:r>
          </a:p>
        </p:txBody>
      </p:sp>
    </p:spTree>
    <p:extLst>
      <p:ext uri="{BB962C8B-B14F-4D97-AF65-F5344CB8AC3E}">
        <p14:creationId xmlns:p14="http://schemas.microsoft.com/office/powerpoint/2010/main" val="14903981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7">
            <a:extLst>
              <a:ext uri="{FF2B5EF4-FFF2-40B4-BE49-F238E27FC236}">
                <a16:creationId xmlns:a16="http://schemas.microsoft.com/office/drawing/2014/main" id="{C29B25AB-2A34-4A06-90A1-E7A5F46536F8}"/>
              </a:ext>
            </a:extLst>
          </p:cNvPr>
          <p:cNvGrpSpPr/>
          <p:nvPr/>
        </p:nvGrpSpPr>
        <p:grpSpPr>
          <a:xfrm>
            <a:off x="9703215" y="156121"/>
            <a:ext cx="2370403" cy="899117"/>
            <a:chOff x="9255540" y="184696"/>
            <a:chExt cx="2370403" cy="899117"/>
          </a:xfrm>
        </p:grpSpPr>
        <p:grpSp>
          <p:nvGrpSpPr>
            <p:cNvPr id="6" name="组 46">
              <a:extLst>
                <a:ext uri="{FF2B5EF4-FFF2-40B4-BE49-F238E27FC236}">
                  <a16:creationId xmlns:a16="http://schemas.microsoft.com/office/drawing/2014/main" id="{DE124F02-D40A-48D9-838F-82AA48C46C6E}"/>
                </a:ext>
              </a:extLst>
            </p:cNvPr>
            <p:cNvGrpSpPr/>
            <p:nvPr/>
          </p:nvGrpSpPr>
          <p:grpSpPr>
            <a:xfrm>
              <a:off x="9255540" y="367966"/>
              <a:ext cx="2370403" cy="715847"/>
              <a:chOff x="9255540" y="367966"/>
              <a:chExt cx="2370403" cy="715847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2004881B-97D7-49FB-9228-30F6362D3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55540" y="367966"/>
                <a:ext cx="674716" cy="616327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A40B5700-1742-4AFD-A013-4CA7643D72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53258" y="710616"/>
                <a:ext cx="1772685" cy="373197"/>
              </a:xfrm>
              <a:prstGeom prst="rect">
                <a:avLst/>
              </a:prstGeom>
            </p:spPr>
          </p:pic>
        </p:grp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260E98A-DA13-42F5-93A0-45628EF660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36" r="32116"/>
            <a:stretch/>
          </p:blipFill>
          <p:spPr>
            <a:xfrm>
              <a:off x="9841461" y="184696"/>
              <a:ext cx="1445958" cy="823890"/>
            </a:xfrm>
            <a:prstGeom prst="rect">
              <a:avLst/>
            </a:prstGeom>
          </p:spPr>
        </p:pic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B95B67B6-0B32-4796-B226-27F0E80337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2641"/>
            <a:ext cx="12192000" cy="15535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BA40C9D-A348-4275-9B44-6588847C51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864" y="0"/>
            <a:ext cx="843379" cy="1055238"/>
          </a:xfrm>
          <a:prstGeom prst="rect">
            <a:avLst/>
          </a:prstGeom>
        </p:spPr>
      </p:pic>
      <p:sp>
        <p:nvSpPr>
          <p:cNvPr id="2" name="流程图: 接点 1">
            <a:extLst>
              <a:ext uri="{FF2B5EF4-FFF2-40B4-BE49-F238E27FC236}">
                <a16:creationId xmlns:a16="http://schemas.microsoft.com/office/drawing/2014/main" id="{0AECEE3B-4C6E-4619-A061-B46FEE1380F1}"/>
              </a:ext>
            </a:extLst>
          </p:cNvPr>
          <p:cNvSpPr/>
          <p:nvPr/>
        </p:nvSpPr>
        <p:spPr>
          <a:xfrm>
            <a:off x="1325552" y="684063"/>
            <a:ext cx="1062001" cy="1028322"/>
          </a:xfrm>
          <a:prstGeom prst="flowChartConnector">
            <a:avLst/>
          </a:prstGeom>
          <a:solidFill>
            <a:srgbClr val="4786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6CA3D9-E847-4FC1-BE32-5DDB05CC39FC}"/>
              </a:ext>
            </a:extLst>
          </p:cNvPr>
          <p:cNvSpPr txBox="1"/>
          <p:nvPr/>
        </p:nvSpPr>
        <p:spPr>
          <a:xfrm>
            <a:off x="1325552" y="813503"/>
            <a:ext cx="2204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1.2</a:t>
            </a:r>
            <a:endParaRPr lang="zh-CN" altLang="en-US" sz="4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CB319C-6A27-4235-A204-75147F60B17F}"/>
              </a:ext>
            </a:extLst>
          </p:cNvPr>
          <p:cNvSpPr txBox="1"/>
          <p:nvPr/>
        </p:nvSpPr>
        <p:spPr>
          <a:xfrm>
            <a:off x="0" y="224442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spc="85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6000" b="1" spc="85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</a:p>
        </p:txBody>
      </p:sp>
    </p:spTree>
    <p:extLst>
      <p:ext uri="{BB962C8B-B14F-4D97-AF65-F5344CB8AC3E}">
        <p14:creationId xmlns:p14="http://schemas.microsoft.com/office/powerpoint/2010/main" val="452894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95B67B6-0B32-4796-B226-27F0E8033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2641"/>
            <a:ext cx="12192000" cy="155359"/>
          </a:xfrm>
          <a:prstGeom prst="rect">
            <a:avLst/>
          </a:prstGeom>
        </p:spPr>
      </p:pic>
      <p:grpSp>
        <p:nvGrpSpPr>
          <p:cNvPr id="13" name="Group 4">
            <a:extLst>
              <a:ext uri="{FF2B5EF4-FFF2-40B4-BE49-F238E27FC236}">
                <a16:creationId xmlns:a16="http://schemas.microsoft.com/office/drawing/2014/main" id="{7F3BCEE8-4B26-4328-B19C-1C3970607BFD}"/>
              </a:ext>
            </a:extLst>
          </p:cNvPr>
          <p:cNvGrpSpPr/>
          <p:nvPr/>
        </p:nvGrpSpPr>
        <p:grpSpPr>
          <a:xfrm>
            <a:off x="873125" y="606171"/>
            <a:ext cx="10445749" cy="758834"/>
            <a:chOff x="0" y="-19052"/>
            <a:chExt cx="13599375" cy="3358389"/>
          </a:xfrm>
        </p:grpSpPr>
        <p:sp>
          <p:nvSpPr>
            <p:cNvPr id="14" name="TextBox 5">
              <a:extLst>
                <a:ext uri="{FF2B5EF4-FFF2-40B4-BE49-F238E27FC236}">
                  <a16:creationId xmlns:a16="http://schemas.microsoft.com/office/drawing/2014/main" id="{38B65A68-02AA-4176-978A-127AAB904C2C}"/>
                </a:ext>
              </a:extLst>
            </p:cNvPr>
            <p:cNvSpPr txBox="1"/>
            <p:nvPr/>
          </p:nvSpPr>
          <p:spPr>
            <a:xfrm>
              <a:off x="0" y="-19052"/>
              <a:ext cx="13599375" cy="2894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100"/>
                </a:lnSpc>
              </a:pPr>
              <a:r>
                <a:rPr lang="en-US" altLang="zh-CN" sz="4267" b="1" spc="85" dirty="0">
                  <a:solidFill>
                    <a:srgbClr val="3641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queue</a:t>
              </a:r>
              <a:endParaRPr lang="en-US" sz="4267" b="1" spc="85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AutoShape 7">
              <a:extLst>
                <a:ext uri="{FF2B5EF4-FFF2-40B4-BE49-F238E27FC236}">
                  <a16:creationId xmlns:a16="http://schemas.microsoft.com/office/drawing/2014/main" id="{FAA9FF91-ECD7-426C-92B7-1BA78A988454}"/>
                </a:ext>
              </a:extLst>
            </p:cNvPr>
            <p:cNvSpPr/>
            <p:nvPr/>
          </p:nvSpPr>
          <p:spPr>
            <a:xfrm>
              <a:off x="0" y="3237736"/>
              <a:ext cx="1574801" cy="101601"/>
            </a:xfrm>
            <a:prstGeom prst="rect">
              <a:avLst/>
            </a:prstGeom>
            <a:solidFill>
              <a:srgbClr val="364182"/>
            </a:solidFill>
          </p:spPr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7BCB3B07-414B-4DE2-ACD1-FDAA82C69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1220" y="133170"/>
            <a:ext cx="2377646" cy="73920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B4A83CD-B92B-419F-93C6-5E563BBACD24}"/>
              </a:ext>
            </a:extLst>
          </p:cNvPr>
          <p:cNvSpPr txBox="1"/>
          <p:nvPr/>
        </p:nvSpPr>
        <p:spPr>
          <a:xfrm>
            <a:off x="1254253" y="2340806"/>
            <a:ext cx="95075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0" i="0" dirty="0">
                <a:solidFill>
                  <a:srgbClr val="444444"/>
                </a:solidFill>
                <a:effectLst/>
                <a:latin typeface="Helvetica Neue"/>
              </a:rPr>
              <a:t>front()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Helvetica Neue"/>
              </a:rPr>
              <a:t>：返回 </a:t>
            </a:r>
            <a:r>
              <a:rPr lang="en-US" altLang="zh-CN" sz="2000" b="0" i="0" dirty="0">
                <a:solidFill>
                  <a:srgbClr val="444444"/>
                </a:solidFill>
                <a:effectLst/>
                <a:latin typeface="Helvetica Neue"/>
              </a:rPr>
              <a:t>queue 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Helvetica Neue"/>
              </a:rPr>
              <a:t>中第一个元素的引用。如果 </a:t>
            </a:r>
            <a:r>
              <a:rPr lang="en-US" altLang="zh-CN" sz="2000" b="0" i="0" dirty="0">
                <a:solidFill>
                  <a:srgbClr val="444444"/>
                </a:solidFill>
                <a:effectLst/>
                <a:latin typeface="Helvetica Neue"/>
              </a:rPr>
              <a:t>queue 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Helvetica Neue"/>
              </a:rPr>
              <a:t>是常量，就返回一个常引用；如果 </a:t>
            </a:r>
            <a:r>
              <a:rPr lang="en-US" altLang="zh-CN" sz="2000" b="0" i="0" dirty="0">
                <a:solidFill>
                  <a:srgbClr val="444444"/>
                </a:solidFill>
                <a:effectLst/>
                <a:latin typeface="Helvetica Neue"/>
              </a:rPr>
              <a:t>queue 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Helvetica Neue"/>
              </a:rPr>
              <a:t>为空，返回值是未定义的。</a:t>
            </a:r>
          </a:p>
          <a:p>
            <a:pPr algn="l"/>
            <a:r>
              <a:rPr lang="en-US" altLang="zh-CN" sz="2000" b="0" i="0" dirty="0">
                <a:solidFill>
                  <a:srgbClr val="444444"/>
                </a:solidFill>
                <a:effectLst/>
                <a:latin typeface="Helvetica Neue"/>
              </a:rPr>
              <a:t>back()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Helvetica Neue"/>
              </a:rPr>
              <a:t>：返回 </a:t>
            </a:r>
            <a:r>
              <a:rPr lang="en-US" altLang="zh-CN" sz="2000" b="0" i="0" dirty="0">
                <a:solidFill>
                  <a:srgbClr val="444444"/>
                </a:solidFill>
                <a:effectLst/>
                <a:latin typeface="Helvetica Neue"/>
              </a:rPr>
              <a:t>queue 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Helvetica Neue"/>
              </a:rPr>
              <a:t>中最后一个元素的引用。如果 </a:t>
            </a:r>
            <a:r>
              <a:rPr lang="en-US" altLang="zh-CN" sz="2000" b="0" i="0" dirty="0">
                <a:solidFill>
                  <a:srgbClr val="444444"/>
                </a:solidFill>
                <a:effectLst/>
                <a:latin typeface="Helvetica Neue"/>
              </a:rPr>
              <a:t>queue 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Helvetica Neue"/>
              </a:rPr>
              <a:t>是常量，就返回一个常引用；如果 </a:t>
            </a:r>
            <a:r>
              <a:rPr lang="en-US" altLang="zh-CN" sz="2000" b="0" i="0" dirty="0">
                <a:solidFill>
                  <a:srgbClr val="444444"/>
                </a:solidFill>
                <a:effectLst/>
                <a:latin typeface="Helvetica Neue"/>
              </a:rPr>
              <a:t>queue 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Helvetica Neue"/>
              </a:rPr>
              <a:t>为空，返回值是未定义的。</a:t>
            </a:r>
          </a:p>
          <a:p>
            <a:pPr algn="l"/>
            <a:r>
              <a:rPr lang="en-US" altLang="zh-CN" sz="2000" b="0" i="0" dirty="0">
                <a:solidFill>
                  <a:srgbClr val="444444"/>
                </a:solidFill>
                <a:effectLst/>
                <a:latin typeface="Helvetica Neue"/>
              </a:rPr>
              <a:t>push()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Helvetica Neue"/>
              </a:rPr>
              <a:t>：在 </a:t>
            </a:r>
            <a:r>
              <a:rPr lang="en-US" altLang="zh-CN" sz="2000" b="0" i="0" dirty="0">
                <a:solidFill>
                  <a:srgbClr val="444444"/>
                </a:solidFill>
                <a:effectLst/>
                <a:latin typeface="Helvetica Neue"/>
              </a:rPr>
              <a:t>queue 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Helvetica Neue"/>
              </a:rPr>
              <a:t>的尾部添加元素。</a:t>
            </a:r>
          </a:p>
          <a:p>
            <a:pPr algn="l"/>
            <a:r>
              <a:rPr lang="en-US" altLang="zh-CN" sz="2000" b="0" i="0" dirty="0">
                <a:solidFill>
                  <a:srgbClr val="444444"/>
                </a:solidFill>
                <a:effectLst/>
                <a:latin typeface="Helvetica Neue"/>
              </a:rPr>
              <a:t>pop()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Helvetica Neue"/>
              </a:rPr>
              <a:t>：删除 </a:t>
            </a:r>
            <a:r>
              <a:rPr lang="en-US" altLang="zh-CN" sz="2000" b="0" i="0" dirty="0">
                <a:solidFill>
                  <a:srgbClr val="444444"/>
                </a:solidFill>
                <a:effectLst/>
                <a:latin typeface="Helvetica Neue"/>
              </a:rPr>
              <a:t>queue 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Helvetica Neue"/>
              </a:rPr>
              <a:t>中的第一个元素。</a:t>
            </a:r>
          </a:p>
          <a:p>
            <a:pPr algn="l"/>
            <a:r>
              <a:rPr lang="en-US" altLang="zh-CN" sz="2000" b="0" i="0" dirty="0">
                <a:solidFill>
                  <a:srgbClr val="444444"/>
                </a:solidFill>
                <a:effectLst/>
                <a:latin typeface="Helvetica Neue"/>
              </a:rPr>
              <a:t>size()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Helvetica Neue"/>
              </a:rPr>
              <a:t>：返回 </a:t>
            </a:r>
            <a:r>
              <a:rPr lang="en-US" altLang="zh-CN" sz="2000" b="0" i="0" dirty="0">
                <a:solidFill>
                  <a:srgbClr val="444444"/>
                </a:solidFill>
                <a:effectLst/>
                <a:latin typeface="Helvetica Neue"/>
              </a:rPr>
              <a:t>queue 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Helvetica Neue"/>
              </a:rPr>
              <a:t>中元素的个数。</a:t>
            </a:r>
          </a:p>
          <a:p>
            <a:pPr algn="l"/>
            <a:r>
              <a:rPr lang="en-US" altLang="zh-CN" sz="2000" b="0" i="0" dirty="0">
                <a:solidFill>
                  <a:srgbClr val="444444"/>
                </a:solidFill>
                <a:effectLst/>
                <a:latin typeface="Helvetica Neue"/>
              </a:rPr>
              <a:t>empty()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Helvetica Neue"/>
              </a:rPr>
              <a:t>：如果 </a:t>
            </a:r>
            <a:r>
              <a:rPr lang="en-US" altLang="zh-CN" sz="2000" b="0" i="0" dirty="0">
                <a:solidFill>
                  <a:srgbClr val="444444"/>
                </a:solidFill>
                <a:effectLst/>
                <a:latin typeface="Helvetica Neue"/>
              </a:rPr>
              <a:t>queue 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Helvetica Neue"/>
              </a:rPr>
              <a:t>中没有元素的话，返回 </a:t>
            </a:r>
            <a:r>
              <a:rPr lang="en-US" altLang="zh-CN" sz="2000" b="0" i="0" dirty="0">
                <a:solidFill>
                  <a:srgbClr val="444444"/>
                </a:solidFill>
                <a:effectLst/>
                <a:latin typeface="Helvetica Neue"/>
              </a:rPr>
              <a:t>true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Helvetica Neue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4501216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95B67B6-0B32-4796-B226-27F0E8033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2641"/>
            <a:ext cx="12192000" cy="155359"/>
          </a:xfrm>
          <a:prstGeom prst="rect">
            <a:avLst/>
          </a:prstGeom>
        </p:spPr>
      </p:pic>
      <p:grpSp>
        <p:nvGrpSpPr>
          <p:cNvPr id="13" name="Group 4">
            <a:extLst>
              <a:ext uri="{FF2B5EF4-FFF2-40B4-BE49-F238E27FC236}">
                <a16:creationId xmlns:a16="http://schemas.microsoft.com/office/drawing/2014/main" id="{7F3BCEE8-4B26-4328-B19C-1C3970607BFD}"/>
              </a:ext>
            </a:extLst>
          </p:cNvPr>
          <p:cNvGrpSpPr/>
          <p:nvPr/>
        </p:nvGrpSpPr>
        <p:grpSpPr>
          <a:xfrm>
            <a:off x="873125" y="606171"/>
            <a:ext cx="10445749" cy="758834"/>
            <a:chOff x="0" y="-19052"/>
            <a:chExt cx="13599375" cy="3358389"/>
          </a:xfrm>
        </p:grpSpPr>
        <p:sp>
          <p:nvSpPr>
            <p:cNvPr id="14" name="TextBox 5">
              <a:extLst>
                <a:ext uri="{FF2B5EF4-FFF2-40B4-BE49-F238E27FC236}">
                  <a16:creationId xmlns:a16="http://schemas.microsoft.com/office/drawing/2014/main" id="{38B65A68-02AA-4176-978A-127AAB904C2C}"/>
                </a:ext>
              </a:extLst>
            </p:cNvPr>
            <p:cNvSpPr txBox="1"/>
            <p:nvPr/>
          </p:nvSpPr>
          <p:spPr>
            <a:xfrm>
              <a:off x="0" y="-19052"/>
              <a:ext cx="13599375" cy="2894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100"/>
                </a:lnSpc>
              </a:pPr>
              <a:r>
                <a:rPr lang="en-US" altLang="zh-CN" sz="4267" b="1" spc="85" dirty="0">
                  <a:solidFill>
                    <a:srgbClr val="3641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deque </a:t>
              </a:r>
              <a:r>
                <a:rPr lang="zh-CN" altLang="en-US" sz="4267" b="1" spc="85" dirty="0">
                  <a:solidFill>
                    <a:srgbClr val="36418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双向队列</a:t>
              </a:r>
              <a:endParaRPr lang="en-US" sz="4267" b="1" spc="85" dirty="0">
                <a:solidFill>
                  <a:srgbClr val="36418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AutoShape 7">
              <a:extLst>
                <a:ext uri="{FF2B5EF4-FFF2-40B4-BE49-F238E27FC236}">
                  <a16:creationId xmlns:a16="http://schemas.microsoft.com/office/drawing/2014/main" id="{FAA9FF91-ECD7-426C-92B7-1BA78A988454}"/>
                </a:ext>
              </a:extLst>
            </p:cNvPr>
            <p:cNvSpPr/>
            <p:nvPr/>
          </p:nvSpPr>
          <p:spPr>
            <a:xfrm>
              <a:off x="0" y="3237736"/>
              <a:ext cx="1574801" cy="101601"/>
            </a:xfrm>
            <a:prstGeom prst="rect">
              <a:avLst/>
            </a:prstGeom>
            <a:solidFill>
              <a:srgbClr val="364182"/>
            </a:solidFill>
          </p:spPr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7BCB3B07-414B-4DE2-ACD1-FDAA82C69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1220" y="133170"/>
            <a:ext cx="2377646" cy="73920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B4A83CD-B92B-419F-93C6-5E563BBACD24}"/>
              </a:ext>
            </a:extLst>
          </p:cNvPr>
          <p:cNvSpPr txBox="1"/>
          <p:nvPr/>
        </p:nvSpPr>
        <p:spPr>
          <a:xfrm>
            <a:off x="1254253" y="2340806"/>
            <a:ext cx="95075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4D4D4D"/>
                </a:solidFill>
                <a:latin typeface="-apple-system"/>
              </a:rPr>
              <a:t>push_back</a:t>
            </a: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(</a:t>
            </a:r>
            <a:r>
              <a:rPr lang="en-US" altLang="zh-CN" sz="2000" dirty="0" err="1">
                <a:solidFill>
                  <a:srgbClr val="4D4D4D"/>
                </a:solidFill>
                <a:latin typeface="-apple-system"/>
              </a:rPr>
              <a:t>elem</a:t>
            </a: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);//</a:t>
            </a:r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在容器尾部添加一个数据</a:t>
            </a:r>
          </a:p>
          <a:p>
            <a:pPr algn="l"/>
            <a:r>
              <a:rPr lang="en-US" altLang="zh-CN" sz="2000" dirty="0" err="1">
                <a:solidFill>
                  <a:srgbClr val="4D4D4D"/>
                </a:solidFill>
                <a:latin typeface="-apple-system"/>
              </a:rPr>
              <a:t>push_front</a:t>
            </a: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(</a:t>
            </a:r>
            <a:r>
              <a:rPr lang="en-US" altLang="zh-CN" sz="2000" dirty="0" err="1">
                <a:solidFill>
                  <a:srgbClr val="4D4D4D"/>
                </a:solidFill>
                <a:latin typeface="-apple-system"/>
              </a:rPr>
              <a:t>elem</a:t>
            </a: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);//</a:t>
            </a:r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在容器头部插入一个数据</a:t>
            </a:r>
          </a:p>
          <a:p>
            <a:pPr algn="l"/>
            <a:r>
              <a:rPr lang="en-US" altLang="zh-CN" sz="2000" dirty="0" err="1">
                <a:solidFill>
                  <a:srgbClr val="4D4D4D"/>
                </a:solidFill>
                <a:latin typeface="-apple-system"/>
              </a:rPr>
              <a:t>pop_back</a:t>
            </a: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();//</a:t>
            </a:r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删除容器最后一个数据</a:t>
            </a:r>
          </a:p>
          <a:p>
            <a:pPr algn="l"/>
            <a:r>
              <a:rPr lang="en-US" altLang="zh-CN" sz="2000" dirty="0" err="1">
                <a:solidFill>
                  <a:srgbClr val="4D4D4D"/>
                </a:solidFill>
                <a:latin typeface="-apple-system"/>
              </a:rPr>
              <a:t>pop_front</a:t>
            </a:r>
            <a:r>
              <a:rPr lang="en-US" altLang="zh-CN" sz="2000" dirty="0">
                <a:solidFill>
                  <a:srgbClr val="4D4D4D"/>
                </a:solidFill>
                <a:latin typeface="-apple-system"/>
              </a:rPr>
              <a:t>();//</a:t>
            </a:r>
            <a:r>
              <a:rPr lang="zh-CN" altLang="en-US" sz="2000" dirty="0">
                <a:solidFill>
                  <a:srgbClr val="4D4D4D"/>
                </a:solidFill>
                <a:latin typeface="-apple-system"/>
              </a:rPr>
              <a:t>删除容器第一个数据</a:t>
            </a:r>
          </a:p>
        </p:txBody>
      </p:sp>
    </p:spTree>
    <p:extLst>
      <p:ext uri="{BB962C8B-B14F-4D97-AF65-F5344CB8AC3E}">
        <p14:creationId xmlns:p14="http://schemas.microsoft.com/office/powerpoint/2010/main" val="1458630969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le2ahkdz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2370</TotalTime>
  <Words>2014</Words>
  <Application>Microsoft Office PowerPoint</Application>
  <PresentationFormat>宽屏</PresentationFormat>
  <Paragraphs>175</Paragraphs>
  <Slides>32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-apple-system</vt:lpstr>
      <vt:lpstr>Helvetica Neue</vt:lpstr>
      <vt:lpstr>等线</vt:lpstr>
      <vt:lpstr>等线 Light</vt:lpstr>
      <vt:lpstr>微软雅黑</vt:lpstr>
      <vt:lpstr>微软雅黑 Light</vt:lpstr>
      <vt:lpstr>Arial</vt:lpstr>
      <vt:lpstr>Consolas</vt:lpstr>
      <vt:lpstr>Garamond</vt:lpstr>
      <vt:lpstr>Wingdings</vt:lpstr>
      <vt:lpstr>Office 主题​​</vt:lpstr>
      <vt:lpstr>Edge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李斯祺</dc:creator>
  <cp:lastModifiedBy>李 亚宁</cp:lastModifiedBy>
  <cp:revision>115</cp:revision>
  <dcterms:created xsi:type="dcterms:W3CDTF">2020-02-02T12:14:18Z</dcterms:created>
  <dcterms:modified xsi:type="dcterms:W3CDTF">2020-10-04T16:43:36Z</dcterms:modified>
</cp:coreProperties>
</file>