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6"/>
  </p:notesMasterIdLst>
  <p:sldIdLst>
    <p:sldId id="257" r:id="rId2"/>
    <p:sldId id="324" r:id="rId3"/>
    <p:sldId id="325" r:id="rId4"/>
    <p:sldId id="327" r:id="rId5"/>
    <p:sldId id="328" r:id="rId6"/>
    <p:sldId id="326" r:id="rId7"/>
    <p:sldId id="330" r:id="rId8"/>
    <p:sldId id="331" r:id="rId9"/>
    <p:sldId id="337" r:id="rId10"/>
    <p:sldId id="338" r:id="rId11"/>
    <p:sldId id="344" r:id="rId12"/>
    <p:sldId id="345" r:id="rId13"/>
    <p:sldId id="350" r:id="rId14"/>
    <p:sldId id="346" r:id="rId15"/>
    <p:sldId id="352" r:id="rId16"/>
    <p:sldId id="351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47" r:id="rId27"/>
    <p:sldId id="363" r:id="rId28"/>
    <p:sldId id="364" r:id="rId29"/>
    <p:sldId id="365" r:id="rId30"/>
    <p:sldId id="362" r:id="rId31"/>
    <p:sldId id="348" r:id="rId32"/>
    <p:sldId id="349" r:id="rId33"/>
    <p:sldId id="738" r:id="rId34"/>
    <p:sldId id="366" r:id="rId35"/>
    <p:sldId id="367" r:id="rId36"/>
    <p:sldId id="368" r:id="rId37"/>
    <p:sldId id="369" r:id="rId38"/>
    <p:sldId id="371" r:id="rId39"/>
    <p:sldId id="372" r:id="rId40"/>
    <p:sldId id="373" r:id="rId41"/>
    <p:sldId id="374" r:id="rId42"/>
    <p:sldId id="375" r:id="rId43"/>
    <p:sldId id="704" r:id="rId44"/>
    <p:sldId id="376" r:id="rId45"/>
    <p:sldId id="609" r:id="rId46"/>
    <p:sldId id="611" r:id="rId47"/>
    <p:sldId id="612" r:id="rId48"/>
    <p:sldId id="613" r:id="rId49"/>
    <p:sldId id="739" r:id="rId50"/>
    <p:sldId id="635" r:id="rId51"/>
    <p:sldId id="637" r:id="rId52"/>
    <p:sldId id="615" r:id="rId53"/>
    <p:sldId id="616" r:id="rId54"/>
    <p:sldId id="737" r:id="rId55"/>
    <p:sldId id="617" r:id="rId56"/>
    <p:sldId id="631" r:id="rId57"/>
    <p:sldId id="632" r:id="rId58"/>
    <p:sldId id="728" r:id="rId59"/>
    <p:sldId id="740" r:id="rId60"/>
    <p:sldId id="633" r:id="rId61"/>
    <p:sldId id="634" r:id="rId62"/>
    <p:sldId id="730" r:id="rId63"/>
    <p:sldId id="741" r:id="rId64"/>
    <p:sldId id="618" r:id="rId6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FD0B"/>
    <a:srgbClr val="BAFE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4FC9B-CB74-416B-BF57-435727F6C4D1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A9464-9351-4915-BA77-DAFAFEA2D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u="heavy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1972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9566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6239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704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BB6E-2166-4165-A10F-D205F6B3F960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09EC-D03C-4C1C-8846-BA07161F43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BB6E-2166-4165-A10F-D205F6B3F960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09EC-D03C-4C1C-8846-BA07161F43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BB6E-2166-4165-A10F-D205F6B3F960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09EC-D03C-4C1C-8846-BA07161F43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BB6E-2166-4165-A10F-D205F6B3F960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09EC-D03C-4C1C-8846-BA07161F43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BB6E-2166-4165-A10F-D205F6B3F960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09EC-D03C-4C1C-8846-BA07161F43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BB6E-2166-4165-A10F-D205F6B3F960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09EC-D03C-4C1C-8846-BA07161F43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BB6E-2166-4165-A10F-D205F6B3F960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09EC-D03C-4C1C-8846-BA07161F43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BB6E-2166-4165-A10F-D205F6B3F960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09EC-D03C-4C1C-8846-BA07161F43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BB6E-2166-4165-A10F-D205F6B3F960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09EC-D03C-4C1C-8846-BA07161F43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BB6E-2166-4165-A10F-D205F6B3F960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09EC-D03C-4C1C-8846-BA07161F43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BB6E-2166-4165-A10F-D205F6B3F960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09EC-D03C-4C1C-8846-BA07161F43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5BB6E-2166-4165-A10F-D205F6B3F960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609EC-D03C-4C1C-8846-BA07161F43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P1095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luogu.com.cn/problem/P3842" TargetMode="External"/><Relationship Id="rId4" Type="http://schemas.openxmlformats.org/officeDocument/2006/relationships/hyperlink" Target="https://www.luogu.com.cn/problem/P1586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luogu.com.cn/problem/P1091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P1387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P1048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luogu.com.cn/problem/P104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P1064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P1833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luogu.com.cn/problem/P1020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30420" y="2755621"/>
            <a:ext cx="2383339" cy="728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640"/>
              </a:lnSpc>
            </a:pPr>
            <a:r>
              <a:rPr lang="zh-CN" altLang="en-US" sz="3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动 态 规 划</a:t>
            </a:r>
            <a:endParaRPr lang="en-US" altLang="zh-CN" sz="32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11072" y="1544072"/>
            <a:ext cx="3769859" cy="3769859"/>
          </a:xfrm>
          <a:prstGeom prst="ellipse">
            <a:avLst/>
          </a:prstGeom>
          <a:noFill/>
          <a:ln w="304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907200" y="3210951"/>
            <a:ext cx="895946" cy="8959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975538" y="3482669"/>
            <a:ext cx="352508" cy="35250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830528" y="3136675"/>
            <a:ext cx="148553" cy="14855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299179" y="3097270"/>
            <a:ext cx="580008" cy="58000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576796" y="3584647"/>
            <a:ext cx="148553" cy="14855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032662" y="3958345"/>
            <a:ext cx="148553" cy="14855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850693" y="2403112"/>
            <a:ext cx="352508" cy="35250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445001" y="2874515"/>
            <a:ext cx="1255811" cy="125581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675098" y="3255169"/>
            <a:ext cx="580008" cy="58000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8479543" y="4130325"/>
            <a:ext cx="352508" cy="35250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9044162" y="3349446"/>
            <a:ext cx="352508" cy="35250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0490873" y="3396621"/>
            <a:ext cx="148553" cy="14855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8832052" y="2797426"/>
            <a:ext cx="148553" cy="14855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571440" y="5803643"/>
            <a:ext cx="3049119" cy="713215"/>
            <a:chOff x="3778345" y="5697606"/>
            <a:chExt cx="3049119" cy="713215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45" y="5725961"/>
              <a:ext cx="715834" cy="653885"/>
            </a:xfrm>
            <a:prstGeom prst="rect">
              <a:avLst/>
            </a:prstGeom>
          </p:spPr>
        </p:pic>
        <p:sp>
          <p:nvSpPr>
            <p:cNvPr id="2" name="矩形 1"/>
            <p:cNvSpPr/>
            <p:nvPr/>
          </p:nvSpPr>
          <p:spPr>
            <a:xfrm>
              <a:off x="4620639" y="5697606"/>
              <a:ext cx="13664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Impact" panose="020B0806030902050204" pitchFamily="34" charset="0"/>
                </a:rPr>
                <a:t>董子宁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4620640" y="6041489"/>
              <a:ext cx="22068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Impact" panose="020B0806030902050204" pitchFamily="34" charset="0"/>
                </a:rPr>
                <a:t>课件协力：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Impact" panose="020B0806030902050204" pitchFamily="34" charset="0"/>
                </a:rPr>
                <a:t>MS·OI</a:t>
              </a:r>
              <a:endParaRPr lang="zh-CN" altLang="en-US" b="1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5527575" y="3769995"/>
            <a:ext cx="11368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讲解：</a:t>
            </a:r>
            <a:r>
              <a:rPr lang="en-US" altLang="zh-CN" sz="16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ykw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小学奥数问题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文"/>
              <p:cNvSpPr/>
              <p:nvPr/>
            </p:nvSpPr>
            <p:spPr>
              <a:xfrm>
                <a:off x="2187798" y="1734089"/>
                <a:ext cx="7816403" cy="30683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09585">
                  <a:lnSpc>
                    <a:spcPct val="150000"/>
                  </a:lnSpc>
                </a:pPr>
                <a:r>
                  <a:rPr lang="zh-CN" altLang="en-US" sz="2000" b="1" dirty="0">
                    <a:latin typeface="微软雅黑" charset="0"/>
                    <a:ea typeface="微软雅黑" charset="0"/>
                  </a:rPr>
                  <a:t>问：</a:t>
                </a:r>
                <a:r>
                  <a:rPr lang="zh-CN" altLang="en-US" sz="2000" dirty="0">
                    <a:latin typeface="微软雅黑" charset="0"/>
                    <a:ea typeface="微软雅黑" charset="0"/>
                  </a:rPr>
                  <a:t>在二维平面上，从原点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charset="0"/>
                      </a:rPr>
                      <m:t>0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charset="0"/>
                      </a:rPr>
                      <m:t>0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微软雅黑" charset="0"/>
                    <a:ea typeface="微软雅黑" charset="0"/>
                  </a:rPr>
                  <a:t> </a:t>
                </a:r>
                <a:r>
                  <a:rPr lang="zh-CN" altLang="en-US" sz="2000" dirty="0">
                    <a:latin typeface="微软雅黑" charset="0"/>
                    <a:ea typeface="微软雅黑" charset="0"/>
                  </a:rPr>
                  <a:t>出发，每次只能向下或向右走一个单位，走到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(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  <a:ea typeface="微软雅黑" charset="0"/>
                      </a:rPr>
                      <m:t>𝑥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  <a:ea typeface="微软雅黑" charset="0"/>
                      </a:rPr>
                      <m:t>,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  <a:ea typeface="微软雅黑" charset="0"/>
                      </a:rPr>
                      <m:t>𝑦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微软雅黑" charset="0"/>
                    <a:ea typeface="微软雅黑" charset="0"/>
                  </a:rPr>
                  <a:t> </a:t>
                </a:r>
                <a:r>
                  <a:rPr lang="zh-CN" altLang="en-US" sz="2000" dirty="0">
                    <a:latin typeface="微软雅黑" charset="0"/>
                    <a:ea typeface="微软雅黑" charset="0"/>
                  </a:rPr>
                  <a:t>的最短路径数量。</a:t>
                </a:r>
                <a:endParaRPr lang="en-US" altLang="zh-CN" sz="2000" dirty="0">
                  <a:latin typeface="微软雅黑" charset="0"/>
                  <a:ea typeface="微软雅黑" charset="0"/>
                </a:endParaRPr>
              </a:p>
              <a:p>
                <a:pPr defTabSz="609585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zh-CN" altLang="en-US" sz="2000" b="1" dirty="0">
                    <a:latin typeface="微软雅黑" charset="0"/>
                    <a:ea typeface="微软雅黑" charset="0"/>
                  </a:rPr>
                  <a:t>解：</a:t>
                </a:r>
                <a:endParaRPr lang="en-US" altLang="zh-CN" sz="2000" dirty="0">
                  <a:latin typeface="微软雅黑" charset="0"/>
                  <a:ea typeface="微软雅黑" charset="0"/>
                </a:endParaRPr>
              </a:p>
              <a:p>
                <a:pPr defTabSz="609585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微软雅黑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微软雅黑" charset="0"/>
                                </a:rPr>
                              </m:ctrlPr>
                            </m:eqArrPr>
                            <m:e>
                              <m:r>
                                <a:rPr lang="nn-NO" altLang="zh-CN" sz="2000" i="1">
                                  <a:latin typeface="Cambria Math" panose="02040503050406030204" pitchFamily="18" charset="0"/>
                                  <a:ea typeface="微软雅黑" charset="0"/>
                                </a:rPr>
                                <m:t>𝑓</m:t>
                              </m:r>
                              <m:r>
                                <a:rPr lang="nn-NO" altLang="zh-CN" sz="2000" i="1">
                                  <a:latin typeface="Cambria Math" panose="02040503050406030204" pitchFamily="18" charset="0"/>
                                  <a:ea typeface="微软雅黑" charset="0"/>
                                </a:rPr>
                                <m:t>[1][</m:t>
                              </m:r>
                              <m:r>
                                <a:rPr lang="nn-NO" altLang="zh-CN" sz="2000" i="1">
                                  <a:latin typeface="Cambria Math" panose="02040503050406030204" pitchFamily="18" charset="0"/>
                                  <a:ea typeface="微软雅黑" charset="0"/>
                                </a:rPr>
                                <m:t>𝑖</m:t>
                              </m:r>
                              <m:r>
                                <a:rPr lang="nn-NO" altLang="zh-CN" sz="2000" i="1">
                                  <a:latin typeface="Cambria Math" panose="02040503050406030204" pitchFamily="18" charset="0"/>
                                  <a:ea typeface="微软雅黑" charset="0"/>
                                </a:rPr>
                                <m:t>] = </m:t>
                              </m:r>
                              <m:r>
                                <a:rPr lang="nn-NO" altLang="zh-CN" sz="2000" i="1">
                                  <a:latin typeface="Cambria Math" panose="02040503050406030204" pitchFamily="18" charset="0"/>
                                  <a:ea typeface="微软雅黑" charset="0"/>
                                </a:rPr>
                                <m:t>𝑓</m:t>
                              </m:r>
                              <m:r>
                                <a:rPr lang="nn-NO" altLang="zh-CN" sz="2000" i="1">
                                  <a:latin typeface="Cambria Math" panose="02040503050406030204" pitchFamily="18" charset="0"/>
                                  <a:ea typeface="微软雅黑" charset="0"/>
                                </a:rPr>
                                <m:t>[</m:t>
                              </m:r>
                              <m:r>
                                <a:rPr lang="nn-NO" altLang="zh-CN" sz="2000" i="1">
                                  <a:latin typeface="Cambria Math" panose="02040503050406030204" pitchFamily="18" charset="0"/>
                                  <a:ea typeface="微软雅黑" charset="0"/>
                                </a:rPr>
                                <m:t>𝑖</m:t>
                              </m:r>
                              <m:r>
                                <a:rPr lang="nn-NO" altLang="zh-CN" sz="2000" i="1">
                                  <a:latin typeface="Cambria Math" panose="02040503050406030204" pitchFamily="18" charset="0"/>
                                  <a:ea typeface="微软雅黑" charset="0"/>
                                </a:rPr>
                                <m:t>][1] = 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charset="0"/>
                                </a:rPr>
                                <m:t>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charset="0"/>
                                </a:rPr>
                                <m:t>=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charset="0"/>
                                </a:rPr>
                                <m:t>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charset="0"/>
                                </a:rPr>
                                <m:t>+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charset="0"/>
                                </a:rPr>
                                <m:t>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charset="0"/>
                                    </a:rPr>
                                    <m:t>𝑗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charset="0"/>
                                </a:rPr>
                                <m:t>, 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charset="0"/>
                                </a:rPr>
                                <m:t>𝑗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dirty="0">
                  <a:latin typeface="微软雅黑" charset="0"/>
                  <a:ea typeface="微软雅黑" charset="0"/>
                </a:endParaRPr>
              </a:p>
              <a:p>
                <a:pPr defTabSz="609585">
                  <a:lnSpc>
                    <a:spcPct val="150000"/>
                  </a:lnSpc>
                </a:pPr>
                <a:r>
                  <a:rPr lang="zh-CN" altLang="en-US" sz="2000" b="1" dirty="0">
                    <a:latin typeface="微软雅黑" charset="0"/>
                    <a:ea typeface="微软雅黑" charset="0"/>
                  </a:rPr>
                  <a:t>组合数？</a:t>
                </a:r>
                <a:endParaRPr lang="zh-CN" altLang="en-US" sz="2000" dirty="0">
                  <a:latin typeface="微软雅黑" charset="0"/>
                  <a:ea typeface="微软雅黑" charset="0"/>
                </a:endParaRPr>
              </a:p>
            </p:txBody>
          </p:sp>
        </mc:Choice>
        <mc:Fallback xmlns="">
          <p:sp>
            <p:nvSpPr>
              <p:cNvPr id="17" name="正文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798" y="1734089"/>
                <a:ext cx="7816403" cy="3068340"/>
              </a:xfrm>
              <a:prstGeom prst="rect">
                <a:avLst/>
              </a:prstGeom>
              <a:blipFill rotWithShape="1">
                <a:blip r:embed="rId3"/>
                <a:stretch>
                  <a:fillRect l="-858" b="-2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小学奥数问题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文"/>
              <p:cNvSpPr/>
              <p:nvPr/>
            </p:nvSpPr>
            <p:spPr>
              <a:xfrm>
                <a:off x="2187798" y="1734089"/>
                <a:ext cx="7816403" cy="2668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09585">
                  <a:lnSpc>
                    <a:spcPct val="150000"/>
                  </a:lnSpc>
                </a:pPr>
                <a:r>
                  <a:rPr lang="zh-CN" altLang="en-US" sz="2000" b="1" dirty="0">
                    <a:latin typeface="微软雅黑" charset="0"/>
                    <a:ea typeface="微软雅黑" charset="0"/>
                  </a:rPr>
                  <a:t>问：</a:t>
                </a:r>
                <a:r>
                  <a:rPr lang="zh-CN" altLang="en-US" sz="2000" dirty="0">
                    <a:latin typeface="微软雅黑" charset="0"/>
                    <a:ea typeface="微软雅黑" charset="0"/>
                  </a:rPr>
                  <a:t>在二维平面上，从原点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charset="0"/>
                      </a:rPr>
                      <m:t>0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charset="0"/>
                      </a:rPr>
                      <m:t>0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微软雅黑" charset="0"/>
                    <a:ea typeface="微软雅黑" charset="0"/>
                  </a:rPr>
                  <a:t> </a:t>
                </a:r>
                <a:r>
                  <a:rPr lang="zh-CN" altLang="en-US" sz="2000" dirty="0">
                    <a:latin typeface="微软雅黑" charset="0"/>
                    <a:ea typeface="微软雅黑" charset="0"/>
                  </a:rPr>
                  <a:t>出发，每次只能向下或向右走一个单位，走到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charset="0"/>
                      </a:rPr>
                      <m:t>𝑛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  <a:ea typeface="微软雅黑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微软雅黑" charset="0"/>
                    <a:ea typeface="微软雅黑" charset="0"/>
                  </a:rPr>
                  <a:t> </a:t>
                </a:r>
                <a:r>
                  <a:rPr lang="zh-CN" altLang="en-US" sz="2000" dirty="0">
                    <a:latin typeface="微软雅黑" charset="0"/>
                    <a:ea typeface="微软雅黑" charset="0"/>
                  </a:rPr>
                  <a:t>的最短路径数量。</a:t>
                </a:r>
                <a:endParaRPr lang="en-US" altLang="zh-CN" sz="2000" dirty="0">
                  <a:latin typeface="微软雅黑" charset="0"/>
                  <a:ea typeface="微软雅黑" charset="0"/>
                </a:endParaRPr>
              </a:p>
              <a:p>
                <a:pPr defTabSz="609585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zh-CN" altLang="en-US" sz="2000" b="1" dirty="0">
                    <a:latin typeface="微软雅黑" charset="0"/>
                    <a:ea typeface="微软雅黑" charset="0"/>
                  </a:rPr>
                  <a:t>解：</a:t>
                </a:r>
                <a:r>
                  <a:rPr lang="zh-CN" altLang="en-US" sz="2000" dirty="0">
                    <a:latin typeface="微软雅黑" charset="0"/>
                    <a:ea typeface="微软雅黑" charset="0"/>
                  </a:rPr>
                  <a:t>相当于有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微软雅黑" charset="0"/>
                    <a:ea typeface="微软雅黑" charset="0"/>
                  </a:rPr>
                  <a:t> </a:t>
                </a:r>
                <a:r>
                  <a:rPr lang="zh-CN" altLang="en-US" sz="2000" dirty="0">
                    <a:latin typeface="微软雅黑" charset="0"/>
                    <a:ea typeface="微软雅黑" charset="0"/>
                  </a:rPr>
                  <a:t>次向下的机会和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微软雅黑" charset="0"/>
                    <a:ea typeface="微软雅黑" charset="0"/>
                  </a:rPr>
                  <a:t> </a:t>
                </a:r>
                <a:r>
                  <a:rPr lang="zh-CN" altLang="en-US" sz="2000" dirty="0">
                    <a:latin typeface="微软雅黑" charset="0"/>
                    <a:ea typeface="微软雅黑" charset="0"/>
                  </a:rPr>
                  <a:t>次向右走的机会，方案数为</a:t>
                </a:r>
                <a:endParaRPr lang="en-US" altLang="zh-CN" sz="2000" dirty="0">
                  <a:latin typeface="微软雅黑" charset="0"/>
                  <a:ea typeface="微软雅黑" charset="0"/>
                </a:endParaRPr>
              </a:p>
              <a:p>
                <a:pPr defTabSz="609585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微软雅黑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微软雅黑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000" dirty="0">
                  <a:latin typeface="微软雅黑" charset="0"/>
                  <a:ea typeface="微软雅黑" charset="0"/>
                </a:endParaRPr>
              </a:p>
            </p:txBody>
          </p:sp>
        </mc:Choice>
        <mc:Fallback xmlns="">
          <p:sp>
            <p:nvSpPr>
              <p:cNvPr id="17" name="正文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798" y="1734089"/>
                <a:ext cx="7816403" cy="2668551"/>
              </a:xfrm>
              <a:prstGeom prst="rect">
                <a:avLst/>
              </a:prstGeom>
              <a:blipFill rotWithShape="1">
                <a:blip r:embed="rId3"/>
                <a:stretch>
                  <a:fillRect l="-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99635" y="4402455"/>
            <a:ext cx="13398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CN" sz="7200" b="1" baseline="-25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2n</a:t>
            </a:r>
          </a:p>
        </p:txBody>
      </p:sp>
      <p:sp>
        <p:nvSpPr>
          <p:cNvPr id="3" name="矩形 2"/>
          <p:cNvSpPr/>
          <p:nvPr/>
        </p:nvSpPr>
        <p:spPr>
          <a:xfrm>
            <a:off x="5285423" y="4477385"/>
            <a:ext cx="509905" cy="8115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4" name="矩形 3"/>
          <p:cNvSpPr/>
          <p:nvPr/>
        </p:nvSpPr>
        <p:spPr>
          <a:xfrm>
            <a:off x="5288280" y="3417570"/>
            <a:ext cx="1710055" cy="9728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8414" y="1703795"/>
            <a:ext cx="7571303" cy="156966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9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动态规划入门</a:t>
            </a:r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428884" y="4709522"/>
            <a:ext cx="5763116" cy="461665"/>
          </a:xfrm>
          <a:prstGeom prst="rect">
            <a:avLst/>
          </a:prstGeom>
          <a:blipFill>
            <a:blip r:embed="rId2"/>
            <a:stretch>
              <a:fillRect l="-1693" t="-12000" b="-30667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4" name="任意多边形: 形状 3"/>
          <p:cNvSpPr/>
          <p:nvPr/>
        </p:nvSpPr>
        <p:spPr>
          <a:xfrm>
            <a:off x="6428884" y="5690680"/>
            <a:ext cx="685214" cy="481700"/>
          </a:xfrm>
          <a:custGeom>
            <a:avLst/>
            <a:gdLst/>
            <a:ahLst/>
            <a:cxnLst/>
            <a:rect l="l" t="t" r="r" b="b"/>
            <a:pathLst>
              <a:path w="714327" h="792575">
                <a:moveTo>
                  <a:pt x="661321" y="0"/>
                </a:moveTo>
                <a:lnTo>
                  <a:pt x="714327" y="85820"/>
                </a:lnTo>
                <a:cubicBezTo>
                  <a:pt x="584756" y="149764"/>
                  <a:pt x="519970" y="296164"/>
                  <a:pt x="519970" y="525018"/>
                </a:cubicBezTo>
                <a:lnTo>
                  <a:pt x="666369" y="525018"/>
                </a:lnTo>
                <a:lnTo>
                  <a:pt x="666369" y="792575"/>
                </a:lnTo>
                <a:lnTo>
                  <a:pt x="403860" y="792575"/>
                </a:lnTo>
                <a:lnTo>
                  <a:pt x="403860" y="545211"/>
                </a:lnTo>
                <a:cubicBezTo>
                  <a:pt x="403860" y="425735"/>
                  <a:pt x="426156" y="315515"/>
                  <a:pt x="470749" y="214550"/>
                </a:cubicBezTo>
                <a:cubicBezTo>
                  <a:pt x="515342" y="113585"/>
                  <a:pt x="578866" y="42068"/>
                  <a:pt x="661321" y="0"/>
                </a:cubicBezTo>
                <a:close/>
                <a:moveTo>
                  <a:pt x="257461" y="0"/>
                </a:moveTo>
                <a:lnTo>
                  <a:pt x="310467" y="85820"/>
                </a:lnTo>
                <a:cubicBezTo>
                  <a:pt x="180896" y="149764"/>
                  <a:pt x="116110" y="296164"/>
                  <a:pt x="116110" y="525018"/>
                </a:cubicBezTo>
                <a:lnTo>
                  <a:pt x="262509" y="525018"/>
                </a:lnTo>
                <a:lnTo>
                  <a:pt x="262509" y="792575"/>
                </a:lnTo>
                <a:lnTo>
                  <a:pt x="0" y="792575"/>
                </a:lnTo>
                <a:lnTo>
                  <a:pt x="0" y="545211"/>
                </a:lnTo>
                <a:cubicBezTo>
                  <a:pt x="0" y="425735"/>
                  <a:pt x="22296" y="315515"/>
                  <a:pt x="66889" y="214550"/>
                </a:cubicBezTo>
                <a:cubicBezTo>
                  <a:pt x="111482" y="113585"/>
                  <a:pt x="175006" y="42068"/>
                  <a:pt x="257461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373413" y="1"/>
            <a:ext cx="795855" cy="1318904"/>
            <a:chOff x="1373413" y="0"/>
            <a:chExt cx="1055462" cy="1829895"/>
          </a:xfrm>
        </p:grpSpPr>
        <p:sp>
          <p:nvSpPr>
            <p:cNvPr id="6" name="矩形 5"/>
            <p:cNvSpPr/>
            <p:nvPr/>
          </p:nvSpPr>
          <p:spPr>
            <a:xfrm>
              <a:off x="1373413" y="0"/>
              <a:ext cx="1055462" cy="182989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520144" y="953047"/>
              <a:ext cx="762000" cy="762000"/>
              <a:chOff x="2895600" y="953047"/>
              <a:chExt cx="762000" cy="762000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2895600" y="953047"/>
                <a:ext cx="762000" cy="76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895600" y="980103"/>
                <a:ext cx="762000" cy="725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</a:t>
            </a:r>
          </a:p>
        </p:txBody>
      </p:sp>
      <p:sp>
        <p:nvSpPr>
          <p:cNvPr id="17" name="正文"/>
          <p:cNvSpPr/>
          <p:nvPr/>
        </p:nvSpPr>
        <p:spPr>
          <a:xfrm>
            <a:off x="2187798" y="1734089"/>
            <a:ext cx="7816403" cy="2965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这篇课件用于</a:t>
            </a:r>
            <a:r>
              <a:rPr lang="en-US" altLang="zh-CN" sz="2000" b="1" dirty="0">
                <a:latin typeface="Consolas" panose="020B0609020204030204" charset="0"/>
                <a:ea typeface="微软雅黑" panose="020B0503020204020204" pitchFamily="34" charset="-122"/>
              </a:rPr>
              <a:t>DP</a:t>
            </a:r>
            <a:r>
              <a:rPr lang="zh-CN" altLang="en-US" sz="2000" b="1" dirty="0">
                <a:latin typeface="Consolas" panose="020B0609020204030204" charset="0"/>
                <a:ea typeface="微软雅黑" panose="020B0503020204020204" pitchFamily="34" charset="-122"/>
              </a:rPr>
              <a:t>入门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Consolas" panose="020B0609020204030204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前置技能：小学数学知识</a:t>
            </a:r>
            <a:endParaRPr lang="en-US" altLang="zh-CN" sz="2000" dirty="0">
              <a:latin typeface="Consolas" panose="020B0609020204030204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约定几个英文缩写：</a:t>
            </a:r>
            <a:endParaRPr lang="en-US" altLang="zh-CN" sz="2000" dirty="0">
              <a:latin typeface="Consolas" panose="020B0609020204030204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e.g. 	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例如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		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动物都是生物，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e.g. 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猫是生物。</a:t>
            </a:r>
            <a:endParaRPr lang="en-US" altLang="zh-CN" sz="2000" dirty="0">
              <a:latin typeface="Consolas" panose="020B0609020204030204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etc.	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等等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		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动物中有猫，狗，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etc.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P.S. 	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备注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		P.S. 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这篇课件之后的内容很多是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rxz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做的。</a:t>
            </a:r>
            <a:endParaRPr lang="en-US" altLang="zh-CN" sz="2000" dirty="0">
              <a:latin typeface="Consolas" panose="020B0609020204030204" charset="0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硬币问题</a:t>
            </a:r>
            <a:endParaRPr lang="en-US" altLang="zh-CN" sz="2400" b="1" i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正文"/>
          <p:cNvSpPr/>
          <p:nvPr/>
        </p:nvSpPr>
        <p:spPr>
          <a:xfrm>
            <a:off x="2187798" y="1734089"/>
            <a:ext cx="7816403" cy="960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50000"/>
              </a:lnSpc>
            </a:pP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您有无限多的硬币，硬币的面值为 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1,5,10,50,100,500.</a:t>
            </a:r>
            <a:endParaRPr lang="zh-CN" altLang="en-US" sz="2000" dirty="0">
              <a:latin typeface="Consolas" panose="020B0609020204030204" charset="0"/>
              <a:ea typeface="微软雅黑" panose="020B0503020204020204" pitchFamily="34" charset="-122"/>
            </a:endParaRPr>
          </a:p>
          <a:p>
            <a:pPr defTabSz="609600">
              <a:lnSpc>
                <a:spcPct val="150000"/>
              </a:lnSpc>
            </a:pP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给定一个数额 𝑤，问您最少用多少枚硬币可以凑出 𝑤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.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硬币问题</a:t>
            </a:r>
            <a:endParaRPr lang="en-US" altLang="zh-CN" sz="2400" b="1" i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正文"/>
          <p:cNvSpPr/>
          <p:nvPr/>
        </p:nvSpPr>
        <p:spPr>
          <a:xfrm>
            <a:off x="2187798" y="1734089"/>
            <a:ext cx="7816403" cy="3427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50000"/>
              </a:lnSpc>
            </a:pP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依据生活经验，我们可以采用这种策略：</a:t>
            </a:r>
          </a:p>
          <a:p>
            <a:pPr defTabSz="609600">
              <a:lnSpc>
                <a:spcPct val="150000"/>
              </a:lnSpc>
            </a:pP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先尽量用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500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的，然后尽量用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100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……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以此类推。</a:t>
            </a:r>
          </a:p>
          <a:p>
            <a:pPr defTabSz="609600">
              <a:lnSpc>
                <a:spcPct val="150000"/>
              </a:lnSpc>
            </a:pP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e.g. 666 = 1*500+1*100+1*50+1*10+1*5+1*1,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共用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枚硬币。</a:t>
            </a:r>
            <a:endParaRPr lang="en-US" altLang="zh-CN" sz="2000" dirty="0">
              <a:latin typeface="Consolas" panose="020B0609020204030204" charset="0"/>
              <a:ea typeface="微软雅黑" panose="020B0503020204020204" pitchFamily="34" charset="-122"/>
            </a:endParaRPr>
          </a:p>
          <a:p>
            <a:pPr defTabSz="609600"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这就是贪心了。</a:t>
            </a:r>
            <a:endParaRPr lang="en-US" altLang="zh-CN" sz="2000" dirty="0">
              <a:latin typeface="Consolas" panose="020B0609020204030204" charset="0"/>
              <a:ea typeface="微软雅黑" panose="020B0503020204020204" pitchFamily="34" charset="-122"/>
            </a:endParaRPr>
          </a:p>
          <a:p>
            <a:pPr defTabSz="609600">
              <a:lnSpc>
                <a:spcPct val="150000"/>
              </a:lnSpc>
            </a:pP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我们每次使用一个硬币，总能最大程度地解决问题（把剩下要凑的数额变小）。可是，贪心是一种</a:t>
            </a:r>
            <a:r>
              <a:rPr lang="zh-CN" altLang="en-US" sz="2000" b="1" dirty="0">
                <a:latin typeface="Consolas" panose="020B0609020204030204" charset="0"/>
                <a:ea typeface="微软雅黑" panose="020B0503020204020204" pitchFamily="34" charset="-122"/>
              </a:rPr>
              <a:t>只考虑眼前情况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的策略。尽管这一套硬币面值可以采用贪心策略，但是迟早要栽跟头的。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硬币问题</a:t>
            </a:r>
            <a:endParaRPr lang="en-US" altLang="zh-CN" sz="2400" b="1" i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正文"/>
          <p:cNvSpPr/>
          <p:nvPr/>
        </p:nvSpPr>
        <p:spPr>
          <a:xfrm>
            <a:off x="2187798" y="1734089"/>
            <a:ext cx="7816403" cy="2504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50000"/>
              </a:lnSpc>
            </a:pP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我们考虑一组新的硬币面值：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1,5,11.</a:t>
            </a:r>
          </a:p>
          <a:p>
            <a:pPr defTabSz="609600"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于是有了一个反例：如果我们要凑出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15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，贪心策略是：</a:t>
            </a:r>
          </a:p>
          <a:p>
            <a:pPr defTabSz="609600">
              <a:lnSpc>
                <a:spcPct val="150000"/>
              </a:lnSpc>
            </a:pP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15 = 11+4*1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，共用 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5 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枚硬币。</a:t>
            </a:r>
          </a:p>
          <a:p>
            <a:pPr defTabSz="609600">
              <a:lnSpc>
                <a:spcPct val="150000"/>
              </a:lnSpc>
            </a:pP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而最佳策略是：</a:t>
            </a:r>
          </a:p>
          <a:p>
            <a:pPr defTabSz="609600">
              <a:lnSpc>
                <a:spcPct val="150000"/>
              </a:lnSpc>
            </a:pP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15 = 3*5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，共用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枚硬币。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硬币问题</a:t>
            </a:r>
            <a:endParaRPr lang="en-US" altLang="zh-CN" sz="2400" b="1" i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正文"/>
          <p:cNvSpPr/>
          <p:nvPr/>
        </p:nvSpPr>
        <p:spPr>
          <a:xfrm>
            <a:off x="2187798" y="1734089"/>
            <a:ext cx="7816403" cy="2042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贪心策略自此陷入困境：鼠目寸光。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/>
              <a:t>在 </a:t>
            </a:r>
            <a:r>
              <a:rPr lang="en-US" altLang="zh-CN" sz="2000" dirty="0"/>
              <a:t>w=15 </a:t>
            </a:r>
            <a:r>
              <a:rPr lang="zh-CN" altLang="en-US" sz="2000" dirty="0"/>
              <a:t>时，贪心策略选择了面值 </a:t>
            </a:r>
            <a:r>
              <a:rPr lang="en-US" altLang="zh-CN" sz="2000" dirty="0"/>
              <a:t>11 </a:t>
            </a:r>
            <a:r>
              <a:rPr lang="zh-CN" altLang="en-US" sz="2000" dirty="0"/>
              <a:t>的硬币（因为这样可以尽可能降低要凑的数额）。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在选择了面值为 </a:t>
            </a:r>
            <a:r>
              <a:rPr lang="en-US" altLang="zh-CN" sz="2000" dirty="0"/>
              <a:t>11 </a:t>
            </a:r>
            <a:r>
              <a:rPr lang="zh-CN" altLang="en-US" sz="2000" dirty="0"/>
              <a:t>的硬币之后，我们只好面对 </a:t>
            </a:r>
            <a:r>
              <a:rPr lang="en-US" altLang="zh-CN" sz="2000" dirty="0"/>
              <a:t>w=4 </a:t>
            </a:r>
            <a:r>
              <a:rPr lang="zh-CN" altLang="en-US" sz="2000" dirty="0"/>
              <a:t>的处境。</a:t>
            </a:r>
            <a:endParaRPr lang="en-US" altLang="zh-CN" sz="20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硬币问题</a:t>
            </a:r>
            <a:endParaRPr lang="en-US" altLang="zh-CN" sz="2400" b="1" i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文"/>
              <p:cNvSpPr/>
              <p:nvPr/>
            </p:nvSpPr>
            <p:spPr>
              <a:xfrm>
                <a:off x="2187798" y="1734089"/>
                <a:ext cx="7816403" cy="2196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我们重新分析刚刚的情况：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altLang="zh-CN" sz="2000" dirty="0"/>
                  <a:t>w=15</a:t>
                </a:r>
                <a:r>
                  <a:rPr lang="zh-CN" altLang="en-US" sz="2000" dirty="0"/>
                  <a:t>时，我们取了</a:t>
                </a:r>
                <a:r>
                  <a:rPr lang="en-US" altLang="zh-CN" sz="2000" dirty="0"/>
                  <a:t>11</a:t>
                </a:r>
                <a:r>
                  <a:rPr lang="zh-CN" altLang="en-US" sz="2000" dirty="0"/>
                  <a:t>，接下来面对</a:t>
                </a:r>
                <a:r>
                  <a:rPr lang="en-US" altLang="zh-CN" sz="2000" dirty="0"/>
                  <a:t>w=4</a:t>
                </a:r>
                <a:r>
                  <a:rPr lang="zh-CN" altLang="en-US" sz="2000" dirty="0"/>
                  <a:t>的情况。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w=15</a:t>
                </a:r>
                <a:r>
                  <a:rPr lang="zh-CN" altLang="en-US" sz="2000" dirty="0"/>
                  <a:t>时，如果我们取</a:t>
                </a:r>
                <a:r>
                  <a:rPr lang="en-US" altLang="zh-CN" sz="2000" dirty="0"/>
                  <a:t>5</a:t>
                </a:r>
                <a:r>
                  <a:rPr lang="zh-CN" altLang="en-US" sz="2000" dirty="0"/>
                  <a:t>，接下来就面对</a:t>
                </a:r>
                <a:r>
                  <a:rPr lang="en-US" altLang="zh-CN" sz="2000" dirty="0"/>
                  <a:t>w=10</a:t>
                </a:r>
                <a:r>
                  <a:rPr lang="zh-CN" altLang="en-US" sz="2000" dirty="0"/>
                  <a:t>的情况。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zh-CN" altLang="en-US" sz="2000" dirty="0"/>
                  <a:t>我们记“凑出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需要用到的最少硬币数量”为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.</a:t>
                </a:r>
              </a:p>
            </p:txBody>
          </p:sp>
        </mc:Choice>
        <mc:Fallback xmlns="">
          <p:sp>
            <p:nvSpPr>
              <p:cNvPr id="17" name="正文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798" y="1734089"/>
                <a:ext cx="7816403" cy="2196307"/>
              </a:xfrm>
              <a:prstGeom prst="rect">
                <a:avLst/>
              </a:prstGeom>
              <a:blipFill rotWithShape="1">
                <a:blip r:embed="rId3"/>
                <a:stretch>
                  <a:fillRect l="-858" b="-3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硬币问题</a:t>
            </a:r>
            <a:endParaRPr lang="en-US" altLang="zh-CN" sz="2400" b="1" i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文"/>
              <p:cNvSpPr/>
              <p:nvPr/>
            </p:nvSpPr>
            <p:spPr>
              <a:xfrm>
                <a:off x="2187798" y="1734089"/>
                <a:ext cx="7816403" cy="32741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那么，如果我们取了 </a:t>
                </a:r>
                <a:r>
                  <a:rPr lang="en-US" altLang="zh-CN" sz="2000" dirty="0"/>
                  <a:t>11</a:t>
                </a:r>
                <a:r>
                  <a:rPr lang="zh-CN" altLang="en-US" sz="2000" dirty="0"/>
                  <a:t>，则：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+1=4+1=5</m:t>
                    </m:r>
                  </m:oMath>
                </a14:m>
                <a:r>
                  <a:rPr lang="en-US" altLang="zh-CN" sz="20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解释：我们用了一枚面值为 </a:t>
                </a:r>
                <a:r>
                  <a:rPr lang="en-US" altLang="zh-CN" sz="2000" dirty="0"/>
                  <a:t>11 </a:t>
                </a:r>
                <a:r>
                  <a:rPr lang="zh-CN" altLang="en-US" sz="2000" dirty="0"/>
                  <a:t>的硬币，所以加一；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接下来面对的是 </a:t>
                </a:r>
                <a:r>
                  <a:rPr lang="en-US" altLang="zh-CN" sz="2000" dirty="0"/>
                  <a:t>w=4 </a:t>
                </a:r>
                <a:r>
                  <a:rPr lang="zh-CN" altLang="en-US" sz="2000" dirty="0"/>
                  <a:t>的情况。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zh-CN" altLang="en-US" sz="2000" dirty="0"/>
                  <a:t> 我告诉你等于</a:t>
                </a:r>
                <a:r>
                  <a:rPr lang="en-US" altLang="zh-CN" sz="2000" dirty="0"/>
                  <a:t>4.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相应地，如果我们选择取 </a:t>
                </a:r>
                <a:r>
                  <a:rPr lang="en-US" altLang="zh-CN" sz="2000" dirty="0"/>
                  <a:t>5</a:t>
                </a:r>
                <a:r>
                  <a:rPr lang="zh-CN" altLang="en-US" sz="2000" dirty="0"/>
                  <a:t>，则：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=2+1=3</m:t>
                    </m:r>
                  </m:oMath>
                </a14:m>
                <a:r>
                  <a:rPr lang="en-US" altLang="zh-CN" sz="2000" dirty="0"/>
                  <a:t>.</a:t>
                </a:r>
              </a:p>
            </p:txBody>
          </p:sp>
        </mc:Choice>
        <mc:Fallback xmlns="">
          <p:sp>
            <p:nvSpPr>
              <p:cNvPr id="17" name="正文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798" y="1734089"/>
                <a:ext cx="7816403" cy="3274166"/>
              </a:xfrm>
              <a:prstGeom prst="rect">
                <a:avLst/>
              </a:prstGeom>
              <a:blipFill rotWithShape="1">
                <a:blip r:embed="rId3"/>
                <a:stretch>
                  <a:fillRect l="-858" b="-2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8414" y="1703795"/>
            <a:ext cx="2646878" cy="156966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9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递推</a:t>
            </a:r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428884" y="4709522"/>
            <a:ext cx="5763116" cy="830997"/>
          </a:xfrm>
          <a:prstGeom prst="rect">
            <a:avLst/>
          </a:prstGeom>
          <a:blipFill>
            <a:blip r:embed="rId2"/>
            <a:stretch>
              <a:fillRect l="-1693" t="-5882" b="-16176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4" name="任意多边形: 形状 3"/>
          <p:cNvSpPr/>
          <p:nvPr/>
        </p:nvSpPr>
        <p:spPr>
          <a:xfrm>
            <a:off x="6428884" y="5690680"/>
            <a:ext cx="685214" cy="481700"/>
          </a:xfrm>
          <a:custGeom>
            <a:avLst/>
            <a:gdLst/>
            <a:ahLst/>
            <a:cxnLst/>
            <a:rect l="l" t="t" r="r" b="b"/>
            <a:pathLst>
              <a:path w="714327" h="792575">
                <a:moveTo>
                  <a:pt x="661321" y="0"/>
                </a:moveTo>
                <a:lnTo>
                  <a:pt x="714327" y="85820"/>
                </a:lnTo>
                <a:cubicBezTo>
                  <a:pt x="584756" y="149764"/>
                  <a:pt x="519970" y="296164"/>
                  <a:pt x="519970" y="525018"/>
                </a:cubicBezTo>
                <a:lnTo>
                  <a:pt x="666369" y="525018"/>
                </a:lnTo>
                <a:lnTo>
                  <a:pt x="666369" y="792575"/>
                </a:lnTo>
                <a:lnTo>
                  <a:pt x="403860" y="792575"/>
                </a:lnTo>
                <a:lnTo>
                  <a:pt x="403860" y="545211"/>
                </a:lnTo>
                <a:cubicBezTo>
                  <a:pt x="403860" y="425735"/>
                  <a:pt x="426156" y="315515"/>
                  <a:pt x="470749" y="214550"/>
                </a:cubicBezTo>
                <a:cubicBezTo>
                  <a:pt x="515342" y="113585"/>
                  <a:pt x="578866" y="42068"/>
                  <a:pt x="661321" y="0"/>
                </a:cubicBezTo>
                <a:close/>
                <a:moveTo>
                  <a:pt x="257461" y="0"/>
                </a:moveTo>
                <a:lnTo>
                  <a:pt x="310467" y="85820"/>
                </a:lnTo>
                <a:cubicBezTo>
                  <a:pt x="180896" y="149764"/>
                  <a:pt x="116110" y="296164"/>
                  <a:pt x="116110" y="525018"/>
                </a:cubicBezTo>
                <a:lnTo>
                  <a:pt x="262509" y="525018"/>
                </a:lnTo>
                <a:lnTo>
                  <a:pt x="262509" y="792575"/>
                </a:lnTo>
                <a:lnTo>
                  <a:pt x="0" y="792575"/>
                </a:lnTo>
                <a:lnTo>
                  <a:pt x="0" y="545211"/>
                </a:lnTo>
                <a:cubicBezTo>
                  <a:pt x="0" y="425735"/>
                  <a:pt x="22296" y="315515"/>
                  <a:pt x="66889" y="214550"/>
                </a:cubicBezTo>
                <a:cubicBezTo>
                  <a:pt x="111482" y="113585"/>
                  <a:pt x="175006" y="42068"/>
                  <a:pt x="257461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373413" y="1"/>
            <a:ext cx="795855" cy="1318904"/>
            <a:chOff x="1373413" y="0"/>
            <a:chExt cx="1055462" cy="1829895"/>
          </a:xfrm>
        </p:grpSpPr>
        <p:sp>
          <p:nvSpPr>
            <p:cNvPr id="6" name="矩形 5"/>
            <p:cNvSpPr/>
            <p:nvPr/>
          </p:nvSpPr>
          <p:spPr>
            <a:xfrm>
              <a:off x="1373413" y="0"/>
              <a:ext cx="1055462" cy="182989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520144" y="953047"/>
              <a:ext cx="762000" cy="762000"/>
              <a:chOff x="2895600" y="953047"/>
              <a:chExt cx="762000" cy="762000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2895600" y="953047"/>
                <a:ext cx="762000" cy="76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895600" y="980103"/>
                <a:ext cx="762000" cy="725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硬币问题</a:t>
            </a:r>
            <a:endParaRPr lang="en-US" altLang="zh-CN" sz="2400" b="1" i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文"/>
              <p:cNvSpPr/>
              <p:nvPr/>
            </p:nvSpPr>
            <p:spPr>
              <a:xfrm>
                <a:off x="2187798" y="1734089"/>
                <a:ext cx="7816403" cy="2965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那么，</a:t>
                </a:r>
                <a:r>
                  <a:rPr lang="en-US" altLang="zh-CN" sz="2000" dirty="0"/>
                  <a:t>w=15</a:t>
                </a:r>
                <a:r>
                  <a:rPr lang="zh-CN" altLang="en-US" sz="2000" dirty="0"/>
                  <a:t>时，我们选哪枚硬币呢？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cost</a:t>
                </a:r>
                <a:r>
                  <a:rPr lang="zh-CN" altLang="en-US" sz="2000" dirty="0"/>
                  <a:t>最低的那一个！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altLang="zh-CN" sz="2000" dirty="0"/>
                  <a:t>11</a:t>
                </a:r>
                <a:r>
                  <a:rPr lang="zh-CN" altLang="en-US" sz="2000" dirty="0"/>
                  <a:t>：</a:t>
                </a:r>
                <a:r>
                  <a:rPr lang="en-US" altLang="zh-CN" sz="20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+1=4+1=5</m:t>
                    </m:r>
                  </m:oMath>
                </a14:m>
                <a:r>
                  <a:rPr lang="en-US" altLang="zh-CN" sz="20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5: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sz="20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1: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4+1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CN" sz="20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选择</a:t>
                </a:r>
                <a:r>
                  <a:rPr lang="en-US" altLang="zh-CN" sz="2000" dirty="0"/>
                  <a:t>5</a:t>
                </a:r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sz="2000" dirty="0"/>
                  <a:t>,</a:t>
                </a:r>
                <a:r>
                  <a:rPr lang="zh-CN" altLang="en-US" sz="2000" dirty="0"/>
                  <a:t>即为答案！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7" name="正文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798" y="1734089"/>
                <a:ext cx="7816403" cy="2965748"/>
              </a:xfrm>
              <a:prstGeom prst="rect">
                <a:avLst/>
              </a:prstGeom>
              <a:blipFill rotWithShape="1">
                <a:blip r:embed="rId3"/>
                <a:stretch>
                  <a:fillRect l="-858" b="-26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硬币问题</a:t>
            </a:r>
            <a:endParaRPr lang="en-US" altLang="zh-CN" sz="2400" b="1" i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文"/>
              <p:cNvSpPr/>
              <p:nvPr/>
            </p:nvSpPr>
            <p:spPr>
              <a:xfrm>
                <a:off x="2187798" y="1734089"/>
                <a:ext cx="7816403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zh-CN" altLang="en-US" sz="2000" dirty="0"/>
                  <a:t>我们注意到了一个很棒的性质：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只与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−11)</m:t>
                    </m:r>
                  </m:oMath>
                </a14:m>
                <a:r>
                  <a:rPr lang="zh-CN" altLang="en-US" sz="2000" dirty="0"/>
                  <a:t> 相关。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zh-CN" altLang="en-US" sz="2000" dirty="0"/>
                  <a:t>更确切地说：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−11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}+1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7" name="正文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798" y="1734089"/>
                <a:ext cx="7816403" cy="2246769"/>
              </a:xfrm>
              <a:prstGeom prst="rect">
                <a:avLst/>
              </a:prstGeom>
              <a:blipFill rotWithShape="1">
                <a:blip r:embed="rId3"/>
                <a:stretch>
                  <a:fillRect l="-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硬币问题</a:t>
            </a:r>
            <a:endParaRPr lang="en-US" altLang="zh-CN" sz="2400" b="1" i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内容占位符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686" y="1656176"/>
            <a:ext cx="9551675" cy="40227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硬币问题</a:t>
            </a:r>
            <a:endParaRPr lang="en-US" altLang="zh-CN" sz="2400" b="1" i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正文"/>
          <p:cNvSpPr/>
          <p:nvPr/>
        </p:nvSpPr>
        <p:spPr>
          <a:xfrm>
            <a:off x="2187798" y="1734089"/>
            <a:ext cx="7816403" cy="1580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这个做法和贪心的区别是：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/>
              <a:t>这个算法对给定的</a:t>
            </a:r>
            <a:r>
              <a:rPr lang="en-US" altLang="zh-CN" sz="2000" dirty="0"/>
              <a:t>w</a:t>
            </a:r>
            <a:r>
              <a:rPr lang="zh-CN" altLang="en-US" sz="2000" dirty="0"/>
              <a:t>，会算出取</a:t>
            </a: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5</a:t>
            </a:r>
            <a:r>
              <a:rPr lang="zh-CN" altLang="en-US" sz="2000" dirty="0"/>
              <a:t>、</a:t>
            </a:r>
            <a:r>
              <a:rPr lang="en-US" altLang="zh-CN" sz="2000" dirty="0"/>
              <a:t>11</a:t>
            </a:r>
            <a:r>
              <a:rPr lang="zh-CN" altLang="en-US" sz="2000" dirty="0"/>
              <a:t>的代价，从而确定最终答案。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而贪心直接选择可选的最大硬币，一条路走到黑。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硬币问题</a:t>
            </a:r>
            <a:endParaRPr lang="en-US" altLang="zh-CN" sz="2400" b="1" i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文"/>
              <p:cNvSpPr/>
              <p:nvPr/>
            </p:nvSpPr>
            <p:spPr>
              <a:xfrm>
                <a:off x="2187798" y="1734089"/>
                <a:ext cx="7816403" cy="2657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这个算法的时间复杂度显然是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000" dirty="0"/>
                  <a:t>.</a:t>
                </a:r>
                <a:r>
                  <a:rPr lang="zh-CN" altLang="en-US" sz="2000" dirty="0"/>
                  <a:t>为什么比暴力要快呢？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zh-CN" altLang="en-US" sz="2000" dirty="0"/>
                  <a:t>我们暴力枚举了“使用的硬币”，然而这属于冗余信息。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我们要的是答案，根本</a:t>
                </a:r>
                <a:r>
                  <a:rPr lang="zh-CN" altLang="en-US" sz="2000" b="1" dirty="0"/>
                  <a:t>不关心这个答案是怎么凑出来的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zh-CN" altLang="en-US" sz="2000" dirty="0"/>
                  <a:t>要求出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(15)</m:t>
                    </m:r>
                  </m:oMath>
                </a14:m>
                <a:r>
                  <a:rPr lang="zh-CN" altLang="en-US" sz="2000" dirty="0"/>
                  <a:t>，只需要知道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zh-CN" altLang="en-US" sz="2000" dirty="0"/>
                  <a:t>的</a:t>
                </a:r>
                <a:r>
                  <a:rPr lang="zh-CN" altLang="en-US" sz="2000" b="1" dirty="0"/>
                  <a:t>值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其他信息不需要。</a:t>
                </a:r>
              </a:p>
            </p:txBody>
          </p:sp>
        </mc:Choice>
        <mc:Fallback xmlns="">
          <p:sp>
            <p:nvSpPr>
              <p:cNvPr id="17" name="正文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798" y="1734089"/>
                <a:ext cx="7816403" cy="2657972"/>
              </a:xfrm>
              <a:prstGeom prst="rect">
                <a:avLst/>
              </a:prstGeom>
              <a:blipFill rotWithShape="1">
                <a:blip r:embed="rId3"/>
                <a:stretch>
                  <a:fillRect l="-858" b="-2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硬币问题</a:t>
            </a:r>
            <a:endParaRPr lang="en-US" altLang="zh-CN" sz="2400" b="1" i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文"/>
              <p:cNvSpPr/>
              <p:nvPr/>
            </p:nvSpPr>
            <p:spPr>
              <a:xfrm>
                <a:off x="2187798" y="1734089"/>
                <a:ext cx="7816403" cy="2657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可见，我们的做法比暴力快，是因为我们</a:t>
                </a:r>
                <a:r>
                  <a:rPr lang="zh-CN" altLang="en-US" sz="2000" b="1" dirty="0"/>
                  <a:t>舍弃了冗余信息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我们只记录了对解决问题有帮助的信息</a:t>
                </a:r>
                <a:r>
                  <a:rPr lang="en-US" altLang="zh-CN" sz="2000" dirty="0"/>
                  <a:t>——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.</a:t>
                </a: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zh-CN" altLang="en-US" sz="2000" dirty="0"/>
                  <a:t>我们能这样干，取决于问题的性质：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求出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，只需要知道几个</a:t>
                </a:r>
                <a:r>
                  <a:rPr lang="zh-CN" altLang="en-US" sz="2000" b="1" dirty="0"/>
                  <a:t>更小的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.</a:t>
                </a: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zh-CN" altLang="en-US" sz="2000" dirty="0"/>
                  <a:t>我们将求解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称作求解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的“子问题”。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7" name="正文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798" y="1734089"/>
                <a:ext cx="7816403" cy="2657972"/>
              </a:xfrm>
              <a:prstGeom prst="rect">
                <a:avLst/>
              </a:prstGeom>
              <a:blipFill rotWithShape="1">
                <a:blip r:embed="rId3"/>
                <a:stretch>
                  <a:fillRect l="-858" b="-2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  <a:endParaRPr lang="en-US" altLang="zh-CN" sz="2400" b="1" i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正文"/>
          <p:cNvSpPr/>
          <p:nvPr/>
        </p:nvSpPr>
        <p:spPr>
          <a:xfrm>
            <a:off x="2187798" y="1734089"/>
            <a:ext cx="7879395" cy="1580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这就是动态规划（</a:t>
            </a:r>
            <a:r>
              <a:rPr lang="en-US" altLang="zh-CN" sz="2000" dirty="0"/>
              <a:t>DP, dynamic programming</a:t>
            </a:r>
            <a:r>
              <a:rPr lang="zh-CN" altLang="en-US" sz="2000" dirty="0"/>
              <a:t>）</a:t>
            </a:r>
            <a:r>
              <a:rPr lang="en-US" altLang="zh-CN" sz="2000" dirty="0"/>
              <a:t>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/>
              <a:t>将一个问题拆成几个子问题，分别求解这些子问题，即可推断出大问题的解。</a:t>
            </a:r>
            <a:endParaRPr lang="en-US" altLang="zh-CN" sz="20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  <a:endParaRPr lang="en-US" altLang="zh-CN" sz="2400" b="1" i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文"/>
              <p:cNvSpPr/>
              <p:nvPr/>
            </p:nvSpPr>
            <p:spPr>
              <a:xfrm>
                <a:off x="2187798" y="1734089"/>
                <a:ext cx="7879395" cy="2965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一旦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确定，“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我们如何凑出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”就再也用不着了。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要求出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(15)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，只需要知道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的值，而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是如何算出来的，对之后的问题没有影响。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“未来与过去无关”，这就是</a:t>
                </a:r>
                <a:r>
                  <a:rPr lang="zh-CN" altLang="en-US" sz="2000" b="1" dirty="0"/>
                  <a:t>无后效性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altLang="zh-CN" sz="2000" dirty="0"/>
                  <a:t>P.S.</a:t>
                </a:r>
                <a:r>
                  <a:rPr lang="zh-CN" altLang="en-US" sz="2000" dirty="0"/>
                  <a:t> 其严格定义：如果给定某一阶段的状态，则在这一阶段以后过程的发展不受这阶段以前各段状态的影响。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7" name="正文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798" y="1734089"/>
                <a:ext cx="7879395" cy="2965748"/>
              </a:xfrm>
              <a:prstGeom prst="rect">
                <a:avLst/>
              </a:prstGeom>
              <a:blipFill rotWithShape="1">
                <a:blip r:embed="rId3"/>
                <a:stretch>
                  <a:fillRect l="-851" b="-2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  <a:endParaRPr lang="en-US" altLang="zh-CN" sz="2400" b="1" i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文"/>
              <p:cNvSpPr/>
              <p:nvPr/>
            </p:nvSpPr>
            <p:spPr>
              <a:xfrm>
                <a:off x="2187798" y="1734089"/>
                <a:ext cx="7879395" cy="3119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回顾我们对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的定义：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u="sng" dirty="0"/>
                  <a:t>我们记“凑出</a:t>
                </a:r>
                <a14:m>
                  <m:oMath xmlns:m="http://schemas.openxmlformats.org/officeDocument/2006/math">
                    <m:r>
                      <a:rPr lang="en-US" altLang="zh-CN" sz="2000" i="1" u="sng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u="sng" dirty="0"/>
                  <a:t>需要用到的最少硬币数量”为</a:t>
                </a:r>
                <a14:m>
                  <m:oMath xmlns:m="http://schemas.openxmlformats.org/officeDocument/2006/math">
                    <m:r>
                      <a:rPr lang="en-US" altLang="zh-CN" sz="2000" i="1" u="sng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 u="sng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u="sng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u="sng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u="sng" dirty="0"/>
                  <a:t>.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的定义就已经蕴含了“最优”。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利用</a:t>
                </a:r>
                <a:r>
                  <a:rPr lang="en-US" altLang="zh-CN" sz="2000" dirty="0"/>
                  <a:t>w=14,10,4</a:t>
                </a:r>
                <a:r>
                  <a:rPr lang="zh-CN" altLang="en-US" sz="2000" dirty="0"/>
                  <a:t>的最优解，我们即可算出</a:t>
                </a:r>
                <a:r>
                  <a:rPr lang="en-US" altLang="zh-CN" sz="2000" dirty="0"/>
                  <a:t>w=15</a:t>
                </a:r>
                <a:r>
                  <a:rPr lang="zh-CN" altLang="en-US" sz="2000" dirty="0"/>
                  <a:t>的最优解。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zh-CN" altLang="en-US" sz="2000" dirty="0"/>
                  <a:t>大问题的最优解可以由小问题的最优解推出，这个性质叫做“最优子结构性质”。</a:t>
                </a:r>
              </a:p>
            </p:txBody>
          </p:sp>
        </mc:Choice>
        <mc:Fallback xmlns="">
          <p:sp>
            <p:nvSpPr>
              <p:cNvPr id="17" name="正文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798" y="1734089"/>
                <a:ext cx="7879395" cy="3119637"/>
              </a:xfrm>
              <a:prstGeom prst="rect">
                <a:avLst/>
              </a:prstGeom>
              <a:blipFill rotWithShape="1">
                <a:blip r:embed="rId3"/>
                <a:stretch>
                  <a:fillRect l="-851" r="-77" b="-2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  <a:endParaRPr lang="en-US" altLang="zh-CN" sz="2400" b="1" i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正文"/>
          <p:cNvSpPr/>
          <p:nvPr/>
        </p:nvSpPr>
        <p:spPr>
          <a:xfrm>
            <a:off x="2187798" y="1734089"/>
            <a:ext cx="7879395" cy="2042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什么情况下我们能使用</a:t>
            </a:r>
            <a:r>
              <a:rPr lang="en-US" altLang="zh-CN" sz="2000" dirty="0"/>
              <a:t>DP</a:t>
            </a:r>
            <a:r>
              <a:rPr lang="zh-CN" altLang="en-US" sz="2000" dirty="0"/>
              <a:t>呢？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/>
              <a:t>我们能将大问题拆成几个小问题，且满足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zh-CN" altLang="en-US" sz="2000" dirty="0"/>
              <a:t>无后效性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zh-CN" altLang="en-US" sz="2000" dirty="0"/>
              <a:t>最优子结构性质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斐波那契数列</a:t>
            </a:r>
            <a:endParaRPr lang="en-US" altLang="zh-CN" sz="2400" b="1" i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正文"/>
          <p:cNvSpPr/>
          <p:nvPr/>
        </p:nvSpPr>
        <p:spPr>
          <a:xfrm>
            <a:off x="2187798" y="1734089"/>
            <a:ext cx="7816403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而言，不缺草吃的小兔子在出生两个月后就有繁殖能力，且一对兔子每个月能生出一对小兔子来。这里，我们假设兔子还是长生不老的。你一旦得到了一对小兔子，那么在一年之后你最多可以得到多少只兔子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  <a:endParaRPr lang="en-US" altLang="zh-CN" sz="2400" b="1" i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正文"/>
          <p:cNvSpPr/>
          <p:nvPr/>
        </p:nvSpPr>
        <p:spPr>
          <a:xfrm>
            <a:off x="2187798" y="1734089"/>
            <a:ext cx="6492001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给出一个数字三角形，从其中一个位置只能走到其正下方和右下方两个位置。现在你在三角形的左上角，请找出一条走向最后一行的路径使得这条路径经过的数字之和最大。输出这条路径经过数字的和。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79799" y="1734089"/>
            <a:ext cx="1324402" cy="1862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en-US" altLang="zh-CN" dirty="0">
                <a:latin typeface="Consolas" panose="020B0609020204030204" charset="0"/>
                <a:ea typeface="微软雅黑" panose="020B0503020204020204" pitchFamily="34" charset="-122"/>
              </a:rPr>
              <a:t>7</a:t>
            </a:r>
          </a:p>
          <a:p>
            <a:pPr defTabSz="609600">
              <a:lnSpc>
                <a:spcPct val="130000"/>
              </a:lnSpc>
            </a:pPr>
            <a:r>
              <a:rPr lang="en-US" altLang="zh-CN" dirty="0">
                <a:latin typeface="Consolas" panose="020B0609020204030204" charset="0"/>
                <a:ea typeface="微软雅黑" panose="020B0503020204020204" pitchFamily="34" charset="-122"/>
              </a:rPr>
              <a:t>3 8</a:t>
            </a:r>
          </a:p>
          <a:p>
            <a:pPr defTabSz="609600">
              <a:lnSpc>
                <a:spcPct val="130000"/>
              </a:lnSpc>
            </a:pPr>
            <a:r>
              <a:rPr lang="en-US" altLang="zh-CN" dirty="0">
                <a:latin typeface="Consolas" panose="020B0609020204030204" charset="0"/>
                <a:ea typeface="微软雅黑" panose="020B0503020204020204" pitchFamily="34" charset="-122"/>
              </a:rPr>
              <a:t>8 1 0</a:t>
            </a:r>
          </a:p>
          <a:p>
            <a:pPr defTabSz="609600">
              <a:lnSpc>
                <a:spcPct val="130000"/>
              </a:lnSpc>
            </a:pPr>
            <a:r>
              <a:rPr lang="en-US" altLang="zh-CN" dirty="0">
                <a:latin typeface="Consolas" panose="020B0609020204030204" charset="0"/>
                <a:ea typeface="微软雅黑" panose="020B0503020204020204" pitchFamily="34" charset="-122"/>
              </a:rPr>
              <a:t>2 7 4 4</a:t>
            </a:r>
          </a:p>
          <a:p>
            <a:pPr defTabSz="609600">
              <a:lnSpc>
                <a:spcPct val="130000"/>
              </a:lnSpc>
            </a:pPr>
            <a:r>
              <a:rPr lang="en-US" altLang="zh-CN" dirty="0">
                <a:latin typeface="Consolas" panose="020B0609020204030204" charset="0"/>
                <a:ea typeface="微软雅黑" panose="020B0503020204020204" pitchFamily="34" charset="-122"/>
              </a:rPr>
              <a:t>4 5 2 6 5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  <a:endParaRPr lang="en-US" altLang="zh-CN" sz="2400" b="1" i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文"/>
              <p:cNvSpPr/>
              <p:nvPr/>
            </p:nvSpPr>
            <p:spPr>
              <a:xfrm>
                <a:off x="2187798" y="1734089"/>
                <a:ext cx="6492001" cy="26118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09585">
                  <a:lnSpc>
                    <a:spcPct val="130000"/>
                  </a:lnSpc>
                </a:pPr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表示从左上角走到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经过的数字之和的最大值。由于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可以由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−1,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−1,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−1)</m:t>
                    </m:r>
                  </m:oMath>
                </a14:m>
                <a:r>
                  <a:rPr lang="en-US" altLang="zh-CN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两个位置到达，可以列出来式子：</a:t>
                </a:r>
                <a:endParaRPr lang="en-US" altLang="zh-CN" sz="2000" dirty="0"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pPr defTabSz="609585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𝑖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𝑗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altLang="zh-CN" sz="20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max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⁡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−1,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sz="20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zh-CN" sz="20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−1,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𝑗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𝑎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𝑖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𝑗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).</m:t>
                      </m:r>
                    </m:oMath>
                  </m:oMathPara>
                </a14:m>
                <a:endParaRPr lang="en-US" altLang="zh-CN" sz="2000" dirty="0"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pPr defTabSz="609585">
                  <a:lnSpc>
                    <a:spcPct val="130000"/>
                  </a:lnSpc>
                  <a:spcBef>
                    <a:spcPts val="1200"/>
                  </a:spcBef>
                </a:pPr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用一些阶段的状态求得另外一个阶段的状态的过程叫做状态转移，其转移式称为</a:t>
                </a:r>
                <a:r>
                  <a:rPr lang="zh-CN" altLang="en-US" sz="2000" b="1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状态转移方程</a:t>
                </a:r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。</a:t>
                </a:r>
                <a:endParaRPr lang="en-US" altLang="zh-CN" sz="2000" dirty="0"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7" name="正文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798" y="1734089"/>
                <a:ext cx="6492001" cy="2611805"/>
              </a:xfrm>
              <a:prstGeom prst="rect">
                <a:avLst/>
              </a:prstGeom>
              <a:blipFill rotWithShape="1">
                <a:blip r:embed="rId3"/>
                <a:stretch>
                  <a:fillRect l="-1033" r="-469"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79799" y="1734089"/>
            <a:ext cx="1324402" cy="1862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en-US" altLang="zh-CN" dirty="0">
                <a:latin typeface="Consolas" panose="020B0609020204030204" charset="0"/>
                <a:ea typeface="微软雅黑" panose="020B0503020204020204" pitchFamily="34" charset="-122"/>
              </a:rPr>
              <a:t>7</a:t>
            </a:r>
          </a:p>
          <a:p>
            <a:pPr defTabSz="609600">
              <a:lnSpc>
                <a:spcPct val="130000"/>
              </a:lnSpc>
            </a:pPr>
            <a:r>
              <a:rPr lang="en-US" altLang="zh-CN" dirty="0">
                <a:latin typeface="Consolas" panose="020B0609020204030204" charset="0"/>
                <a:ea typeface="微软雅黑" panose="020B0503020204020204" pitchFamily="34" charset="-122"/>
              </a:rPr>
              <a:t>3 8</a:t>
            </a:r>
          </a:p>
          <a:p>
            <a:pPr defTabSz="609600">
              <a:lnSpc>
                <a:spcPct val="130000"/>
              </a:lnSpc>
            </a:pPr>
            <a:r>
              <a:rPr lang="en-US" altLang="zh-CN" dirty="0">
                <a:latin typeface="Consolas" panose="020B0609020204030204" charset="0"/>
                <a:ea typeface="微软雅黑" panose="020B0503020204020204" pitchFamily="34" charset="-122"/>
              </a:rPr>
              <a:t>8 1 0</a:t>
            </a:r>
          </a:p>
          <a:p>
            <a:pPr defTabSz="609600">
              <a:lnSpc>
                <a:spcPct val="130000"/>
              </a:lnSpc>
            </a:pPr>
            <a:r>
              <a:rPr lang="en-US" altLang="zh-CN" dirty="0">
                <a:latin typeface="Consolas" panose="020B0609020204030204" charset="0"/>
                <a:ea typeface="微软雅黑" panose="020B0503020204020204" pitchFamily="34" charset="-122"/>
              </a:rPr>
              <a:t>2 7 4 4</a:t>
            </a:r>
          </a:p>
          <a:p>
            <a:pPr defTabSz="609600">
              <a:lnSpc>
                <a:spcPct val="130000"/>
              </a:lnSpc>
            </a:pPr>
            <a:r>
              <a:rPr lang="en-US" altLang="zh-CN" dirty="0">
                <a:latin typeface="Consolas" panose="020B0609020204030204" charset="0"/>
                <a:ea typeface="微软雅黑" panose="020B0503020204020204" pitchFamily="34" charset="-122"/>
              </a:rPr>
              <a:t>4 5 2 6 5</a:t>
            </a:r>
          </a:p>
        </p:txBody>
      </p:sp>
      <p:sp>
        <p:nvSpPr>
          <p:cNvPr id="12" name="矩形 11"/>
          <p:cNvSpPr/>
          <p:nvPr/>
        </p:nvSpPr>
        <p:spPr>
          <a:xfrm>
            <a:off x="8679799" y="3596265"/>
            <a:ext cx="1952200" cy="1862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en-US" altLang="zh-CN" dirty="0">
                <a:latin typeface="Consolas" panose="020B0609020204030204" charset="0"/>
                <a:ea typeface="微软雅黑" panose="020B0503020204020204" pitchFamily="34" charset="-122"/>
              </a:rPr>
              <a:t>7</a:t>
            </a:r>
          </a:p>
          <a:p>
            <a:pPr defTabSz="609600">
              <a:lnSpc>
                <a:spcPct val="130000"/>
              </a:lnSpc>
            </a:pPr>
            <a:r>
              <a:rPr lang="en-US" altLang="zh-CN" dirty="0">
                <a:latin typeface="Consolas" panose="020B0609020204030204" charset="0"/>
                <a:ea typeface="微软雅黑" panose="020B0503020204020204" pitchFamily="34" charset="-122"/>
              </a:rPr>
              <a:t>10 15</a:t>
            </a:r>
          </a:p>
          <a:p>
            <a:pPr defTabSz="609600">
              <a:lnSpc>
                <a:spcPct val="130000"/>
              </a:lnSpc>
            </a:pPr>
            <a:r>
              <a:rPr lang="en-US" altLang="zh-CN" dirty="0">
                <a:latin typeface="Consolas" panose="020B0609020204030204" charset="0"/>
                <a:ea typeface="微软雅黑" panose="020B0503020204020204" pitchFamily="34" charset="-122"/>
              </a:rPr>
              <a:t>18 16 15</a:t>
            </a:r>
          </a:p>
          <a:p>
            <a:pPr defTabSz="609600">
              <a:lnSpc>
                <a:spcPct val="130000"/>
              </a:lnSpc>
            </a:pPr>
            <a:r>
              <a:rPr lang="en-US" altLang="zh-CN" dirty="0">
                <a:latin typeface="Consolas" panose="020B0609020204030204" charset="0"/>
                <a:ea typeface="微软雅黑" panose="020B0503020204020204" pitchFamily="34" charset="-122"/>
              </a:rPr>
              <a:t>20 25 20 19</a:t>
            </a:r>
          </a:p>
          <a:p>
            <a:pPr defTabSz="609600">
              <a:lnSpc>
                <a:spcPct val="130000"/>
              </a:lnSpc>
            </a:pPr>
            <a:r>
              <a:rPr lang="en-US" altLang="zh-CN" dirty="0">
                <a:latin typeface="Consolas" panose="020B0609020204030204" charset="0"/>
                <a:ea typeface="微软雅黑" panose="020B0503020204020204" pitchFamily="34" charset="-122"/>
              </a:rPr>
              <a:t>24 30 27 26 24</a:t>
            </a:r>
          </a:p>
        </p:txBody>
      </p:sp>
      <p:sp>
        <p:nvSpPr>
          <p:cNvPr id="2" name="矩形 1"/>
          <p:cNvSpPr/>
          <p:nvPr/>
        </p:nvSpPr>
        <p:spPr>
          <a:xfrm>
            <a:off x="5542002" y="32443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Consolas" panose="020B0609020204030204" charset="0"/>
                <a:ea typeface="微软雅黑" panose="020B0503020204020204" pitchFamily="34" charset="-122"/>
              </a:rPr>
              <a:t>状态转移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  <a:endParaRPr lang="en-US" altLang="zh-CN" sz="2400" b="1" i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79799" y="1734089"/>
            <a:ext cx="1324402" cy="1862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en-US" altLang="zh-CN" dirty="0">
                <a:latin typeface="Consolas" panose="020B0609020204030204" charset="0"/>
                <a:ea typeface="微软雅黑" panose="020B0503020204020204" pitchFamily="34" charset="-122"/>
              </a:rPr>
              <a:t>7</a:t>
            </a:r>
          </a:p>
          <a:p>
            <a:pPr defTabSz="609600">
              <a:lnSpc>
                <a:spcPct val="130000"/>
              </a:lnSpc>
            </a:pPr>
            <a:r>
              <a:rPr lang="en-US" altLang="zh-CN" dirty="0">
                <a:latin typeface="Consolas" panose="020B0609020204030204" charset="0"/>
                <a:ea typeface="微软雅黑" panose="020B0503020204020204" pitchFamily="34" charset="-122"/>
              </a:rPr>
              <a:t>3 8</a:t>
            </a:r>
          </a:p>
          <a:p>
            <a:pPr defTabSz="609600">
              <a:lnSpc>
                <a:spcPct val="130000"/>
              </a:lnSpc>
            </a:pPr>
            <a:r>
              <a:rPr lang="en-US" altLang="zh-CN" dirty="0">
                <a:latin typeface="Consolas" panose="020B0609020204030204" charset="0"/>
                <a:ea typeface="微软雅黑" panose="020B0503020204020204" pitchFamily="34" charset="-122"/>
              </a:rPr>
              <a:t>8 1 0</a:t>
            </a:r>
          </a:p>
          <a:p>
            <a:pPr defTabSz="609600">
              <a:lnSpc>
                <a:spcPct val="130000"/>
              </a:lnSpc>
            </a:pPr>
            <a:r>
              <a:rPr lang="en-US" altLang="zh-CN" dirty="0">
                <a:latin typeface="Consolas" panose="020B0609020204030204" charset="0"/>
                <a:ea typeface="微软雅黑" panose="020B0503020204020204" pitchFamily="34" charset="-122"/>
              </a:rPr>
              <a:t>2 7 4 4</a:t>
            </a:r>
          </a:p>
          <a:p>
            <a:pPr defTabSz="609600">
              <a:lnSpc>
                <a:spcPct val="130000"/>
              </a:lnSpc>
            </a:pPr>
            <a:r>
              <a:rPr lang="en-US" altLang="zh-CN" dirty="0">
                <a:latin typeface="Consolas" panose="020B0609020204030204" charset="0"/>
                <a:ea typeface="微软雅黑" panose="020B0503020204020204" pitchFamily="34" charset="-122"/>
              </a:rPr>
              <a:t>4 5 2 6 5</a:t>
            </a:r>
          </a:p>
        </p:txBody>
      </p:sp>
      <p:sp>
        <p:nvSpPr>
          <p:cNvPr id="12" name="矩形 11"/>
          <p:cNvSpPr/>
          <p:nvPr/>
        </p:nvSpPr>
        <p:spPr>
          <a:xfrm>
            <a:off x="8679799" y="3596265"/>
            <a:ext cx="1952200" cy="1862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en-US" altLang="zh-CN" dirty="0">
                <a:latin typeface="Consolas" panose="020B0609020204030204" charset="0"/>
                <a:ea typeface="微软雅黑" panose="020B0503020204020204" pitchFamily="34" charset="-122"/>
              </a:rPr>
              <a:t>7</a:t>
            </a:r>
          </a:p>
          <a:p>
            <a:pPr defTabSz="609600">
              <a:lnSpc>
                <a:spcPct val="130000"/>
              </a:lnSpc>
            </a:pPr>
            <a:r>
              <a:rPr lang="en-US" altLang="zh-CN" dirty="0">
                <a:latin typeface="Consolas" panose="020B0609020204030204" charset="0"/>
                <a:ea typeface="微软雅黑" panose="020B0503020204020204" pitchFamily="34" charset="-122"/>
              </a:rPr>
              <a:t>10 15</a:t>
            </a:r>
          </a:p>
          <a:p>
            <a:pPr defTabSz="609600">
              <a:lnSpc>
                <a:spcPct val="130000"/>
              </a:lnSpc>
            </a:pPr>
            <a:r>
              <a:rPr lang="en-US" altLang="zh-CN" dirty="0">
                <a:latin typeface="Consolas" panose="020B0609020204030204" charset="0"/>
                <a:ea typeface="微软雅黑" panose="020B0503020204020204" pitchFamily="34" charset="-122"/>
              </a:rPr>
              <a:t>18 16 15</a:t>
            </a:r>
          </a:p>
          <a:p>
            <a:pPr defTabSz="609600">
              <a:lnSpc>
                <a:spcPct val="130000"/>
              </a:lnSpc>
            </a:pPr>
            <a:r>
              <a:rPr lang="en-US" altLang="zh-CN" dirty="0">
                <a:latin typeface="Consolas" panose="020B0609020204030204" charset="0"/>
                <a:ea typeface="微软雅黑" panose="020B0503020204020204" pitchFamily="34" charset="-122"/>
              </a:rPr>
              <a:t>20 25 20 19</a:t>
            </a:r>
          </a:p>
          <a:p>
            <a:pPr defTabSz="609600">
              <a:lnSpc>
                <a:spcPct val="130000"/>
              </a:lnSpc>
            </a:pPr>
            <a:r>
              <a:rPr lang="en-US" altLang="zh-CN" dirty="0">
                <a:latin typeface="Consolas" panose="020B0609020204030204" charset="0"/>
                <a:ea typeface="微软雅黑" panose="020B0503020204020204" pitchFamily="34" charset="-122"/>
              </a:rPr>
              <a:t>24 30 27 26 24</a:t>
            </a:r>
          </a:p>
        </p:txBody>
      </p:sp>
      <p:sp>
        <p:nvSpPr>
          <p:cNvPr id="2" name="矩形 1"/>
          <p:cNvSpPr/>
          <p:nvPr/>
        </p:nvSpPr>
        <p:spPr>
          <a:xfrm>
            <a:off x="5542002" y="32443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Consolas" panose="020B0609020204030204" charset="0"/>
                <a:ea typeface="微软雅黑" panose="020B0503020204020204" pitchFamily="34" charset="-122"/>
              </a:rPr>
              <a:t>状态转移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" y="1990090"/>
            <a:ext cx="7755890" cy="330390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  <a:endParaRPr lang="en-US" altLang="zh-CN" sz="2400" b="1" i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82701" y="1566824"/>
            <a:ext cx="5186269" cy="1502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dirty="0">
                <a:latin typeface="Consolas" panose="020B0609020204030204" charset="0"/>
                <a:ea typeface="微软雅黑" panose="020B0503020204020204" pitchFamily="34" charset="-122"/>
              </a:rPr>
              <a:t>练习时间：</a:t>
            </a:r>
            <a:endParaRPr lang="en-US" altLang="zh-CN" dirty="0">
              <a:latin typeface="Consolas" panose="020B0609020204030204" charset="0"/>
              <a:ea typeface="微软雅黑" panose="020B0503020204020204" pitchFamily="34" charset="-122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dirty="0">
                <a:latin typeface="Consolas" panose="020B0609020204030204" charset="0"/>
                <a:ea typeface="微软雅黑" panose="020B0503020204020204" pitchFamily="34" charset="-122"/>
                <a:hlinkClick r:id="rId3"/>
              </a:rPr>
              <a:t>P1095 </a:t>
            </a:r>
            <a:r>
              <a:rPr lang="zh-CN" altLang="en-US" dirty="0">
                <a:latin typeface="Consolas" panose="020B0609020204030204" charset="0"/>
                <a:ea typeface="微软雅黑" panose="020B0503020204020204" pitchFamily="34" charset="-122"/>
                <a:hlinkClick r:id="rId3"/>
              </a:rPr>
              <a:t>守望者的逃离</a:t>
            </a:r>
            <a:r>
              <a:rPr lang="en-US" altLang="zh-CN" dirty="0">
                <a:latin typeface="Consolas" panose="020B0609020204030204" charset="0"/>
                <a:ea typeface="微软雅黑" panose="020B0503020204020204" pitchFamily="34" charset="-122"/>
                <a:hlinkClick r:id="rId3"/>
              </a:rPr>
              <a:t>(</a:t>
            </a:r>
            <a:r>
              <a:rPr lang="zh-CN" altLang="en-US" dirty="0">
                <a:latin typeface="Consolas" panose="020B0609020204030204" charset="0"/>
                <a:ea typeface="微软雅黑" panose="020B0503020204020204" pitchFamily="34" charset="-122"/>
                <a:hlinkClick r:id="rId3"/>
              </a:rPr>
              <a:t>简单递推</a:t>
            </a:r>
            <a:r>
              <a:rPr lang="en-US" altLang="zh-CN" dirty="0">
                <a:latin typeface="Consolas" panose="020B0609020204030204" charset="0"/>
                <a:ea typeface="微软雅黑" panose="020B0503020204020204" pitchFamily="34" charset="-122"/>
                <a:hlinkClick r:id="rId3"/>
              </a:rPr>
              <a:t>1)</a:t>
            </a:r>
            <a:r>
              <a:rPr lang="en-US" altLang="zh-CN" dirty="0">
                <a:latin typeface="Consolas" panose="020B0609020204030204" charset="0"/>
                <a:ea typeface="微软雅黑" panose="020B0503020204020204" pitchFamily="34" charset="-122"/>
              </a:rPr>
              <a:t>10min</a:t>
            </a:r>
            <a:endParaRPr lang="en-US" altLang="zh-CN" dirty="0">
              <a:latin typeface="OpenSans-Regular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800" dirty="0">
                <a:effectLst/>
                <a:latin typeface="OpenSans-Regular"/>
                <a:hlinkClick r:id="rId4"/>
              </a:rPr>
              <a:t>P1586 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四方定理</a:t>
            </a:r>
            <a:r>
              <a:rPr lang="en-US" altLang="zh-CN" sz="1800" dirty="0">
                <a:effectLst/>
                <a:latin typeface="OpenSans-Regular"/>
                <a:hlinkClick r:id="rId4"/>
              </a:rPr>
              <a:t>(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简单递推</a:t>
            </a:r>
            <a:r>
              <a:rPr lang="en-US" altLang="zh-CN" sz="1800" dirty="0">
                <a:effectLst/>
                <a:latin typeface="OpenSans-Regular"/>
                <a:hlinkClick r:id="rId4"/>
              </a:rPr>
              <a:t>2) </a:t>
            </a:r>
            <a:r>
              <a:rPr lang="en-US" altLang="zh-CN" sz="1800" dirty="0">
                <a:effectLst/>
                <a:latin typeface="OpenSans-Regular"/>
              </a:rPr>
              <a:t>10min</a:t>
            </a:r>
          </a:p>
          <a:p>
            <a:pPr defTabSz="609600">
              <a:lnSpc>
                <a:spcPct val="130000"/>
              </a:lnSpc>
            </a:pPr>
            <a:r>
              <a:rPr lang="en-US" altLang="zh-CN" sz="1800" dirty="0">
                <a:effectLst/>
                <a:latin typeface="OpenSans-Regular"/>
                <a:hlinkClick r:id="rId5"/>
              </a:rPr>
              <a:t>P3842 [TJOI2007]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线段</a:t>
            </a:r>
            <a:r>
              <a:rPr lang="en-US" altLang="zh-CN" sz="1800" dirty="0">
                <a:effectLst/>
                <a:latin typeface="OpenSans-Regular"/>
                <a:hlinkClick r:id="rId5"/>
              </a:rPr>
              <a:t>(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简单递推</a:t>
            </a:r>
            <a:r>
              <a:rPr lang="en-US" altLang="zh-CN" sz="1800" dirty="0">
                <a:effectLst/>
                <a:latin typeface="OpenSans-Regular"/>
                <a:hlinkClick r:id="rId5"/>
              </a:rPr>
              <a:t>3</a:t>
            </a:r>
            <a:r>
              <a:rPr lang="zh-CN" altLang="en-US" sz="1800" dirty="0">
                <a:effectLst/>
                <a:latin typeface="OpenSans-Regular"/>
                <a:hlinkClick r:id="rId5"/>
              </a:rPr>
              <a:t>，选做</a:t>
            </a:r>
            <a:r>
              <a:rPr lang="en-US" altLang="zh-CN" sz="1800" dirty="0">
                <a:effectLst/>
                <a:latin typeface="OpenSans-Regular"/>
                <a:hlinkClick r:id="rId5"/>
              </a:rPr>
              <a:t>)</a:t>
            </a:r>
            <a:endParaRPr lang="en-US" altLang="zh-CN" dirty="0">
              <a:latin typeface="Consolas" panose="020B0609020204030204" charset="0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42002" y="32443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Consolas" panose="020B0609020204030204" charset="0"/>
                <a:ea typeface="微软雅黑" panose="020B0503020204020204" pitchFamily="34" charset="-122"/>
              </a:rPr>
              <a:t>状态转移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3656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最长上升子序列</a:t>
            </a:r>
            <a:endParaRPr lang="en-US" altLang="zh-CN" sz="2400" b="1" i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文"/>
              <p:cNvSpPr/>
              <p:nvPr/>
            </p:nvSpPr>
            <p:spPr>
              <a:xfrm>
                <a:off x="2187798" y="1734089"/>
                <a:ext cx="7879395" cy="20424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最长上升子序列（</a:t>
                </a:r>
                <a:r>
                  <a:rPr lang="en-US" altLang="zh-CN" sz="2000" dirty="0"/>
                  <a:t>LCS</a:t>
                </a:r>
                <a:r>
                  <a:rPr lang="zh-CN" altLang="en-US" sz="2000" dirty="0"/>
                  <a:t>）问题：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zh-CN" altLang="en-US" sz="2000" dirty="0"/>
                  <a:t>给定长度为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的序列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/>
                  <a:t>，从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/>
                  <a:t>中抽取出一个子序列，这个子序列需要单调递增。问最长的上升子序列（</a:t>
                </a:r>
                <a:r>
                  <a:rPr lang="en-US" altLang="zh-CN" sz="2000" dirty="0"/>
                  <a:t>LCS</a:t>
                </a:r>
                <a:r>
                  <a:rPr lang="zh-CN" altLang="en-US" sz="2000" dirty="0"/>
                  <a:t>）的长度。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e.g. </a:t>
                </a:r>
                <a:r>
                  <a:rPr lang="en-US" altLang="zh-CN" sz="2000" b="1" dirty="0"/>
                  <a:t>1</a:t>
                </a:r>
                <a:r>
                  <a:rPr lang="en-US" altLang="zh-CN" sz="2000" dirty="0"/>
                  <a:t>,5,</a:t>
                </a:r>
                <a:r>
                  <a:rPr lang="en-US" altLang="zh-CN" sz="2000" b="1" dirty="0"/>
                  <a:t>3,4,6</a:t>
                </a:r>
                <a:r>
                  <a:rPr lang="en-US" altLang="zh-CN" sz="2000" dirty="0"/>
                  <a:t>,9,</a:t>
                </a:r>
                <a:r>
                  <a:rPr lang="en-US" altLang="zh-CN" sz="2000" b="1" dirty="0"/>
                  <a:t>7,8</a:t>
                </a:r>
                <a:r>
                  <a:rPr lang="zh-CN" altLang="en-US" sz="2000" b="1" dirty="0"/>
                  <a:t>：</a:t>
                </a:r>
                <a:r>
                  <a:rPr lang="en-US" altLang="zh-CN" sz="2000" dirty="0"/>
                  <a:t>LCS</a:t>
                </a:r>
                <a:r>
                  <a:rPr lang="zh-CN" altLang="en-US" sz="2000" dirty="0"/>
                  <a:t>长度为</a:t>
                </a:r>
                <a:r>
                  <a:rPr lang="en-US" altLang="zh-CN" sz="2000" dirty="0"/>
                  <a:t>6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7" name="正文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798" y="1734089"/>
                <a:ext cx="7879395" cy="2042419"/>
              </a:xfrm>
              <a:prstGeom prst="rect">
                <a:avLst/>
              </a:prstGeom>
              <a:blipFill rotWithShape="1">
                <a:blip r:embed="rId3"/>
                <a:stretch>
                  <a:fillRect l="-851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最长上升子序列</a:t>
            </a:r>
            <a:endParaRPr lang="en-US" altLang="zh-CN" sz="2400" b="1" i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文"/>
              <p:cNvSpPr/>
              <p:nvPr/>
            </p:nvSpPr>
            <p:spPr>
              <a:xfrm>
                <a:off x="2187798" y="1734089"/>
                <a:ext cx="7879395" cy="2773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我们记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/>
                  <a:t>为以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2000" dirty="0"/>
                  <a:t>结尾的</a:t>
                </a:r>
                <a:r>
                  <a:rPr lang="en-US" altLang="zh-CN" sz="2000" dirty="0"/>
                  <a:t>LCS</a:t>
                </a:r>
                <a:r>
                  <a:rPr lang="zh-CN" altLang="en-US" sz="2000" dirty="0"/>
                  <a:t>长度，那么答案就是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/>
                  <a:t>.</a:t>
                </a: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zh-CN" altLang="en-US" sz="2000" dirty="0"/>
                  <a:t>那么，大问题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如何拆成小问题呢？考虑比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小的每一个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chemeClr val="tx1"/>
                    </a:solidFill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</a:rPr>
                  <a:t>可以取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zh-CN" altLang="en-US" sz="2000" dirty="0"/>
                  <a:t>解释：我们把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2000" dirty="0"/>
                  <a:t>接在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000" dirty="0"/>
                  <a:t>的后面，肯定能构造一个以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2000" dirty="0"/>
                  <a:t>结尾的上升子序列，长度比以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000" dirty="0"/>
                  <a:t>结尾的</a:t>
                </a:r>
                <a:r>
                  <a:rPr lang="en-US" altLang="zh-CN" sz="2000" dirty="0"/>
                  <a:t>LCS</a:t>
                </a:r>
                <a:r>
                  <a:rPr lang="zh-CN" altLang="en-US" sz="2000" dirty="0"/>
                  <a:t>大</a:t>
                </a:r>
                <a:r>
                  <a:rPr lang="en-US" altLang="zh-CN" sz="2000" dirty="0"/>
                  <a:t>1.</a:t>
                </a:r>
              </a:p>
            </p:txBody>
          </p:sp>
        </mc:Choice>
        <mc:Fallback xmlns="">
          <p:sp>
            <p:nvSpPr>
              <p:cNvPr id="17" name="正文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798" y="1734089"/>
                <a:ext cx="7879395" cy="2773580"/>
              </a:xfrm>
              <a:prstGeom prst="rect">
                <a:avLst/>
              </a:prstGeom>
              <a:blipFill rotWithShape="1">
                <a:blip r:embed="rId3"/>
                <a:stretch>
                  <a:fillRect l="-851" r="-697" b="-2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最长上升子序列</a:t>
            </a:r>
            <a:endParaRPr lang="en-US" altLang="zh-CN" sz="2400" b="1" i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文"/>
              <p:cNvSpPr/>
              <p:nvPr/>
            </p:nvSpPr>
            <p:spPr>
              <a:xfrm>
                <a:off x="2187798" y="1734089"/>
                <a:ext cx="7879395" cy="16712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那么，我们可以写出状态转移方程了：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,   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两层</a:t>
                </a:r>
                <a:r>
                  <a:rPr lang="en-US" altLang="zh-CN" sz="2000" dirty="0"/>
                  <a:t>for</a:t>
                </a:r>
                <a:r>
                  <a:rPr lang="zh-CN" altLang="en-US" sz="2000" dirty="0"/>
                  <a:t>循环，复杂度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.</a:t>
                </a:r>
              </a:p>
            </p:txBody>
          </p:sp>
        </mc:Choice>
        <mc:Fallback xmlns="">
          <p:sp>
            <p:nvSpPr>
              <p:cNvPr id="17" name="正文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433" y="1734089"/>
                <a:ext cx="7879395" cy="1671291"/>
              </a:xfrm>
              <a:prstGeom prst="rect">
                <a:avLst/>
              </a:prstGeom>
              <a:blipFill rotWithShape="1">
                <a:blip r:embed="rId3"/>
                <a:stretch>
                  <a:fillRect l="-851" b="-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最长上升子序列</a:t>
            </a:r>
            <a:endParaRPr lang="en-US" altLang="zh-CN" sz="2400" b="1" i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正文"/>
          <p:cNvSpPr/>
          <p:nvPr/>
        </p:nvSpPr>
        <p:spPr>
          <a:xfrm>
            <a:off x="1716628" y="1845849"/>
            <a:ext cx="7879395" cy="4059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	for (int 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 = 1; 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 &lt;= n; ++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)</a:t>
            </a:r>
          </a:p>
          <a:p>
            <a:pPr defTabSz="609600">
              <a:lnSpc>
                <a:spcPct val="130000"/>
              </a:lnSpc>
            </a:pP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	{</a:t>
            </a:r>
          </a:p>
          <a:p>
            <a:pPr defTabSz="609600">
              <a:lnSpc>
                <a:spcPct val="130000"/>
              </a:lnSpc>
            </a:pP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		f[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] = 1;</a:t>
            </a:r>
          </a:p>
          <a:p>
            <a:pPr defTabSz="609600">
              <a:lnSpc>
                <a:spcPct val="130000"/>
              </a:lnSpc>
            </a:pP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		for (int j = 1; j &lt; 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; ++j)</a:t>
            </a:r>
          </a:p>
          <a:p>
            <a:pPr defTabSz="609600">
              <a:lnSpc>
                <a:spcPct val="130000"/>
              </a:lnSpc>
            </a:pP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			if (a[j] &lt; a[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])</a:t>
            </a:r>
          </a:p>
          <a:p>
            <a:pPr defTabSz="609600">
              <a:lnSpc>
                <a:spcPct val="130000"/>
              </a:lnSpc>
            </a:pP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				f[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] = max(f[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], f[j] + 1);</a:t>
            </a:r>
          </a:p>
          <a:p>
            <a:pPr defTabSz="609600">
              <a:lnSpc>
                <a:spcPct val="130000"/>
              </a:lnSpc>
            </a:pP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	}</a:t>
            </a:r>
          </a:p>
          <a:p>
            <a:pPr defTabSz="609600">
              <a:lnSpc>
                <a:spcPct val="130000"/>
              </a:lnSpc>
            </a:pP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	for (int 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 = 1; 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 &lt;= n; ++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)</a:t>
            </a:r>
          </a:p>
          <a:p>
            <a:pPr defTabSz="609600">
              <a:lnSpc>
                <a:spcPct val="130000"/>
              </a:lnSpc>
            </a:pP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		if (f[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] &gt; 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ans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)</a:t>
            </a:r>
          </a:p>
          <a:p>
            <a:pPr defTabSz="609600">
              <a:lnSpc>
                <a:spcPct val="130000"/>
              </a:lnSpc>
            </a:pP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			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ans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 = f[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];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740" y="1365250"/>
            <a:ext cx="8361045" cy="502094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最长上升子序列</a:t>
            </a:r>
            <a:endParaRPr lang="en-US" altLang="zh-CN" sz="2400" b="1" i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文"/>
              <p:cNvSpPr/>
              <p:nvPr/>
            </p:nvSpPr>
            <p:spPr>
              <a:xfrm>
                <a:off x="2187798" y="1734089"/>
                <a:ext cx="7879395" cy="965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如果要输出一个最长上升子序列呢？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只需要在更新时顺便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记录一下每一个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是从哪里来的。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正文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798" y="1734089"/>
                <a:ext cx="7879395" cy="965201"/>
              </a:xfrm>
              <a:prstGeom prst="rect">
                <a:avLst/>
              </a:prstGeom>
              <a:blipFill rotWithShape="1">
                <a:blip r:embed="rId3"/>
                <a:stretch>
                  <a:fillRect l="-851" b="-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最长上升子序列</a:t>
            </a:r>
            <a:endParaRPr lang="en-US" altLang="zh-CN" sz="2400" b="1" i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正文"/>
          <p:cNvSpPr/>
          <p:nvPr/>
        </p:nvSpPr>
        <p:spPr>
          <a:xfrm>
            <a:off x="2187798" y="1734089"/>
            <a:ext cx="7879395" cy="4120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</a:rPr>
              <a:t>	if (a[j] &lt; a[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</a:rPr>
              <a:t>] &amp;&amp; f[j] + 1 &gt; f[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</a:rPr>
              <a:t>])</a:t>
            </a:r>
          </a:p>
          <a:p>
            <a:pPr defTabSz="609600"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</a:rPr>
              <a:t>		f[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</a:rPr>
              <a:t>] = f[j] + 1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from[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] = j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  ... // </a:t>
            </a:r>
            <a:r>
              <a:rPr lang="zh-CN" altLang="en-US" sz="2000" dirty="0"/>
              <a:t>中略</a:t>
            </a:r>
            <a:endParaRPr lang="en-US" altLang="zh-CN" sz="2000" dirty="0"/>
          </a:p>
          <a:p>
            <a:pPr defTabSz="609600">
              <a:lnSpc>
                <a:spcPct val="130000"/>
              </a:lnSpc>
            </a:pPr>
            <a:r>
              <a:rPr lang="en-US" altLang="zh-CN" sz="2000" dirty="0"/>
              <a:t>    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if (f[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] &gt; 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ans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)</a:t>
            </a:r>
          </a:p>
          <a:p>
            <a:pPr defTabSz="609600">
              <a:lnSpc>
                <a:spcPct val="130000"/>
              </a:lnSpc>
            </a:pP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		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ans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 = f[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],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=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;</a:t>
            </a:r>
          </a:p>
          <a:p>
            <a:pPr defTabSz="609600">
              <a:lnSpc>
                <a:spcPct val="130000"/>
              </a:lnSpc>
            </a:pP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    stack&lt;int&gt; s;</a:t>
            </a:r>
          </a:p>
          <a:p>
            <a:pPr defTabSz="609600">
              <a:lnSpc>
                <a:spcPct val="130000"/>
              </a:lnSpc>
            </a:pP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    while (t)</a:t>
            </a:r>
          </a:p>
          <a:p>
            <a:pPr defTabSz="609600">
              <a:lnSpc>
                <a:spcPct val="130000"/>
              </a:lnSpc>
            </a:pP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        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s.push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(t), t = from[t];</a:t>
            </a:r>
          </a:p>
          <a:p>
            <a:pPr defTabSz="609600">
              <a:lnSpc>
                <a:spcPct val="130000"/>
              </a:lnSpc>
            </a:pP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    while (!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s.empty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())</a:t>
            </a:r>
          </a:p>
          <a:p>
            <a:pPr defTabSz="609600">
              <a:lnSpc>
                <a:spcPct val="130000"/>
              </a:lnSpc>
            </a:pP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        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 &lt;&lt; 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s.top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() &lt;&lt; 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endl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s.pop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();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080" y="1096645"/>
            <a:ext cx="8411210" cy="53955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斐波那契数列</a:t>
            </a:r>
            <a:endParaRPr lang="en-US" altLang="zh-CN" sz="2400" b="1" i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文"/>
              <p:cNvSpPr/>
              <p:nvPr/>
            </p:nvSpPr>
            <p:spPr>
              <a:xfrm>
                <a:off x="2187798" y="1734089"/>
                <a:ext cx="7816403" cy="34235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09585">
                  <a:lnSpc>
                    <a:spcPct val="150000"/>
                  </a:lnSpc>
                </a:pPr>
                <a:r>
                  <a:rPr lang="zh-CN" altLang="en-US" sz="2000" b="1" dirty="0">
                    <a:latin typeface="微软雅黑" charset="0"/>
                    <a:ea typeface="微软雅黑" charset="0"/>
                  </a:rPr>
                  <a:t>问：</a:t>
                </a:r>
                <a:r>
                  <a:rPr lang="zh-CN" altLang="en-US" sz="2000" dirty="0">
                    <a:latin typeface="微软雅黑" charset="0"/>
                    <a:ea typeface="微软雅黑" charset="0"/>
                  </a:rPr>
                  <a:t>一般而言，不缺草吃的小兔子在出生两个月后就有繁殖能力，且一对兔子每个月能生出一对小兔子来。这里，我们假设兔子还是长生不老的。你一旦得到了一对小兔子，那么在一年之后你最多可以得到多少只兔子？</a:t>
                </a:r>
                <a:endParaRPr lang="en-US" altLang="zh-CN" sz="2000" dirty="0">
                  <a:latin typeface="微软雅黑" charset="0"/>
                  <a:ea typeface="微软雅黑" charset="0"/>
                </a:endParaRPr>
              </a:p>
              <a:p>
                <a:pPr defTabSz="609585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zh-CN" altLang="en-US" sz="2000" b="1" dirty="0">
                    <a:latin typeface="微软雅黑" charset="0"/>
                    <a:ea typeface="微软雅黑" charset="0"/>
                  </a:rPr>
                  <a:t>解：</a:t>
                </a:r>
                <a:r>
                  <a:rPr lang="zh-CN" altLang="en-US" sz="2000" dirty="0">
                    <a:latin typeface="微软雅黑" charset="0"/>
                    <a:ea typeface="微软雅黑" charset="0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𝐹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微软雅黑" charset="0"/>
                    <a:ea typeface="微软雅黑" charset="0"/>
                  </a:rPr>
                  <a:t> </a:t>
                </a:r>
                <a:r>
                  <a:rPr lang="zh-CN" altLang="en-US" sz="2000" dirty="0">
                    <a:latin typeface="微软雅黑" charset="0"/>
                    <a:ea typeface="微软雅黑" charset="0"/>
                  </a:rPr>
                  <a:t>为第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微软雅黑" charset="0"/>
                    <a:ea typeface="微软雅黑" charset="0"/>
                  </a:rPr>
                  <a:t> </a:t>
                </a:r>
                <a:r>
                  <a:rPr lang="zh-CN" altLang="en-US" sz="2000" dirty="0">
                    <a:latin typeface="微软雅黑" charset="0"/>
                    <a:ea typeface="微软雅黑" charset="0"/>
                  </a:rPr>
                  <a:t>个月兔子的总对数。</a:t>
                </a:r>
                <a:endParaRPr lang="en-US" altLang="zh-CN" sz="2000" dirty="0">
                  <a:latin typeface="微软雅黑" charset="0"/>
                  <a:ea typeface="微软雅黑" charset="0"/>
                </a:endParaRPr>
              </a:p>
              <a:p>
                <a:pPr defTabSz="609585">
                  <a:lnSpc>
                    <a:spcPct val="150000"/>
                  </a:lnSpc>
                </a:pPr>
                <a:r>
                  <a:rPr lang="zh-CN" altLang="en-US" sz="2000" dirty="0">
                    <a:latin typeface="微软雅黑" charset="0"/>
                    <a:ea typeface="微软雅黑" charset="0"/>
                  </a:rPr>
                  <a:t>我们有：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𝐹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)=</m:t>
                    </m:r>
                  </m:oMath>
                </a14:m>
                <a:r>
                  <a:rPr lang="zh-CN" altLang="en-US" sz="2000" dirty="0">
                    <a:latin typeface="微软雅黑" charset="0"/>
                    <a:ea typeface="微软雅黑" charset="0"/>
                  </a:rPr>
                  <a:t>上一个月活下来的兔子对数 </a:t>
                </a:r>
                <a:r>
                  <a:rPr lang="en-US" altLang="zh-CN" sz="2000" dirty="0">
                    <a:latin typeface="微软雅黑" charset="0"/>
                    <a:ea typeface="微软雅黑" charset="0"/>
                  </a:rPr>
                  <a:t>+ </a:t>
                </a:r>
                <a:r>
                  <a:rPr lang="zh-CN" altLang="en-US" sz="2000" dirty="0">
                    <a:latin typeface="微软雅黑" charset="0"/>
                    <a:ea typeface="微软雅黑" charset="0"/>
                  </a:rPr>
                  <a:t>新出生的小兔子数，即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𝐹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−1)+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𝐹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−2)</m:t>
                    </m:r>
                  </m:oMath>
                </a14:m>
                <a:r>
                  <a:rPr lang="zh-CN" altLang="en-US" sz="2000" dirty="0">
                    <a:latin typeface="微软雅黑" charset="0"/>
                    <a:ea typeface="微软雅黑" charset="0"/>
                  </a:rPr>
                  <a:t>，初始状态为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𝐹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(0)=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𝐹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(1)=1</m:t>
                    </m:r>
                  </m:oMath>
                </a14:m>
                <a:r>
                  <a:rPr lang="zh-CN" altLang="en-US" sz="2000" dirty="0">
                    <a:latin typeface="微软雅黑" charset="0"/>
                    <a:ea typeface="微软雅黑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17" name="正文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798" y="1734089"/>
                <a:ext cx="7816403" cy="3423501"/>
              </a:xfrm>
              <a:prstGeom prst="rect">
                <a:avLst/>
              </a:prstGeom>
              <a:blipFill rotWithShape="1">
                <a:blip r:embed="rId3"/>
                <a:stretch>
                  <a:fillRect l="-858" r="-780" b="-2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最长上升子序列</a:t>
            </a:r>
            <a:endParaRPr lang="en-US" altLang="zh-CN" sz="2400" b="1" i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文"/>
              <p:cNvSpPr/>
              <p:nvPr/>
            </p:nvSpPr>
            <p:spPr>
              <a:xfrm>
                <a:off x="2187798" y="1734089"/>
                <a:ext cx="7879395" cy="32735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09585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</m:oMath>
                </a14:m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位同学站成一排，音乐老师要请其中的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𝐾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位同学出列，使得剩下的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𝐾</m:t>
                    </m:r>
                  </m:oMath>
                </a14:m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位同学排成合唱队形。</a:t>
                </a:r>
              </a:p>
              <a:p>
                <a:pPr defTabSz="609585">
                  <a:lnSpc>
                    <a:spcPct val="150000"/>
                  </a:lnSpc>
                </a:pPr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合唱队形是指这样的一种队形：设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𝐾</m:t>
                    </m:r>
                  </m:oMath>
                </a14:m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位同学从左到右依次编号为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…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𝐾</m:t>
                    </m:r>
                  </m:oMath>
                </a14:m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，他们的身高分别为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…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， 则他们的身高满足</a:t>
                </a:r>
                <a:endParaRPr lang="en-US" altLang="zh-CN" sz="2000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defTabSz="609585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&lt;…&lt;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&gt;…&gt;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(1≤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≤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𝐾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。</a:t>
                </a:r>
              </a:p>
              <a:p>
                <a:pPr defTabSz="609585">
                  <a:lnSpc>
                    <a:spcPct val="150000"/>
                  </a:lnSpc>
                </a:pPr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你的任务是，已知所有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</m:oMath>
                </a14:m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位同学的身高，计算最少需要几位同学出列，可以使得剩下的同学排成合唱队形。</a:t>
                </a:r>
                <a:endParaRPr lang="en-US" altLang="zh-CN" sz="2000" dirty="0"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7" name="正文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798" y="1734089"/>
                <a:ext cx="7879395" cy="3273525"/>
              </a:xfrm>
              <a:prstGeom prst="rect">
                <a:avLst/>
              </a:prstGeom>
              <a:blipFill rotWithShape="1">
                <a:blip r:embed="rId3"/>
                <a:stretch>
                  <a:fillRect l="-851" r="-4025" b="-2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87798" y="6361070"/>
            <a:ext cx="306324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4"/>
              </a:rPr>
              <a:t>P.S. </a:t>
            </a:r>
            <a:r>
              <a:rPr lang="zh-CN" altLang="en-US" dirty="0">
                <a:hlinkClick r:id="rId4"/>
              </a:rPr>
              <a:t>洛谷 </a:t>
            </a:r>
            <a:r>
              <a:rPr lang="en-US" altLang="zh-CN" dirty="0">
                <a:hlinkClick r:id="rId4"/>
              </a:rPr>
              <a:t>P1091 </a:t>
            </a:r>
            <a:r>
              <a:rPr lang="zh-CN" altLang="en-US" dirty="0">
                <a:hlinkClick r:id="rId4"/>
              </a:rPr>
              <a:t>合唱队形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6532880" y="5244465"/>
            <a:ext cx="201168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求两次最长升</a:t>
            </a:r>
          </a:p>
        </p:txBody>
      </p:sp>
      <p:sp>
        <p:nvSpPr>
          <p:cNvPr id="3" name="矩形 2"/>
          <p:cNvSpPr/>
          <p:nvPr/>
        </p:nvSpPr>
        <p:spPr>
          <a:xfrm>
            <a:off x="10359390" y="6360795"/>
            <a:ext cx="185928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minutes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  <a:endParaRPr lang="en-US" altLang="zh-CN" sz="2400" b="1" i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文"/>
              <p:cNvSpPr/>
              <p:nvPr/>
            </p:nvSpPr>
            <p:spPr>
              <a:xfrm>
                <a:off x="2187798" y="1734089"/>
                <a:ext cx="7879395" cy="38121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09585">
                  <a:lnSpc>
                    <a:spcPct val="130000"/>
                  </a:lnSpc>
                </a:pPr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永恒</a:t>
                </a:r>
                <a:r>
                  <a:rPr lang="ja-JP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の</a:t>
                </a:r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灵魂最近得到了面积为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</m:oMath>
                </a14:m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的一大块土地，他想在这块土地上建造一所房子，这个房子必须是正方形的。</a:t>
                </a:r>
              </a:p>
              <a:p>
                <a:pPr defTabSz="609585">
                  <a:lnSpc>
                    <a:spcPct val="130000"/>
                  </a:lnSpc>
                </a:pPr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但是，这块土地并非十全十美，上面有很多不平坦的地方（也可以叫瑕疵）。这些瑕疵十分恶心，以至于根本不能在上面盖一砖一瓦。</a:t>
                </a:r>
              </a:p>
              <a:p>
                <a:pPr defTabSz="609585">
                  <a:lnSpc>
                    <a:spcPct val="130000"/>
                  </a:lnSpc>
                </a:pPr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他希望找到一块最大的正方形无瑕疵土地来盖房子。</a:t>
                </a:r>
              </a:p>
              <a:p>
                <a:pPr defTabSz="609585">
                  <a:lnSpc>
                    <a:spcPct val="130000"/>
                  </a:lnSpc>
                  <a:spcBef>
                    <a:spcPts val="1200"/>
                  </a:spcBef>
                </a:pPr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输入文件第一行为两个整数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（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1≤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≤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1000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）</m:t>
                    </m:r>
                  </m:oMath>
                </a14:m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，接下来</a:t>
                </a:r>
                <a:r>
                  <a:rPr lang="en-US" altLang="zh-CN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行，每行</a:t>
                </a:r>
                <a:r>
                  <a:rPr lang="en-US" altLang="zh-CN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m</a:t>
                </a:r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个数字，用空格隔开。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</m:oMath>
                </a14:m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 表示该块土地有瑕疵，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</m:oMath>
                </a14:m>
                <a:r>
                  <a:rPr lang="en-US" altLang="zh-CN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表示该块土地完好。</a:t>
                </a:r>
              </a:p>
              <a:p>
                <a:pPr defTabSz="609585">
                  <a:lnSpc>
                    <a:spcPct val="130000"/>
                  </a:lnSpc>
                </a:pPr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输出一个整数，最大正方形的边长。</a:t>
                </a:r>
              </a:p>
            </p:txBody>
          </p:sp>
        </mc:Choice>
        <mc:Fallback xmlns="">
          <p:sp>
            <p:nvSpPr>
              <p:cNvPr id="17" name="正文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798" y="1734089"/>
                <a:ext cx="7879395" cy="3812134"/>
              </a:xfrm>
              <a:prstGeom prst="rect">
                <a:avLst/>
              </a:prstGeom>
              <a:blipFill rotWithShape="1">
                <a:blip r:embed="rId3"/>
                <a:stretch>
                  <a:fillRect l="-851" r="-77" b="-17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  <a:endParaRPr lang="en-US" altLang="zh-CN" sz="2400" b="1" i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正文"/>
          <p:cNvSpPr/>
          <p:nvPr/>
        </p:nvSpPr>
        <p:spPr>
          <a:xfrm>
            <a:off x="2187798" y="1734089"/>
            <a:ext cx="7879395" cy="3119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50000"/>
              </a:lnSpc>
            </a:pP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解题步骤：</a:t>
            </a:r>
            <a:endParaRPr lang="en-US" altLang="zh-CN" sz="2000" dirty="0">
              <a:latin typeface="Consolas" panose="020B0609020204030204" charset="0"/>
              <a:ea typeface="微软雅黑" panose="020B0503020204020204" pitchFamily="34" charset="-122"/>
            </a:endParaRPr>
          </a:p>
          <a:p>
            <a:pPr defTabSz="609600">
              <a:lnSpc>
                <a:spcPct val="150000"/>
              </a:lnSpc>
            </a:pP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首先明确状态数组的含义：</a:t>
            </a:r>
            <a:endParaRPr lang="en-US" altLang="zh-CN" sz="2000" dirty="0">
              <a:latin typeface="Consolas" panose="020B0609020204030204" charset="0"/>
              <a:ea typeface="微软雅黑" panose="020B0503020204020204" pitchFamily="34" charset="-122"/>
            </a:endParaRPr>
          </a:p>
          <a:p>
            <a:pPr defTabSz="609600">
              <a:lnSpc>
                <a:spcPct val="150000"/>
              </a:lnSpc>
            </a:pP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	f[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][j] = k 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表示的含义为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_________________________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Consolas" panose="020B0609020204030204" charset="0"/>
              <a:ea typeface="微软雅黑" panose="020B0503020204020204" pitchFamily="34" charset="-122"/>
            </a:endParaRPr>
          </a:p>
          <a:p>
            <a:pPr defTabSz="609600"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之后列出转移方程：</a:t>
            </a:r>
            <a:endParaRPr lang="en-US" altLang="zh-CN" sz="2000" dirty="0">
              <a:latin typeface="Consolas" panose="020B0609020204030204" charset="0"/>
              <a:ea typeface="微软雅黑" panose="020B0503020204020204" pitchFamily="34" charset="-122"/>
            </a:endParaRPr>
          </a:p>
          <a:p>
            <a:pPr defTabSz="609600">
              <a:lnSpc>
                <a:spcPct val="150000"/>
              </a:lnSpc>
            </a:pP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	f[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][j] = min(________, ________, ________) + 1.</a:t>
            </a:r>
          </a:p>
          <a:p>
            <a:pPr defTabSz="609600"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f[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][j] 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中的最大值即为最终答案。</a:t>
            </a:r>
            <a:endParaRPr lang="en-US" altLang="zh-CN" sz="2000" dirty="0">
              <a:latin typeface="Consolas" panose="020B0609020204030204" charset="0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  <a:endParaRPr lang="en-US" altLang="zh-CN" sz="2400" b="1" i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正文"/>
          <p:cNvSpPr/>
          <p:nvPr/>
        </p:nvSpPr>
        <p:spPr>
          <a:xfrm>
            <a:off x="1589405" y="1701800"/>
            <a:ext cx="9588500" cy="316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50000"/>
              </a:lnSpc>
            </a:pP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解题步骤：</a:t>
            </a:r>
            <a:endParaRPr lang="en-US" altLang="zh-CN" sz="2000" dirty="0">
              <a:latin typeface="Consolas" panose="020B0609020204030204" charset="0"/>
              <a:ea typeface="微软雅黑" panose="020B0503020204020204" pitchFamily="34" charset="-122"/>
            </a:endParaRPr>
          </a:p>
          <a:p>
            <a:pPr defTabSz="609600">
              <a:lnSpc>
                <a:spcPct val="150000"/>
              </a:lnSpc>
            </a:pP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首先明确状态数组的含义：</a:t>
            </a:r>
            <a:endParaRPr lang="en-US" altLang="zh-CN" sz="2000" dirty="0">
              <a:latin typeface="Consolas" panose="020B0609020204030204" charset="0"/>
              <a:ea typeface="微软雅黑" panose="020B0503020204020204" pitchFamily="34" charset="-122"/>
            </a:endParaRPr>
          </a:p>
          <a:p>
            <a:pPr defTabSz="609600">
              <a:lnSpc>
                <a:spcPct val="150000"/>
              </a:lnSpc>
            </a:pP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	f[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][j] = k 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表示的含义为   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_________________________  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Consolas" panose="020B0609020204030204" charset="0"/>
              <a:ea typeface="微软雅黑" panose="020B0503020204020204" pitchFamily="34" charset="-122"/>
            </a:endParaRPr>
          </a:p>
          <a:p>
            <a:pPr defTabSz="609600"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之后列出转移方程：</a:t>
            </a:r>
            <a:endParaRPr lang="en-US" altLang="zh-CN" sz="2000" dirty="0">
              <a:latin typeface="Consolas" panose="020B0609020204030204" charset="0"/>
              <a:ea typeface="微软雅黑" panose="020B0503020204020204" pitchFamily="34" charset="-122"/>
            </a:endParaRPr>
          </a:p>
          <a:p>
            <a:pPr defTabSz="609600">
              <a:lnSpc>
                <a:spcPct val="150000"/>
              </a:lnSpc>
            </a:pP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	f[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][j] = min(________, ________, ________  ) + 1.</a:t>
            </a:r>
          </a:p>
          <a:p>
            <a:pPr defTabSz="609600"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f[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][j] 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中的最大值即为最终答案。</a:t>
            </a:r>
            <a:endParaRPr lang="en-US" altLang="zh-CN" sz="2000" dirty="0">
              <a:latin typeface="Consolas" panose="020B0609020204030204" charset="0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80685" y="2733040"/>
            <a:ext cx="5172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包含（</a:t>
            </a:r>
            <a:r>
              <a:rPr lang="en-US" altLang="zh-CN"/>
              <a:t>i,j</a:t>
            </a:r>
            <a:r>
              <a:rPr lang="zh-CN" altLang="en-US"/>
              <a:t>）在内的最大的正方形的边长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166235" y="3797300"/>
            <a:ext cx="5374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f[i-1][j]  f[i][j-1]  f[i-1][j-1]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0ACF5D-36FC-4CFD-AE89-1E37CB7995C2}"/>
              </a:ext>
            </a:extLst>
          </p:cNvPr>
          <p:cNvSpPr txBox="1"/>
          <p:nvPr/>
        </p:nvSpPr>
        <p:spPr>
          <a:xfrm>
            <a:off x="1989261" y="5539666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latin typeface="Consolas" panose="020B0609020204030204" charset="0"/>
                <a:ea typeface="微软雅黑" panose="020B0503020204020204" pitchFamily="34" charset="-122"/>
                <a:hlinkClick r:id="rId3"/>
              </a:rPr>
              <a:t>最大正方形</a:t>
            </a:r>
            <a:r>
              <a:rPr lang="en-US" altLang="zh-CN" sz="1800" dirty="0">
                <a:latin typeface="Consolas" panose="020B0609020204030204" charset="0"/>
                <a:ea typeface="微软雅黑" panose="020B0503020204020204" pitchFamily="34" charset="-122"/>
                <a:hlinkClick r:id="rId3"/>
              </a:rPr>
              <a:t>(10min</a:t>
            </a:r>
            <a:r>
              <a:rPr lang="zh-CN" altLang="en-US" sz="1800" dirty="0">
                <a:latin typeface="Consolas" panose="020B0609020204030204" charset="0"/>
                <a:ea typeface="微软雅黑" panose="020B0503020204020204" pitchFamily="34" charset="-122"/>
                <a:hlinkClick r:id="rId3"/>
              </a:rPr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8414" y="1703795"/>
            <a:ext cx="5109091" cy="156966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9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背包问题</a:t>
            </a:r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428884" y="4709522"/>
            <a:ext cx="5763116" cy="461665"/>
          </a:xfrm>
          <a:prstGeom prst="rect">
            <a:avLst/>
          </a:prstGeom>
          <a:blipFill>
            <a:blip r:embed="rId2"/>
            <a:stretch>
              <a:fillRect l="-1693" t="-12000" b="-30667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4" name="任意多边形: 形状 3"/>
          <p:cNvSpPr/>
          <p:nvPr/>
        </p:nvSpPr>
        <p:spPr>
          <a:xfrm>
            <a:off x="6428884" y="5690680"/>
            <a:ext cx="685214" cy="481700"/>
          </a:xfrm>
          <a:custGeom>
            <a:avLst/>
            <a:gdLst/>
            <a:ahLst/>
            <a:cxnLst/>
            <a:rect l="l" t="t" r="r" b="b"/>
            <a:pathLst>
              <a:path w="714327" h="792575">
                <a:moveTo>
                  <a:pt x="661321" y="0"/>
                </a:moveTo>
                <a:lnTo>
                  <a:pt x="714327" y="85820"/>
                </a:lnTo>
                <a:cubicBezTo>
                  <a:pt x="584756" y="149764"/>
                  <a:pt x="519970" y="296164"/>
                  <a:pt x="519970" y="525018"/>
                </a:cubicBezTo>
                <a:lnTo>
                  <a:pt x="666369" y="525018"/>
                </a:lnTo>
                <a:lnTo>
                  <a:pt x="666369" y="792575"/>
                </a:lnTo>
                <a:lnTo>
                  <a:pt x="403860" y="792575"/>
                </a:lnTo>
                <a:lnTo>
                  <a:pt x="403860" y="545211"/>
                </a:lnTo>
                <a:cubicBezTo>
                  <a:pt x="403860" y="425735"/>
                  <a:pt x="426156" y="315515"/>
                  <a:pt x="470749" y="214550"/>
                </a:cubicBezTo>
                <a:cubicBezTo>
                  <a:pt x="515342" y="113585"/>
                  <a:pt x="578866" y="42068"/>
                  <a:pt x="661321" y="0"/>
                </a:cubicBezTo>
                <a:close/>
                <a:moveTo>
                  <a:pt x="257461" y="0"/>
                </a:moveTo>
                <a:lnTo>
                  <a:pt x="310467" y="85820"/>
                </a:lnTo>
                <a:cubicBezTo>
                  <a:pt x="180896" y="149764"/>
                  <a:pt x="116110" y="296164"/>
                  <a:pt x="116110" y="525018"/>
                </a:cubicBezTo>
                <a:lnTo>
                  <a:pt x="262509" y="525018"/>
                </a:lnTo>
                <a:lnTo>
                  <a:pt x="262509" y="792575"/>
                </a:lnTo>
                <a:lnTo>
                  <a:pt x="0" y="792575"/>
                </a:lnTo>
                <a:lnTo>
                  <a:pt x="0" y="545211"/>
                </a:lnTo>
                <a:cubicBezTo>
                  <a:pt x="0" y="425735"/>
                  <a:pt x="22296" y="315515"/>
                  <a:pt x="66889" y="214550"/>
                </a:cubicBezTo>
                <a:cubicBezTo>
                  <a:pt x="111482" y="113585"/>
                  <a:pt x="175006" y="42068"/>
                  <a:pt x="257461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373413" y="1"/>
            <a:ext cx="795855" cy="1318904"/>
            <a:chOff x="1373413" y="0"/>
            <a:chExt cx="1055462" cy="1829895"/>
          </a:xfrm>
        </p:grpSpPr>
        <p:sp>
          <p:nvSpPr>
            <p:cNvPr id="6" name="矩形 5"/>
            <p:cNvSpPr/>
            <p:nvPr/>
          </p:nvSpPr>
          <p:spPr>
            <a:xfrm>
              <a:off x="1373413" y="0"/>
              <a:ext cx="1055462" cy="182989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520144" y="953047"/>
              <a:ext cx="762000" cy="762000"/>
              <a:chOff x="2895600" y="953047"/>
              <a:chExt cx="762000" cy="762000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2895600" y="953047"/>
                <a:ext cx="762000" cy="76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895600" y="980103"/>
                <a:ext cx="762000" cy="725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8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0-1</a:t>
            </a:r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背包问题</a:t>
            </a:r>
            <a:endParaRPr lang="en-US" altLang="zh-CN" sz="2400" b="1" i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正文"/>
          <p:cNvSpPr/>
          <p:nvPr/>
        </p:nvSpPr>
        <p:spPr>
          <a:xfrm>
            <a:off x="2187798" y="1734089"/>
            <a:ext cx="7816403" cy="2854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辰辰是个天资聪颖的孩子，他的梦想是成为世界上最伟大的医师。为此，他想拜附近最有威望的医师为师。医师为了判断他的资质，给他出了一个难题。医师把他带到一个到处都是草药的山洞里对他说：“孩子，这个山洞里有一些不同的草药，采每一株都需要一些时间，每一株也有它自身的价值。我会给你一段时间，在这段时间里，你可以采到一些草药。如果你是一个聪明的孩子，你应该可以让采到的草药的总价值最大。”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87798" y="6361070"/>
            <a:ext cx="260604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/>
              <a:t>P.S. </a:t>
            </a:r>
            <a:r>
              <a:rPr lang="zh-CN" altLang="en-US" dirty="0"/>
              <a:t>洛谷 P1048 采药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0-1</a:t>
            </a:r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背包问题</a:t>
            </a:r>
            <a:endParaRPr lang="en-US" altLang="zh-CN" sz="2400" b="1" i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文"/>
              <p:cNvSpPr/>
              <p:nvPr/>
            </p:nvSpPr>
            <p:spPr>
              <a:xfrm>
                <a:off x="2187798" y="1734089"/>
                <a:ext cx="7816403" cy="18885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09585">
                  <a:lnSpc>
                    <a:spcPct val="150000"/>
                  </a:lnSpc>
                </a:pPr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问题简化：</a:t>
                </a:r>
                <a:endParaRPr lang="en-US" altLang="zh-CN" sz="2000" dirty="0"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pPr defTabSz="609585">
                  <a:lnSpc>
                    <a:spcPct val="150000"/>
                  </a:lnSpc>
                </a:pPr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</m:oMath>
                </a14:m>
                <a:r>
                  <a:rPr lang="en-US" altLang="zh-CN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件物品和一个大小为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𝑀</m:t>
                    </m:r>
                  </m:oMath>
                </a14:m>
                <a:r>
                  <a:rPr lang="en-US" altLang="zh-CN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的背包，第</a:t>
                </a:r>
                <a:r>
                  <a:rPr lang="en-US" altLang="zh-CN" sz="2000" dirty="0" err="1">
                    <a:latin typeface="Consolas" panose="020B0609020204030204" pitchFamily="49" charset="0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件物品有固定的体积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i</m:t>
                    </m:r>
                  </m:oMath>
                </a14:m>
                <a:r>
                  <a:rPr lang="en-US" altLang="zh-CN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和价值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𝑤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</m:oMath>
                </a14:m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。从这些物品中选出若干件放入背包，使得选出的物品价值总和最大。求这一最大价值。</a:t>
                </a:r>
                <a:endParaRPr lang="en-US" altLang="zh-CN" sz="2000" dirty="0"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7" name="正文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798" y="1734089"/>
                <a:ext cx="7816403" cy="1888530"/>
              </a:xfrm>
              <a:prstGeom prst="rect">
                <a:avLst/>
              </a:prstGeom>
              <a:blipFill>
                <a:blip r:embed="rId3"/>
                <a:stretch>
                  <a:fillRect l="-858" b="-4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0-1</a:t>
            </a:r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背包问题</a:t>
            </a:r>
            <a:endParaRPr lang="en-US" altLang="zh-CN" sz="2400" b="1" i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正文"/>
          <p:cNvSpPr/>
          <p:nvPr/>
        </p:nvSpPr>
        <p:spPr>
          <a:xfrm>
            <a:off x="2187798" y="1734089"/>
            <a:ext cx="7816403" cy="3581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50000"/>
              </a:lnSpc>
            </a:pPr>
            <a:r>
              <a:rPr lang="zh-CN" altLang="en-US" sz="2000" b="1" dirty="0">
                <a:latin typeface="Consolas" panose="020B0609020204030204" charset="0"/>
                <a:ea typeface="微软雅黑" panose="020B0503020204020204" pitchFamily="34" charset="-122"/>
              </a:rPr>
              <a:t>状态：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设 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f[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][j] 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表示在前 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件物品中选出若干件放入背包，占用空间为 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j 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时所能获得的最大价值。</a:t>
            </a:r>
            <a:endParaRPr lang="en-US" altLang="zh-CN" sz="2000" dirty="0">
              <a:latin typeface="Consolas" panose="020B0609020204030204" charset="0"/>
              <a:ea typeface="微软雅黑" panose="020B0503020204020204" pitchFamily="34" charset="-122"/>
            </a:endParaRPr>
          </a:p>
          <a:p>
            <a:pPr defTabSz="609600"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根据第 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件物品是否放入背包的决策，可列出</a:t>
            </a:r>
            <a:r>
              <a:rPr lang="zh-CN" altLang="en-US" sz="2000" b="1" dirty="0">
                <a:latin typeface="Consolas" panose="020B0609020204030204" charset="0"/>
                <a:ea typeface="微软雅黑" panose="020B0503020204020204" pitchFamily="34" charset="-122"/>
              </a:rPr>
              <a:t>动态转移方程：</a:t>
            </a:r>
          </a:p>
          <a:p>
            <a:pPr defTabSz="609600">
              <a:lnSpc>
                <a:spcPct val="150000"/>
              </a:lnSpc>
            </a:pP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f[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][j] = max(f[i-1][j], f[i-1][j-v[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]] + w[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]).</a:t>
            </a:r>
          </a:p>
          <a:p>
            <a:pPr defTabSz="609600">
              <a:lnSpc>
                <a:spcPct val="150000"/>
              </a:lnSpc>
            </a:pP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				  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（不放）		（放）</a:t>
            </a:r>
            <a:endParaRPr lang="en-US" altLang="zh-CN" sz="2000" dirty="0">
              <a:latin typeface="Consolas" panose="020B0609020204030204" charset="0"/>
              <a:ea typeface="微软雅黑" panose="020B0503020204020204" pitchFamily="34" charset="-122"/>
            </a:endParaRPr>
          </a:p>
          <a:p>
            <a:pPr defTabSz="609600"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由于每件物品只有不选（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）或选（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）两种状态，因此称为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0-1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背包问题。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0-1</a:t>
            </a:r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背包问题</a:t>
            </a:r>
            <a:endParaRPr lang="en-US" altLang="zh-CN" sz="2400" b="1" i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正文"/>
          <p:cNvSpPr/>
          <p:nvPr/>
        </p:nvSpPr>
        <p:spPr>
          <a:xfrm>
            <a:off x="2187798" y="1734089"/>
            <a:ext cx="7816403" cy="2609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en-US" altLang="zh-CN" dirty="0">
                <a:latin typeface="Consolas" panose="020B0609020204030204" charset="0"/>
                <a:ea typeface="微软雅黑" panose="020B0503020204020204" pitchFamily="34" charset="-122"/>
              </a:rPr>
              <a:t>for (int </a:t>
            </a:r>
            <a:r>
              <a:rPr lang="en-US" altLang="zh-CN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Consolas" panose="020B0609020204030204" charset="0"/>
                <a:ea typeface="微软雅黑" panose="020B0503020204020204" pitchFamily="34" charset="-122"/>
              </a:rPr>
              <a:t> = 1; </a:t>
            </a:r>
            <a:r>
              <a:rPr lang="en-US" altLang="zh-CN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Consolas" panose="020B0609020204030204" charset="0"/>
                <a:ea typeface="微软雅黑" panose="020B0503020204020204" pitchFamily="34" charset="-122"/>
              </a:rPr>
              <a:t> &lt;= n; ++</a:t>
            </a:r>
            <a:r>
              <a:rPr lang="en-US" altLang="zh-CN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Consolas" panose="020B0609020204030204" charset="0"/>
                <a:ea typeface="微软雅黑" panose="020B0503020204020204" pitchFamily="34" charset="-122"/>
              </a:rPr>
              <a:t>)</a:t>
            </a:r>
          </a:p>
          <a:p>
            <a:pPr defTabSz="609600">
              <a:lnSpc>
                <a:spcPct val="130000"/>
              </a:lnSpc>
            </a:pPr>
            <a:r>
              <a:rPr lang="en-US" altLang="zh-CN" dirty="0">
                <a:latin typeface="Consolas" panose="020B0609020204030204" charset="0"/>
                <a:ea typeface="微软雅黑" panose="020B0503020204020204" pitchFamily="34" charset="-122"/>
              </a:rPr>
              <a:t>	for (int j = 1; j &lt;= m; ++j)</a:t>
            </a:r>
          </a:p>
          <a:p>
            <a:pPr defTabSz="609600">
              <a:lnSpc>
                <a:spcPct val="130000"/>
              </a:lnSpc>
            </a:pPr>
            <a:r>
              <a:rPr lang="en-US" altLang="zh-CN" dirty="0">
                <a:latin typeface="Consolas" panose="020B0609020204030204" charset="0"/>
                <a:ea typeface="微软雅黑" panose="020B0503020204020204" pitchFamily="34" charset="-122"/>
              </a:rPr>
              <a:t>	{</a:t>
            </a:r>
          </a:p>
          <a:p>
            <a:pPr defTabSz="609600">
              <a:lnSpc>
                <a:spcPct val="130000"/>
              </a:lnSpc>
            </a:pPr>
            <a:r>
              <a:rPr lang="en-US" altLang="zh-CN" dirty="0">
                <a:latin typeface="Consolas" panose="020B0609020204030204" charset="0"/>
                <a:ea typeface="微软雅黑" panose="020B0503020204020204" pitchFamily="34" charset="-122"/>
              </a:rPr>
              <a:t>		f[</a:t>
            </a:r>
            <a:r>
              <a:rPr lang="en-US" altLang="zh-CN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Consolas" panose="020B0609020204030204" charset="0"/>
                <a:ea typeface="微软雅黑" panose="020B0503020204020204" pitchFamily="34" charset="-122"/>
              </a:rPr>
              <a:t>][j] = f[i-1][j];</a:t>
            </a:r>
          </a:p>
          <a:p>
            <a:pPr defTabSz="609600">
              <a:lnSpc>
                <a:spcPct val="130000"/>
              </a:lnSpc>
            </a:pPr>
            <a:r>
              <a:rPr lang="en-US" altLang="zh-CN" dirty="0">
                <a:latin typeface="Consolas" panose="020B0609020204030204" charset="0"/>
                <a:ea typeface="微软雅黑" panose="020B0503020204020204" pitchFamily="34" charset="-122"/>
              </a:rPr>
              <a:t>		if (j &gt;= v[</a:t>
            </a:r>
            <a:r>
              <a:rPr lang="en-US" altLang="zh-CN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Consolas" panose="020B0609020204030204" charset="0"/>
                <a:ea typeface="微软雅黑" panose="020B0503020204020204" pitchFamily="34" charset="-122"/>
              </a:rPr>
              <a:t>])</a:t>
            </a:r>
          </a:p>
          <a:p>
            <a:pPr defTabSz="609600">
              <a:lnSpc>
                <a:spcPct val="130000"/>
              </a:lnSpc>
            </a:pPr>
            <a:r>
              <a:rPr lang="en-US" altLang="zh-CN" dirty="0">
                <a:latin typeface="Consolas" panose="020B0609020204030204" charset="0"/>
                <a:ea typeface="微软雅黑" panose="020B0503020204020204" pitchFamily="34" charset="-122"/>
              </a:rPr>
              <a:t>			f[</a:t>
            </a:r>
            <a:r>
              <a:rPr lang="en-US" altLang="zh-CN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Consolas" panose="020B0609020204030204" charset="0"/>
                <a:ea typeface="微软雅黑" panose="020B0503020204020204" pitchFamily="34" charset="-122"/>
              </a:rPr>
              <a:t>][j] = max(f[</a:t>
            </a:r>
            <a:r>
              <a:rPr lang="en-US" altLang="zh-CN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Consolas" panose="020B0609020204030204" charset="0"/>
                <a:ea typeface="微软雅黑" panose="020B0503020204020204" pitchFamily="34" charset="-122"/>
              </a:rPr>
              <a:t>][j], f[i-1][j-v[</a:t>
            </a:r>
            <a:r>
              <a:rPr lang="en-US" altLang="zh-CN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Consolas" panose="020B0609020204030204" charset="0"/>
                <a:ea typeface="微软雅黑" panose="020B0503020204020204" pitchFamily="34" charset="-122"/>
              </a:rPr>
              <a:t>]] + w[</a:t>
            </a:r>
            <a:r>
              <a:rPr lang="en-US" altLang="zh-CN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Consolas" panose="020B0609020204030204" charset="0"/>
                <a:ea typeface="微软雅黑" panose="020B0503020204020204" pitchFamily="34" charset="-122"/>
              </a:rPr>
              <a:t>]);</a:t>
            </a:r>
          </a:p>
          <a:p>
            <a:pPr defTabSz="609600">
              <a:lnSpc>
                <a:spcPct val="130000"/>
              </a:lnSpc>
            </a:pPr>
            <a:r>
              <a:rPr lang="en-US" altLang="zh-CN" dirty="0">
                <a:latin typeface="Consolas" panose="020B0609020204030204" charset="0"/>
                <a:ea typeface="微软雅黑" panose="020B0503020204020204" pitchFamily="34" charset="-122"/>
              </a:rPr>
              <a:t>	}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915" y="1210310"/>
            <a:ext cx="8181340" cy="532320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0-1</a:t>
            </a:r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背包问题</a:t>
            </a:r>
            <a:endParaRPr lang="en-US" altLang="zh-CN" sz="2400" b="1" i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正文"/>
          <p:cNvSpPr/>
          <p:nvPr/>
        </p:nvSpPr>
        <p:spPr>
          <a:xfrm>
            <a:off x="2187798" y="1734089"/>
            <a:ext cx="7816403" cy="1381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50000"/>
              </a:lnSpc>
            </a:pP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练习时间：</a:t>
            </a:r>
            <a:endParaRPr lang="en-US" altLang="zh-CN" sz="2000" dirty="0">
              <a:latin typeface="Consolas" panose="020B0609020204030204" charset="0"/>
              <a:ea typeface="微软雅黑" panose="020B0503020204020204" pitchFamily="34" charset="-122"/>
            </a:endParaRPr>
          </a:p>
          <a:p>
            <a:pPr defTabSz="609600">
              <a:lnSpc>
                <a:spcPct val="150000"/>
              </a:lnSpc>
            </a:pPr>
            <a:r>
              <a:rPr lang="en-US" altLang="zh-CN" sz="1800" b="1" dirty="0">
                <a:solidFill>
                  <a:srgbClr val="333333"/>
                </a:solidFill>
                <a:effectLst/>
                <a:latin typeface="OpenSans-Bold"/>
                <a:hlinkClick r:id="rId3"/>
              </a:rPr>
              <a:t>P1048 </a:t>
            </a:r>
            <a:r>
              <a:rPr lang="zh-CN" altLang="en-US" sz="1800" b="1" dirty="0">
                <a:solidFill>
                  <a:srgbClr val="333333"/>
                </a:solidFill>
                <a:effectLst/>
                <a:latin typeface="MicrosoftYaHei-Bold"/>
                <a:hlinkClick r:id="rId3"/>
              </a:rPr>
              <a:t>采药</a:t>
            </a:r>
            <a:r>
              <a:rPr lang="en-US" altLang="zh-CN" sz="1800" b="1" dirty="0">
                <a:solidFill>
                  <a:srgbClr val="333333"/>
                </a:solidFill>
                <a:effectLst/>
                <a:latin typeface="OpenSans-Bold"/>
                <a:hlinkClick r:id="rId3"/>
              </a:rPr>
              <a:t>(</a:t>
            </a:r>
            <a:r>
              <a:rPr lang="zh-CN" altLang="en-US" sz="1800" b="1" dirty="0">
                <a:solidFill>
                  <a:srgbClr val="333333"/>
                </a:solidFill>
                <a:effectLst/>
                <a:latin typeface="MicrosoftYaHei-Bold"/>
                <a:hlinkClick r:id="rId3"/>
              </a:rPr>
              <a:t>简单背包</a:t>
            </a:r>
            <a:r>
              <a:rPr lang="en-US" altLang="zh-CN" sz="1800" b="1" dirty="0">
                <a:solidFill>
                  <a:srgbClr val="333333"/>
                </a:solidFill>
                <a:effectLst/>
                <a:latin typeface="OpenSans-Bold"/>
                <a:hlinkClick r:id="rId3"/>
              </a:rPr>
              <a:t>1)</a:t>
            </a:r>
            <a:endParaRPr lang="en-US" altLang="zh-CN" sz="1800" b="1" dirty="0">
              <a:solidFill>
                <a:srgbClr val="333333"/>
              </a:solidFill>
              <a:effectLst/>
              <a:latin typeface="OpenSans-Bold"/>
            </a:endParaRPr>
          </a:p>
          <a:p>
            <a:pPr defTabSz="609600">
              <a:lnSpc>
                <a:spcPct val="150000"/>
              </a:lnSpc>
            </a:pPr>
            <a:r>
              <a:rPr lang="en-US" altLang="zh-CN" sz="1800" b="1" dirty="0">
                <a:solidFill>
                  <a:srgbClr val="333333"/>
                </a:solidFill>
                <a:effectLst/>
                <a:latin typeface="OpenSans-Bold"/>
                <a:hlinkClick r:id="rId4"/>
              </a:rPr>
              <a:t>P1049 </a:t>
            </a:r>
            <a:r>
              <a:rPr lang="zh-CN" altLang="en-US" sz="1800" b="1" dirty="0">
                <a:solidFill>
                  <a:srgbClr val="333333"/>
                </a:solidFill>
                <a:effectLst/>
                <a:latin typeface="MicrosoftYaHei-Bold"/>
                <a:hlinkClick r:id="rId4"/>
              </a:rPr>
              <a:t>装箱问题</a:t>
            </a:r>
            <a:r>
              <a:rPr lang="en-US" altLang="zh-CN" sz="1800" b="1" dirty="0">
                <a:solidFill>
                  <a:srgbClr val="333333"/>
                </a:solidFill>
                <a:effectLst/>
                <a:latin typeface="OpenSans-Bold"/>
                <a:hlinkClick r:id="rId4"/>
              </a:rPr>
              <a:t>(</a:t>
            </a:r>
            <a:r>
              <a:rPr lang="zh-CN" altLang="en-US" sz="1800" b="1" dirty="0">
                <a:solidFill>
                  <a:srgbClr val="333333"/>
                </a:solidFill>
                <a:effectLst/>
                <a:latin typeface="MicrosoftYaHei-Bold"/>
                <a:hlinkClick r:id="rId4"/>
              </a:rPr>
              <a:t>简单背包</a:t>
            </a:r>
            <a:r>
              <a:rPr lang="en-US" altLang="zh-CN" b="1" dirty="0">
                <a:solidFill>
                  <a:srgbClr val="333333"/>
                </a:solidFill>
                <a:latin typeface="OpenSans-Bold"/>
                <a:hlinkClick r:id="rId4"/>
              </a:rPr>
              <a:t>2</a:t>
            </a:r>
            <a:r>
              <a:rPr lang="en-US" altLang="zh-CN" sz="1800" b="1" dirty="0">
                <a:solidFill>
                  <a:srgbClr val="333333"/>
                </a:solidFill>
                <a:effectLst/>
                <a:latin typeface="OpenSans-Bold"/>
                <a:hlinkClick r:id="rId4"/>
              </a:rPr>
              <a:t>) </a:t>
            </a:r>
            <a:endParaRPr lang="zh-CN" altLang="en-US" sz="2000" dirty="0">
              <a:latin typeface="Consolas" panose="020B0609020204030204" charset="0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1580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斐波那契数列</a:t>
            </a:r>
            <a:endParaRPr lang="en-US" altLang="zh-CN" sz="2400" b="1" i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文"/>
              <p:cNvSpPr/>
              <p:nvPr/>
            </p:nvSpPr>
            <p:spPr>
              <a:xfrm>
                <a:off x="2187798" y="1734089"/>
                <a:ext cx="7816403" cy="499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09585">
                  <a:lnSpc>
                    <a:spcPct val="150000"/>
                  </a:lnSpc>
                </a:pPr>
                <a:r>
                  <a:rPr lang="zh-CN" altLang="en-US" sz="2000" b="1" dirty="0">
                    <a:latin typeface="微软雅黑" charset="0"/>
                    <a:ea typeface="微软雅黑" charset="0"/>
                  </a:rPr>
                  <a:t>问：</a:t>
                </a:r>
                <a:r>
                  <a:rPr lang="zh-CN" altLang="en-US" sz="2000" dirty="0">
                    <a:latin typeface="微软雅黑" charset="0"/>
                    <a:ea typeface="微软雅黑" charset="0"/>
                  </a:rPr>
                  <a:t>求用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1×2</m:t>
                    </m:r>
                  </m:oMath>
                </a14:m>
                <a:r>
                  <a:rPr lang="en-US" altLang="zh-CN" sz="2000" dirty="0">
                    <a:latin typeface="微软雅黑" charset="0"/>
                    <a:ea typeface="微软雅黑" charset="0"/>
                  </a:rPr>
                  <a:t> </a:t>
                </a:r>
                <a:r>
                  <a:rPr lang="zh-CN" altLang="en-US" sz="2000" dirty="0">
                    <a:latin typeface="微软雅黑" charset="0"/>
                    <a:ea typeface="微软雅黑" charset="0"/>
                  </a:rPr>
                  <a:t>的骨牌铺满大小为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2×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微软雅黑" charset="0"/>
                    <a:ea typeface="微软雅黑" charset="0"/>
                  </a:rPr>
                  <a:t> 的方格的方案总数。</a:t>
                </a:r>
                <a:endParaRPr lang="en-US" altLang="zh-CN" sz="2000" dirty="0">
                  <a:latin typeface="微软雅黑" charset="0"/>
                  <a:ea typeface="微软雅黑" charset="0"/>
                </a:endParaRPr>
              </a:p>
            </p:txBody>
          </p:sp>
        </mc:Choice>
        <mc:Fallback xmlns="">
          <p:sp>
            <p:nvSpPr>
              <p:cNvPr id="17" name="正文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798" y="1734089"/>
                <a:ext cx="7816403" cy="499624"/>
              </a:xfrm>
              <a:prstGeom prst="rect">
                <a:avLst/>
              </a:prstGeom>
              <a:blipFill rotWithShape="1">
                <a:blip r:embed="rId3"/>
                <a:stretch>
                  <a:fillRect l="-858" b="-20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多重背包</a:t>
            </a:r>
            <a:endParaRPr lang="en-US" altLang="zh-CN" sz="2400" b="1" i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文"/>
              <p:cNvSpPr/>
              <p:nvPr/>
            </p:nvSpPr>
            <p:spPr>
              <a:xfrm>
                <a:off x="2187798" y="1734089"/>
                <a:ext cx="7816403" cy="18885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09585">
                  <a:lnSpc>
                    <a:spcPct val="150000"/>
                  </a:lnSpc>
                </a:pPr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问题简化：</a:t>
                </a:r>
                <a:endParaRPr lang="en-US" altLang="zh-CN" sz="2000" dirty="0"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  <a:p>
                <a:pPr defTabSz="609585">
                  <a:lnSpc>
                    <a:spcPct val="150000"/>
                  </a:lnSpc>
                </a:pPr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</m:oMath>
                </a14:m>
                <a:r>
                  <a:rPr lang="en-US" altLang="zh-CN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种物品和一个大小为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𝑀</m:t>
                    </m:r>
                  </m:oMath>
                </a14:m>
                <a:r>
                  <a:rPr lang="en-US" altLang="zh-CN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的背包，每种物品有最多</a:t>
                </a:r>
                <a:r>
                  <a:rPr lang="en-US" altLang="zh-CN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x[</a:t>
                </a:r>
                <a:r>
                  <a:rPr lang="en-US" altLang="zh-CN" sz="2000" dirty="0" err="1">
                    <a:latin typeface="Consolas" panose="020B0609020204030204" pitchFamily="49" charset="0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]</a:t>
                </a:r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件，同时有固定的体积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</m:oMath>
                </a14:m>
                <a:r>
                  <a:rPr lang="en-US" altLang="zh-CN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和价值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𝑤</m:t>
                    </m:r>
                  </m:oMath>
                </a14:m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。从这些物品中选出若干件放入背包，使得选出的物品价值总和最大。求这一最大价值。</a:t>
                </a:r>
                <a:endParaRPr lang="en-US" altLang="zh-CN" sz="2000" dirty="0"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7" name="正文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798" y="1734089"/>
                <a:ext cx="7816403" cy="1888530"/>
              </a:xfrm>
              <a:prstGeom prst="rect">
                <a:avLst/>
              </a:prstGeom>
              <a:blipFill rotWithShape="1">
                <a:blip r:embed="rId3"/>
                <a:stretch>
                  <a:fillRect l="-858" r="-780" b="-4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多重背包</a:t>
            </a:r>
            <a:endParaRPr lang="en-US" altLang="zh-CN" sz="2400" b="1" i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正文"/>
          <p:cNvSpPr/>
          <p:nvPr/>
        </p:nvSpPr>
        <p:spPr>
          <a:xfrm>
            <a:off x="1198686" y="1367458"/>
            <a:ext cx="10679087" cy="3076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50000"/>
              </a:lnSpc>
            </a:pP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Solution</a:t>
            </a:r>
          </a:p>
          <a:p>
            <a:pPr defTabSz="609600">
              <a:lnSpc>
                <a:spcPct val="150000"/>
              </a:lnSpc>
            </a:pP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直接加一层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for</a:t>
            </a:r>
          </a:p>
          <a:p>
            <a:pPr defTabSz="609600">
              <a:lnSpc>
                <a:spcPct val="150000"/>
              </a:lnSpc>
            </a:pPr>
            <a:endParaRPr lang="en-US" altLang="zh-CN" sz="2000" dirty="0">
              <a:latin typeface="Consolas" panose="020B0609020204030204" charset="0"/>
              <a:ea typeface="微软雅黑" panose="020B0503020204020204" pitchFamily="34" charset="-122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for (int 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 = 1; 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 &lt;= n; ++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)</a:t>
            </a:r>
          </a:p>
          <a:p>
            <a:pPr defTabSz="609600">
              <a:lnSpc>
                <a:spcPct val="130000"/>
              </a:lnSpc>
            </a:pP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	for (int j = 1; j &lt;= m; ++j)</a:t>
            </a:r>
          </a:p>
          <a:p>
            <a:pPr defTabSz="609600">
              <a:lnSpc>
                <a:spcPct val="130000"/>
              </a:lnSpc>
            </a:pP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		for (int k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=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0;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&lt;=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x[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] &amp;&amp; k * v[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] &lt;= j;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k++)</a:t>
            </a:r>
          </a:p>
          <a:p>
            <a:pPr defTabSz="609600">
              <a:lnSpc>
                <a:spcPct val="130000"/>
              </a:lnSpc>
            </a:pP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			f[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][j] = max(f[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][j], f[i-1][j-v[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] * k] + w[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] * k);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2848610"/>
            <a:ext cx="10616565" cy="159512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完全背包问题</a:t>
            </a:r>
            <a:endParaRPr lang="en-US" altLang="zh-CN" sz="2400" b="1" i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文"/>
              <p:cNvSpPr/>
              <p:nvPr/>
            </p:nvSpPr>
            <p:spPr>
              <a:xfrm>
                <a:off x="2187798" y="1734089"/>
                <a:ext cx="7816403" cy="12575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09585">
                  <a:lnSpc>
                    <a:spcPct val="130000"/>
                  </a:lnSpc>
                </a:pPr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</m:oMath>
                </a14:m>
                <a:r>
                  <a:rPr lang="en-US" altLang="zh-CN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种物品和一个大小为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𝑀</m:t>
                    </m:r>
                  </m:oMath>
                </a14:m>
                <a:r>
                  <a:rPr lang="en-US" altLang="zh-CN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的背包，每种物品都有</a:t>
                </a:r>
                <a:r>
                  <a:rPr lang="zh-CN" altLang="en-US" sz="2000" b="1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无限件</a:t>
                </a:r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，有固定的体积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</m:oMath>
                </a14:m>
                <a:r>
                  <a:rPr lang="en-US" altLang="zh-CN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和价值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𝑤</m:t>
                    </m:r>
                  </m:oMath>
                </a14:m>
                <a:r>
                  <a:rPr lang="zh-CN" altLang="en-US" sz="2000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。从这些物品中选出若干件放入背包，使得选出的物品价值总和最大。求这一最大价值。</a:t>
                </a:r>
                <a:endParaRPr lang="en-US" altLang="zh-CN" sz="2000" dirty="0"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7" name="正文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798" y="1734089"/>
                <a:ext cx="7816403" cy="1257588"/>
              </a:xfrm>
              <a:prstGeom prst="rect">
                <a:avLst/>
              </a:prstGeom>
              <a:blipFill rotWithShape="1">
                <a:blip r:embed="rId3"/>
                <a:stretch>
                  <a:fillRect l="-858" r="-780" b="-7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完全背包问题</a:t>
            </a:r>
            <a:endParaRPr lang="en-US" altLang="zh-CN" sz="2400" b="1" i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正文"/>
          <p:cNvSpPr/>
          <p:nvPr/>
        </p:nvSpPr>
        <p:spPr>
          <a:xfrm>
            <a:off x="2187798" y="1734089"/>
            <a:ext cx="7816403" cy="163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50000"/>
              </a:lnSpc>
            </a:pPr>
            <a:r>
              <a:rPr lang="zh-CN" altLang="en-US" sz="2000" b="1" dirty="0">
                <a:latin typeface="Consolas" panose="020B0609020204030204" charset="0"/>
                <a:ea typeface="微软雅黑" panose="020B0503020204020204" pitchFamily="34" charset="-122"/>
              </a:rPr>
              <a:t>状态：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与多重背包相同，设 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f[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][j] 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表示在前 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件物品中选出若干件放入背包，占用空间为 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j 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时所能获得的最大价值。</a:t>
            </a:r>
            <a:endParaRPr lang="en-US" altLang="zh-CN" sz="2000" dirty="0">
              <a:latin typeface="Consolas" panose="020B0609020204030204" charset="0"/>
              <a:ea typeface="微软雅黑" panose="020B0503020204020204" pitchFamily="34" charset="-122"/>
            </a:endParaRPr>
          </a:p>
          <a:p>
            <a:pPr defTabSz="609600"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根据第 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Consolas" panose="020B0609020204030204" charset="0"/>
                <a:ea typeface="微软雅黑" panose="020B0503020204020204" pitchFamily="34" charset="-122"/>
              </a:rPr>
              <a:t>件物品是否放入背包的决策，可列出</a:t>
            </a:r>
            <a:r>
              <a:rPr lang="zh-CN" altLang="en-US" sz="2000" b="1" dirty="0">
                <a:latin typeface="Consolas" panose="020B0609020204030204" charset="0"/>
                <a:ea typeface="微软雅黑" panose="020B0503020204020204" pitchFamily="34" charset="-122"/>
              </a:rPr>
              <a:t>动态转移方程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 </a:t>
            </a:r>
            <a:endParaRPr lang="zh-CN" altLang="en-US" sz="2000" dirty="0">
              <a:latin typeface="Consolas" panose="020B0609020204030204" charset="0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完全背包问题</a:t>
            </a:r>
            <a:endParaRPr lang="en-US" altLang="zh-CN" sz="2400" b="1" i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95" y="2271395"/>
            <a:ext cx="10899140" cy="313436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空间优化</a:t>
            </a:r>
            <a:endParaRPr lang="en-US" altLang="zh-CN" sz="2400" b="1" i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正文"/>
          <p:cNvSpPr/>
          <p:nvPr/>
        </p:nvSpPr>
        <p:spPr>
          <a:xfrm>
            <a:off x="2187798" y="1459769"/>
            <a:ext cx="7816403" cy="3938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50000"/>
              </a:lnSpc>
            </a:pP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int f[1000];</a:t>
            </a:r>
          </a:p>
          <a:p>
            <a:pPr defTabSz="609600">
              <a:lnSpc>
                <a:spcPct val="130000"/>
              </a:lnSpc>
            </a:pPr>
            <a:r>
              <a:rPr lang="en-US" altLang="zh-CN" sz="2000" b="1" dirty="0">
                <a:latin typeface="Consolas" panose="020B0609020204030204" charset="0"/>
                <a:ea typeface="微软雅黑" panose="020B0503020204020204" pitchFamily="34" charset="-122"/>
              </a:rPr>
              <a:t>// 0-1</a:t>
            </a:r>
            <a:r>
              <a:rPr lang="zh-CN" altLang="en-US" sz="2000" b="1" dirty="0">
                <a:latin typeface="Consolas" panose="020B0609020204030204" charset="0"/>
                <a:ea typeface="微软雅黑" panose="020B0503020204020204" pitchFamily="34" charset="-122"/>
              </a:rPr>
              <a:t>背包：</a:t>
            </a:r>
            <a:endParaRPr lang="en-US" altLang="zh-CN" sz="2000" b="1" dirty="0">
              <a:latin typeface="Consolas" panose="020B0609020204030204" charset="0"/>
              <a:ea typeface="微软雅黑" panose="020B0503020204020204" pitchFamily="34" charset="-122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for (int 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 = 1; 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 &lt;= n; ++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)</a:t>
            </a:r>
          </a:p>
          <a:p>
            <a:pPr defTabSz="609600">
              <a:lnSpc>
                <a:spcPct val="130000"/>
              </a:lnSpc>
            </a:pP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	for (int j = m; j &gt;= v[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]; --j)</a:t>
            </a:r>
          </a:p>
          <a:p>
            <a:pPr defTabSz="609600">
              <a:lnSpc>
                <a:spcPct val="130000"/>
              </a:lnSpc>
            </a:pP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		f[j] = max(f[j], f[j-v[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]] + w[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]);</a:t>
            </a:r>
          </a:p>
          <a:p>
            <a:pPr defTabSz="609600">
              <a:lnSpc>
                <a:spcPct val="130000"/>
              </a:lnSpc>
            </a:pPr>
            <a:r>
              <a:rPr lang="en-US" altLang="zh-CN" sz="2000" b="1" dirty="0">
                <a:latin typeface="Consolas" panose="020B0609020204030204" charset="0"/>
                <a:ea typeface="微软雅黑" panose="020B0503020204020204" pitchFamily="34" charset="-122"/>
              </a:rPr>
              <a:t>// </a:t>
            </a:r>
            <a:r>
              <a:rPr lang="zh-CN" altLang="en-US" sz="2000" b="1" dirty="0">
                <a:latin typeface="Consolas" panose="020B0609020204030204" charset="0"/>
                <a:ea typeface="微软雅黑" panose="020B0503020204020204" pitchFamily="34" charset="-122"/>
              </a:rPr>
              <a:t>完全背包：</a:t>
            </a:r>
            <a:endParaRPr lang="en-US" altLang="zh-CN" sz="2000" dirty="0">
              <a:latin typeface="Consolas" panose="020B0609020204030204" charset="0"/>
              <a:ea typeface="微软雅黑" panose="020B0503020204020204" pitchFamily="34" charset="-122"/>
            </a:endParaRPr>
          </a:p>
          <a:p>
            <a:pPr defTabSz="609600">
              <a:lnSpc>
                <a:spcPct val="150000"/>
              </a:lnSpc>
            </a:pP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for (int 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 = 1; 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 &lt;= n; ++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)</a:t>
            </a:r>
          </a:p>
          <a:p>
            <a:pPr defTabSz="609600">
              <a:lnSpc>
                <a:spcPct val="150000"/>
              </a:lnSpc>
            </a:pP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	for (int j = v[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]; j &lt;= m; ++j)</a:t>
            </a:r>
          </a:p>
          <a:p>
            <a:pPr defTabSz="609600">
              <a:lnSpc>
                <a:spcPct val="150000"/>
              </a:lnSpc>
            </a:pP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		f[j] = max(f[j], f[j-v[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]] + w[</a:t>
            </a:r>
            <a:r>
              <a:rPr lang="en-US" altLang="zh-CN" sz="2000" dirty="0" err="1">
                <a:latin typeface="Consolas" panose="020B0609020204030204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charset="0"/>
                <a:ea typeface="微软雅黑" panose="020B0503020204020204" pitchFamily="34" charset="-122"/>
              </a:rPr>
              <a:t>]);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最大子段和</a:t>
            </a:r>
            <a:endParaRPr lang="en-US" altLang="zh-CN" sz="2400" b="1" i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9753" y="1932495"/>
            <a:ext cx="893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给出一段序列，选出其中连续且非空的一段使得这段和最大。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19753" y="3102141"/>
            <a:ext cx="4108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</a:t>
            </a:r>
            <a:endParaRPr lang="en-US" altLang="zh-CN" dirty="0"/>
          </a:p>
          <a:p>
            <a:r>
              <a:rPr lang="en-US" altLang="zh-CN" dirty="0"/>
              <a:t>7</a:t>
            </a:r>
          </a:p>
          <a:p>
            <a:r>
              <a:rPr lang="en-US" altLang="zh-CN" dirty="0"/>
              <a:t>2 -4 3 -1 2 -4 3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88058" y="3101419"/>
            <a:ext cx="4656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</a:t>
            </a:r>
            <a:endParaRPr lang="en-US" altLang="zh-CN" dirty="0"/>
          </a:p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188325" y="1856105"/>
            <a:ext cx="206756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洛谷 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P1115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9753" y="1932495"/>
            <a:ext cx="893661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/>
          </a:p>
          <a:p>
            <a:r>
              <a:rPr lang="en-US" altLang="zh-CN" sz="2800" dirty="0"/>
              <a:t>f[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]:</a:t>
            </a:r>
            <a:r>
              <a:rPr lang="zh-CN" altLang="en-US" sz="2800" dirty="0"/>
              <a:t>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个数作为区间结尾的情况下，最大字段和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f[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 = max(f[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– 1] + 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], 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])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035" y="1224915"/>
            <a:ext cx="5789295" cy="546227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9753" y="1932495"/>
            <a:ext cx="893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练习时间：</a:t>
            </a:r>
            <a:endParaRPr lang="en-US" altLang="zh-CN" dirty="0"/>
          </a:p>
          <a:p>
            <a:r>
              <a:rPr lang="en-US" altLang="zh-CN" sz="1800" b="1" dirty="0">
                <a:solidFill>
                  <a:srgbClr val="333333"/>
                </a:solidFill>
                <a:effectLst/>
                <a:latin typeface="OpenSans-Bold"/>
                <a:hlinkClick r:id="rId3"/>
              </a:rPr>
              <a:t>P1064 </a:t>
            </a:r>
            <a:r>
              <a:rPr lang="zh-CN" altLang="en-US" sz="1800" b="1" dirty="0">
                <a:solidFill>
                  <a:srgbClr val="333333"/>
                </a:solidFill>
                <a:effectLst/>
                <a:latin typeface="MicrosoftYaHei-Bold"/>
                <a:hlinkClick r:id="rId3"/>
              </a:rPr>
              <a:t>金明的预算方案</a:t>
            </a:r>
            <a:r>
              <a:rPr lang="en-US" altLang="zh-CN" sz="1800" b="1" dirty="0">
                <a:solidFill>
                  <a:srgbClr val="333333"/>
                </a:solidFill>
                <a:effectLst/>
                <a:latin typeface="OpenSans-Bold"/>
                <a:hlinkClick r:id="rId3"/>
              </a:rPr>
              <a:t>(</a:t>
            </a:r>
            <a:r>
              <a:rPr lang="zh-CN" altLang="en-US" sz="1800" b="1" dirty="0">
                <a:solidFill>
                  <a:srgbClr val="333333"/>
                </a:solidFill>
                <a:effectLst/>
                <a:latin typeface="MicrosoftYaHei-Bold"/>
                <a:hlinkClick r:id="rId3"/>
              </a:rPr>
              <a:t>有依赖的背包</a:t>
            </a:r>
            <a:r>
              <a:rPr lang="en-US" altLang="zh-CN" sz="1800" b="1" dirty="0">
                <a:solidFill>
                  <a:srgbClr val="333333"/>
                </a:solidFill>
                <a:effectLst/>
                <a:latin typeface="OpenSans-Bold"/>
                <a:hlinkClick r:id="rId3"/>
              </a:rPr>
              <a:t>)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458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斐波那契数列</a:t>
            </a:r>
            <a:endParaRPr lang="en-US" altLang="zh-CN" sz="2400" b="1" i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文"/>
              <p:cNvSpPr/>
              <p:nvPr/>
            </p:nvSpPr>
            <p:spPr>
              <a:xfrm>
                <a:off x="2187798" y="1734089"/>
                <a:ext cx="7816403" cy="29618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09585">
                  <a:lnSpc>
                    <a:spcPct val="150000"/>
                  </a:lnSpc>
                </a:pPr>
                <a:r>
                  <a:rPr lang="zh-CN" altLang="en-US" sz="2000" b="1" dirty="0">
                    <a:latin typeface="微软雅黑" charset="0"/>
                    <a:ea typeface="微软雅黑" charset="0"/>
                  </a:rPr>
                  <a:t>问：</a:t>
                </a:r>
                <a:r>
                  <a:rPr lang="zh-CN" altLang="en-US" sz="2000" dirty="0">
                    <a:latin typeface="微软雅黑" charset="0"/>
                    <a:ea typeface="微软雅黑" charset="0"/>
                  </a:rPr>
                  <a:t>求用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1×2</m:t>
                    </m:r>
                  </m:oMath>
                </a14:m>
                <a:r>
                  <a:rPr lang="en-US" altLang="zh-CN" sz="2000" dirty="0">
                    <a:latin typeface="微软雅黑" charset="0"/>
                    <a:ea typeface="微软雅黑" charset="0"/>
                  </a:rPr>
                  <a:t> </a:t>
                </a:r>
                <a:r>
                  <a:rPr lang="zh-CN" altLang="en-US" sz="2000" dirty="0">
                    <a:latin typeface="微软雅黑" charset="0"/>
                    <a:ea typeface="微软雅黑" charset="0"/>
                  </a:rPr>
                  <a:t>的骨牌铺满大小为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2×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微软雅黑" charset="0"/>
                    <a:ea typeface="微软雅黑" charset="0"/>
                  </a:rPr>
                  <a:t> 的方格的方案总数。</a:t>
                </a:r>
                <a:endParaRPr lang="en-US" altLang="zh-CN" sz="2000" dirty="0">
                  <a:latin typeface="微软雅黑" charset="0"/>
                  <a:ea typeface="微软雅黑" charset="0"/>
                </a:endParaRPr>
              </a:p>
              <a:p>
                <a:pPr defTabSz="609585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zh-CN" altLang="en-US" sz="2000" b="1" dirty="0">
                    <a:latin typeface="微软雅黑" charset="0"/>
                    <a:ea typeface="微软雅黑" charset="0"/>
                  </a:rPr>
                  <a:t>解：</a:t>
                </a:r>
                <a:r>
                  <a:rPr lang="zh-CN" altLang="en-US" sz="2000" dirty="0">
                    <a:latin typeface="微软雅黑" charset="0"/>
                    <a:ea typeface="微软雅黑" charset="0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𝐹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微软雅黑" charset="0"/>
                    <a:ea typeface="微软雅黑" charset="0"/>
                  </a:rPr>
                  <a:t> </a:t>
                </a:r>
                <a:r>
                  <a:rPr lang="zh-CN" altLang="en-US" sz="2000" dirty="0">
                    <a:latin typeface="微软雅黑" charset="0"/>
                    <a:ea typeface="微软雅黑" charset="0"/>
                  </a:rPr>
                  <a:t>表示对于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微软雅黑" charset="0"/>
                    <a:ea typeface="微软雅黑" charset="0"/>
                  </a:rPr>
                  <a:t> </a:t>
                </a:r>
                <a:r>
                  <a:rPr lang="zh-CN" altLang="en-US" sz="2000" dirty="0">
                    <a:latin typeface="微软雅黑" charset="0"/>
                    <a:ea typeface="微软雅黑" charset="0"/>
                  </a:rPr>
                  <a:t>的铺骨牌方案数。</a:t>
                </a:r>
                <a:endParaRPr lang="en-US" altLang="zh-CN" sz="2000" dirty="0">
                  <a:latin typeface="微软雅黑" charset="0"/>
                  <a:ea typeface="微软雅黑" charset="0"/>
                </a:endParaRPr>
              </a:p>
              <a:p>
                <a:pPr defTabSz="609585">
                  <a:lnSpc>
                    <a:spcPct val="150000"/>
                  </a:lnSpc>
                </a:pPr>
                <a:r>
                  <a:rPr lang="zh-CN" altLang="en-US" sz="2000" dirty="0">
                    <a:latin typeface="微软雅黑" charset="0"/>
                    <a:ea typeface="微软雅黑" charset="0"/>
                  </a:rPr>
                  <a:t>首先，可以知道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𝐹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(0) = 1</m:t>
                    </m:r>
                  </m:oMath>
                </a14:m>
                <a:r>
                  <a:rPr lang="en-US" altLang="zh-CN" sz="2000" dirty="0">
                    <a:latin typeface="微软雅黑" charset="0"/>
                    <a:ea typeface="微软雅黑" charset="0"/>
                  </a:rPr>
                  <a:t>.</a:t>
                </a:r>
              </a:p>
              <a:p>
                <a:pPr defTabSz="609585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𝐹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(1)</m:t>
                    </m:r>
                  </m:oMath>
                </a14:m>
                <a:r>
                  <a:rPr lang="en-US" altLang="zh-CN" sz="2000" dirty="0">
                    <a:latin typeface="微软雅黑" charset="0"/>
                    <a:ea typeface="微软雅黑" charset="0"/>
                  </a:rPr>
                  <a:t> </a:t>
                </a:r>
                <a:r>
                  <a:rPr lang="zh-CN" altLang="en-US" sz="2000" dirty="0">
                    <a:latin typeface="微软雅黑" charset="0"/>
                    <a:ea typeface="微软雅黑" charset="0"/>
                  </a:rPr>
                  <a:t>的状态只能通过竖着摆放的一个骨牌得到，因此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𝐹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(1) = 1</m:t>
                    </m:r>
                  </m:oMath>
                </a14:m>
                <a:r>
                  <a:rPr lang="en-US" altLang="zh-CN" sz="2000" dirty="0">
                    <a:latin typeface="微软雅黑" charset="0"/>
                    <a:ea typeface="微软雅黑" charset="0"/>
                  </a:rPr>
                  <a:t>.</a:t>
                </a:r>
              </a:p>
              <a:p>
                <a:pPr defTabSz="609585">
                  <a:lnSpc>
                    <a:spcPct val="150000"/>
                  </a:lnSpc>
                </a:pPr>
                <a:r>
                  <a:rPr lang="zh-CN" altLang="en-US" sz="2000" dirty="0">
                    <a:latin typeface="微软雅黑" charset="0"/>
                    <a:ea typeface="微软雅黑" charset="0"/>
                  </a:rPr>
                  <a:t>考虑最右面的骨牌，可能是两个骨牌横着摆放，也可能最右面的骨牌单独竖着摆放。因此，有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𝐹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) =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𝐹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−1) +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𝐹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−2)</m:t>
                    </m:r>
                  </m:oMath>
                </a14:m>
                <a:r>
                  <a:rPr lang="en-US" altLang="zh-CN" sz="2000" dirty="0">
                    <a:latin typeface="微软雅黑" charset="0"/>
                    <a:ea typeface="微软雅黑" charset="0"/>
                  </a:rPr>
                  <a:t>.</a:t>
                </a:r>
                <a:endParaRPr lang="zh-CN" altLang="en-US" sz="2000" dirty="0">
                  <a:latin typeface="微软雅黑" charset="0"/>
                  <a:ea typeface="微软雅黑" charset="0"/>
                </a:endParaRPr>
              </a:p>
            </p:txBody>
          </p:sp>
        </mc:Choice>
        <mc:Fallback xmlns="">
          <p:sp>
            <p:nvSpPr>
              <p:cNvPr id="17" name="正文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798" y="1734089"/>
                <a:ext cx="7816403" cy="2961836"/>
              </a:xfrm>
              <a:prstGeom prst="rect">
                <a:avLst/>
              </a:prstGeom>
              <a:blipFill rotWithShape="1">
                <a:blip r:embed="rId3"/>
                <a:stretch>
                  <a:fillRect l="-858" r="-780" b="-2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樱花</a:t>
            </a:r>
            <a:endParaRPr lang="en-US" altLang="zh-CN" sz="2400" b="1" i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9753" y="1458380"/>
            <a:ext cx="89366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爱与愁大神后院里种了</a:t>
            </a:r>
            <a:r>
              <a:rPr lang="en-US" altLang="zh-CN" dirty="0"/>
              <a:t>n</a:t>
            </a:r>
            <a:r>
              <a:rPr lang="zh-CN" altLang="en-US" dirty="0"/>
              <a:t>棵樱花树，每棵都有美学值</a:t>
            </a:r>
            <a:r>
              <a:rPr lang="en-US" altLang="zh-CN" dirty="0"/>
              <a:t>Ci</a:t>
            </a:r>
            <a:r>
              <a:rPr lang="zh-CN" altLang="en-US" dirty="0"/>
              <a:t>。爱与愁大神在每天上学前都会来赏花。爱与愁大神可是生物学霸，他懂得如何欣赏樱花：一种樱花树看一遍过，一种樱花树最多看</a:t>
            </a:r>
            <a:r>
              <a:rPr lang="en-US" altLang="zh-CN" dirty="0"/>
              <a:t>Ai</a:t>
            </a:r>
            <a:r>
              <a:rPr lang="zh-CN" altLang="en-US" dirty="0"/>
              <a:t>遍，一种樱花树可以看无数遍。但是看每棵樱花树都有一定的时间</a:t>
            </a:r>
            <a:r>
              <a:rPr lang="en-US" altLang="zh-CN" dirty="0" err="1"/>
              <a:t>Ti</a:t>
            </a:r>
            <a:r>
              <a:rPr lang="zh-CN" altLang="en-US" dirty="0"/>
              <a:t>。爱与愁大神离去上学的时间只剩下一小会儿了。求解看哪几棵樱花树能使美学值最高且爱与愁大神能准时（或提早）去上学。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行：三个数：现在时间</a:t>
            </a:r>
            <a:r>
              <a:rPr lang="en-US" altLang="zh-CN" dirty="0"/>
              <a:t>Ts</a:t>
            </a:r>
            <a:r>
              <a:rPr lang="zh-CN" altLang="en-US" dirty="0"/>
              <a:t>（几点：几分），去上学的时间</a:t>
            </a:r>
            <a:r>
              <a:rPr lang="en-US" altLang="zh-CN" dirty="0" err="1"/>
              <a:t>Te</a:t>
            </a:r>
            <a:r>
              <a:rPr lang="zh-CN" altLang="en-US" dirty="0"/>
              <a:t>（几点：几分），爱与愁大神院子里有几棵樱花树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行</a:t>
            </a:r>
            <a:r>
              <a:rPr lang="en-US" altLang="zh-CN" dirty="0"/>
              <a:t>~</a:t>
            </a:r>
            <a:r>
              <a:rPr lang="zh-CN" altLang="en-US" dirty="0"/>
              <a:t>第</a:t>
            </a:r>
            <a:r>
              <a:rPr lang="en-US" altLang="zh-CN" dirty="0"/>
              <a:t>n+1</a:t>
            </a:r>
            <a:r>
              <a:rPr lang="zh-CN" altLang="en-US" dirty="0"/>
              <a:t>行：每行三个数：看完第</a:t>
            </a:r>
            <a:r>
              <a:rPr lang="en-US" altLang="zh-CN" dirty="0" err="1"/>
              <a:t>i</a:t>
            </a:r>
            <a:r>
              <a:rPr lang="zh-CN" altLang="en-US" dirty="0"/>
              <a:t>棵树的耗费时间</a:t>
            </a:r>
            <a:r>
              <a:rPr lang="en-US" altLang="zh-CN" dirty="0" err="1"/>
              <a:t>Ti</a:t>
            </a:r>
            <a:r>
              <a:rPr lang="zh-CN" altLang="en-US" dirty="0"/>
              <a:t>，第</a:t>
            </a:r>
            <a:r>
              <a:rPr lang="en-US" altLang="zh-CN" dirty="0" err="1"/>
              <a:t>i</a:t>
            </a:r>
            <a:r>
              <a:rPr lang="zh-CN" altLang="en-US" dirty="0"/>
              <a:t>棵树的美学值</a:t>
            </a:r>
            <a:r>
              <a:rPr lang="en-US" altLang="zh-CN" dirty="0"/>
              <a:t>Ci</a:t>
            </a:r>
            <a:r>
              <a:rPr lang="zh-CN" altLang="en-US" dirty="0"/>
              <a:t>，看第</a:t>
            </a:r>
            <a:r>
              <a:rPr lang="en-US" altLang="zh-CN" dirty="0" err="1"/>
              <a:t>i</a:t>
            </a:r>
            <a:r>
              <a:rPr lang="zh-CN" altLang="en-US" dirty="0"/>
              <a:t>棵树的次数</a:t>
            </a:r>
            <a:r>
              <a:rPr lang="en-US" altLang="zh-CN" dirty="0"/>
              <a:t>Pi</a:t>
            </a:r>
            <a:r>
              <a:rPr lang="zh-CN" altLang="en-US" dirty="0"/>
              <a:t>（</a:t>
            </a:r>
            <a:r>
              <a:rPr lang="en-US" altLang="zh-CN" dirty="0"/>
              <a:t>Pi=0</a:t>
            </a:r>
            <a:r>
              <a:rPr lang="zh-CN" altLang="en-US" dirty="0"/>
              <a:t>表示无数次，</a:t>
            </a:r>
            <a:r>
              <a:rPr lang="en-US" altLang="zh-CN" dirty="0"/>
              <a:t>Pi</a:t>
            </a:r>
            <a:r>
              <a:rPr lang="zh-CN" altLang="en-US" dirty="0"/>
              <a:t>是其他数字表示最多可看的次数</a:t>
            </a:r>
            <a:r>
              <a:rPr lang="en-US" altLang="zh-CN" dirty="0"/>
              <a:t>Pi</a:t>
            </a:r>
            <a:r>
              <a:rPr lang="zh-CN" altLang="en-US" dirty="0"/>
              <a:t>）。</a:t>
            </a: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19753" y="5074441"/>
            <a:ext cx="4108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</a:t>
            </a:r>
            <a:endParaRPr lang="en-US" altLang="zh-CN" dirty="0"/>
          </a:p>
          <a:p>
            <a:r>
              <a:rPr lang="en-US" altLang="zh-CN" dirty="0"/>
              <a:t>6:50 7:00 3</a:t>
            </a:r>
          </a:p>
          <a:p>
            <a:r>
              <a:rPr lang="en-US" altLang="zh-CN" dirty="0"/>
              <a:t>2 1 0</a:t>
            </a:r>
          </a:p>
          <a:p>
            <a:r>
              <a:rPr lang="en-US" altLang="zh-CN" dirty="0"/>
              <a:t>3 3 1</a:t>
            </a:r>
          </a:p>
          <a:p>
            <a:r>
              <a:rPr lang="en-US" altLang="zh-CN" dirty="0"/>
              <a:t>4 5 4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12644" y="5076454"/>
            <a:ext cx="4656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</a:t>
            </a:r>
            <a:endParaRPr lang="en-US" altLang="zh-CN" dirty="0"/>
          </a:p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581427" y="5722785"/>
            <a:ext cx="567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100%</a:t>
            </a:r>
            <a:r>
              <a:rPr lang="zh-CN" altLang="en-US" dirty="0"/>
              <a:t>数据：</a:t>
            </a:r>
            <a:r>
              <a:rPr lang="en-US" altLang="zh-CN" dirty="0" err="1"/>
              <a:t>Te</a:t>
            </a:r>
            <a:r>
              <a:rPr lang="en-US" altLang="zh-CN" dirty="0"/>
              <a:t>-Ts ≤ 1000</a:t>
            </a:r>
            <a:r>
              <a:rPr lang="zh-CN" altLang="en-US" dirty="0"/>
              <a:t>，</a:t>
            </a:r>
            <a:r>
              <a:rPr lang="en-US" altLang="zh-CN" dirty="0"/>
              <a:t>n ≤ 10000</a:t>
            </a:r>
          </a:p>
          <a:p>
            <a:r>
              <a:rPr lang="zh-CN" altLang="en-US" dirty="0"/>
              <a:t>样例解释：赏第一棵樱花树一次，赏第三棵樱花树</a:t>
            </a:r>
            <a:r>
              <a:rPr lang="en-US" altLang="zh-CN" dirty="0"/>
              <a:t>2</a:t>
            </a:r>
            <a:r>
              <a:rPr lang="zh-CN" altLang="en-US" dirty="0"/>
              <a:t>次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87065" y="550545"/>
            <a:ext cx="1394460" cy="3683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洛谷 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P1833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9753" y="1932495"/>
            <a:ext cx="893661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01</a:t>
            </a:r>
            <a:r>
              <a:rPr lang="zh-CN" altLang="en-US" dirty="0"/>
              <a:t>背包 多重背包 完全背包的整合。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DP</a:t>
            </a:r>
            <a:r>
              <a:rPr lang="zh-CN" altLang="en-US" dirty="0"/>
              <a:t>进行到第</a:t>
            </a:r>
            <a:r>
              <a:rPr lang="en-US" altLang="zh-CN" dirty="0" err="1"/>
              <a:t>i</a:t>
            </a:r>
            <a:r>
              <a:rPr lang="zh-CN" altLang="en-US" dirty="0"/>
              <a:t>棵树的时候，对此树进行判断：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观看次数</a:t>
            </a:r>
            <a:r>
              <a:rPr lang="en-US" altLang="zh-CN" dirty="0"/>
              <a:t>=1</a:t>
            </a:r>
            <a:r>
              <a:rPr lang="zh-CN" altLang="en-US" dirty="0"/>
              <a:t>：</a:t>
            </a:r>
            <a:r>
              <a:rPr lang="en-US" altLang="zh-CN" dirty="0"/>
              <a:t>01</a:t>
            </a:r>
            <a:r>
              <a:rPr lang="zh-CN" altLang="en-US" dirty="0"/>
              <a:t>背包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观看次数</a:t>
            </a:r>
            <a:r>
              <a:rPr lang="en-US" altLang="zh-CN" dirty="0"/>
              <a:t>&gt;1</a:t>
            </a:r>
            <a:r>
              <a:rPr lang="zh-CN" altLang="en-US" dirty="0"/>
              <a:t>：多重背包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观看次数</a:t>
            </a:r>
            <a:r>
              <a:rPr lang="en-US" altLang="zh-CN" dirty="0"/>
              <a:t>=0</a:t>
            </a:r>
            <a:r>
              <a:rPr lang="zh-CN" altLang="en-US" dirty="0"/>
              <a:t>：完全背包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650" y="1118235"/>
            <a:ext cx="4191000" cy="555117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34615" y="958850"/>
            <a:ext cx="146304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</a:t>
            </a:r>
            <a:r>
              <a:rPr lang="zh-C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10370" y="1896985"/>
            <a:ext cx="893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练习时间：</a:t>
            </a:r>
            <a:endParaRPr lang="en-US" altLang="zh-CN" dirty="0"/>
          </a:p>
          <a:p>
            <a:r>
              <a:rPr lang="en-US" altLang="zh-CN" sz="1800" b="1" dirty="0">
                <a:solidFill>
                  <a:srgbClr val="333333"/>
                </a:solidFill>
                <a:effectLst/>
                <a:latin typeface="OpenSans-Bold"/>
                <a:hlinkClick r:id="rId3"/>
              </a:rPr>
              <a:t>P1833 </a:t>
            </a:r>
            <a:r>
              <a:rPr lang="zh-CN" altLang="en-US" sz="1800" b="1" dirty="0">
                <a:solidFill>
                  <a:srgbClr val="333333"/>
                </a:solidFill>
                <a:effectLst/>
                <a:latin typeface="MicrosoftYaHei-Bold"/>
                <a:hlinkClick r:id="rId3"/>
              </a:rPr>
              <a:t>樱花</a:t>
            </a:r>
            <a:r>
              <a:rPr lang="en-US" altLang="zh-CN" sz="1800" b="1" dirty="0">
                <a:solidFill>
                  <a:srgbClr val="333333"/>
                </a:solidFill>
                <a:effectLst/>
                <a:latin typeface="OpenSans-Bold"/>
                <a:hlinkClick r:id="rId3"/>
              </a:rPr>
              <a:t>(</a:t>
            </a:r>
            <a:r>
              <a:rPr lang="zh-CN" altLang="en-US" sz="1800" b="1" dirty="0">
                <a:solidFill>
                  <a:srgbClr val="333333"/>
                </a:solidFill>
                <a:effectLst/>
                <a:latin typeface="MicrosoftYaHei-Bold"/>
                <a:hlinkClick r:id="rId3"/>
              </a:rPr>
              <a:t>二进制优化的背包</a:t>
            </a:r>
            <a:r>
              <a:rPr lang="en-US" altLang="zh-CN" sz="1800" b="1" dirty="0">
                <a:solidFill>
                  <a:srgbClr val="333333"/>
                </a:solidFill>
                <a:effectLst/>
                <a:latin typeface="OpenSans-Bold"/>
                <a:hlinkClick r:id="rId3"/>
              </a:rPr>
              <a:t>)</a:t>
            </a:r>
            <a:endParaRPr lang="en-US" altLang="zh-CN" sz="1800" b="1" dirty="0">
              <a:solidFill>
                <a:srgbClr val="333333"/>
              </a:solidFill>
              <a:effectLst/>
              <a:latin typeface="OpenSans-Bold"/>
            </a:endParaRPr>
          </a:p>
          <a:p>
            <a:r>
              <a:rPr lang="en-US" altLang="zh-CN" sz="1800" b="1" dirty="0">
                <a:solidFill>
                  <a:srgbClr val="333333"/>
                </a:solidFill>
                <a:effectLst/>
                <a:latin typeface="OpenSans-Bold"/>
                <a:hlinkClick r:id="rId4"/>
              </a:rPr>
              <a:t>P1020 </a:t>
            </a:r>
            <a:r>
              <a:rPr lang="zh-CN" altLang="en-US" sz="1800" b="1" dirty="0">
                <a:solidFill>
                  <a:srgbClr val="333333"/>
                </a:solidFill>
                <a:effectLst/>
                <a:latin typeface="MicrosoftYaHei-Bold"/>
                <a:hlinkClick r:id="rId4"/>
              </a:rPr>
              <a:t>导弹拦截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8306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30420" y="2755621"/>
            <a:ext cx="2383339" cy="728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640"/>
              </a:lnSpc>
            </a:pPr>
            <a:r>
              <a:rPr lang="zh-CN" altLang="en-US" sz="3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动 态 规 划</a:t>
            </a:r>
            <a:endParaRPr lang="en-US" altLang="zh-CN" sz="32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11072" y="1544072"/>
            <a:ext cx="3769859" cy="3769859"/>
          </a:xfrm>
          <a:prstGeom prst="ellipse">
            <a:avLst/>
          </a:prstGeom>
          <a:noFill/>
          <a:ln w="304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907200" y="3210951"/>
            <a:ext cx="895946" cy="8959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975538" y="3482669"/>
            <a:ext cx="352508" cy="35250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830528" y="3136675"/>
            <a:ext cx="148553" cy="14855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299179" y="3097270"/>
            <a:ext cx="580008" cy="58000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576796" y="3584647"/>
            <a:ext cx="148553" cy="14855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032662" y="3958345"/>
            <a:ext cx="148553" cy="14855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850693" y="2403112"/>
            <a:ext cx="352508" cy="35250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445001" y="2874515"/>
            <a:ext cx="1255811" cy="125581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675098" y="3255169"/>
            <a:ext cx="580008" cy="58000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8479543" y="4130325"/>
            <a:ext cx="352508" cy="35250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9044162" y="3349446"/>
            <a:ext cx="352508" cy="35250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0490873" y="3396621"/>
            <a:ext cx="148553" cy="14855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8832052" y="2797426"/>
            <a:ext cx="148553" cy="14855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571440" y="5803643"/>
            <a:ext cx="3049119" cy="713215"/>
            <a:chOff x="3778345" y="5697606"/>
            <a:chExt cx="3049119" cy="713215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45" y="5725961"/>
              <a:ext cx="715834" cy="653885"/>
            </a:xfrm>
            <a:prstGeom prst="rect">
              <a:avLst/>
            </a:prstGeom>
          </p:spPr>
        </p:pic>
        <p:sp>
          <p:nvSpPr>
            <p:cNvPr id="2" name="矩形 1"/>
            <p:cNvSpPr/>
            <p:nvPr/>
          </p:nvSpPr>
          <p:spPr>
            <a:xfrm>
              <a:off x="4620639" y="5697606"/>
              <a:ext cx="13664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Impact" panose="020B0806030902050204" pitchFamily="34" charset="0"/>
                </a:rPr>
                <a:t>董子宁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4620640" y="6041489"/>
              <a:ext cx="22068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Impact" panose="020B0806030902050204" pitchFamily="34" charset="0"/>
                </a:rPr>
                <a:t>课件协力：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Impact" panose="020B0806030902050204" pitchFamily="34" charset="0"/>
                </a:rPr>
                <a:t>MS·OI</a:t>
              </a:r>
              <a:endParaRPr lang="zh-CN" altLang="en-US" b="1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5527575" y="3769995"/>
            <a:ext cx="11368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讲解：</a:t>
            </a:r>
            <a:r>
              <a:rPr lang="en-US" altLang="zh-CN" sz="16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ykw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平面分割问题 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文"/>
              <p:cNvSpPr/>
              <p:nvPr/>
            </p:nvSpPr>
            <p:spPr>
              <a:xfrm>
                <a:off x="2187798" y="1734089"/>
                <a:ext cx="7816403" cy="499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09585">
                  <a:lnSpc>
                    <a:spcPct val="150000"/>
                  </a:lnSpc>
                </a:pPr>
                <a:r>
                  <a:rPr lang="zh-CN" altLang="en-US" sz="2000" b="1" dirty="0">
                    <a:latin typeface="微软雅黑" charset="0"/>
                    <a:ea typeface="微软雅黑" charset="0"/>
                  </a:rPr>
                  <a:t>问：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微软雅黑" charset="0"/>
                    <a:ea typeface="微软雅黑" charset="0"/>
                  </a:rPr>
                  <a:t> 条直线最多能把平面分成多少区域 </a:t>
                </a:r>
                <a:r>
                  <a:rPr lang="en-US" altLang="zh-CN" sz="2000" dirty="0">
                    <a:latin typeface="微软雅黑" charset="0"/>
                    <a:ea typeface="微软雅黑" charset="0"/>
                  </a:rPr>
                  <a:t>?</a:t>
                </a:r>
              </a:p>
            </p:txBody>
          </p:sp>
        </mc:Choice>
        <mc:Fallback xmlns="">
          <p:sp>
            <p:nvSpPr>
              <p:cNvPr id="17" name="正文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798" y="1734089"/>
                <a:ext cx="7816403" cy="499624"/>
              </a:xfrm>
              <a:prstGeom prst="rect">
                <a:avLst/>
              </a:prstGeom>
              <a:blipFill rotWithShape="1">
                <a:blip r:embed="rId3"/>
                <a:stretch>
                  <a:fillRect l="-858" b="-20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平面分割问题 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文"/>
              <p:cNvSpPr/>
              <p:nvPr/>
            </p:nvSpPr>
            <p:spPr>
              <a:xfrm>
                <a:off x="2187798" y="1734089"/>
                <a:ext cx="7816403" cy="2593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09585">
                  <a:lnSpc>
                    <a:spcPct val="150000"/>
                  </a:lnSpc>
                </a:pPr>
                <a:r>
                  <a:rPr lang="zh-CN" altLang="en-US" sz="2000" b="1" dirty="0">
                    <a:latin typeface="微软雅黑" charset="0"/>
                    <a:ea typeface="微软雅黑" charset="0"/>
                  </a:rPr>
                  <a:t>问：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微软雅黑" charset="0"/>
                    <a:ea typeface="微软雅黑" charset="0"/>
                  </a:rPr>
                  <a:t> </a:t>
                </a:r>
                <a:r>
                  <a:rPr lang="zh-CN" altLang="en-US" sz="2000" dirty="0">
                    <a:latin typeface="微软雅黑" charset="0"/>
                    <a:ea typeface="微软雅黑" charset="0"/>
                  </a:rPr>
                  <a:t>条直线最多能把平面分成多少区域 </a:t>
                </a:r>
                <a:r>
                  <a:rPr lang="en-US" altLang="zh-CN" sz="2000" dirty="0">
                    <a:latin typeface="微软雅黑" charset="0"/>
                    <a:ea typeface="微软雅黑" charset="0"/>
                  </a:rPr>
                  <a:t>?</a:t>
                </a:r>
              </a:p>
              <a:p>
                <a:pPr defTabSz="609585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zh-CN" altLang="en-US" sz="2000" b="1" dirty="0">
                    <a:latin typeface="微软雅黑" charset="0"/>
                    <a:ea typeface="微软雅黑" charset="0"/>
                  </a:rPr>
                  <a:t>解：</a:t>
                </a:r>
                <a:r>
                  <a:rPr lang="zh-CN" altLang="en-US" sz="2000" dirty="0">
                    <a:latin typeface="微软雅黑" charset="0"/>
                    <a:ea typeface="微软雅黑" charset="0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𝐹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微软雅黑" charset="0"/>
                    <a:ea typeface="微软雅黑" charset="0"/>
                  </a:rPr>
                  <a:t> </a:t>
                </a:r>
                <a:r>
                  <a:rPr lang="zh-CN" altLang="en-US" sz="2000" dirty="0">
                    <a:latin typeface="微软雅黑" charset="0"/>
                    <a:ea typeface="微软雅黑" charset="0"/>
                  </a:rPr>
                  <a:t>为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微软雅黑" charset="0"/>
                    <a:ea typeface="微软雅黑" charset="0"/>
                  </a:rPr>
                  <a:t> </a:t>
                </a:r>
                <a:r>
                  <a:rPr lang="zh-CN" altLang="en-US" sz="2000" dirty="0">
                    <a:latin typeface="微软雅黑" charset="0"/>
                    <a:ea typeface="微软雅黑" charset="0"/>
                  </a:rPr>
                  <a:t>条直线把平面分割成的区域个数，分析问题中每增加一条直线时，平面增加了多少区域。画图可知，每增加一条直线，新增加的平面数为新增加的直线被分成的段数。</a:t>
                </a:r>
              </a:p>
              <a:p>
                <a:pPr defTabSz="609585">
                  <a:lnSpc>
                    <a:spcPct val="150000"/>
                  </a:lnSpc>
                </a:pPr>
                <a:r>
                  <a:rPr lang="zh-CN" altLang="en-US" sz="2000" b="1" dirty="0">
                    <a:latin typeface="微软雅黑" charset="0"/>
                    <a:ea typeface="微软雅黑" charset="0"/>
                  </a:rPr>
                  <a:t>递推式：</a:t>
                </a:r>
                <a:r>
                  <a:rPr lang="en-US" altLang="zh-CN" sz="2000" dirty="0">
                    <a:latin typeface="微软雅黑" charset="0"/>
                    <a:ea typeface="微软雅黑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𝐹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)=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𝐹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−1)+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charset="0"/>
                          </a:rPr>
                        </m:ctrlPr>
                      </m:fPr>
                      <m:num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charset="0"/>
                          </a:rPr>
                          <m:t>𝑛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charset="0"/>
                          </a:rPr>
                          <m:t>(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charset="0"/>
                          </a:rPr>
                          <m:t>𝑛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charset="0"/>
                          </a:rPr>
                          <m:t>+1)</m:t>
                        </m:r>
                      </m:num>
                      <m:den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charset="0"/>
                          </a:rPr>
                          <m:t>2</m:t>
                        </m:r>
                      </m:den>
                    </m:f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+1</m:t>
                    </m:r>
                  </m:oMath>
                </a14:m>
                <a:r>
                  <a:rPr lang="en-US" altLang="zh-CN" sz="2000" dirty="0">
                    <a:latin typeface="微软雅黑" charset="0"/>
                    <a:ea typeface="微软雅黑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7" name="正文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798" y="1734089"/>
                <a:ext cx="7816403" cy="2593531"/>
              </a:xfrm>
              <a:prstGeom prst="rect">
                <a:avLst/>
              </a:prstGeom>
              <a:blipFill rotWithShape="1">
                <a:blip r:embed="rId3"/>
                <a:stretch>
                  <a:fillRect l="-858" r="-780" b="-345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0790" y="496930"/>
            <a:ext cx="296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小学奥数问题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文"/>
              <p:cNvSpPr/>
              <p:nvPr/>
            </p:nvSpPr>
            <p:spPr>
              <a:xfrm>
                <a:off x="2187798" y="1734089"/>
                <a:ext cx="7816403" cy="9612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09585">
                  <a:lnSpc>
                    <a:spcPct val="150000"/>
                  </a:lnSpc>
                </a:pPr>
                <a:r>
                  <a:rPr lang="zh-CN" altLang="en-US" sz="2000" b="1" dirty="0">
                    <a:latin typeface="微软雅黑" charset="0"/>
                    <a:ea typeface="微软雅黑" charset="0"/>
                  </a:rPr>
                  <a:t>问：</a:t>
                </a:r>
                <a:r>
                  <a:rPr lang="zh-CN" altLang="en-US" sz="2000" dirty="0">
                    <a:latin typeface="微软雅黑" charset="0"/>
                    <a:ea typeface="微软雅黑" charset="0"/>
                  </a:rPr>
                  <a:t>在二维平面上，从原点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charset="0"/>
                      </a:rPr>
                      <m:t>0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charset="0"/>
                      </a:rPr>
                      <m:t>0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微软雅黑" charset="0"/>
                    <a:ea typeface="微软雅黑" charset="0"/>
                  </a:rPr>
                  <a:t> </a:t>
                </a:r>
                <a:r>
                  <a:rPr lang="zh-CN" altLang="en-US" sz="2000" dirty="0">
                    <a:latin typeface="微软雅黑" charset="0"/>
                    <a:ea typeface="微软雅黑" charset="0"/>
                  </a:rPr>
                  <a:t>出发，每次只能向下或向右走一个单位，走到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charset="0"/>
                      </a:rPr>
                      <m:t>(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  <a:ea typeface="微软雅黑" charset="0"/>
                      </a:rPr>
                      <m:t>𝑥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  <a:ea typeface="微软雅黑" charset="0"/>
                      </a:rPr>
                      <m:t>,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  <a:ea typeface="微软雅黑" charset="0"/>
                      </a:rPr>
                      <m:t>𝑦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微软雅黑" charset="0"/>
                    <a:ea typeface="微软雅黑" charset="0"/>
                  </a:rPr>
                  <a:t> </a:t>
                </a:r>
                <a:r>
                  <a:rPr lang="zh-CN" altLang="en-US" sz="2000" dirty="0">
                    <a:latin typeface="微软雅黑" charset="0"/>
                    <a:ea typeface="微软雅黑" charset="0"/>
                  </a:rPr>
                  <a:t>的最短路径数量。</a:t>
                </a:r>
              </a:p>
            </p:txBody>
          </p:sp>
        </mc:Choice>
        <mc:Fallback xmlns="">
          <p:sp>
            <p:nvSpPr>
              <p:cNvPr id="17" name="正文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798" y="1734089"/>
                <a:ext cx="7816403" cy="961289"/>
              </a:xfrm>
              <a:prstGeom prst="rect">
                <a:avLst/>
              </a:prstGeom>
              <a:blipFill rotWithShape="1">
                <a:blip r:embed="rId3"/>
                <a:stretch>
                  <a:fillRect l="-858" b="-10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1198686" y="440022"/>
            <a:ext cx="790575" cy="558550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480542" y="479999"/>
            <a:ext cx="5527427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0542" y="799063"/>
            <a:ext cx="4586651" cy="199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4190</Words>
  <Application>Microsoft Office PowerPoint</Application>
  <PresentationFormat>宽屏</PresentationFormat>
  <Paragraphs>347</Paragraphs>
  <Slides>64</Slides>
  <Notes>59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4" baseType="lpstr">
      <vt:lpstr>MicrosoftYaHei-Bold</vt:lpstr>
      <vt:lpstr>OpenSans-Bold</vt:lpstr>
      <vt:lpstr>OpenSans-Regular</vt:lpstr>
      <vt:lpstr>等线</vt:lpstr>
      <vt:lpstr>微软雅黑</vt:lpstr>
      <vt:lpstr>微软雅黑 Light</vt:lpstr>
      <vt:lpstr>Arial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. Eolv</dc:creator>
  <cp:lastModifiedBy>晏 开文</cp:lastModifiedBy>
  <cp:revision>101</cp:revision>
  <dcterms:created xsi:type="dcterms:W3CDTF">2018-07-21T11:18:00Z</dcterms:created>
  <dcterms:modified xsi:type="dcterms:W3CDTF">2020-10-06T13:54:32Z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