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aven Pro Bold" charset="1" panose="00000800000000000000"/>
      <p:regular r:id="rId17"/>
    </p:embeddedFont>
    <p:embeddedFont>
      <p:font typeface="Maven Pro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22.png" Type="http://schemas.openxmlformats.org/officeDocument/2006/relationships/image"/><Relationship Id="rId15" Target="../media/image23.svg" Type="http://schemas.openxmlformats.org/officeDocument/2006/relationships/image"/><Relationship Id="rId16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4060" y="3697750"/>
            <a:ext cx="16737765" cy="276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1"/>
              </a:lnSpc>
            </a:pPr>
            <a:r>
              <a:rPr lang="en-US" b="true" sz="873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AODA (AGENTE DE ORIENTACIÓN Y DERIVACIÒN ASISTIDA)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35984"/>
            <a:ext cx="10864763" cy="143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Integrantes: Ignacio Martínez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Gabriel Fernández</a:t>
            </a:r>
          </a:p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Benjamin Cortes 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4174" y="1129646"/>
            <a:ext cx="12539652" cy="154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PLAN DE TRABAJO PROPUESTO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19150" y="2609850"/>
            <a:ext cx="16440150" cy="792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626" indent="-302313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7 (Semana 7):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Desarrollo del Agente IA con OpenAI (Python) .</a:t>
            </a:r>
          </a:p>
          <a:p>
            <a:pPr algn="l">
              <a:lnSpc>
                <a:spcPts val="3920"/>
              </a:lnSpc>
            </a:pPr>
          </a:p>
          <a:p>
            <a:pPr algn="l" marL="604626" indent="-302313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8 (Semana 8):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I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ntegración IA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↔ Back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end.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Módulo de registro de derivaciones.</a:t>
            </a:r>
          </a:p>
          <a:p>
            <a:pPr algn="l">
              <a:lnSpc>
                <a:spcPts val="3920"/>
              </a:lnSpc>
            </a:pPr>
          </a:p>
          <a:p>
            <a:pPr algn="l" marL="604626" indent="-302313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9 (Semana 9):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Desarrollo de dashboard KPIs (React + DB).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10 (Semana 10):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Pru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ebas funcionales y de seguridad.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Pi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loto con funcionarios.</a:t>
            </a:r>
          </a:p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Capacitación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a </a:t>
            </a:r>
            <a:r>
              <a:rPr lang="en-US" sz="28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usuarios.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Evaluación final con KPIs definidos.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27566" y="4574040"/>
            <a:ext cx="3655560" cy="3655560"/>
          </a:xfrm>
          <a:custGeom>
            <a:avLst/>
            <a:gdLst/>
            <a:ahLst/>
            <a:cxnLst/>
            <a:rect r="r" b="b" t="t" l="l"/>
            <a:pathLst>
              <a:path h="3655560" w="3655560">
                <a:moveTo>
                  <a:pt x="0" y="0"/>
                </a:moveTo>
                <a:lnTo>
                  <a:pt x="3655560" y="0"/>
                </a:lnTo>
                <a:lnTo>
                  <a:pt x="3655560" y="3655560"/>
                </a:lnTo>
                <a:lnTo>
                  <a:pt x="0" y="36555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4174" y="1129646"/>
            <a:ext cx="12539652" cy="8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CIERRE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626491"/>
            <a:ext cx="16440150" cy="64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626" indent="-302313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Este proyecto responde a una problemática real del sector salud.</a:t>
            </a:r>
          </a:p>
          <a:p>
            <a:pPr algn="just">
              <a:lnSpc>
                <a:spcPts val="3920"/>
              </a:lnSpc>
            </a:pPr>
          </a:p>
          <a:p>
            <a:pPr algn="just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Entregará una solución innovadora y profesional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que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combina IA, gestión de datos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y buenas p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rácticas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desarroll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  <a:p>
            <a:pPr algn="just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Ge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nerará un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impacto social positivo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 reducir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la victim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zación secundaria y 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optimizar recursos institucional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  <a:p>
            <a:pPr algn="just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Espacio p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ara pr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egun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tas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y re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oalimenta</a:t>
            </a:r>
            <a:r>
              <a:rPr lang="en-US" sz="28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ción.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  <a:p>
            <a:pPr algn="just">
              <a:lnSpc>
                <a:spcPts val="392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517808" y="6877050"/>
            <a:ext cx="1784506" cy="2617276"/>
          </a:xfrm>
          <a:custGeom>
            <a:avLst/>
            <a:gdLst/>
            <a:ahLst/>
            <a:cxnLst/>
            <a:rect r="r" b="b" t="t" l="l"/>
            <a:pathLst>
              <a:path h="2617276" w="1784506">
                <a:moveTo>
                  <a:pt x="0" y="0"/>
                </a:moveTo>
                <a:lnTo>
                  <a:pt x="1784506" y="0"/>
                </a:lnTo>
                <a:lnTo>
                  <a:pt x="1784506" y="2617276"/>
                </a:lnTo>
                <a:lnTo>
                  <a:pt x="0" y="2617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2731" y="2928693"/>
            <a:ext cx="12910252" cy="659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8936" indent="-344468" lvl="1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El Servicio de Salud Met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ropolitano debe derivar víctimas de del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itos a centros de apoyo adecua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dos.</a:t>
            </a:r>
          </a:p>
          <a:p>
            <a:pPr algn="l">
              <a:lnSpc>
                <a:spcPts val="4467"/>
              </a:lnSpc>
            </a:pPr>
          </a:p>
          <a:p>
            <a:pPr algn="l" marL="688936" indent="-344468" lvl="1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Actu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almente, el proceso 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 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manual y comp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lejo, ya que se deben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evaluar f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actore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 como:</a:t>
            </a:r>
          </a:p>
          <a:p>
            <a:pPr algn="l" marL="1377872" indent="-459291" lvl="2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Edad, comuna, género.</a:t>
            </a:r>
          </a:p>
          <a:p>
            <a:pPr algn="l" marL="1377872" indent="-459291" lvl="2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Condi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ción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migra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toria.</a:t>
            </a:r>
          </a:p>
          <a:p>
            <a:pPr algn="l" marL="1377872" indent="-459291" lvl="2">
              <a:lnSpc>
                <a:spcPts val="4467"/>
              </a:lnSpc>
              <a:buFont typeface="Arial"/>
              <a:buChar char="⚬"/>
            </a:pP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Tipo de delito.</a:t>
            </a:r>
          </a:p>
          <a:p>
            <a:pPr algn="l">
              <a:lnSpc>
                <a:spcPts val="4467"/>
              </a:lnSpc>
            </a:pPr>
          </a:p>
          <a:p>
            <a:pPr algn="l" marL="688936" indent="-344468" lvl="1">
              <a:lnSpc>
                <a:spcPts val="4467"/>
              </a:lnSpc>
              <a:buFont typeface="Arial"/>
              <a:buChar char="•"/>
            </a:pP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Result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ado: procesos lent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os, poco eficientes y sin t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razab</a:t>
            </a:r>
            <a:r>
              <a:rPr lang="en-US" sz="319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ilidad.</a:t>
            </a:r>
          </a:p>
          <a:p>
            <a:pPr algn="l">
              <a:lnSpc>
                <a:spcPts val="4467"/>
              </a:lnSpc>
            </a:pPr>
          </a:p>
          <a:p>
            <a:pPr algn="l">
              <a:lnSpc>
                <a:spcPts val="323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2038279"/>
            <a:ext cx="12288749" cy="8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CONTEXTO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0" y="10670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29465" y="3836561"/>
            <a:ext cx="3402295" cy="3417737"/>
          </a:xfrm>
          <a:custGeom>
            <a:avLst/>
            <a:gdLst/>
            <a:ahLst/>
            <a:cxnLst/>
            <a:rect r="r" b="b" t="t" l="l"/>
            <a:pathLst>
              <a:path h="3417737" w="3402295">
                <a:moveTo>
                  <a:pt x="0" y="0"/>
                </a:moveTo>
                <a:lnTo>
                  <a:pt x="3402295" y="0"/>
                </a:lnTo>
                <a:lnTo>
                  <a:pt x="3402295" y="3417737"/>
                </a:lnTo>
                <a:lnTo>
                  <a:pt x="0" y="34177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3266" y="950585"/>
            <a:ext cx="12539652" cy="8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PROBLEMÁTICA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44867" y="3001952"/>
            <a:ext cx="16028783" cy="432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6115" indent="-278058" lvl="1">
              <a:lnSpc>
                <a:spcPts val="2575"/>
              </a:lnSpc>
              <a:buFont typeface="Arial"/>
              <a:buChar char="•"/>
            </a:pP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Gran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cantidad de centros y organismos disponibles → difícil seleccionar el más adecuado.</a:t>
            </a:r>
          </a:p>
          <a:p>
            <a:pPr algn="l">
              <a:lnSpc>
                <a:spcPts val="2575"/>
              </a:lnSpc>
            </a:pPr>
          </a:p>
          <a:p>
            <a:pPr algn="l" marL="556115" indent="-278058" lvl="1">
              <a:lnSpc>
                <a:spcPts val="2575"/>
              </a:lnSpc>
              <a:spcBef>
                <a:spcPct val="0"/>
              </a:spcBef>
              <a:buFont typeface="Arial"/>
              <a:buChar char="•"/>
            </a:pP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alta d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un s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istema unificado → cada funci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nario revisa por su cuenta.</a:t>
            </a:r>
          </a:p>
          <a:p>
            <a:pPr algn="l">
              <a:lnSpc>
                <a:spcPts val="2575"/>
              </a:lnSpc>
              <a:spcBef>
                <a:spcPct val="0"/>
              </a:spcBef>
            </a:pPr>
          </a:p>
          <a:p>
            <a:pPr algn="l" marL="556115" indent="-278058" lvl="1">
              <a:lnSpc>
                <a:spcPts val="2575"/>
              </a:lnSpc>
              <a:spcBef>
                <a:spcPct val="0"/>
              </a:spcBef>
              <a:buFont typeface="Arial"/>
              <a:buChar char="•"/>
            </a:pP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Ausencia de indicadores → no se puede medir eficiencia ni resultados.</a:t>
            </a:r>
          </a:p>
          <a:p>
            <a:pPr algn="l">
              <a:lnSpc>
                <a:spcPts val="2575"/>
              </a:lnSpc>
              <a:spcBef>
                <a:spcPct val="0"/>
              </a:spcBef>
            </a:pPr>
          </a:p>
          <a:p>
            <a:pPr algn="l" marL="556115" indent="-278058" lvl="1">
              <a:lnSpc>
                <a:spcPts val="2575"/>
              </a:lnSpc>
              <a:spcBef>
                <a:spcPct val="0"/>
              </a:spcBef>
              <a:buFont typeface="Arial"/>
              <a:buChar char="•"/>
            </a:pP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Consecuencia: riesgo de victimización secundaria por demoras o derivaciones incorrectas</a:t>
            </a:r>
            <a:r>
              <a:rPr lang="en-US" sz="25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l">
              <a:lnSpc>
                <a:spcPts val="2575"/>
              </a:lnSpc>
              <a:spcBef>
                <a:spcPct val="0"/>
              </a:spcBef>
            </a:pPr>
          </a:p>
          <a:p>
            <a:pPr algn="l">
              <a:lnSpc>
                <a:spcPts val="2575"/>
              </a:lnSpc>
              <a:spcBef>
                <a:spcPct val="0"/>
              </a:spcBef>
            </a:pPr>
          </a:p>
          <a:p>
            <a:pPr algn="l" marL="1673556" indent="-557852" lvl="2">
              <a:lnSpc>
                <a:spcPts val="3875"/>
              </a:lnSpc>
              <a:spcBef>
                <a:spcPct val="0"/>
              </a:spcBef>
              <a:buFont typeface="Arial"/>
              <a:buChar char="⚬"/>
            </a:pPr>
          </a:p>
          <a:p>
            <a:pPr algn="l">
              <a:lnSpc>
                <a:spcPts val="3875"/>
              </a:lnSpc>
              <a:spcBef>
                <a:spcPct val="0"/>
              </a:spcBef>
            </a:pPr>
          </a:p>
          <a:p>
            <a:pPr algn="l">
              <a:lnSpc>
                <a:spcPts val="3175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75315" y="5787305"/>
            <a:ext cx="4348534" cy="4114800"/>
          </a:xfrm>
          <a:custGeom>
            <a:avLst/>
            <a:gdLst/>
            <a:ahLst/>
            <a:cxnLst/>
            <a:rect r="r" b="b" t="t" l="l"/>
            <a:pathLst>
              <a:path h="4114800" w="4348534">
                <a:moveTo>
                  <a:pt x="0" y="0"/>
                </a:moveTo>
                <a:lnTo>
                  <a:pt x="4348534" y="0"/>
                </a:lnTo>
                <a:lnTo>
                  <a:pt x="43485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6441" y="546802"/>
            <a:ext cx="12539652" cy="154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</a:p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SOLUCIÓN PLANTEADA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69681" y="7323393"/>
            <a:ext cx="2878403" cy="2963607"/>
          </a:xfrm>
          <a:custGeom>
            <a:avLst/>
            <a:gdLst/>
            <a:ahLst/>
            <a:cxnLst/>
            <a:rect r="r" b="b" t="t" l="l"/>
            <a:pathLst>
              <a:path h="2963607" w="2878403">
                <a:moveTo>
                  <a:pt x="0" y="0"/>
                </a:moveTo>
                <a:lnTo>
                  <a:pt x="2878403" y="0"/>
                </a:lnTo>
                <a:lnTo>
                  <a:pt x="2878403" y="2963607"/>
                </a:lnTo>
                <a:lnTo>
                  <a:pt x="0" y="29636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21659" y="3366914"/>
            <a:ext cx="15279820" cy="448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55"/>
              </a:lnSpc>
              <a:spcBef>
                <a:spcPct val="0"/>
              </a:spcBef>
            </a:pP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Desarrollar una</a:t>
            </a: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plataform</a:t>
            </a: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 web con un agente de Inteligencia Artificial que: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Recomiende el centro más adecuado para cada caso.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Permita registrar derivaci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ones realizadas.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Genere indicadores de gestión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(KPIs).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Beneficios esperados: eficiencia, trazabilidad, reducción de victimización secundaria y disponibilidad de datos estratégicos.</a:t>
            </a:r>
          </a:p>
          <a:p>
            <a:pPr algn="l">
              <a:lnSpc>
                <a:spcPts val="2955"/>
              </a:lnSpc>
              <a:spcBef>
                <a:spcPct val="0"/>
              </a:spcBef>
            </a:pPr>
          </a:p>
          <a:p>
            <a:pPr algn="just">
              <a:lnSpc>
                <a:spcPts val="29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3266" y="950585"/>
            <a:ext cx="12539652" cy="8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OBJETIVO GENERAL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00589" y="4751147"/>
            <a:ext cx="4136042" cy="4313995"/>
          </a:xfrm>
          <a:custGeom>
            <a:avLst/>
            <a:gdLst/>
            <a:ahLst/>
            <a:cxnLst/>
            <a:rect r="r" b="b" t="t" l="l"/>
            <a:pathLst>
              <a:path h="4313995" w="4136042">
                <a:moveTo>
                  <a:pt x="0" y="0"/>
                </a:moveTo>
                <a:lnTo>
                  <a:pt x="4136042" y="0"/>
                </a:lnTo>
                <a:lnTo>
                  <a:pt x="4136042" y="4313995"/>
                </a:lnTo>
                <a:lnTo>
                  <a:pt x="0" y="43139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727342"/>
            <a:ext cx="15279820" cy="202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7"/>
              </a:lnSpc>
              <a:spcBef>
                <a:spcPct val="0"/>
              </a:spcBef>
            </a:pP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Diseñ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 e implementar una plataforma digital con un agente IA que apoye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l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t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oma 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ci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ion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er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iv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ó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 víctima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tos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,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garantizand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 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fic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ncia, t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z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lidad y acc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tos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álisis pos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ri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or</a:t>
            </a:r>
            <a:r>
              <a:rPr lang="en-US" sz="392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8221" y="945700"/>
            <a:ext cx="12539652" cy="8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OBJETIVOS ESPECÍFICOS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40204"/>
            <a:ext cx="15279820" cy="544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5"/>
              </a:lnSpc>
            </a:pPr>
          </a:p>
          <a:p>
            <a:pPr algn="l" marL="659666" indent="-329833" lvl="1">
              <a:lnSpc>
                <a:spcPts val="3055"/>
              </a:lnSpc>
              <a:spcBef>
                <a:spcPct val="0"/>
              </a:spcBef>
              <a:buFont typeface="Arial"/>
              <a:buChar char="•"/>
            </a:pP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ar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una inte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rfaz w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eb amigable p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ara 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ingreso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d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 casos (sin datos sens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es).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</a:p>
          <a:p>
            <a:pPr algn="l" marL="659666" indent="-329833" lvl="1">
              <a:lnSpc>
                <a:spcPts val="3055"/>
              </a:lnSpc>
              <a:spcBef>
                <a:spcPct val="0"/>
              </a:spcBef>
              <a:buFont typeface="Arial"/>
              <a:buChar char="•"/>
            </a:pP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Imple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entar un agente IA que sug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iera e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 centro más pe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rtinente considerando criterios definidos.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</a:p>
          <a:p>
            <a:pPr algn="l" marL="659666" indent="-329833" lvl="1">
              <a:lnSpc>
                <a:spcPts val="3055"/>
              </a:lnSpc>
              <a:spcBef>
                <a:spcPct val="0"/>
              </a:spcBef>
              <a:buFont typeface="Arial"/>
              <a:buChar char="•"/>
            </a:pP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Desarrollar un módulo de registr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 de deriv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iones p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ara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consolidar la información.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</a:p>
          <a:p>
            <a:pPr algn="l" marL="659666" indent="-329833" lvl="1">
              <a:lnSpc>
                <a:spcPts val="3055"/>
              </a:lnSpc>
              <a:spcBef>
                <a:spcPct val="0"/>
              </a:spcBef>
              <a:buFont typeface="Arial"/>
              <a:buChar char="•"/>
            </a:pP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iseñar un dashboard de KPIs: der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ivaciones por comuna, tiempo de respuesta, centros más usados, d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istribución por edad/sexo/migración.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</a:p>
          <a:p>
            <a:pPr algn="l" marL="659666" indent="-329833" lvl="1">
              <a:lnSpc>
                <a:spcPts val="3055"/>
              </a:lnSpc>
              <a:spcBef>
                <a:spcPct val="0"/>
              </a:spcBef>
              <a:buFont typeface="Arial"/>
              <a:buChar char="•"/>
            </a:pP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Garant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izar seguridad de la informac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ión cu</a:t>
            </a:r>
            <a:r>
              <a:rPr lang="en-US" sz="30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mpliendo normativas vigentes.</a:t>
            </a:r>
          </a:p>
          <a:p>
            <a:pPr algn="l">
              <a:lnSpc>
                <a:spcPts val="3694"/>
              </a:lnSpc>
              <a:spcBef>
                <a:spcPct val="0"/>
              </a:spcBef>
            </a:pPr>
          </a:p>
          <a:p>
            <a:pPr algn="l">
              <a:lnSpc>
                <a:spcPts val="3027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278349" y="7225886"/>
            <a:ext cx="2530502" cy="2530502"/>
          </a:xfrm>
          <a:custGeom>
            <a:avLst/>
            <a:gdLst/>
            <a:ahLst/>
            <a:cxnLst/>
            <a:rect r="r" b="b" t="t" l="l"/>
            <a:pathLst>
              <a:path h="2530502" w="2530502">
                <a:moveTo>
                  <a:pt x="0" y="0"/>
                </a:moveTo>
                <a:lnTo>
                  <a:pt x="2530501" y="0"/>
                </a:lnTo>
                <a:lnTo>
                  <a:pt x="2530501" y="2530502"/>
                </a:lnTo>
                <a:lnTo>
                  <a:pt x="0" y="253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4174" y="-193466"/>
            <a:ext cx="12539652" cy="227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</a:p>
          <a:p>
            <a:pPr algn="ctr">
              <a:lnSpc>
                <a:spcPts val="5760"/>
              </a:lnSpc>
            </a:pPr>
          </a:p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METODOLOGIA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51841" y="6778211"/>
            <a:ext cx="2826581" cy="2902779"/>
          </a:xfrm>
          <a:custGeom>
            <a:avLst/>
            <a:gdLst/>
            <a:ahLst/>
            <a:cxnLst/>
            <a:rect r="r" b="b" t="t" l="l"/>
            <a:pathLst>
              <a:path h="2902779" w="2826581">
                <a:moveTo>
                  <a:pt x="0" y="0"/>
                </a:moveTo>
                <a:lnTo>
                  <a:pt x="2826581" y="0"/>
                </a:lnTo>
                <a:lnTo>
                  <a:pt x="2826581" y="2902778"/>
                </a:lnTo>
                <a:lnTo>
                  <a:pt x="0" y="29027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196480"/>
            <a:ext cx="15279820" cy="448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</a:t>
            </a: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nfoque híbrido (Tradicional + Ágil):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Fase inicial</a:t>
            </a: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(Tradicional):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levantamiento de requisitos, planificación, acta de constitución y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va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lid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aciones 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institucionales.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</a:t>
            </a: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arro</a:t>
            </a: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llo (Scrum):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spr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ints de 1 semana, b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cklog, revisione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 y retroal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imen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tación con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tinua con fun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ion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arios.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 marL="638077" indent="-319038" lvl="1">
              <a:lnSpc>
                <a:spcPts val="295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5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Fase final (Tradicional):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consolidación de entregab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le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s, 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capacitació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 y eva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luación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de impacto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con KPIs</a:t>
            </a:r>
            <a:r>
              <a:rPr lang="en-US" sz="295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>
              <a:lnSpc>
                <a:spcPts val="2955"/>
              </a:lnSpc>
              <a:spcBef>
                <a:spcPct val="0"/>
              </a:spcBef>
            </a:pPr>
          </a:p>
          <a:p>
            <a:pPr algn="just">
              <a:lnSpc>
                <a:spcPts val="29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4174" y="1129646"/>
            <a:ext cx="12539652" cy="82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STACK TECNOLÓGICO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823858"/>
            <a:ext cx="16440150" cy="544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Front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end: React.js (interfaz web amigable).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Backend: FastAPI (Python) para integrar Agente y crear Derivaciones 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ase de datos: PostgreSQL (estructurada, relacional, segura).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 marL="604626" indent="-302313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Ag</a:t>
            </a:r>
            <a:r>
              <a:rPr lang="en-US" b="true" sz="28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ente IA: Python con modelos de librería OpenAI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248775" y="2407737"/>
            <a:ext cx="1034101" cy="965592"/>
          </a:xfrm>
          <a:custGeom>
            <a:avLst/>
            <a:gdLst/>
            <a:ahLst/>
            <a:cxnLst/>
            <a:rect r="r" b="b" t="t" l="l"/>
            <a:pathLst>
              <a:path h="965592" w="1034101">
                <a:moveTo>
                  <a:pt x="0" y="0"/>
                </a:moveTo>
                <a:lnTo>
                  <a:pt x="1034101" y="0"/>
                </a:lnTo>
                <a:lnTo>
                  <a:pt x="1034101" y="965591"/>
                </a:lnTo>
                <a:lnTo>
                  <a:pt x="0" y="9655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63386" y="4734837"/>
            <a:ext cx="1120965" cy="1120965"/>
          </a:xfrm>
          <a:custGeom>
            <a:avLst/>
            <a:gdLst/>
            <a:ahLst/>
            <a:cxnLst/>
            <a:rect r="r" b="b" t="t" l="l"/>
            <a:pathLst>
              <a:path h="1120965" w="1120965">
                <a:moveTo>
                  <a:pt x="0" y="0"/>
                </a:moveTo>
                <a:lnTo>
                  <a:pt x="1120965" y="0"/>
                </a:lnTo>
                <a:lnTo>
                  <a:pt x="1120965" y="1120965"/>
                </a:lnTo>
                <a:lnTo>
                  <a:pt x="0" y="1120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35228" y="6389478"/>
            <a:ext cx="1159144" cy="1159144"/>
          </a:xfrm>
          <a:custGeom>
            <a:avLst/>
            <a:gdLst/>
            <a:ahLst/>
            <a:cxnLst/>
            <a:rect r="r" b="b" t="t" l="l"/>
            <a:pathLst>
              <a:path h="1159144" w="1159144">
                <a:moveTo>
                  <a:pt x="0" y="0"/>
                </a:moveTo>
                <a:lnTo>
                  <a:pt x="1159144" y="0"/>
                </a:lnTo>
                <a:lnTo>
                  <a:pt x="1159144" y="1159143"/>
                </a:lnTo>
                <a:lnTo>
                  <a:pt x="0" y="11591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87908" y="5648145"/>
            <a:ext cx="1098431" cy="1098431"/>
          </a:xfrm>
          <a:custGeom>
            <a:avLst/>
            <a:gdLst/>
            <a:ahLst/>
            <a:cxnLst/>
            <a:rect r="r" b="b" t="t" l="l"/>
            <a:pathLst>
              <a:path h="1098431" w="1098431">
                <a:moveTo>
                  <a:pt x="0" y="0"/>
                </a:moveTo>
                <a:lnTo>
                  <a:pt x="1098431" y="0"/>
                </a:lnTo>
                <a:lnTo>
                  <a:pt x="1098431" y="1098431"/>
                </a:lnTo>
                <a:lnTo>
                  <a:pt x="0" y="10984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49410" y="3489226"/>
            <a:ext cx="1851731" cy="1041599"/>
          </a:xfrm>
          <a:custGeom>
            <a:avLst/>
            <a:gdLst/>
            <a:ahLst/>
            <a:cxnLst/>
            <a:rect r="r" b="b" t="t" l="l"/>
            <a:pathLst>
              <a:path h="1041599" w="1851731">
                <a:moveTo>
                  <a:pt x="0" y="0"/>
                </a:moveTo>
                <a:lnTo>
                  <a:pt x="1851731" y="0"/>
                </a:lnTo>
                <a:lnTo>
                  <a:pt x="1851731" y="1041598"/>
                </a:lnTo>
                <a:lnTo>
                  <a:pt x="0" y="104159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4174" y="1129646"/>
            <a:ext cx="12539652" cy="154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b="true" sz="7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PLAN DE TRABAJO PROPUESTO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44493" y="5496952"/>
            <a:ext cx="3580356" cy="3580356"/>
          </a:xfrm>
          <a:custGeom>
            <a:avLst/>
            <a:gdLst/>
            <a:ahLst/>
            <a:cxnLst/>
            <a:rect r="r" b="b" t="t" l="l"/>
            <a:pathLst>
              <a:path h="3580356" w="3580356">
                <a:moveTo>
                  <a:pt x="0" y="0"/>
                </a:moveTo>
                <a:lnTo>
                  <a:pt x="3580357" y="0"/>
                </a:lnTo>
                <a:lnTo>
                  <a:pt x="3580357" y="3580356"/>
                </a:lnTo>
                <a:lnTo>
                  <a:pt x="0" y="35803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1361" y="2474790"/>
            <a:ext cx="9681142" cy="8938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1 (Semana 1):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</a:t>
            </a: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Levantamiento de requisitos.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</a:t>
            </a: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Definición de criterios de derivación.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2 (Semana 2):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 </a:t>
            </a: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Diseño de arquitectura y stack tecnológico.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3 (Semana 3):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 </a:t>
            </a: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Desarrollo inicial de frontend (React).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4 (Semana 4):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 </a:t>
            </a: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Configuración del backend (FastAPI).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5 (Semana 5):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  </a:t>
            </a:r>
            <a:r>
              <a:rPr lang="en-US" sz="27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Integración de base de datos (PostgreSQL).</a:t>
            </a:r>
          </a:p>
          <a:p>
            <a:pPr algn="l">
              <a:lnSpc>
                <a:spcPts val="3119"/>
              </a:lnSpc>
            </a:pPr>
          </a:p>
          <a:p>
            <a:pPr algn="l">
              <a:lnSpc>
                <a:spcPts val="2979"/>
              </a:lnSpc>
            </a:pPr>
          </a:p>
          <a:p>
            <a:pPr algn="l">
              <a:lnSpc>
                <a:spcPts val="2979"/>
              </a:lnSpc>
              <a:spcBef>
                <a:spcPct val="0"/>
              </a:spcBef>
            </a:pPr>
          </a:p>
          <a:p>
            <a:pPr algn="l">
              <a:lnSpc>
                <a:spcPts val="29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016146" y="2961244"/>
            <a:ext cx="5600700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Sprint 6 (Semana 6):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</a:t>
            </a: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Módulo de ingreso de casos.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   Pruebas unitarias iniciales.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DAGygTQMN7M</dc:identifier>
  <dcterms:modified xsi:type="dcterms:W3CDTF">2011-08-01T06:04:30Z</dcterms:modified>
  <cp:revision>1</cp:revision>
  <dc:title>Proyecto Capstone Agente IA</dc:title>
</cp:coreProperties>
</file>