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65" r:id="rId4"/>
    <p:sldId id="260" r:id="rId5"/>
    <p:sldId id="278" r:id="rId6"/>
    <p:sldId id="274" r:id="rId7"/>
    <p:sldId id="279" r:id="rId8"/>
    <p:sldId id="283" r:id="rId9"/>
    <p:sldId id="284" r:id="rId10"/>
    <p:sldId id="282" r:id="rId11"/>
    <p:sldId id="267" r:id="rId12"/>
    <p:sldId id="261" r:id="rId13"/>
    <p:sldId id="264" r:id="rId14"/>
    <p:sldId id="263" r:id="rId15"/>
    <p:sldId id="266" r:id="rId16"/>
    <p:sldId id="270" r:id="rId17"/>
    <p:sldId id="271" r:id="rId18"/>
    <p:sldId id="273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FF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2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85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19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6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04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0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4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2E6E-8A6D-4B46-94FC-71BAFE92FF6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AEA169-EDAC-4AE5-98B3-248EA850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6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050" y="4326975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Occupancy Modeling of Eastern Wood-Pewees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577" y="5973277"/>
            <a:ext cx="7766936" cy="1096899"/>
          </a:xfrm>
        </p:spPr>
        <p:txBody>
          <a:bodyPr/>
          <a:lstStyle/>
          <a:p>
            <a:r>
              <a:rPr lang="en-US" dirty="0"/>
              <a:t>Benjamin M. West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4" b="14737"/>
          <a:stretch/>
        </p:blipFill>
        <p:spPr>
          <a:xfrm>
            <a:off x="3809972" y="695216"/>
            <a:ext cx="3813700" cy="3444472"/>
          </a:xfrm>
          <a:prstGeom prst="rect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8797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-55547" y="0"/>
            <a:ext cx="12323869" cy="70700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59" y="16687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838" y="5327397"/>
            <a:ext cx="214777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Occupancy probability (</a:t>
            </a:r>
            <a:r>
              <a:rPr lang="el-GR" b="1" dirty="0"/>
              <a:t>ψ</a:t>
            </a:r>
            <a:r>
              <a:rPr lang="en-US" sz="1400" b="1" dirty="0" err="1"/>
              <a:t>i</a:t>
            </a:r>
            <a:r>
              <a:rPr lang="en-US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2659" y="5650563"/>
            <a:ext cx="251677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Detection probability on first visit (p</a:t>
            </a:r>
            <a:r>
              <a:rPr lang="en-US" sz="1400" b="1" dirty="0"/>
              <a:t>i,1</a:t>
            </a:r>
            <a:r>
              <a:rPr lang="en-US" b="1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966" y="6118191"/>
            <a:ext cx="209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~Bernoulli</a:t>
            </a:r>
          </a:p>
          <a:p>
            <a:pPr algn="ctr"/>
            <a:r>
              <a:rPr lang="en-US" dirty="0"/>
              <a:t>Prior ~ uniform (0,1)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4904" y="6299551"/>
            <a:ext cx="209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~Bernoulli</a:t>
            </a:r>
          </a:p>
          <a:p>
            <a:pPr algn="ctr"/>
            <a:r>
              <a:rPr lang="en-US" dirty="0"/>
              <a:t>Prior ~ uniform (0,1)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1051" y="1180372"/>
            <a:ext cx="292947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99FF"/>
                </a:solidFill>
              </a:rPr>
              <a:t>Detection covariates**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610" y="1161365"/>
            <a:ext cx="2559183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Occupancy covariates*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4146" y="3412163"/>
            <a:ext cx="2467072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True occupancy state of site 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 during breeding season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0623" y="340316"/>
            <a:ext cx="2748563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Bird detected on 1</a:t>
            </a:r>
            <a:r>
              <a:rPr lang="en-US" baseline="30000" dirty="0"/>
              <a:t>st</a:t>
            </a:r>
            <a:r>
              <a:rPr lang="en-US" dirty="0"/>
              <a:t> visit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10946" y="318077"/>
            <a:ext cx="310550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Bird detected on 2</a:t>
            </a:r>
            <a:r>
              <a:rPr lang="en-US" baseline="30000" dirty="0"/>
              <a:t>nd</a:t>
            </a:r>
            <a:r>
              <a:rPr lang="en-US" dirty="0"/>
              <a:t> visit</a:t>
            </a:r>
          </a:p>
        </p:txBody>
      </p:sp>
      <p:cxnSp>
        <p:nvCxnSpPr>
          <p:cNvPr id="14" name="Straight Arrow Connector 13"/>
          <p:cNvCxnSpPr>
            <a:stCxn id="5" idx="0"/>
            <a:endCxn id="11" idx="2"/>
          </p:cNvCxnSpPr>
          <p:nvPr/>
        </p:nvCxnSpPr>
        <p:spPr>
          <a:xfrm flipV="1">
            <a:off x="1805727" y="4335493"/>
            <a:ext cx="981955" cy="991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6" idx="0"/>
          </p:cNvCxnSpPr>
          <p:nvPr/>
        </p:nvCxnSpPr>
        <p:spPr>
          <a:xfrm flipH="1">
            <a:off x="4471049" y="1549704"/>
            <a:ext cx="3394738" cy="41008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06388" y="5657156"/>
            <a:ext cx="28413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Detection probability on second visit (p</a:t>
            </a:r>
            <a:r>
              <a:rPr lang="en-US" sz="1400" b="1" dirty="0"/>
              <a:t>i,2</a:t>
            </a:r>
            <a:r>
              <a:rPr lang="en-US" b="1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48137" y="6269410"/>
            <a:ext cx="209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~Bernoulli</a:t>
            </a:r>
          </a:p>
          <a:p>
            <a:pPr algn="ctr"/>
            <a:r>
              <a:rPr lang="en-US" dirty="0"/>
              <a:t>Prior ~ uniform (0,1)</a:t>
            </a:r>
          </a:p>
        </p:txBody>
      </p:sp>
      <p:cxnSp>
        <p:nvCxnSpPr>
          <p:cNvPr id="18" name="Straight Arrow Connector 17"/>
          <p:cNvCxnSpPr>
            <a:stCxn id="9" idx="2"/>
            <a:endCxn id="16" idx="0"/>
          </p:cNvCxnSpPr>
          <p:nvPr/>
        </p:nvCxnSpPr>
        <p:spPr>
          <a:xfrm flipH="1">
            <a:off x="7527057" y="1549704"/>
            <a:ext cx="338730" cy="410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0"/>
          </p:cNvCxnSpPr>
          <p:nvPr/>
        </p:nvCxnSpPr>
        <p:spPr>
          <a:xfrm>
            <a:off x="553739" y="1544906"/>
            <a:ext cx="1251988" cy="3782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36323" y="687410"/>
            <a:ext cx="21642" cy="49149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59975" y="661489"/>
            <a:ext cx="2285711" cy="27355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12" idx="2"/>
          </p:cNvCxnSpPr>
          <p:nvPr/>
        </p:nvCxnSpPr>
        <p:spPr>
          <a:xfrm flipV="1">
            <a:off x="2787682" y="709648"/>
            <a:ext cx="717223" cy="2702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</p:cNvCxnSpPr>
          <p:nvPr/>
        </p:nvCxnSpPr>
        <p:spPr>
          <a:xfrm flipH="1" flipV="1">
            <a:off x="5616356" y="709648"/>
            <a:ext cx="1910701" cy="49475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04319" y="551041"/>
            <a:ext cx="2787682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*Occupancy covariates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tree species richness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live basal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oak proportion  (basal area)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canopy closure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shrub density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forest cover in 1 km radius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forest cover in 10 km radius</a:t>
            </a:r>
          </a:p>
        </p:txBody>
      </p:sp>
      <p:sp>
        <p:nvSpPr>
          <p:cNvPr id="25" name="TextBox 24"/>
          <p:cNvSpPr txBox="1"/>
          <p:nvPr/>
        </p:nvSpPr>
        <p:spPr>
          <a:xfrm rot="18739262">
            <a:off x="4382174" y="3140534"/>
            <a:ext cx="3168105" cy="3693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logit(p</a:t>
            </a:r>
            <a:r>
              <a:rPr lang="en-US" sz="1400" dirty="0"/>
              <a:t>i,1</a:t>
            </a:r>
            <a:r>
              <a:rPr lang="en-US" dirty="0"/>
              <a:t>) = b</a:t>
            </a:r>
            <a:r>
              <a:rPr lang="en-US" sz="1000" dirty="0"/>
              <a:t>0</a:t>
            </a:r>
            <a:r>
              <a:rPr lang="en-US" dirty="0"/>
              <a:t> + b</a:t>
            </a:r>
            <a:r>
              <a:rPr lang="en-US" sz="1000" dirty="0"/>
              <a:t>1</a:t>
            </a:r>
            <a:r>
              <a:rPr lang="en-US" dirty="0"/>
              <a:t>x [+ b</a:t>
            </a:r>
            <a:r>
              <a:rPr lang="en-US" sz="1000" dirty="0"/>
              <a:t>2</a:t>
            </a:r>
            <a:r>
              <a:rPr lang="en-US" dirty="0"/>
              <a:t>x^2]</a:t>
            </a:r>
          </a:p>
        </p:txBody>
      </p:sp>
      <p:sp>
        <p:nvSpPr>
          <p:cNvPr id="26" name="TextBox 25"/>
          <p:cNvSpPr txBox="1"/>
          <p:nvPr/>
        </p:nvSpPr>
        <p:spPr>
          <a:xfrm rot="4276132">
            <a:off x="-393331" y="3458329"/>
            <a:ext cx="276806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logit(</a:t>
            </a:r>
            <a:r>
              <a:rPr lang="el-GR" sz="2400" dirty="0">
                <a:solidFill>
                  <a:srgbClr val="FFC000"/>
                </a:solidFill>
              </a:rPr>
              <a:t>ψ</a:t>
            </a:r>
            <a:r>
              <a:rPr lang="en-US" sz="2400" dirty="0" err="1">
                <a:solidFill>
                  <a:srgbClr val="FFC000"/>
                </a:solidFill>
              </a:rPr>
              <a:t>i</a:t>
            </a:r>
            <a:r>
              <a:rPr lang="en-US" sz="2400" dirty="0">
                <a:solidFill>
                  <a:srgbClr val="FFC000"/>
                </a:solidFill>
              </a:rPr>
              <a:t>) = b0 + </a:t>
            </a:r>
            <a:r>
              <a:rPr lang="en-US" sz="2400" dirty="0" err="1">
                <a:solidFill>
                  <a:srgbClr val="FFC000"/>
                </a:solidFill>
              </a:rPr>
              <a:t>bx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36870" y="3805581"/>
            <a:ext cx="29155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99FF"/>
                </a:solidFill>
              </a:rPr>
              <a:t>**Detection covariates: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699FF"/>
                </a:solidFill>
              </a:rPr>
              <a:t>time since sunrise (cont. w/ quadratic)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699FF"/>
                </a:solidFill>
              </a:rPr>
              <a:t>Julian day (cont. w/ quadratic)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6699FF"/>
                </a:solidFill>
              </a:rPr>
              <a:t>observer (binary)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522257">
            <a:off x="6376688" y="3454248"/>
            <a:ext cx="3168105" cy="36933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logit(p</a:t>
            </a:r>
            <a:r>
              <a:rPr lang="en-US" sz="1400" dirty="0" smtClean="0"/>
              <a:t>i,2</a:t>
            </a:r>
            <a:r>
              <a:rPr lang="en-US" dirty="0" smtClean="0"/>
              <a:t>) </a:t>
            </a:r>
            <a:r>
              <a:rPr lang="en-US" dirty="0"/>
              <a:t>= b</a:t>
            </a:r>
            <a:r>
              <a:rPr lang="en-US" sz="1000" dirty="0"/>
              <a:t>0</a:t>
            </a:r>
            <a:r>
              <a:rPr lang="en-US" dirty="0"/>
              <a:t> + b</a:t>
            </a:r>
            <a:r>
              <a:rPr lang="en-US" sz="1000" dirty="0"/>
              <a:t>1</a:t>
            </a:r>
            <a:r>
              <a:rPr lang="en-US" dirty="0"/>
              <a:t>x [+ b</a:t>
            </a:r>
            <a:r>
              <a:rPr lang="en-US" sz="1000" dirty="0"/>
              <a:t>2</a:t>
            </a:r>
            <a:r>
              <a:rPr lang="en-US" dirty="0"/>
              <a:t>x^2]</a:t>
            </a:r>
          </a:p>
        </p:txBody>
      </p:sp>
    </p:spTree>
    <p:extLst>
      <p:ext uri="{BB962C8B-B14F-4D97-AF65-F5344CB8AC3E}">
        <p14:creationId xmlns:p14="http://schemas.microsoft.com/office/powerpoint/2010/main" val="40327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9" y="32561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114" y="1236949"/>
            <a:ext cx="8788306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Observed number of sites with at least one detection: 381</a:t>
            </a:r>
          </a:p>
          <a:p>
            <a:pPr marL="342900" lvl="0" indent="-342900">
              <a:spcBef>
                <a:spcPts val="1000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>
                    <a:lumMod val="75000"/>
                    <a:lumOff val="25000"/>
                  </a:prstClr>
                </a:solidFill>
              </a:rPr>
              <a:t>381 sites have occupancy probability &gt;0.0426</a:t>
            </a:r>
          </a:p>
          <a:p>
            <a:pPr marL="342900" lvl="0" indent="-342900">
              <a:spcBef>
                <a:spcPts val="1000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B0A07-A9C1-4742-8549-0F25EA5F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9" y="2351217"/>
            <a:ext cx="7810696" cy="43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14" y="22401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11194"/>
              </p:ext>
            </p:extLst>
          </p:nvPr>
        </p:nvGraphicFramePr>
        <p:xfrm>
          <a:off x="443620" y="1338145"/>
          <a:ext cx="11566243" cy="4757788"/>
        </p:xfrm>
        <a:graphic>
          <a:graphicData uri="http://schemas.openxmlformats.org/drawingml/2006/table">
            <a:tbl>
              <a:tblPr/>
              <a:tblGrid>
                <a:gridCol w="2212285">
                  <a:extLst>
                    <a:ext uri="{9D8B030D-6E8A-4147-A177-3AD203B41FA5}">
                      <a16:colId xmlns:a16="http://schemas.microsoft.com/office/drawing/2014/main" val="1151818201"/>
                    </a:ext>
                  </a:extLst>
                </a:gridCol>
                <a:gridCol w="2022036">
                  <a:extLst>
                    <a:ext uri="{9D8B030D-6E8A-4147-A177-3AD203B41FA5}">
                      <a16:colId xmlns:a16="http://schemas.microsoft.com/office/drawing/2014/main" val="1481716790"/>
                    </a:ext>
                  </a:extLst>
                </a:gridCol>
                <a:gridCol w="1788274">
                  <a:extLst>
                    <a:ext uri="{9D8B030D-6E8A-4147-A177-3AD203B41FA5}">
                      <a16:colId xmlns:a16="http://schemas.microsoft.com/office/drawing/2014/main" val="2356385603"/>
                    </a:ext>
                  </a:extLst>
                </a:gridCol>
                <a:gridCol w="1671394">
                  <a:extLst>
                    <a:ext uri="{9D8B030D-6E8A-4147-A177-3AD203B41FA5}">
                      <a16:colId xmlns:a16="http://schemas.microsoft.com/office/drawing/2014/main" val="3979049152"/>
                    </a:ext>
                  </a:extLst>
                </a:gridCol>
                <a:gridCol w="1133744">
                  <a:extLst>
                    <a:ext uri="{9D8B030D-6E8A-4147-A177-3AD203B41FA5}">
                      <a16:colId xmlns:a16="http://schemas.microsoft.com/office/drawing/2014/main" val="1962931789"/>
                    </a:ext>
                  </a:extLst>
                </a:gridCol>
                <a:gridCol w="2738510">
                  <a:extLst>
                    <a:ext uri="{9D8B030D-6E8A-4147-A177-3AD203B41FA5}">
                      <a16:colId xmlns:a16="http://schemas.microsoft.com/office/drawing/2014/main" val="3337768489"/>
                    </a:ext>
                  </a:extLst>
                </a:gridCol>
              </a:tblGrid>
              <a:tr h="450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596" marR="7596" marT="759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(mean)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6" marR="7596" marT="7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2.5%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c.i.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bound</a:t>
                      </a:r>
                    </a:p>
                  </a:txBody>
                  <a:tcPr marL="7596" marR="7596" marT="7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97.5% </a:t>
                      </a:r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c.i.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bound</a:t>
                      </a:r>
                    </a:p>
                  </a:txBody>
                  <a:tcPr marL="7596" marR="7596" marT="7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c.i.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</a:p>
                  </a:txBody>
                  <a:tcPr marL="7596" marR="7596" marT="7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detection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or occupancy?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6" marR="7596" marT="75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483864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Prop. Oak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CCFF33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CCFF33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occupancy</a:t>
                      </a:r>
                    </a:p>
                  </a:txBody>
                  <a:tcPr marL="7596" marR="7596" marT="75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75021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Live tree basal area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CCFF33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CCFF33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occupancy</a:t>
                      </a:r>
                    </a:p>
                  </a:txBody>
                  <a:tcPr marL="7596" marR="7596" marT="75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27183"/>
                  </a:ext>
                </a:extLst>
              </a:tr>
              <a:tr h="748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Prop. Forest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 km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CCFF33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occupancy</a:t>
                      </a:r>
                    </a:p>
                  </a:txBody>
                  <a:tcPr marL="7596" marR="7596" marT="75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599156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Canopy Closure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CCFF33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occupancy</a:t>
                      </a:r>
                    </a:p>
                  </a:txBody>
                  <a:tcPr marL="7596" marR="7596" marT="75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37142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Prop. Forest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en-US" sz="1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km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CCFF33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occupancy</a:t>
                      </a:r>
                    </a:p>
                  </a:txBody>
                  <a:tcPr marL="7596" marR="7596" marT="75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3909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Observer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CCFF33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CCFF33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detection</a:t>
                      </a:r>
                    </a:p>
                  </a:txBody>
                  <a:tcPr marL="7596" marR="7596" marT="75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37726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6" marR="7596" marT="7596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6" marR="7596" marT="759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1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391" y="1184519"/>
            <a:ext cx="12031609" cy="4797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95" y="1276972"/>
            <a:ext cx="9620885" cy="9682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9881" y="2723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65" y="2233185"/>
            <a:ext cx="9953344" cy="3738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5" y="2549375"/>
            <a:ext cx="2153653" cy="25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385" y="1151468"/>
            <a:ext cx="12031609" cy="4797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95" y="1276972"/>
            <a:ext cx="9620885" cy="9682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18" y="2233952"/>
            <a:ext cx="9774862" cy="3615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3" y="2309657"/>
            <a:ext cx="2118432" cy="287460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19881" y="2723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31" y="62061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Does this model work for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rarer species?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F7330-1664-4077-AB20-FEC65129B1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4" b="8270"/>
          <a:stretch/>
        </p:blipFill>
        <p:spPr>
          <a:xfrm>
            <a:off x="2724578" y="1482882"/>
            <a:ext cx="4947461" cy="4754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5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291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Answer: Not really…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3317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Kentucky Warbler observed at 28 sites</a:t>
            </a:r>
          </a:p>
          <a:p>
            <a:pPr lvl="0"/>
            <a:r>
              <a:rPr lang="en-US" sz="2400" dirty="0"/>
              <a:t>&gt;90% </a:t>
            </a:r>
            <a:r>
              <a:rPr lang="en-US" sz="2400" dirty="0" smtClean="0"/>
              <a:t>occupancy probability </a:t>
            </a:r>
            <a:r>
              <a:rPr lang="en-US" sz="2400" dirty="0"/>
              <a:t>at 440 sites</a:t>
            </a:r>
          </a:p>
          <a:p>
            <a:pPr lvl="0"/>
            <a:r>
              <a:rPr lang="en-US" sz="2400" dirty="0"/>
              <a:t>Only covariates with </a:t>
            </a:r>
            <a:r>
              <a:rPr lang="en-US" sz="2400" dirty="0" err="1"/>
              <a:t>c.i.’s</a:t>
            </a:r>
            <a:r>
              <a:rPr lang="en-US" sz="2400" dirty="0"/>
              <a:t> not crossing zero are intercept and observer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48" y="2529102"/>
            <a:ext cx="6583878" cy="40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52" y="180804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Model as currently parameterized:</a:t>
            </a:r>
          </a:p>
          <a:p>
            <a:pPr lvl="1"/>
            <a:r>
              <a:rPr lang="en-US" sz="2400" dirty="0"/>
              <a:t>Gives conservative occupancy estimates for Eastern Wood-Pewees</a:t>
            </a:r>
          </a:p>
          <a:p>
            <a:pPr lvl="1"/>
            <a:r>
              <a:rPr lang="en-US" sz="2400" dirty="0"/>
              <a:t>Has surprisingly few significant covariates</a:t>
            </a:r>
          </a:p>
          <a:p>
            <a:pPr lvl="1"/>
            <a:r>
              <a:rPr lang="en-US" sz="2400" dirty="0"/>
              <a:t>Does not work for much rarer Kentucky Warbler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43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52" y="180804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Model </a:t>
            </a:r>
            <a:r>
              <a:rPr lang="en-US" sz="2400" dirty="0"/>
              <a:t>might benefit </a:t>
            </a:r>
            <a:r>
              <a:rPr lang="en-US" sz="2400" dirty="0" smtClean="0"/>
              <a:t>from: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dditional </a:t>
            </a:r>
            <a:r>
              <a:rPr lang="en-US" sz="2400" dirty="0"/>
              <a:t>habitat </a:t>
            </a:r>
            <a:r>
              <a:rPr lang="en-US" sz="2400" dirty="0" smtClean="0"/>
              <a:t>covariates</a:t>
            </a:r>
          </a:p>
          <a:p>
            <a:pPr lvl="1"/>
            <a:r>
              <a:rPr lang="en-US" sz="2400" dirty="0" smtClean="0"/>
              <a:t>More visits to each site within a season</a:t>
            </a:r>
          </a:p>
          <a:p>
            <a:pPr lvl="1"/>
            <a:r>
              <a:rPr lang="en-US" sz="2400" dirty="0" smtClean="0"/>
              <a:t>Forcing occupied sites to have a high occupancy probability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6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Acknowledgments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9803"/>
            <a:ext cx="8596668" cy="38807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/>
          </a:p>
          <a:p>
            <a:r>
              <a:rPr lang="en-US" sz="2400" dirty="0">
                <a:cs typeface="Times New Roman" panose="02020603050405020304" pitchFamily="18" charset="0"/>
              </a:rPr>
              <a:t>U.S. Forest Service (USDA) and Iowa Department of Natural Resources for </a:t>
            </a:r>
            <a:r>
              <a:rPr lang="en-US" sz="2400" dirty="0" smtClean="0">
                <a:cs typeface="Times New Roman" panose="02020603050405020304" pitchFamily="18" charset="0"/>
              </a:rPr>
              <a:t>funding</a:t>
            </a:r>
          </a:p>
          <a:p>
            <a:r>
              <a:rPr lang="en-US" sz="2400" dirty="0"/>
              <a:t>Audrey McCombs and Dr. Philip Dixon for coding the </a:t>
            </a:r>
            <a:r>
              <a:rPr lang="en-US" sz="2400" dirty="0" smtClean="0"/>
              <a:t>model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Jacob </a:t>
            </a:r>
            <a:r>
              <a:rPr lang="en-US" sz="2400" dirty="0">
                <a:cs typeface="Times New Roman" panose="02020603050405020304" pitchFamily="18" charset="0"/>
              </a:rPr>
              <a:t>Newton, </a:t>
            </a:r>
            <a:r>
              <a:rPr lang="en-US" sz="2400" dirty="0" smtClean="0">
                <a:cs typeface="Times New Roman" panose="02020603050405020304" pitchFamily="18" charset="0"/>
              </a:rPr>
              <a:t>Connor </a:t>
            </a:r>
            <a:r>
              <a:rPr lang="en-US" sz="2400" dirty="0" err="1">
                <a:cs typeface="Times New Roman" panose="02020603050405020304" pitchFamily="18" charset="0"/>
              </a:rPr>
              <a:t>Langan</a:t>
            </a:r>
            <a:r>
              <a:rPr lang="en-US" sz="2400" dirty="0">
                <a:cs typeface="Times New Roman" panose="02020603050405020304" pitchFamily="18" charset="0"/>
              </a:rPr>
              <a:t>, Sonia </a:t>
            </a:r>
            <a:r>
              <a:rPr lang="en-US" sz="2400" dirty="0" err="1">
                <a:cs typeface="Times New Roman" panose="02020603050405020304" pitchFamily="18" charset="0"/>
              </a:rPr>
              <a:t>Howlett</a:t>
            </a:r>
            <a:r>
              <a:rPr lang="en-US" sz="2400" dirty="0" smtClean="0">
                <a:cs typeface="Times New Roman" panose="02020603050405020304" pitchFamily="18" charset="0"/>
              </a:rPr>
              <a:t>, and </a:t>
            </a:r>
            <a:r>
              <a:rPr lang="en-US" sz="2400" dirty="0">
                <a:cs typeface="Times New Roman" panose="02020603050405020304" pitchFamily="18" charset="0"/>
              </a:rPr>
              <a:t>Logan Hatfield for </a:t>
            </a:r>
            <a:r>
              <a:rPr lang="en-US" sz="2400" dirty="0" smtClean="0">
                <a:cs typeface="Times New Roman" panose="02020603050405020304" pitchFamily="18" charset="0"/>
              </a:rPr>
              <a:t>2019 project assistance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5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52" y="18080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My study focuses on breeding birds designated as Iowa Species of Greatest Conservation Need (SGCN) in south-central Iowa forests</a:t>
            </a:r>
          </a:p>
          <a:p>
            <a:r>
              <a:rPr lang="en-US" sz="2400" dirty="0"/>
              <a:t>I want to know</a:t>
            </a:r>
          </a:p>
          <a:p>
            <a:pPr lvl="1"/>
            <a:r>
              <a:rPr lang="en-US" sz="2400" dirty="0"/>
              <a:t>Where avian SCGNs are likely to occur</a:t>
            </a:r>
          </a:p>
          <a:p>
            <a:pPr lvl="1"/>
            <a:r>
              <a:rPr lang="en-US" sz="2400" dirty="0"/>
              <a:t>The relationship between occupancy and habitat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21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Species: Eastern Wood-Pewee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26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Eastern Wood-Pewees (</a:t>
            </a:r>
            <a:r>
              <a:rPr lang="en-US" sz="2400" i="1" dirty="0" err="1"/>
              <a:t>Contopus</a:t>
            </a:r>
            <a:r>
              <a:rPr lang="en-US" sz="2400" i="1" dirty="0"/>
              <a:t> </a:t>
            </a:r>
            <a:r>
              <a:rPr lang="en-US" sz="2400" i="1" dirty="0" err="1"/>
              <a:t>virens</a:t>
            </a:r>
            <a:r>
              <a:rPr lang="en-US" sz="2400" dirty="0"/>
              <a:t>) are:</a:t>
            </a:r>
          </a:p>
          <a:p>
            <a:pPr lvl="1"/>
            <a:r>
              <a:rPr lang="en-US" sz="2400" dirty="0"/>
              <a:t>A Species of Greatest Conservation Need in Iowa </a:t>
            </a:r>
          </a:p>
          <a:p>
            <a:pPr lvl="1"/>
            <a:r>
              <a:rPr lang="en-US" sz="2400" dirty="0"/>
              <a:t>Forest-dwelling</a:t>
            </a:r>
          </a:p>
          <a:p>
            <a:pPr lvl="1"/>
            <a:r>
              <a:rPr lang="en-US" sz="2400" dirty="0"/>
              <a:t>Pretty common in my study area </a:t>
            </a:r>
          </a:p>
          <a:p>
            <a:pPr lvl="2"/>
            <a:r>
              <a:rPr lang="en-US" sz="2400" dirty="0" smtClean="0"/>
              <a:t>381/501 </a:t>
            </a:r>
            <a:r>
              <a:rPr lang="en-US" sz="2400" dirty="0"/>
              <a:t>sites known to 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</a:t>
            </a:r>
            <a:r>
              <a:rPr lang="en-US" sz="2400" dirty="0" smtClean="0"/>
              <a:t>be </a:t>
            </a:r>
            <a:r>
              <a:rPr lang="en-US" sz="2400" dirty="0"/>
              <a:t>occupied in 2019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4" b="14737"/>
          <a:stretch/>
        </p:blipFill>
        <p:spPr>
          <a:xfrm>
            <a:off x="6031511" y="2382893"/>
            <a:ext cx="4569592" cy="4127182"/>
          </a:xfrm>
          <a:prstGeom prst="rect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15242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59" y="16687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66883" y="122971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Latent variable: Is the site occupied?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478558" y="2284727"/>
            <a:ext cx="3643085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True occupancy state of site </a:t>
            </a:r>
            <a:r>
              <a:rPr lang="en-US" sz="2400" dirty="0" err="1">
                <a:solidFill>
                  <a:srgbClr val="FFC000"/>
                </a:solidFill>
              </a:rPr>
              <a:t>i</a:t>
            </a:r>
            <a:r>
              <a:rPr lang="en-US" sz="2400" dirty="0">
                <a:solidFill>
                  <a:srgbClr val="FFC000"/>
                </a:solidFill>
              </a:rPr>
              <a:t> during breeding season</a:t>
            </a:r>
          </a:p>
        </p:txBody>
      </p:sp>
    </p:spTree>
    <p:extLst>
      <p:ext uri="{BB962C8B-B14F-4D97-AF65-F5344CB8AC3E}">
        <p14:creationId xmlns:p14="http://schemas.microsoft.com/office/powerpoint/2010/main" val="24146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59" y="16687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6822" y="4728514"/>
            <a:ext cx="2691301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Occupancy probability (</a:t>
            </a:r>
            <a:r>
              <a:rPr lang="el-GR" sz="2400" b="1" dirty="0"/>
              <a:t>ψ</a:t>
            </a:r>
            <a:r>
              <a:rPr lang="en-US" sz="2400" b="1" dirty="0" err="1"/>
              <a:t>i</a:t>
            </a:r>
            <a:r>
              <a:rPr lang="en-US" sz="2400" b="1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2950" y="5519308"/>
            <a:ext cx="209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~Bernoulli</a:t>
            </a:r>
          </a:p>
          <a:p>
            <a:pPr algn="ctr"/>
            <a:r>
              <a:rPr lang="en-US" dirty="0"/>
              <a:t>Prior ~ uniform (0,1)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19" y="1815803"/>
            <a:ext cx="3643085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True occupancy state of site </a:t>
            </a:r>
            <a:r>
              <a:rPr lang="en-US" sz="2400" dirty="0" err="1">
                <a:solidFill>
                  <a:srgbClr val="FFC000"/>
                </a:solidFill>
              </a:rPr>
              <a:t>i</a:t>
            </a:r>
            <a:r>
              <a:rPr lang="en-US" sz="2400" dirty="0">
                <a:solidFill>
                  <a:srgbClr val="FFC000"/>
                </a:solidFill>
              </a:rPr>
              <a:t> during breeding season</a:t>
            </a:r>
          </a:p>
        </p:txBody>
      </p:sp>
      <p:cxnSp>
        <p:nvCxnSpPr>
          <p:cNvPr id="14" name="Straight Arrow Connector 13"/>
          <p:cNvCxnSpPr>
            <a:stCxn id="5" idx="0"/>
          </p:cNvCxnSpPr>
          <p:nvPr/>
        </p:nvCxnSpPr>
        <p:spPr>
          <a:xfrm flipH="1" flipV="1">
            <a:off x="5422472" y="3024168"/>
            <a:ext cx="1" cy="1704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59" y="16687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0453" y="5142730"/>
            <a:ext cx="2691301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Occupancy probability (</a:t>
            </a:r>
            <a:r>
              <a:rPr lang="el-GR" sz="2400" b="1" dirty="0"/>
              <a:t>ψ</a:t>
            </a:r>
            <a:r>
              <a:rPr lang="en-US" sz="2400" b="1" dirty="0" err="1"/>
              <a:t>i</a:t>
            </a:r>
            <a:r>
              <a:rPr lang="en-US" sz="2400" b="1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6581" y="5933524"/>
            <a:ext cx="209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~Bernoulli</a:t>
            </a:r>
          </a:p>
          <a:p>
            <a:pPr algn="ctr"/>
            <a:r>
              <a:rPr lang="en-US" dirty="0"/>
              <a:t>Prior ~ uniform (0,1)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0198" y="880394"/>
            <a:ext cx="3367083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Occupancy covariates*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0219" y="2950497"/>
            <a:ext cx="3643085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True occupancy state of site </a:t>
            </a:r>
            <a:r>
              <a:rPr lang="en-US" sz="2400" dirty="0" err="1">
                <a:solidFill>
                  <a:srgbClr val="FFC000"/>
                </a:solidFill>
              </a:rPr>
              <a:t>i</a:t>
            </a:r>
            <a:r>
              <a:rPr lang="en-US" sz="2400" dirty="0">
                <a:solidFill>
                  <a:srgbClr val="FFC000"/>
                </a:solidFill>
              </a:rPr>
              <a:t> during breeding season</a:t>
            </a:r>
          </a:p>
        </p:txBody>
      </p:sp>
      <p:cxnSp>
        <p:nvCxnSpPr>
          <p:cNvPr id="14" name="Straight Arrow Connector 13"/>
          <p:cNvCxnSpPr>
            <a:stCxn id="5" idx="0"/>
            <a:endCxn id="11" idx="2"/>
          </p:cNvCxnSpPr>
          <p:nvPr/>
        </p:nvCxnSpPr>
        <p:spPr>
          <a:xfrm flipV="1">
            <a:off x="3134342" y="4150826"/>
            <a:ext cx="981955" cy="9919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19886" y="1423956"/>
            <a:ext cx="1094062" cy="3694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0221" y="1090302"/>
            <a:ext cx="2787682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*Occupancy covariates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tree species richness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live basal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oak proportion  (basal area)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canopy closure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shrub density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forest cover in 1 km radius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forest cover in 10 km radius</a:t>
            </a:r>
          </a:p>
        </p:txBody>
      </p:sp>
      <p:sp>
        <p:nvSpPr>
          <p:cNvPr id="26" name="TextBox 25"/>
          <p:cNvSpPr txBox="1"/>
          <p:nvPr/>
        </p:nvSpPr>
        <p:spPr>
          <a:xfrm rot="4276132">
            <a:off x="806689" y="2951427"/>
            <a:ext cx="276806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logit(</a:t>
            </a:r>
            <a:r>
              <a:rPr lang="el-GR" sz="2400" dirty="0">
                <a:solidFill>
                  <a:srgbClr val="FFC000"/>
                </a:solidFill>
              </a:rPr>
              <a:t>ψ</a:t>
            </a:r>
            <a:r>
              <a:rPr lang="en-US" sz="2400" dirty="0" err="1">
                <a:solidFill>
                  <a:srgbClr val="FFC000"/>
                </a:solidFill>
              </a:rPr>
              <a:t>i</a:t>
            </a:r>
            <a:r>
              <a:rPr lang="en-US" sz="2400" dirty="0">
                <a:solidFill>
                  <a:srgbClr val="FFC000"/>
                </a:solidFill>
              </a:rPr>
              <a:t>) = b0 + </a:t>
            </a:r>
            <a:r>
              <a:rPr lang="en-US" sz="2400" dirty="0" err="1">
                <a:solidFill>
                  <a:srgbClr val="FFC000"/>
                </a:solidFill>
              </a:rPr>
              <a:t>bx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59" y="16687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7602" y="5318285"/>
            <a:ext cx="362828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Occupancy probability (</a:t>
            </a:r>
            <a:r>
              <a:rPr lang="el-GR" sz="2400" b="1" dirty="0"/>
              <a:t>ψ</a:t>
            </a:r>
            <a:r>
              <a:rPr lang="en-US" sz="2400" b="1" dirty="0" err="1"/>
              <a:t>i</a:t>
            </a:r>
            <a:r>
              <a:rPr lang="en-US" sz="2400" b="1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4855" y="6149282"/>
            <a:ext cx="209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~Bernoulli</a:t>
            </a:r>
          </a:p>
          <a:p>
            <a:pPr algn="ctr"/>
            <a:r>
              <a:rPr lang="en-US" dirty="0"/>
              <a:t>Prior ~ uniform (0,1)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610" y="1161365"/>
            <a:ext cx="2559183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Occupancy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covariates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8858" y="2933353"/>
            <a:ext cx="3310029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True occupancy state of site </a:t>
            </a:r>
            <a:r>
              <a:rPr lang="en-US" sz="2400" dirty="0" err="1">
                <a:solidFill>
                  <a:srgbClr val="FFC000"/>
                </a:solidFill>
              </a:rPr>
              <a:t>i</a:t>
            </a:r>
            <a:r>
              <a:rPr lang="en-US" sz="2400" dirty="0">
                <a:solidFill>
                  <a:srgbClr val="FFC000"/>
                </a:solidFill>
              </a:rPr>
              <a:t> during breeding season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0762" y="411774"/>
            <a:ext cx="2748563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Bird detected on </a:t>
            </a:r>
            <a:r>
              <a:rPr lang="en-US" sz="2400" dirty="0" smtClean="0"/>
              <a:t> a visit (j)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34761" y="4205932"/>
            <a:ext cx="1328193" cy="10903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98470" y="2021135"/>
            <a:ext cx="1137821" cy="3275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333872" y="1258491"/>
            <a:ext cx="98190" cy="1652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4276132">
            <a:off x="258203" y="3302642"/>
            <a:ext cx="276806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logit(</a:t>
            </a:r>
            <a:r>
              <a:rPr lang="el-GR" sz="2400" dirty="0">
                <a:solidFill>
                  <a:srgbClr val="FFC000"/>
                </a:solidFill>
              </a:rPr>
              <a:t>ψ</a:t>
            </a:r>
            <a:r>
              <a:rPr lang="en-US" sz="2400" dirty="0" err="1">
                <a:solidFill>
                  <a:srgbClr val="FFC000"/>
                </a:solidFill>
              </a:rPr>
              <a:t>i</a:t>
            </a:r>
            <a:r>
              <a:rPr lang="en-US" sz="2400" dirty="0">
                <a:solidFill>
                  <a:srgbClr val="FFC000"/>
                </a:solidFill>
              </a:rPr>
              <a:t>) = b0 + </a:t>
            </a:r>
            <a:r>
              <a:rPr lang="en-US" sz="2400" dirty="0" err="1">
                <a:solidFill>
                  <a:srgbClr val="FFC000"/>
                </a:solidFill>
              </a:rPr>
              <a:t>bx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59" y="16687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7602" y="5318285"/>
            <a:ext cx="362828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Occupancy probability (</a:t>
            </a:r>
            <a:r>
              <a:rPr lang="el-GR" sz="2400" b="1" dirty="0">
                <a:solidFill>
                  <a:schemeClr val="tx1">
                    <a:lumMod val="50000"/>
                  </a:schemeClr>
                </a:solidFill>
              </a:rPr>
              <a:t>ψ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030" y="6149282"/>
            <a:ext cx="230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~Bernoulli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Prior ~ uniform (0,1)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610" y="1161365"/>
            <a:ext cx="2559183" cy="830997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Occupancy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covariates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0733" y="2752658"/>
            <a:ext cx="3310029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True occupancy state of site </a:t>
            </a:r>
            <a:r>
              <a:rPr lang="en-US" sz="2400" dirty="0" err="1">
                <a:solidFill>
                  <a:srgbClr val="FFC000"/>
                </a:solidFill>
              </a:rPr>
              <a:t>i</a:t>
            </a:r>
            <a:r>
              <a:rPr lang="en-US" sz="2400" dirty="0">
                <a:solidFill>
                  <a:srgbClr val="FFC000"/>
                </a:solidFill>
              </a:rPr>
              <a:t> during breeding season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0762" y="411774"/>
            <a:ext cx="2748563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Bird detected on </a:t>
            </a:r>
            <a:r>
              <a:rPr lang="en-US" sz="2400" dirty="0" smtClean="0"/>
              <a:t> a visit (j)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34761" y="3967374"/>
            <a:ext cx="60927" cy="132893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98470" y="2021135"/>
            <a:ext cx="1137821" cy="327517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98857" y="1242771"/>
            <a:ext cx="1202955" cy="1443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4276132">
            <a:off x="258203" y="3302642"/>
            <a:ext cx="276806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logit(</a:t>
            </a:r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ψ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= b0 +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bx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1419" y="5318285"/>
            <a:ext cx="338930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Detection probability on </a:t>
            </a:r>
            <a:r>
              <a:rPr lang="en-US" sz="2400" b="1" dirty="0" smtClean="0"/>
              <a:t>a visit (</a:t>
            </a:r>
            <a:r>
              <a:rPr lang="en-US" sz="2400" b="1" dirty="0" err="1" smtClean="0"/>
              <a:t>pi,j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6878453" y="1242772"/>
            <a:ext cx="37618" cy="40755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31564" y="6149282"/>
            <a:ext cx="209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~Bernoulli</a:t>
            </a:r>
          </a:p>
          <a:p>
            <a:pPr algn="ctr"/>
            <a:r>
              <a:rPr lang="en-US" dirty="0"/>
              <a:t>Prior ~ uniform (0,1)</a:t>
            </a:r>
          </a:p>
        </p:txBody>
      </p:sp>
    </p:spTree>
    <p:extLst>
      <p:ext uri="{BB962C8B-B14F-4D97-AF65-F5344CB8AC3E}">
        <p14:creationId xmlns:p14="http://schemas.microsoft.com/office/powerpoint/2010/main" val="13230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12323869" cy="70700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59" y="16687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7602" y="5318285"/>
            <a:ext cx="362828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Occupancy probability (</a:t>
            </a:r>
            <a:r>
              <a:rPr lang="el-GR" sz="2400" b="1" dirty="0">
                <a:solidFill>
                  <a:schemeClr val="tx1">
                    <a:lumMod val="50000"/>
                  </a:schemeClr>
                </a:solidFill>
              </a:rPr>
              <a:t>ψ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030" y="6149282"/>
            <a:ext cx="230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~Bernoulli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Prior ~ uniform (0,1)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610" y="1161365"/>
            <a:ext cx="2559183" cy="830997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Occupancy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covariates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0733" y="2752658"/>
            <a:ext cx="3310029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True occupancy state of site </a:t>
            </a:r>
            <a:r>
              <a:rPr lang="en-US" sz="2400" dirty="0" err="1">
                <a:solidFill>
                  <a:srgbClr val="FFC000"/>
                </a:solidFill>
              </a:rPr>
              <a:t>i</a:t>
            </a:r>
            <a:r>
              <a:rPr lang="en-US" sz="2400" dirty="0">
                <a:solidFill>
                  <a:srgbClr val="FFC000"/>
                </a:solidFill>
              </a:rPr>
              <a:t> during breeding season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0762" y="411774"/>
            <a:ext cx="2748563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Bird detected on </a:t>
            </a:r>
            <a:r>
              <a:rPr lang="en-US" sz="2400" dirty="0" smtClean="0"/>
              <a:t> a visit (j)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34761" y="3967374"/>
            <a:ext cx="60927" cy="132893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98470" y="2021135"/>
            <a:ext cx="1137821" cy="327517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98857" y="1242771"/>
            <a:ext cx="1202955" cy="1443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4276132">
            <a:off x="258203" y="3302642"/>
            <a:ext cx="276806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logit(</a:t>
            </a:r>
            <a:r>
              <a:rPr lang="el-GR" sz="2400" dirty="0">
                <a:solidFill>
                  <a:schemeClr val="tx1">
                    <a:lumMod val="50000"/>
                  </a:schemeClr>
                </a:solidFill>
              </a:rPr>
              <a:t>ψ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 = b0 +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bx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28456" y="1528485"/>
            <a:ext cx="2929471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99FF"/>
                </a:solidFill>
              </a:rPr>
              <a:t>Detection covariates**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1419" y="5318285"/>
            <a:ext cx="338930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Detection probability on </a:t>
            </a:r>
            <a:r>
              <a:rPr lang="en-US" sz="2400" b="1" dirty="0" smtClean="0"/>
              <a:t>a visit (</a:t>
            </a:r>
            <a:r>
              <a:rPr lang="en-US" sz="2400" b="1" dirty="0" err="1" smtClean="0"/>
              <a:t>pi,j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6878453" y="1242772"/>
            <a:ext cx="37618" cy="40755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969378">
            <a:off x="6258127" y="3499669"/>
            <a:ext cx="3409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logit(</a:t>
            </a:r>
            <a:r>
              <a:rPr lang="en-US" dirty="0" err="1" smtClean="0"/>
              <a:t>p</a:t>
            </a:r>
            <a:r>
              <a:rPr lang="en-US" sz="1400" dirty="0" err="1" smtClean="0"/>
              <a:t>i,j</a:t>
            </a:r>
            <a:r>
              <a:rPr lang="en-US" dirty="0" smtClean="0"/>
              <a:t>) </a:t>
            </a:r>
            <a:r>
              <a:rPr lang="en-US" dirty="0"/>
              <a:t>= b</a:t>
            </a:r>
            <a:r>
              <a:rPr lang="en-US" sz="1000" dirty="0"/>
              <a:t>0</a:t>
            </a:r>
            <a:r>
              <a:rPr lang="en-US" dirty="0"/>
              <a:t> + b</a:t>
            </a:r>
            <a:r>
              <a:rPr lang="en-US" sz="1000" dirty="0"/>
              <a:t>1</a:t>
            </a:r>
            <a:r>
              <a:rPr lang="en-US" dirty="0"/>
              <a:t>x [+ b</a:t>
            </a:r>
            <a:r>
              <a:rPr lang="en-US" sz="1000" dirty="0"/>
              <a:t>2</a:t>
            </a:r>
            <a:r>
              <a:rPr lang="en-US" dirty="0"/>
              <a:t>x^2]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228456" y="2400294"/>
            <a:ext cx="621362" cy="29179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32209" y="2686187"/>
            <a:ext cx="350423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99FF"/>
                </a:solidFill>
              </a:rPr>
              <a:t>**Detection covariates: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6699FF"/>
                </a:solidFill>
              </a:rPr>
              <a:t>time since sunrise (cont. w/ quadratic)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6699FF"/>
                </a:solidFill>
              </a:rPr>
              <a:t>Julian day (cont. w/ quadratic)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6699FF"/>
                </a:solidFill>
              </a:rPr>
              <a:t>observer (binary)</a:t>
            </a:r>
          </a:p>
          <a:p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30688" y="6147684"/>
            <a:ext cx="209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~Bernoulli</a:t>
            </a:r>
          </a:p>
          <a:p>
            <a:pPr algn="ctr"/>
            <a:r>
              <a:rPr lang="en-US" dirty="0"/>
              <a:t>Prior ~ uniform (0,1)</a:t>
            </a:r>
          </a:p>
        </p:txBody>
      </p:sp>
    </p:spTree>
    <p:extLst>
      <p:ext uri="{BB962C8B-B14F-4D97-AF65-F5344CB8AC3E}">
        <p14:creationId xmlns:p14="http://schemas.microsoft.com/office/powerpoint/2010/main" val="37455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3">
      <a:dk1>
        <a:srgbClr val="000000"/>
      </a:dk1>
      <a:lt1>
        <a:sysClr val="window" lastClr="FFFFFF"/>
      </a:lt1>
      <a:dk2>
        <a:srgbClr val="000000"/>
      </a:dk2>
      <a:lt2>
        <a:srgbClr val="E5C243"/>
      </a:lt2>
      <a:accent1>
        <a:srgbClr val="A5300F"/>
      </a:accent1>
      <a:accent2>
        <a:srgbClr val="EF9769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</TotalTime>
  <Words>780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Facet</vt:lpstr>
      <vt:lpstr>Occupancy Modeling of Eastern Wood-Pewees </vt:lpstr>
      <vt:lpstr>Introduction</vt:lpstr>
      <vt:lpstr>Example Species: Eastern Wood-Pewee</vt:lpstr>
      <vt:lpstr>Model </vt:lpstr>
      <vt:lpstr>Model </vt:lpstr>
      <vt:lpstr>Model </vt:lpstr>
      <vt:lpstr>Model </vt:lpstr>
      <vt:lpstr>Model </vt:lpstr>
      <vt:lpstr>Model </vt:lpstr>
      <vt:lpstr>Model </vt:lpstr>
      <vt:lpstr>Results</vt:lpstr>
      <vt:lpstr>Results</vt:lpstr>
      <vt:lpstr>PowerPoint Presentation</vt:lpstr>
      <vt:lpstr>PowerPoint Presentation</vt:lpstr>
      <vt:lpstr>Does this model work for another, rarer species?</vt:lpstr>
      <vt:lpstr>Answer: Not really…</vt:lpstr>
      <vt:lpstr>Discussion</vt:lpstr>
      <vt:lpstr>Discussion</vt:lpstr>
      <vt:lpstr>Acknowledgments</vt:lpstr>
      <vt:lpstr>Questions?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Modeling of Eastern Wood-Pewees </dc:title>
  <dc:creator>West, Benjamin M [NREM]</dc:creator>
  <cp:lastModifiedBy>West, Benjamin M [NREM]</cp:lastModifiedBy>
  <cp:revision>45</cp:revision>
  <dcterms:created xsi:type="dcterms:W3CDTF">2019-12-11T19:20:14Z</dcterms:created>
  <dcterms:modified xsi:type="dcterms:W3CDTF">2019-12-18T19:57:37Z</dcterms:modified>
</cp:coreProperties>
</file>