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8" r:id="rId4"/>
    <p:sldId id="260" r:id="rId5"/>
    <p:sldId id="308" r:id="rId6"/>
    <p:sldId id="292" r:id="rId7"/>
    <p:sldId id="293" r:id="rId8"/>
    <p:sldId id="29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295" r:id="rId17"/>
    <p:sldId id="300" r:id="rId18"/>
    <p:sldId id="313" r:id="rId19"/>
    <p:sldId id="297" r:id="rId20"/>
    <p:sldId id="303" r:id="rId21"/>
    <p:sldId id="314" r:id="rId22"/>
    <p:sldId id="316" r:id="rId23"/>
    <p:sldId id="31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30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20B4-F3FB-4C61-BE41-A3CBA5B7435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CEE1-F373-46C1-9E7C-7DE96CDC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0020" y="2501297"/>
            <a:ext cx="6759574" cy="26161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Applying hierarchical distance sampling in 'unmarked' to Iowa forest birds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M. West</a:t>
            </a:r>
          </a:p>
        </p:txBody>
      </p:sp>
      <p:pic>
        <p:nvPicPr>
          <p:cNvPr id="4" name="Picture 10" descr="Image may contain: bi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72245" y="26108025"/>
            <a:ext cx="1300698" cy="15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1" y="163286"/>
            <a:ext cx="4321419" cy="58321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284786" y="4059767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Benjamin M. West and Stephen J. </a:t>
            </a:r>
            <a:r>
              <a:rPr lang="en-US" sz="2400" dirty="0" err="1"/>
              <a:t>Dinsmore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88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2" y="152399"/>
            <a:ext cx="9208182" cy="1752599"/>
          </a:xfrm>
        </p:spPr>
        <p:txBody>
          <a:bodyPr/>
          <a:lstStyle/>
          <a:p>
            <a:r>
              <a:rPr lang="en-US" dirty="0" smtClean="0"/>
              <a:t>Modeling detectability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977" y="1415140"/>
            <a:ext cx="10830152" cy="4191001"/>
          </a:xfrm>
        </p:spPr>
        <p:txBody>
          <a:bodyPr>
            <a:normAutofit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Detectability can be modeled using distance sampling 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600" dirty="0" smtClean="0">
                <a:cs typeface="Times New Roman" panose="02020603050405020304" pitchFamily="18" charset="0"/>
              </a:rPr>
              <a:t>Most commonly used for birds and marine mammals, but can be applied to many other taxa (e.g., </a:t>
            </a:r>
            <a:r>
              <a:rPr lang="en-US" sz="2600" dirty="0" err="1" smtClean="0">
                <a:cs typeface="Times New Roman" panose="02020603050405020304" pitchFamily="18" charset="0"/>
              </a:rPr>
              <a:t>herps</a:t>
            </a:r>
            <a:r>
              <a:rPr lang="en-US" sz="2600" dirty="0" smtClean="0">
                <a:cs typeface="Times New Roman" panose="02020603050405020304" pitchFamily="18" charset="0"/>
              </a:rPr>
              <a:t>)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Detection probability (p) declines with distance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Different functions can be used to describe the decline in detection probability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Can include covariates (e.g., observer, wind speed)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R packages: ‘unmarked’, ‘detect’, ‘Distance’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3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functions</a:t>
            </a:r>
            <a:endParaRPr lang="en-US" dirty="0"/>
          </a:p>
        </p:txBody>
      </p:sp>
      <p:pic>
        <p:nvPicPr>
          <p:cNvPr id="1026" name="Picture 2" descr="https://journals.plos.org/plosone/article/figure/image?size=large&amp;id=info:doi/10.1371/journal.pone.0149298.g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69" y="1491626"/>
            <a:ext cx="6563060" cy="44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38036" y="6089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Clark, R.G., 2016. Statistical efficiency in distance sampling. 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PloS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11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(3).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8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32" y="2570276"/>
            <a:ext cx="9404723" cy="1400530"/>
          </a:xfrm>
        </p:spPr>
        <p:txBody>
          <a:bodyPr/>
          <a:lstStyle/>
          <a:p>
            <a:r>
              <a:rPr lang="en-US" dirty="0" smtClean="0"/>
              <a:t>Selecting detection functions and detection covariates for distance sampling in ‘unmarked’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0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2" y="152399"/>
            <a:ext cx="9208182" cy="1752599"/>
          </a:xfrm>
        </p:spPr>
        <p:txBody>
          <a:bodyPr/>
          <a:lstStyle/>
          <a:p>
            <a:r>
              <a:rPr lang="en-US" dirty="0" smtClean="0"/>
              <a:t>Modeling availability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8527" y="1243690"/>
            <a:ext cx="10830152" cy="4880885"/>
          </a:xfrm>
        </p:spPr>
        <p:txBody>
          <a:bodyPr>
            <a:normAutofit fontScale="85000" lnSpcReduction="1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At least two different sampling schemes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Times New Roman" panose="02020603050405020304" pitchFamily="18" charset="0"/>
              </a:rPr>
              <a:t>Multiple visits: N-mixture models or hierarchical distance sampling incorporate this (‘unmarked’ can do both)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Times New Roman" panose="02020603050405020304" pitchFamily="18" charset="0"/>
              </a:rPr>
              <a:t>Removal sampling</a:t>
            </a:r>
          </a:p>
          <a:p>
            <a:pPr marL="1646746" lvl="2" indent="-457189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Chunk a point count into multiple time bins, once you hear a bird don’t count it in later time bins (thus “removing” it)</a:t>
            </a:r>
          </a:p>
          <a:p>
            <a:pPr marL="1646746" lvl="2" indent="-457189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Times New Roman" panose="02020603050405020304" pitchFamily="18" charset="0"/>
              </a:rPr>
              <a:t>Implemented for point counts in R package ‘detect;’ can be combined with distance sampling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Covariates can include things like time of year and time of day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Combining multiple visits AND removal sampling with distance in a non-Bayesian framework is difficult (no good way to do this in R)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Reference for removal sampling in ‘detect’: </a:t>
            </a:r>
            <a:r>
              <a:rPr lang="en-US" dirty="0" err="1" smtClean="0"/>
              <a:t>Sólymos</a:t>
            </a:r>
            <a:r>
              <a:rPr lang="en-US" dirty="0"/>
              <a:t>, P., Matsuoka, S.M., Bayne, E.M., </a:t>
            </a:r>
            <a:r>
              <a:rPr lang="en-US" dirty="0" err="1"/>
              <a:t>Lele</a:t>
            </a:r>
            <a:r>
              <a:rPr lang="en-US" dirty="0"/>
              <a:t>, S.R., Fontaine, P., Cumming, S.G., </a:t>
            </a:r>
            <a:r>
              <a:rPr lang="en-US" dirty="0" err="1"/>
              <a:t>Stralberg</a:t>
            </a:r>
            <a:r>
              <a:rPr lang="en-US" dirty="0"/>
              <a:t>, D., </a:t>
            </a:r>
            <a:r>
              <a:rPr lang="en-US" dirty="0" err="1"/>
              <a:t>Schmiegelow</a:t>
            </a:r>
            <a:r>
              <a:rPr lang="en-US" dirty="0"/>
              <a:t>, F.K. and Song, S.J., 2013. Calibrating indices of avian density from non‐standardized survey data: Making the most of a messy situation. </a:t>
            </a:r>
            <a:r>
              <a:rPr lang="en-US" i="1" dirty="0"/>
              <a:t>Methods in Ecology and Evolution</a:t>
            </a:r>
            <a:r>
              <a:rPr lang="en-US" dirty="0"/>
              <a:t>, </a:t>
            </a:r>
            <a:r>
              <a:rPr lang="en-US" i="1" dirty="0"/>
              <a:t>4</a:t>
            </a:r>
            <a:r>
              <a:rPr lang="en-US" dirty="0"/>
              <a:t>(11), pp.1047-1058.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789507" lvl="1" indent="0">
              <a:buNone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1646746" lvl="2" indent="-457189">
              <a:buFont typeface="Arial" panose="020B0604020202020204" pitchFamily="34" charset="0"/>
              <a:buChar char="•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6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324" y="2313101"/>
            <a:ext cx="8724901" cy="1400530"/>
          </a:xfrm>
        </p:spPr>
        <p:txBody>
          <a:bodyPr/>
          <a:lstStyle/>
          <a:p>
            <a:r>
              <a:rPr lang="en-US" dirty="0" smtClean="0"/>
              <a:t>Incorporating availability covariates into hierarchical distance sampling in ‘unmarked’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9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2" y="152399"/>
            <a:ext cx="9208182" cy="1752599"/>
          </a:xfrm>
        </p:spPr>
        <p:txBody>
          <a:bodyPr/>
          <a:lstStyle/>
          <a:p>
            <a:r>
              <a:rPr lang="en-US" dirty="0" smtClean="0"/>
              <a:t>Modeling abundance (or density)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0902" y="1338940"/>
            <a:ext cx="10830152" cy="4191001"/>
          </a:xfrm>
        </p:spPr>
        <p:txBody>
          <a:bodyPr>
            <a:normAutofit fontScale="85000" lnSpcReduction="2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I will focus on hierarchical distance sampling here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Given p = P(detectable), phi = P(available), a = area sampled, and d = number detected, overall abundance in its simplest form can be calculated as:</a:t>
            </a:r>
          </a:p>
          <a:p>
            <a:pPr marL="389457" indent="0" algn="ctr">
              <a:buNone/>
            </a:pP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cs typeface="Times New Roman" panose="02020603050405020304" pitchFamily="18" charset="0"/>
              </a:rPr>
              <a:t>    d/(phi*p)*a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With hierarchical distance sampling, abundance as a point scale is treated as a random variable and can accommodate covariates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Reference for hierarchical distance sampling: </a:t>
            </a:r>
            <a:r>
              <a:rPr lang="en-US" dirty="0"/>
              <a:t>Chandler, R.B., </a:t>
            </a:r>
            <a:r>
              <a:rPr lang="en-US" dirty="0" err="1"/>
              <a:t>Royle</a:t>
            </a:r>
            <a:r>
              <a:rPr lang="en-US" dirty="0"/>
              <a:t>, J.A. and King, D.I., 2011. Inference about density and temporary emigration in unmarked populations. </a:t>
            </a:r>
            <a:r>
              <a:rPr lang="en-US" i="1" dirty="0"/>
              <a:t>Ecology</a:t>
            </a:r>
            <a:r>
              <a:rPr lang="en-US" dirty="0"/>
              <a:t>, </a:t>
            </a:r>
            <a:r>
              <a:rPr lang="en-US" i="1" dirty="0"/>
              <a:t>92</a:t>
            </a:r>
            <a:r>
              <a:rPr lang="en-US" dirty="0"/>
              <a:t>(7), pp.1429-1435.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646746" lvl="2" indent="-457189">
              <a:buFont typeface="Arial" panose="020B0604020202020204" pitchFamily="34" charset="0"/>
              <a:buChar char="•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6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58" y="307894"/>
            <a:ext cx="9517067" cy="1752599"/>
          </a:xfrm>
        </p:spPr>
        <p:txBody>
          <a:bodyPr/>
          <a:lstStyle/>
          <a:p>
            <a:r>
              <a:rPr lang="en-US" sz="3200" dirty="0" smtClean="0"/>
              <a:t>Abundance covariate hierarchy </a:t>
            </a:r>
            <a:r>
              <a:rPr lang="en-US" sz="3200" dirty="0"/>
              <a:t>for </a:t>
            </a:r>
            <a:r>
              <a:rPr lang="en-US" sz="3200" dirty="0" smtClean="0"/>
              <a:t>my study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23258" y="2909613"/>
            <a:ext cx="4374994" cy="1464231"/>
            <a:chOff x="55493" y="2510169"/>
            <a:chExt cx="4374994" cy="1464231"/>
          </a:xfrm>
        </p:grpSpPr>
        <p:sp>
          <p:nvSpPr>
            <p:cNvPr id="4" name="TextBox 3"/>
            <p:cNvSpPr txBox="1"/>
            <p:nvPr/>
          </p:nvSpPr>
          <p:spPr>
            <a:xfrm>
              <a:off x="55493" y="2510169"/>
              <a:ext cx="4374994" cy="14642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-Size of nearest forest patch</a:t>
              </a:r>
            </a:p>
            <a:p>
              <a:r>
                <a:rPr lang="en-US" sz="2000" dirty="0"/>
                <a:t>-Proportion forest in 1 km radius</a:t>
              </a:r>
            </a:p>
            <a:p>
              <a:r>
                <a:rPr lang="en-US" sz="2000" dirty="0"/>
                <a:t>-Proportion forest in 10 km radius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493" y="2510169"/>
              <a:ext cx="4374993" cy="419457"/>
            </a:xfrm>
            <a:prstGeom prst="round2Same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LANDSCAPE SCALE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40972" y="5022647"/>
            <a:ext cx="2523938" cy="857497"/>
            <a:chOff x="5399315" y="4374332"/>
            <a:chExt cx="2220687" cy="857497"/>
          </a:xfrm>
          <a:solidFill>
            <a:schemeClr val="accent3">
              <a:lumMod val="7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5399315" y="4448636"/>
              <a:ext cx="2220687" cy="783193"/>
            </a:xfrm>
            <a:prstGeom prst="roundRect">
              <a:avLst/>
            </a:prstGeom>
            <a:grp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Distance to edge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9315" y="4374332"/>
              <a:ext cx="2220687" cy="419457"/>
            </a:xfrm>
            <a:prstGeom prst="round2Same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EDGE EFFECTS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3751" y="1496460"/>
            <a:ext cx="4124620" cy="2145268"/>
            <a:chOff x="576457" y="2510169"/>
            <a:chExt cx="3854029" cy="2145268"/>
          </a:xfrm>
        </p:grpSpPr>
        <p:sp>
          <p:nvSpPr>
            <p:cNvPr id="15" name="TextBox 14"/>
            <p:cNvSpPr txBox="1"/>
            <p:nvPr/>
          </p:nvSpPr>
          <p:spPr>
            <a:xfrm>
              <a:off x="576457" y="2510169"/>
              <a:ext cx="3854029" cy="214526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-Species richness</a:t>
              </a:r>
            </a:p>
            <a:p>
              <a:r>
                <a:rPr lang="en-US" sz="2000" dirty="0"/>
                <a:t>-Total live tree basal area</a:t>
              </a:r>
            </a:p>
            <a:p>
              <a:r>
                <a:rPr lang="en-US" sz="2000" dirty="0"/>
                <a:t>-Total dead tree basal area</a:t>
              </a:r>
            </a:p>
            <a:p>
              <a:r>
                <a:rPr lang="en-US" sz="2000" dirty="0"/>
                <a:t>-Proportion of basal that is oak (proportion oak)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457" y="2510169"/>
              <a:ext cx="3854029" cy="419457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TREE CHARACTERISTICS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94409" y="4512578"/>
            <a:ext cx="3925991" cy="1804749"/>
            <a:chOff x="576457" y="2510169"/>
            <a:chExt cx="3854029" cy="1804749"/>
          </a:xfrm>
        </p:grpSpPr>
        <p:sp>
          <p:nvSpPr>
            <p:cNvPr id="18" name="TextBox 17"/>
            <p:cNvSpPr txBox="1"/>
            <p:nvPr/>
          </p:nvSpPr>
          <p:spPr>
            <a:xfrm>
              <a:off x="576457" y="2510169"/>
              <a:ext cx="3854029" cy="180474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-Shrub stem density</a:t>
              </a:r>
            </a:p>
            <a:p>
              <a:r>
                <a:rPr lang="en-US" sz="2000" dirty="0"/>
                <a:t>-% grass cover</a:t>
              </a:r>
            </a:p>
            <a:p>
              <a:r>
                <a:rPr lang="en-US" sz="2000" dirty="0"/>
                <a:t>-%  leaf litter cover</a:t>
              </a:r>
            </a:p>
            <a:p>
              <a:r>
                <a:rPr lang="en-US" sz="2000" dirty="0"/>
                <a:t>-%  “green” ground cover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6457" y="2510169"/>
              <a:ext cx="3854029" cy="419457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AT OR NEAR GROUND LEVEL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9136B-6A02-49C2-A0B6-775C0DBEF145}"/>
              </a:ext>
            </a:extLst>
          </p:cNvPr>
          <p:cNvGrpSpPr/>
          <p:nvPr/>
        </p:nvGrpSpPr>
        <p:grpSpPr>
          <a:xfrm>
            <a:off x="1351210" y="1424276"/>
            <a:ext cx="2744749" cy="857497"/>
            <a:chOff x="5399315" y="4374332"/>
            <a:chExt cx="2220687" cy="8574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17DA98-9C9E-492F-8EF3-DE8FF347E961}"/>
                </a:ext>
              </a:extLst>
            </p:cNvPr>
            <p:cNvSpPr txBox="1"/>
            <p:nvPr/>
          </p:nvSpPr>
          <p:spPr>
            <a:xfrm>
              <a:off x="5399315" y="4448636"/>
              <a:ext cx="2220687" cy="78319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Year (</a:t>
              </a:r>
              <a:r>
                <a:rPr lang="en-US" sz="2000" dirty="0" smtClean="0"/>
                <a:t>categorical</a:t>
              </a:r>
              <a:r>
                <a:rPr lang="en-US" sz="2000" dirty="0"/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313E67-84A7-49CB-B82D-F94D6598448D}"/>
                </a:ext>
              </a:extLst>
            </p:cNvPr>
            <p:cNvSpPr txBox="1"/>
            <p:nvPr/>
          </p:nvSpPr>
          <p:spPr>
            <a:xfrm>
              <a:off x="5399315" y="4374332"/>
              <a:ext cx="2220687" cy="419457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YEAR EFFECTS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0F945F0-1690-4F35-9334-75D16F81CB29}"/>
              </a:ext>
            </a:extLst>
          </p:cNvPr>
          <p:cNvSpPr/>
          <p:nvPr/>
        </p:nvSpPr>
        <p:spPr>
          <a:xfrm>
            <a:off x="2223641" y="2368020"/>
            <a:ext cx="430924" cy="529284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FCF53A9-E01B-4876-AADA-A40D6FF85906}"/>
              </a:ext>
            </a:extLst>
          </p:cNvPr>
          <p:cNvSpPr/>
          <p:nvPr/>
        </p:nvSpPr>
        <p:spPr>
          <a:xfrm>
            <a:off x="2292661" y="4433603"/>
            <a:ext cx="430924" cy="529284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3C2D78-50A4-4467-9EB6-3E5B212B60AD}"/>
              </a:ext>
            </a:extLst>
          </p:cNvPr>
          <p:cNvSpPr/>
          <p:nvPr/>
        </p:nvSpPr>
        <p:spPr>
          <a:xfrm>
            <a:off x="8192384" y="3702879"/>
            <a:ext cx="430924" cy="7307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D4826C0B-C237-4D57-B76F-9DA4D229430F}"/>
              </a:ext>
            </a:extLst>
          </p:cNvPr>
          <p:cNvSpPr/>
          <p:nvPr/>
        </p:nvSpPr>
        <p:spPr>
          <a:xfrm rot="16200000" flipV="1">
            <a:off x="4547222" y="3290274"/>
            <a:ext cx="3626187" cy="850147"/>
          </a:xfrm>
          <a:prstGeom prst="bentUp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434A-A79E-4FBE-8F05-CFB73C90FFEF}"/>
              </a:ext>
            </a:extLst>
          </p:cNvPr>
          <p:cNvSpPr/>
          <p:nvPr/>
        </p:nvSpPr>
        <p:spPr>
          <a:xfrm>
            <a:off x="3929879" y="5355170"/>
            <a:ext cx="2220687" cy="17327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268" y="275129"/>
            <a:ext cx="10018713" cy="1752599"/>
          </a:xfrm>
        </p:spPr>
        <p:txBody>
          <a:bodyPr/>
          <a:lstStyle/>
          <a:p>
            <a:r>
              <a:rPr lang="en-US" dirty="0"/>
              <a:t>Acadian </a:t>
            </a:r>
            <a:r>
              <a:rPr lang="en-US" dirty="0" smtClean="0"/>
              <a:t>Flycatcher Predictions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35E34-5EC0-40DE-9037-541FF532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744" y="1556657"/>
            <a:ext cx="7813364" cy="6272804"/>
          </a:xfrm>
        </p:spPr>
        <p:txBody>
          <a:bodyPr/>
          <a:lstStyle/>
          <a:p>
            <a:r>
              <a:rPr lang="en-US" dirty="0"/>
              <a:t>Forest cover at 1 km and 10 km (+)</a:t>
            </a:r>
          </a:p>
          <a:p>
            <a:r>
              <a:rPr lang="en-US" dirty="0"/>
              <a:t>Patch size (+)</a:t>
            </a:r>
          </a:p>
          <a:p>
            <a:r>
              <a:rPr lang="en-US" dirty="0"/>
              <a:t>Distance to edge (+)</a:t>
            </a:r>
          </a:p>
          <a:p>
            <a:r>
              <a:rPr lang="en-US" dirty="0"/>
              <a:t>Live tree basal area (+)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DDED6C7-987A-4AE3-B331-F136FAB16E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69" y="1556657"/>
            <a:ext cx="3363492" cy="44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7699" y="176332"/>
            <a:ext cx="9353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EDBE6"/>
                </a:solidFill>
                <a:ea typeface="+mj-ea"/>
                <a:cs typeface="+mj-cs"/>
              </a:rPr>
              <a:t>Incorporating </a:t>
            </a:r>
            <a:r>
              <a:rPr lang="en-US" sz="3200" dirty="0" smtClean="0">
                <a:solidFill>
                  <a:srgbClr val="CEDBE6"/>
                </a:solidFill>
                <a:ea typeface="+mj-ea"/>
                <a:cs typeface="+mj-cs"/>
              </a:rPr>
              <a:t>abundance </a:t>
            </a:r>
            <a:r>
              <a:rPr lang="en-US" sz="3200" dirty="0">
                <a:solidFill>
                  <a:srgbClr val="CEDBE6"/>
                </a:solidFill>
                <a:ea typeface="+mj-ea"/>
                <a:cs typeface="+mj-cs"/>
              </a:rPr>
              <a:t>covariates into hierarchical distance sampling in ‘unmarked</a:t>
            </a:r>
            <a:r>
              <a:rPr lang="en-US" sz="3200" dirty="0" smtClean="0">
                <a:solidFill>
                  <a:srgbClr val="CEDBE6"/>
                </a:solidFill>
                <a:ea typeface="+mj-ea"/>
                <a:cs typeface="+mj-cs"/>
              </a:rPr>
              <a:t>’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485901"/>
            <a:ext cx="10925402" cy="4463476"/>
          </a:xfrm>
        </p:spPr>
        <p:txBody>
          <a:bodyPr>
            <a:normAutofit fontScale="62500" lnSpcReduction="2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Covariate key (all numeric covariates center scaled)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year = survey year (factor)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nearest_patch_size</a:t>
            </a:r>
            <a:r>
              <a:rPr lang="en-US" sz="2400" dirty="0" smtClean="0">
                <a:cs typeface="Times New Roman" panose="02020603050405020304" pitchFamily="18" charset="0"/>
              </a:rPr>
              <a:t> = area of closest forest patch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fprop1km and fprop10km = proportion of land area covered by forest in 1 km and 10 km, respectively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dist_edge</a:t>
            </a:r>
            <a:r>
              <a:rPr lang="en-US" sz="2400" dirty="0" smtClean="0">
                <a:cs typeface="Times New Roman" panose="02020603050405020304" pitchFamily="18" charset="0"/>
              </a:rPr>
              <a:t> = distance to forest edge (</a:t>
            </a:r>
            <a:r>
              <a:rPr lang="en-US" sz="2400" dirty="0">
                <a:cs typeface="Times New Roman" panose="02020603050405020304" pitchFamily="18" charset="0"/>
              </a:rPr>
              <a:t>before </a:t>
            </a:r>
            <a:r>
              <a:rPr lang="en-US" sz="2400" dirty="0" smtClean="0">
                <a:cs typeface="Times New Roman" panose="02020603050405020304" pitchFamily="18" charset="0"/>
              </a:rPr>
              <a:t>center-scaling, 0 if not in forest)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spp_rich</a:t>
            </a:r>
            <a:r>
              <a:rPr lang="en-US" sz="2400" dirty="0" smtClean="0">
                <a:cs typeface="Times New Roman" panose="02020603050405020304" pitchFamily="18" charset="0"/>
              </a:rPr>
              <a:t> = tree species richness in 1m factor prism sample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live_basal</a:t>
            </a:r>
            <a:r>
              <a:rPr lang="en-US" sz="2400" dirty="0" smtClean="0">
                <a:cs typeface="Times New Roman" panose="02020603050405020304" pitchFamily="18" charset="0"/>
              </a:rPr>
              <a:t> = basal area of all live trees in </a:t>
            </a:r>
            <a:r>
              <a:rPr lang="en-US" sz="2400" dirty="0">
                <a:cs typeface="Times New Roman" panose="02020603050405020304" pitchFamily="18" charset="0"/>
              </a:rPr>
              <a:t>1m factor prism </a:t>
            </a:r>
            <a:r>
              <a:rPr lang="en-US" sz="2400" dirty="0" smtClean="0">
                <a:cs typeface="Times New Roman" panose="02020603050405020304" pitchFamily="18" charset="0"/>
              </a:rPr>
              <a:t>sample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dead_basal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= basal area of all </a:t>
            </a:r>
            <a:r>
              <a:rPr lang="en-US" sz="2400" dirty="0" smtClean="0">
                <a:cs typeface="Times New Roman" panose="02020603050405020304" pitchFamily="18" charset="0"/>
              </a:rPr>
              <a:t>dead </a:t>
            </a:r>
            <a:r>
              <a:rPr lang="en-US" sz="2400" dirty="0">
                <a:cs typeface="Times New Roman" panose="02020603050405020304" pitchFamily="18" charset="0"/>
              </a:rPr>
              <a:t>trees in 1m factor prism </a:t>
            </a:r>
            <a:r>
              <a:rPr lang="en-US" sz="2400" dirty="0" smtClean="0">
                <a:cs typeface="Times New Roman" panose="02020603050405020304" pitchFamily="18" charset="0"/>
              </a:rPr>
              <a:t>sample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oak_prop</a:t>
            </a:r>
            <a:r>
              <a:rPr lang="en-US" sz="2400" dirty="0" smtClean="0">
                <a:cs typeface="Times New Roman" panose="02020603050405020304" pitchFamily="18" charset="0"/>
              </a:rPr>
              <a:t> = proportion of basal area comprised by oaks (0 if no trees)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grass_prop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= proportion of ground covered by </a:t>
            </a:r>
            <a:r>
              <a:rPr lang="en-US" sz="2400" dirty="0" err="1" smtClean="0">
                <a:cs typeface="Times New Roman" panose="02020603050405020304" pitchFamily="18" charset="0"/>
              </a:rPr>
              <a:t>graminoids</a:t>
            </a:r>
            <a:r>
              <a:rPr lang="en-US" sz="2400" dirty="0" smtClean="0">
                <a:cs typeface="Times New Roman" panose="02020603050405020304" pitchFamily="18" charset="0"/>
              </a:rPr>
              <a:t> (e.g., grass)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litter_prop</a:t>
            </a:r>
            <a:r>
              <a:rPr lang="en-US" sz="2400" dirty="0" smtClean="0">
                <a:cs typeface="Times New Roman" panose="02020603050405020304" pitchFamily="18" charset="0"/>
              </a:rPr>
              <a:t> = proportion of ground covered by leaf litter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green_prop</a:t>
            </a:r>
            <a:r>
              <a:rPr lang="en-US" sz="2400" dirty="0" smtClean="0">
                <a:cs typeface="Times New Roman" panose="02020603050405020304" pitchFamily="18" charset="0"/>
              </a:rPr>
              <a:t> = proportion of ground covered by herbs or green leaves of small woody plants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Times New Roman" panose="02020603050405020304" pitchFamily="18" charset="0"/>
              </a:rPr>
              <a:t>shrub_dens</a:t>
            </a:r>
            <a:r>
              <a:rPr lang="en-US" sz="2400" dirty="0" smtClean="0">
                <a:cs typeface="Times New Roman" panose="02020603050405020304" pitchFamily="18" charset="0"/>
              </a:rPr>
              <a:t> = density of shrub stems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646746" lvl="2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08" y="202301"/>
            <a:ext cx="10018713" cy="1752599"/>
          </a:xfrm>
        </p:spPr>
        <p:txBody>
          <a:bodyPr/>
          <a:lstStyle/>
          <a:p>
            <a:r>
              <a:rPr lang="en-US" dirty="0"/>
              <a:t>Acadian </a:t>
            </a:r>
            <a:r>
              <a:rPr lang="en-US" dirty="0" smtClean="0"/>
              <a:t>Flycatcher Results</a:t>
            </a:r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DDED6C7-987A-4AE3-B331-F136FAB16E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60" y="1388115"/>
            <a:ext cx="3363492" cy="440045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394724" y="14095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Forest cover at 10 km (+)</a:t>
            </a:r>
          </a:p>
          <a:p>
            <a:r>
              <a:rPr lang="en-US" dirty="0"/>
              <a:t>Patch size (-)</a:t>
            </a:r>
          </a:p>
          <a:p>
            <a:r>
              <a:rPr lang="en-US" dirty="0"/>
              <a:t>Distance to edge </a:t>
            </a:r>
            <a:r>
              <a:rPr lang="en-US" dirty="0" smtClean="0"/>
              <a:t>(+)</a:t>
            </a:r>
            <a:endParaRPr lang="en-US" dirty="0"/>
          </a:p>
          <a:p>
            <a:r>
              <a:rPr lang="en-US" dirty="0"/>
              <a:t>Live tree basal area, spp. richness, proportion oak(+)</a:t>
            </a:r>
          </a:p>
          <a:p>
            <a:r>
              <a:rPr lang="en-US" dirty="0"/>
              <a:t>Shrub density and grass cover (-)</a:t>
            </a:r>
          </a:p>
          <a:p>
            <a:r>
              <a:rPr lang="en-US" dirty="0"/>
              <a:t>Litter cover (+)</a:t>
            </a:r>
          </a:p>
        </p:txBody>
      </p:sp>
    </p:spTree>
    <p:extLst>
      <p:ext uri="{BB962C8B-B14F-4D97-AF65-F5344CB8AC3E}">
        <p14:creationId xmlns:p14="http://schemas.microsoft.com/office/powerpoint/2010/main" val="19184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1" y="294289"/>
            <a:ext cx="10018713" cy="1752599"/>
          </a:xfrm>
        </p:spPr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83159" y="1539293"/>
            <a:ext cx="7756357" cy="3124201"/>
          </a:xfrm>
        </p:spPr>
        <p:txBody>
          <a:bodyPr>
            <a:normAutofit fontScale="92500" lnSpcReduction="2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Estimate densities of bird species of conservation concern in south-central Iowa forests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Determine relationships between habitat characteristics and bird densities to potentially inform management</a:t>
            </a:r>
            <a:endParaRPr lang="en-US" sz="3400" dirty="0"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6882" y="1312102"/>
            <a:ext cx="4044248" cy="4849212"/>
            <a:chOff x="371568" y="1539293"/>
            <a:chExt cx="3415207" cy="4268902"/>
          </a:xfrm>
        </p:grpSpPr>
        <p:pic>
          <p:nvPicPr>
            <p:cNvPr id="9" name="Content Placeholder 3">
              <a:extLst>
                <a:ext uri="{FF2B5EF4-FFF2-40B4-BE49-F238E27FC236}">
                  <a16:creationId xmlns:a16="http://schemas.microsoft.com/office/drawing/2014/main" id="{2DDED6C7-987A-4AE3-B331-F136FAB16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1568" y="1539293"/>
              <a:ext cx="3415207" cy="4268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1568" y="1539293"/>
              <a:ext cx="1957975" cy="338554"/>
            </a:xfrm>
            <a:prstGeom prst="rect">
              <a:avLst/>
            </a:prstGeom>
            <a:solidFill>
              <a:schemeClr val="bg2">
                <a:lumMod val="75000"/>
                <a:lumOff val="25000"/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glow rad="127000">
                      <a:schemeClr val="bg1">
                        <a:alpha val="6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Acadian Flycatcher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66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268" y="0"/>
            <a:ext cx="10018713" cy="1752599"/>
          </a:xfrm>
        </p:spPr>
        <p:txBody>
          <a:bodyPr/>
          <a:lstStyle/>
          <a:p>
            <a:r>
              <a:rPr lang="en-US" dirty="0" smtClean="0"/>
              <a:t>Displaying results in ArcGIS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6" y="1262744"/>
            <a:ext cx="11841272" cy="53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7699" y="176332"/>
            <a:ext cx="9353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EDBE6"/>
                </a:solidFill>
                <a:ea typeface="+mj-ea"/>
                <a:cs typeface="+mj-cs"/>
              </a:rPr>
              <a:t>Issues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6602" y="1224640"/>
            <a:ext cx="11318648" cy="4880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Four years worth of data; 2016 had two observers that didn’t observe during any other year; makes models with observer and year difficult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Hazard function: singular Hessian (no variance/covariance matrix, so no precision estimate) 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Half normal: doesn’t always fit as well as hazard, and sometimes I don’t get estimates for one of my observers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Some species are too loud for distance sampling (detectability doesn’t decline with distance); going to try N-mixture and see how that goes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anose="02020603050405020304" pitchFamily="18" charset="0"/>
              </a:rPr>
              <a:t>Getting precision on density estimates for year-area combinations (i.e., subset points in a single year)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Times New Roman" panose="02020603050405020304" pitchFamily="18" charset="0"/>
              </a:rPr>
              <a:t>Data aren’t quite distributed Poisson (lower variance at a point scale)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Times New Roman" panose="02020603050405020304" pitchFamily="18" charset="0"/>
              </a:rPr>
              <a:t>Might try bootstrapping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789507" lvl="1" indent="0">
              <a:buFont typeface="Wingdings 3" charset="2"/>
              <a:buNone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1646746" lvl="2" indent="-457189">
              <a:buFont typeface="Arial" panose="020B0604020202020204" pitchFamily="34" charset="0"/>
              <a:buChar char="•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5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012370"/>
            <a:ext cx="9829800" cy="56170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699" y="176332"/>
            <a:ext cx="9353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EDBE6"/>
                </a:solidFill>
                <a:ea typeface="+mj-ea"/>
                <a:cs typeface="+mj-cs"/>
              </a:rPr>
              <a:t>Looking at confounded observer-year effects</a:t>
            </a:r>
          </a:p>
        </p:txBody>
      </p:sp>
    </p:spTree>
    <p:extLst>
      <p:ext uri="{BB962C8B-B14F-4D97-AF65-F5344CB8AC3E}">
        <p14:creationId xmlns:p14="http://schemas.microsoft.com/office/powerpoint/2010/main" val="332841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7699" y="176332"/>
            <a:ext cx="9353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CEDBE6"/>
                </a:solidFill>
                <a:ea typeface="+mj-ea"/>
                <a:cs typeface="+mj-cs"/>
              </a:rPr>
              <a:t>Future Directions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3277" y="1157965"/>
            <a:ext cx="10830152" cy="4880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Adding in a </a:t>
            </a:r>
            <a:r>
              <a:rPr lang="en-US" sz="2800" dirty="0" err="1" smtClean="0">
                <a:cs typeface="Times New Roman" panose="02020603050405020304" pitchFamily="18" charset="0"/>
              </a:rPr>
              <a:t>midstory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foliage density component to my model hierarchy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Using point-scale density estimates from a variety of species to 1</a:t>
            </a:r>
            <a:r>
              <a:rPr lang="en-US" sz="2800" baseline="30000" dirty="0" smtClean="0">
                <a:cs typeface="Times New Roman" panose="02020603050405020304" pitchFamily="18" charset="0"/>
              </a:rPr>
              <a:t>st</a:t>
            </a:r>
            <a:r>
              <a:rPr lang="en-US" sz="2800" dirty="0" smtClean="0">
                <a:cs typeface="Times New Roman" panose="02020603050405020304" pitchFamily="18" charset="0"/>
              </a:rPr>
              <a:t>) estimate diversity at a point-scale 2</a:t>
            </a:r>
            <a:r>
              <a:rPr lang="en-US" sz="2800" baseline="30000" dirty="0" smtClean="0">
                <a:cs typeface="Times New Roman" panose="02020603050405020304" pitchFamily="18" charset="0"/>
              </a:rPr>
              <a:t>nd</a:t>
            </a:r>
            <a:r>
              <a:rPr lang="en-US" sz="2800" dirty="0" smtClean="0">
                <a:cs typeface="Times New Roman" panose="02020603050405020304" pitchFamily="18" charset="0"/>
              </a:rPr>
              <a:t>) use those diversity estimates to determine relationships between diversity and habitat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789507" lvl="1" indent="0">
              <a:buFont typeface="Wingdings 3" charset="2"/>
              <a:buNone/>
            </a:pPr>
            <a:endParaRPr lang="en-US" sz="2200" dirty="0" smtClean="0">
              <a:cs typeface="Times New Roman" panose="02020603050405020304" pitchFamily="18" charset="0"/>
            </a:endParaRPr>
          </a:p>
          <a:p>
            <a:pPr marL="1646746" lvl="2" indent="-457189">
              <a:buFont typeface="Arial" panose="020B0604020202020204" pitchFamily="34" charset="0"/>
              <a:buChar char="•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600" dirty="0" smtClean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8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01252"/>
            <a:ext cx="10018713" cy="3124201"/>
          </a:xfrm>
        </p:spPr>
        <p:txBody>
          <a:bodyPr>
            <a:normAutofit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U.S. Forest Service (USDA), Iowa Department of Natural Resources, and McIntire-Stennis Capacity Grant (USDA) for funding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Jesse Beck, Joe Cicero, Mark Edwards, Sonia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Howlett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Connor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Langan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Kevin T. Murphy, Jacob Newton, Rachel A.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Vanausdall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Images: BCA Map from the Iowa Department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37677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3A3AF7-1AAD-466B-9834-43D6A83D0387}"/>
              </a:ext>
            </a:extLst>
          </p:cNvPr>
          <p:cNvGrpSpPr/>
          <p:nvPr/>
        </p:nvGrpSpPr>
        <p:grpSpPr>
          <a:xfrm>
            <a:off x="4155636" y="-11160"/>
            <a:ext cx="7108825" cy="6869160"/>
            <a:chOff x="2873374" y="-11160"/>
            <a:chExt cx="7108825" cy="6869160"/>
          </a:xfrm>
        </p:grpSpPr>
        <p:pic>
          <p:nvPicPr>
            <p:cNvPr id="5" name="Picture 4" descr="C:\Users\Ben\Downloads\Study Sites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3374" y="-11160"/>
              <a:ext cx="7108825" cy="686916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229337" y="324091"/>
              <a:ext cx="694481" cy="6018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15245" y="324091"/>
              <a:ext cx="694481" cy="6018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9336" y="3122478"/>
              <a:ext cx="486137" cy="5698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7761" y="279644"/>
              <a:ext cx="1377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Stephens Forest BCA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1032" y="279643"/>
              <a:ext cx="1377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Thousand Acres BCA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5164" y="3100254"/>
              <a:ext cx="1377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Sand Creek</a:t>
              </a:r>
            </a:p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BCA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FCA240-5275-44AB-B1B8-7A883155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08" y="157655"/>
            <a:ext cx="10018713" cy="1752599"/>
          </a:xfrm>
        </p:spPr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29910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0" y="217629"/>
            <a:ext cx="10018713" cy="1752599"/>
          </a:xfrm>
        </p:spPr>
        <p:txBody>
          <a:bodyPr/>
          <a:lstStyle/>
          <a:p>
            <a:r>
              <a:rPr lang="en-US" dirty="0"/>
              <a:t>Bird Point Counts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69572" y="1469495"/>
            <a:ext cx="5228262" cy="4365248"/>
          </a:xfrm>
        </p:spPr>
        <p:txBody>
          <a:bodyPr>
            <a:normAutofit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493 points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2016-2019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Two visits/year during breeding season</a:t>
            </a:r>
          </a:p>
          <a:p>
            <a:pPr marL="789507" lvl="1" indent="0">
              <a:buNone/>
            </a:pPr>
            <a:endParaRPr lang="en-US" sz="3400" dirty="0">
              <a:cs typeface="Times New Roman" panose="02020603050405020304" pitchFamily="18" charset="0"/>
            </a:endParaRPr>
          </a:p>
          <a:p>
            <a:pPr marL="389457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400" dirty="0">
              <a:cs typeface="Times New Roman" panose="02020603050405020304" pitchFamily="18" charset="0"/>
            </a:endParaRPr>
          </a:p>
          <a:p>
            <a:pPr marL="389457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321452-9818-4D30-898A-A403B0542A89}"/>
              </a:ext>
            </a:extLst>
          </p:cNvPr>
          <p:cNvGrpSpPr/>
          <p:nvPr/>
        </p:nvGrpSpPr>
        <p:grpSpPr>
          <a:xfrm>
            <a:off x="586400" y="1219117"/>
            <a:ext cx="5773917" cy="4872681"/>
            <a:chOff x="1491933" y="1187586"/>
            <a:chExt cx="5773917" cy="487268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933" y="1187586"/>
              <a:ext cx="5773917" cy="487268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07661" y="1187586"/>
              <a:ext cx="1710302" cy="1812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133" y="1187586"/>
              <a:ext cx="1608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Thousand Acres BCA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1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0" y="217629"/>
            <a:ext cx="10018713" cy="1752599"/>
          </a:xfrm>
        </p:spPr>
        <p:txBody>
          <a:bodyPr/>
          <a:lstStyle/>
          <a:p>
            <a:r>
              <a:rPr lang="en-US" dirty="0"/>
              <a:t>Bird Point Counts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2036" y="1565747"/>
            <a:ext cx="5228262" cy="4365248"/>
          </a:xfrm>
        </p:spPr>
        <p:txBody>
          <a:bodyPr>
            <a:normAutofit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Distance </a:t>
            </a:r>
            <a:r>
              <a:rPr lang="en-US" sz="3600" dirty="0">
                <a:cs typeface="Times New Roman" panose="02020603050405020304" pitchFamily="18" charset="0"/>
              </a:rPr>
              <a:t>sampling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3400" dirty="0">
                <a:cs typeface="Times New Roman" panose="02020603050405020304" pitchFamily="18" charset="0"/>
              </a:rPr>
              <a:t>4 bins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3400" dirty="0">
                <a:cs typeface="Times New Roman" panose="02020603050405020304" pitchFamily="18" charset="0"/>
              </a:rPr>
              <a:t>100 m truncation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3400" dirty="0">
                <a:cs typeface="Times New Roman" panose="02020603050405020304" pitchFamily="18" charset="0"/>
              </a:rPr>
              <a:t>10 minutes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r>
              <a:rPr lang="en-US" sz="3400" dirty="0">
                <a:cs typeface="Times New Roman" panose="02020603050405020304" pitchFamily="18" charset="0"/>
              </a:rPr>
              <a:t>No visual only or known female observations</a:t>
            </a: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400" dirty="0">
              <a:cs typeface="Times New Roman" panose="02020603050405020304" pitchFamily="18" charset="0"/>
            </a:endParaRPr>
          </a:p>
          <a:p>
            <a:pPr marL="389457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  <a:p>
            <a:pPr marL="1246696" lvl="1" indent="-457189">
              <a:buFont typeface="Arial" panose="020B0604020202020204" pitchFamily="34" charset="0"/>
              <a:buChar char="•"/>
            </a:pPr>
            <a:endParaRPr lang="en-US" sz="3400" dirty="0">
              <a:cs typeface="Times New Roman" panose="02020603050405020304" pitchFamily="18" charset="0"/>
            </a:endParaRPr>
          </a:p>
          <a:p>
            <a:pPr marL="389457" indent="0">
              <a:buNone/>
            </a:pPr>
            <a:endParaRPr lang="en-US" sz="3600" dirty="0"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6604" y="1770941"/>
            <a:ext cx="5004028" cy="3954860"/>
            <a:chOff x="3981909" y="1421008"/>
            <a:chExt cx="5004028" cy="3954860"/>
          </a:xfrm>
        </p:grpSpPr>
        <p:sp>
          <p:nvSpPr>
            <p:cNvPr id="10" name="Rectangle 9"/>
            <p:cNvSpPr/>
            <p:nvPr/>
          </p:nvSpPr>
          <p:spPr>
            <a:xfrm>
              <a:off x="3981909" y="1421008"/>
              <a:ext cx="4756815" cy="39548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98988" y="1616738"/>
              <a:ext cx="3450937" cy="3450937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87608" y="2104337"/>
              <a:ext cx="2588203" cy="2588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25726" y="2595656"/>
              <a:ext cx="1725468" cy="1725468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7093" y="3039081"/>
              <a:ext cx="862734" cy="8627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73024" y="3045709"/>
              <a:ext cx="1785204" cy="400110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alpha val="60000"/>
                      </a:schemeClr>
                    </a:glo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0-25 m</a:t>
              </a:r>
              <a:endPara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3977" y="2665942"/>
              <a:ext cx="1785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25-50 m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9165" y="2188516"/>
              <a:ext cx="1785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50-75 m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27225" y="1702847"/>
              <a:ext cx="1785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75-100 m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76094" y="3364833"/>
              <a:ext cx="211230" cy="21123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189455" y="3531841"/>
              <a:ext cx="1314187" cy="101675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00733" y="4542429"/>
              <a:ext cx="1785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observer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16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A61E1-BB24-4C64-A24D-5097C3059D71}"/>
              </a:ext>
            </a:extLst>
          </p:cNvPr>
          <p:cNvSpPr/>
          <p:nvPr/>
        </p:nvSpPr>
        <p:spPr>
          <a:xfrm>
            <a:off x="1755228" y="1219651"/>
            <a:ext cx="5263884" cy="4887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09" y="120869"/>
            <a:ext cx="10018713" cy="1752599"/>
          </a:xfrm>
        </p:spPr>
        <p:txBody>
          <a:bodyPr/>
          <a:lstStyle/>
          <a:p>
            <a:r>
              <a:rPr lang="en-US" dirty="0"/>
              <a:t>Vegetation Surveys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14540" y="1600199"/>
            <a:ext cx="4912194" cy="4369677"/>
          </a:xfrm>
        </p:spPr>
        <p:txBody>
          <a:bodyPr>
            <a:normAutofit lnSpcReduction="1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493 points (same as bird surveys)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July – August 2019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Forestry prism sample, ground cover, shrub stems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92297-A2D9-4A9D-BA82-E2D2FF4D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06" y="1467918"/>
            <a:ext cx="4445156" cy="42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9" y="173421"/>
            <a:ext cx="10018713" cy="1752599"/>
          </a:xfrm>
        </p:spPr>
        <p:txBody>
          <a:bodyPr/>
          <a:lstStyle/>
          <a:p>
            <a:r>
              <a:rPr lang="en-US" dirty="0"/>
              <a:t>Landscape Scale Data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977062" y="1774371"/>
            <a:ext cx="5095480" cy="3907972"/>
          </a:xfrm>
        </p:spPr>
        <p:txBody>
          <a:bodyPr>
            <a:normAutofit fontScale="70000" lnSpcReduction="20000"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err="1">
                <a:cs typeface="Times New Roman" panose="02020603050405020304" pitchFamily="18" charset="0"/>
              </a:rPr>
              <a:t>Cropscape</a:t>
            </a:r>
            <a:r>
              <a:rPr lang="en-US" sz="3600" dirty="0">
                <a:cs typeface="Times New Roman" panose="02020603050405020304" pitchFamily="18" charset="0"/>
              </a:rPr>
              <a:t> data and ArcGIS used to estimate % forest cover within 1 and 10 km of point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Digitized 2016-2018 Iowa Spring Color Infrared </a:t>
            </a:r>
            <a:r>
              <a:rPr lang="en-US" sz="3600" dirty="0" err="1">
                <a:cs typeface="Times New Roman" panose="02020603050405020304" pitchFamily="18" charset="0"/>
              </a:rPr>
              <a:t>Orthophotos</a:t>
            </a:r>
            <a:r>
              <a:rPr lang="en-US" sz="3600" dirty="0">
                <a:cs typeface="Times New Roman" panose="02020603050405020304" pitchFamily="18" charset="0"/>
              </a:rPr>
              <a:t> to get forest patch boundaries (</a:t>
            </a:r>
            <a:r>
              <a:rPr lang="en-US" sz="3600" dirty="0" err="1">
                <a:cs typeface="Times New Roman" panose="02020603050405020304" pitchFamily="18" charset="0"/>
              </a:rPr>
              <a:t>Cropscape</a:t>
            </a:r>
            <a:r>
              <a:rPr lang="en-US" sz="3600" dirty="0">
                <a:cs typeface="Times New Roman" panose="02020603050405020304" pitchFamily="18" charset="0"/>
              </a:rPr>
              <a:t> as an initial template)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4" y="1431811"/>
            <a:ext cx="6763249" cy="45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1" y="141514"/>
            <a:ext cx="10018713" cy="175259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 Conundrum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91593" y="1267899"/>
            <a:ext cx="7947537" cy="4191001"/>
          </a:xfrm>
        </p:spPr>
        <p:txBody>
          <a:bodyPr>
            <a:normAutofit/>
          </a:bodyPr>
          <a:lstStyle/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It is virtually impossible to detect all of the birds at a site</a:t>
            </a:r>
          </a:p>
          <a:p>
            <a:pPr marL="846646" indent="-457189"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Need fancy(</a:t>
            </a:r>
            <a:r>
              <a:rPr lang="en-US" sz="3600" dirty="0" err="1" smtClean="0">
                <a:cs typeface="Times New Roman" panose="02020603050405020304" pitchFamily="18" charset="0"/>
              </a:rPr>
              <a:t>ish</a:t>
            </a:r>
            <a:r>
              <a:rPr lang="en-US" sz="3600" dirty="0" smtClean="0">
                <a:cs typeface="Times New Roman" panose="02020603050405020304" pitchFamily="18" charset="0"/>
              </a:rPr>
              <a:t>) statistics to get good estimates of densities, and even fancier statistics to related density to habitat</a:t>
            </a:r>
            <a:endParaRPr lang="en-US" sz="3800" dirty="0">
              <a:cs typeface="Times New Roman" panose="02020603050405020304" pitchFamily="18" charset="0"/>
            </a:endParaRPr>
          </a:p>
          <a:p>
            <a:pPr marL="1303846" lvl="1" indent="-457189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846646" indent="-457189">
              <a:buFont typeface="Arial" panose="020B0604020202020204" pitchFamily="34" charset="0"/>
              <a:buChar char="•"/>
            </a:pP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1" y="141514"/>
            <a:ext cx="10018713" cy="1752599"/>
          </a:xfrm>
        </p:spPr>
        <p:txBody>
          <a:bodyPr/>
          <a:lstStyle/>
          <a:p>
            <a:r>
              <a:rPr lang="en-US" dirty="0" smtClean="0"/>
              <a:t>Detection Process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A9136B-6A02-49C2-A0B6-775C0DBEF145}"/>
              </a:ext>
            </a:extLst>
          </p:cNvPr>
          <p:cNvGrpSpPr/>
          <p:nvPr/>
        </p:nvGrpSpPr>
        <p:grpSpPr>
          <a:xfrm>
            <a:off x="3703299" y="1944531"/>
            <a:ext cx="3884814" cy="2551520"/>
            <a:chOff x="5399315" y="4374332"/>
            <a:chExt cx="2220687" cy="30109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17DA98-9C9E-492F-8EF3-DE8FF347E961}"/>
                </a:ext>
              </a:extLst>
            </p:cNvPr>
            <p:cNvSpPr txBox="1"/>
            <p:nvPr/>
          </p:nvSpPr>
          <p:spPr>
            <a:xfrm>
              <a:off x="5399315" y="4448636"/>
              <a:ext cx="2220687" cy="293661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  <a:p>
              <a:r>
                <a:rPr lang="en-US" sz="2800" dirty="0" smtClean="0"/>
                <a:t>Bird needs to make itself available for detection (e.g., it sings)</a:t>
              </a:r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313E67-84A7-49CB-B82D-F94D6598448D}"/>
                </a:ext>
              </a:extLst>
            </p:cNvPr>
            <p:cNvSpPr txBox="1"/>
            <p:nvPr/>
          </p:nvSpPr>
          <p:spPr>
            <a:xfrm>
              <a:off x="5399315" y="4374332"/>
              <a:ext cx="2220687" cy="548521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AVAILABILITY</a:t>
              </a:r>
              <a:endParaRPr lang="en-US" sz="2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AA9136B-6A02-49C2-A0B6-775C0DBEF145}"/>
              </a:ext>
            </a:extLst>
          </p:cNvPr>
          <p:cNvGrpSpPr/>
          <p:nvPr/>
        </p:nvGrpSpPr>
        <p:grpSpPr>
          <a:xfrm>
            <a:off x="317068" y="1935960"/>
            <a:ext cx="2744754" cy="2560091"/>
            <a:chOff x="5399312" y="4374332"/>
            <a:chExt cx="2220690" cy="25600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17DA98-9C9E-492F-8EF3-DE8FF347E961}"/>
                </a:ext>
              </a:extLst>
            </p:cNvPr>
            <p:cNvSpPr txBox="1"/>
            <p:nvPr/>
          </p:nvSpPr>
          <p:spPr>
            <a:xfrm>
              <a:off x="5399312" y="4448636"/>
              <a:ext cx="2220687" cy="248578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  <a:p>
              <a:r>
                <a:rPr lang="en-US" sz="2800" dirty="0" smtClean="0"/>
                <a:t>Bird needs to occupy the site in the first place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313E67-84A7-49CB-B82D-F94D6598448D}"/>
                </a:ext>
              </a:extLst>
            </p:cNvPr>
            <p:cNvSpPr txBox="1"/>
            <p:nvPr/>
          </p:nvSpPr>
          <p:spPr>
            <a:xfrm>
              <a:off x="5399315" y="4374332"/>
              <a:ext cx="2220687" cy="548521"/>
            </a:xfrm>
            <a:prstGeom prst="round2Same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PRESENCE</a:t>
              </a:r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17DA98-9C9E-492F-8EF3-DE8FF347E961}"/>
              </a:ext>
            </a:extLst>
          </p:cNvPr>
          <p:cNvSpPr txBox="1"/>
          <p:nvPr/>
        </p:nvSpPr>
        <p:spPr>
          <a:xfrm>
            <a:off x="8229599" y="1989164"/>
            <a:ext cx="3542594" cy="23980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Given the bird is available, an observer needs to detect it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13E67-84A7-49CB-B82D-F94D6598448D}"/>
              </a:ext>
            </a:extLst>
          </p:cNvPr>
          <p:cNvSpPr txBox="1"/>
          <p:nvPr/>
        </p:nvSpPr>
        <p:spPr>
          <a:xfrm>
            <a:off x="8229599" y="1894113"/>
            <a:ext cx="3542594" cy="548521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DETECTABILITY</a:t>
            </a:r>
            <a:endParaRPr lang="en-US" sz="2800" dirty="0"/>
          </a:p>
        </p:txBody>
      </p:sp>
      <p:sp>
        <p:nvSpPr>
          <p:cNvPr id="16" name="Arrow: Down 26">
            <a:extLst>
              <a:ext uri="{FF2B5EF4-FFF2-40B4-BE49-F238E27FC236}">
                <a16:creationId xmlns:a16="http://schemas.microsoft.com/office/drawing/2014/main" id="{D53C2D78-50A4-4467-9EB6-3E5B212B60AD}"/>
              </a:ext>
            </a:extLst>
          </p:cNvPr>
          <p:cNvSpPr/>
          <p:nvPr/>
        </p:nvSpPr>
        <p:spPr>
          <a:xfrm rot="16200000">
            <a:off x="3213756" y="2747697"/>
            <a:ext cx="430924" cy="548168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26">
            <a:extLst>
              <a:ext uri="{FF2B5EF4-FFF2-40B4-BE49-F238E27FC236}">
                <a16:creationId xmlns:a16="http://schemas.microsoft.com/office/drawing/2014/main" id="{D53C2D78-50A4-4467-9EB6-3E5B212B60AD}"/>
              </a:ext>
            </a:extLst>
          </p:cNvPr>
          <p:cNvSpPr/>
          <p:nvPr/>
        </p:nvSpPr>
        <p:spPr>
          <a:xfrm rot="16200000">
            <a:off x="7740044" y="2766164"/>
            <a:ext cx="430924" cy="548168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2221</TotalTime>
  <Words>1205</Words>
  <Application>Microsoft Office PowerPoint</Application>
  <PresentationFormat>Widescreen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Ion</vt:lpstr>
      <vt:lpstr>Applying hierarchical distance sampling in 'unmarked' to Iowa forest birds</vt:lpstr>
      <vt:lpstr>Study Objectives</vt:lpstr>
      <vt:lpstr>Study Area</vt:lpstr>
      <vt:lpstr>Bird Point Counts</vt:lpstr>
      <vt:lpstr>Bird Point Counts</vt:lpstr>
      <vt:lpstr>Vegetation Surveys</vt:lpstr>
      <vt:lpstr>Landscape Scale Data</vt:lpstr>
      <vt:lpstr>Data Analysis Conundrum</vt:lpstr>
      <vt:lpstr>Detection Process</vt:lpstr>
      <vt:lpstr>Modeling detectability</vt:lpstr>
      <vt:lpstr>Detection functions</vt:lpstr>
      <vt:lpstr>Selecting detection functions and detection covariates for distance sampling in ‘unmarked’</vt:lpstr>
      <vt:lpstr>Modeling availability</vt:lpstr>
      <vt:lpstr>Incorporating availability covariates into hierarchical distance sampling in ‘unmarked’</vt:lpstr>
      <vt:lpstr>Modeling abundance (or density)</vt:lpstr>
      <vt:lpstr>Abundance covariate hierarchy for my study</vt:lpstr>
      <vt:lpstr>Acadian Flycatcher Predictions</vt:lpstr>
      <vt:lpstr>PowerPoint Presentation</vt:lpstr>
      <vt:lpstr>Acadian Flycatcher Results</vt:lpstr>
      <vt:lpstr>Displaying results in ArcGIS</vt:lpstr>
      <vt:lpstr>PowerPoint Presentation</vt:lpstr>
      <vt:lpstr>PowerPoint Presentation</vt:lpstr>
      <vt:lpstr>PowerPoint Presentation</vt:lpstr>
      <vt:lpstr>Acknowledgements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West, Benjamin M [NREM]</dc:creator>
  <cp:lastModifiedBy>West, Benjamin M [NREM]</cp:lastModifiedBy>
  <cp:revision>153</cp:revision>
  <dcterms:created xsi:type="dcterms:W3CDTF">2019-02-18T16:48:08Z</dcterms:created>
  <dcterms:modified xsi:type="dcterms:W3CDTF">2020-03-05T22:22:04Z</dcterms:modified>
</cp:coreProperties>
</file>