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8"/>
  </p:notesMasterIdLst>
  <p:sldIdLst>
    <p:sldId id="256" r:id="rId2"/>
    <p:sldId id="315" r:id="rId3"/>
    <p:sldId id="316" r:id="rId4"/>
    <p:sldId id="259" r:id="rId5"/>
    <p:sldId id="258" r:id="rId6"/>
    <p:sldId id="260" r:id="rId7"/>
    <p:sldId id="321" r:id="rId8"/>
    <p:sldId id="295" r:id="rId9"/>
    <p:sldId id="294" r:id="rId10"/>
    <p:sldId id="351" r:id="rId11"/>
    <p:sldId id="322" r:id="rId12"/>
    <p:sldId id="352" r:id="rId13"/>
    <p:sldId id="353" r:id="rId14"/>
    <p:sldId id="329" r:id="rId15"/>
    <p:sldId id="275" r:id="rId16"/>
    <p:sldId id="350" r:id="rId17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3205" autoAdjust="0"/>
  </p:normalViewPr>
  <p:slideViewPr>
    <p:cSldViewPr snapToGrid="0">
      <p:cViewPr varScale="1">
        <p:scale>
          <a:sx n="45" d="100"/>
          <a:sy n="45" d="100"/>
        </p:scale>
        <p:origin x="20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915D4-E50F-4B87-8BEA-2245253ED6C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334C2-5D02-40F5-976D-95C672AF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8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334C2-5D02-40F5-976D-95C672AF01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22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334C2-5D02-40F5-976D-95C672AF014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3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334C2-5D02-40F5-976D-95C672AF01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03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334C2-5D02-40F5-976D-95C672AF01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4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946" y="1737361"/>
            <a:ext cx="10590790" cy="3995497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946" y="5732856"/>
            <a:ext cx="10590790" cy="103370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5760704"/>
            <a:ext cx="10590788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5946" y="822960"/>
            <a:ext cx="10590790" cy="43687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7" y="6440790"/>
            <a:ext cx="10590787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4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737360"/>
            <a:ext cx="10590791" cy="2377440"/>
          </a:xfrm>
        </p:spPr>
        <p:txBody>
          <a:bodyPr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10590791" cy="283464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35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762" y="1737360"/>
            <a:ext cx="9599178" cy="2788049"/>
          </a:xfrm>
        </p:spPr>
        <p:txBody>
          <a:bodyPr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316481" y="4525409"/>
            <a:ext cx="8735579" cy="41060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68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5220788"/>
            <a:ext cx="10590791" cy="201168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7954" y="1165504"/>
            <a:ext cx="96229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464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96588" y="3136545"/>
            <a:ext cx="96229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464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2581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3749041"/>
            <a:ext cx="10590792" cy="198381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5732857"/>
            <a:ext cx="10590791" cy="1032480"/>
          </a:xfrm>
        </p:spPr>
        <p:txBody>
          <a:bodyPr anchor="t"/>
          <a:lstStyle>
            <a:lvl1pPr marL="0" indent="0" algn="l">
              <a:buNone/>
              <a:defRPr sz="24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88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537" y="2377440"/>
            <a:ext cx="353623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782956" y="3200400"/>
            <a:ext cx="3512820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0392" y="2377440"/>
            <a:ext cx="352348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647727" y="3200400"/>
            <a:ext cx="3536153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49640" y="2377440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49640" y="3200400"/>
            <a:ext cx="3518536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71370" y="2560320"/>
            <a:ext cx="0" cy="47548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54672" y="2560320"/>
            <a:ext cx="0" cy="47602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02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956" y="5101139"/>
            <a:ext cx="352806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82956" y="2651760"/>
            <a:ext cx="352806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782956" y="5792654"/>
            <a:ext cx="3528060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7251" y="5101139"/>
            <a:ext cx="351663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67249" y="2651760"/>
            <a:ext cx="351663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65627" y="5792653"/>
            <a:ext cx="3521287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49640" y="5101139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549639" y="2651760"/>
            <a:ext cx="3518536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49491" y="5792650"/>
            <a:ext cx="3523196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471370" y="2560320"/>
            <a:ext cx="0" cy="47548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54672" y="2560320"/>
            <a:ext cx="0" cy="47602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82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28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5055" y="516256"/>
            <a:ext cx="2103121" cy="699135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2956" y="1064897"/>
            <a:ext cx="8907779" cy="64427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3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6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3434080"/>
            <a:ext cx="10590788" cy="229877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6" y="5732857"/>
            <a:ext cx="10590790" cy="1032480"/>
          </a:xfrm>
        </p:spPr>
        <p:txBody>
          <a:bodyPr anchor="t"/>
          <a:lstStyle>
            <a:lvl1pPr marL="0" indent="0" algn="l">
              <a:buNone/>
              <a:defRPr sz="24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1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3975" y="2472690"/>
            <a:ext cx="5275607" cy="503491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5392" y="2467311"/>
            <a:ext cx="5275609" cy="5040294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3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975" y="2286000"/>
            <a:ext cx="527560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3975" y="3017520"/>
            <a:ext cx="5275607" cy="449008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5395" y="2286000"/>
            <a:ext cx="5275607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5395" y="3017520"/>
            <a:ext cx="5275607" cy="449008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7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5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2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4" y="1737360"/>
            <a:ext cx="4081277" cy="1737360"/>
          </a:xfrm>
        </p:spPr>
        <p:txBody>
          <a:bodyPr anchor="b"/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540" y="1737360"/>
            <a:ext cx="6235196" cy="5486400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4" y="3755137"/>
            <a:ext cx="4081276" cy="3474719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1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689" y="2225030"/>
            <a:ext cx="6111487" cy="1889770"/>
          </a:xfr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39455" y="1371600"/>
            <a:ext cx="3840480" cy="548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6101975" cy="1645920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6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3203623"/>
            <a:ext cx="4844414" cy="5025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470817"/>
            <a:ext cx="1826894" cy="2838544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0330814" y="2011680"/>
            <a:ext cx="3383280" cy="33832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9599295" y="1"/>
            <a:ext cx="1924064" cy="1369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0327054" y="7315200"/>
            <a:ext cx="1192481" cy="914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5334" y="543262"/>
            <a:ext cx="11285668" cy="16806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975" y="2463502"/>
            <a:ext cx="10735849" cy="503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2186767" y="2148842"/>
            <a:ext cx="1188719" cy="3657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8C20B4-F3FB-4C61-BE41-A3CBA5B7435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0741888" y="3870357"/>
            <a:ext cx="4631754" cy="3657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2423049" y="354876"/>
            <a:ext cx="1005839" cy="9212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36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83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548640" rtl="0" eaLnBrk="1" latinLnBrk="0" hangingPunct="1">
        <a:spcBef>
          <a:spcPct val="0"/>
        </a:spcBef>
        <a:buNone/>
        <a:defRPr sz="504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6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2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0072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9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7.jpeg"/><Relationship Id="rId4" Type="http://schemas.openxmlformats.org/officeDocument/2006/relationships/image" Target="../media/image20.jpg"/><Relationship Id="rId9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0262" y="2236765"/>
            <a:ext cx="8821885" cy="3139439"/>
          </a:xfrm>
        </p:spPr>
        <p:txBody>
          <a:bodyPr>
            <a:noAutofit/>
          </a:bodyPr>
          <a:lstStyle/>
          <a:p>
            <a:pPr algn="ctr"/>
            <a:r>
              <a:rPr lang="en-US" sz="3840" b="1" dirty="0"/>
              <a:t>Conservation priority birds and their habitat relationships in Iowa forests</a:t>
            </a:r>
            <a:br>
              <a:rPr lang="en-US" sz="3840" b="1" dirty="0"/>
            </a:br>
            <a:br>
              <a:rPr lang="en-US" sz="3840" b="1" dirty="0"/>
            </a:br>
            <a:r>
              <a:rPr lang="en-US" sz="3840" b="1" i="1" dirty="0"/>
              <a:t>Aves de </a:t>
            </a:r>
            <a:r>
              <a:rPr lang="en-US" sz="3840" b="1" i="1" dirty="0" err="1"/>
              <a:t>prioridad</a:t>
            </a:r>
            <a:r>
              <a:rPr lang="en-US" sz="3840" b="1" i="1" dirty="0"/>
              <a:t> de </a:t>
            </a:r>
            <a:r>
              <a:rPr lang="en-US" sz="3840" b="1" i="1" dirty="0" err="1"/>
              <a:t>conservación</a:t>
            </a:r>
            <a:r>
              <a:rPr lang="en-US" sz="3840" b="1" i="1" dirty="0"/>
              <a:t> y sus </a:t>
            </a:r>
            <a:r>
              <a:rPr lang="en-US" sz="3840" b="1" i="1" dirty="0" err="1"/>
              <a:t>relaciones</a:t>
            </a:r>
            <a:r>
              <a:rPr lang="en-US" sz="3840" b="1" i="1" dirty="0"/>
              <a:t> con el habitat </a:t>
            </a:r>
            <a:r>
              <a:rPr lang="en-US" sz="3840" b="1" i="1" dirty="0" err="1"/>
              <a:t>en</a:t>
            </a:r>
            <a:r>
              <a:rPr lang="en-US" sz="3840" b="1" i="1" dirty="0"/>
              <a:t> los bosques de Iowa</a:t>
            </a:r>
            <a:br>
              <a:rPr lang="en-US" sz="6480" b="1" dirty="0"/>
            </a:br>
            <a:r>
              <a:rPr lang="en-US" sz="6480" b="1" dirty="0"/>
              <a:t> </a:t>
            </a:r>
            <a:endParaRPr lang="en-US" sz="6480" dirty="0"/>
          </a:p>
        </p:txBody>
      </p:sp>
      <p:pic>
        <p:nvPicPr>
          <p:cNvPr id="4" name="Picture 10" descr="Image may contain: bi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286694" y="31329630"/>
            <a:ext cx="1560838" cy="188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424633" y="5732857"/>
            <a:ext cx="9151045" cy="2103119"/>
          </a:xfrm>
          <a:prstGeom prst="rect">
            <a:avLst/>
          </a:prstGeom>
        </p:spPr>
        <p:txBody>
          <a:bodyPr vert="horz" lIns="109728" tIns="54864" rIns="109728" bIns="54864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80" dirty="0"/>
              <a:t>Benjamin M. West* and Stephen J. Dinsmore</a:t>
            </a:r>
          </a:p>
          <a:p>
            <a:endParaRPr lang="en-US" sz="2880" dirty="0"/>
          </a:p>
          <a:p>
            <a:r>
              <a:rPr lang="en-US" sz="2880" dirty="0"/>
              <a:t>Iowa State University Department of Natural Resource Ecology and Management</a:t>
            </a:r>
          </a:p>
          <a:p>
            <a:r>
              <a:rPr lang="en-US" sz="2880" dirty="0"/>
              <a:t>Ames, Iowa, USA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123B6C8-0B57-4E5F-8131-82486EB638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1534" y="391870"/>
            <a:ext cx="4178769" cy="7444106"/>
          </a:xfrm>
          <a:prstGeom prst="rect">
            <a:avLst/>
          </a:prstGeom>
          <a:ln w="76200">
            <a:noFill/>
          </a:ln>
        </p:spPr>
      </p:pic>
    </p:spTree>
    <p:extLst>
      <p:ext uri="{BB962C8B-B14F-4D97-AF65-F5344CB8AC3E}">
        <p14:creationId xmlns:p14="http://schemas.microsoft.com/office/powerpoint/2010/main" val="1990884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small bird perched on a tree branch&#10;&#10;Description automatically generated">
            <a:extLst>
              <a:ext uri="{FF2B5EF4-FFF2-40B4-BE49-F238E27FC236}">
                <a16:creationId xmlns:a16="http://schemas.microsoft.com/office/drawing/2014/main" id="{7A46A38C-142A-42EE-85FA-EABA40C4B7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5609" y="2666823"/>
            <a:ext cx="3022183" cy="5157216"/>
          </a:xfrm>
          <a:prstGeom prst="rect">
            <a:avLst/>
          </a:prstGeom>
          <a:ln w="76200">
            <a:solidFill>
              <a:srgbClr val="00B0F0"/>
            </a:solidFill>
          </a:ln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C169AB3-B65B-412E-99EA-7481BF081225}"/>
              </a:ext>
            </a:extLst>
          </p:cNvPr>
          <p:cNvGrpSpPr/>
          <p:nvPr/>
        </p:nvGrpSpPr>
        <p:grpSpPr>
          <a:xfrm>
            <a:off x="11258575" y="2666825"/>
            <a:ext cx="2895017" cy="5157216"/>
            <a:chOff x="9407547" y="2067595"/>
            <a:chExt cx="2412514" cy="4297680"/>
          </a:xfrm>
        </p:grpSpPr>
        <p:pic>
          <p:nvPicPr>
            <p:cNvPr id="17" name="Content Placeholder 3">
              <a:extLst>
                <a:ext uri="{FF2B5EF4-FFF2-40B4-BE49-F238E27FC236}">
                  <a16:creationId xmlns:a16="http://schemas.microsoft.com/office/drawing/2014/main" id="{ABA4EB3A-32C3-4EDA-843D-84BD783AAB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07547" y="2067595"/>
              <a:ext cx="2412514" cy="4297680"/>
            </a:xfrm>
            <a:prstGeom prst="rect">
              <a:avLst/>
            </a:prstGeom>
            <a:ln w="76200">
              <a:solidFill>
                <a:srgbClr val="FFC000"/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4B0C46-B830-49EE-B7C1-8EBCC1CC5C64}"/>
                </a:ext>
              </a:extLst>
            </p:cNvPr>
            <p:cNvSpPr txBox="1"/>
            <p:nvPr/>
          </p:nvSpPr>
          <p:spPr>
            <a:xfrm>
              <a:off x="9407547" y="5411168"/>
              <a:ext cx="2412514" cy="938718"/>
            </a:xfrm>
            <a:prstGeom prst="rect">
              <a:avLst/>
            </a:prstGeom>
            <a:solidFill>
              <a:schemeClr val="bg2">
                <a:lumMod val="75000"/>
                <a:lumOff val="25000"/>
                <a:alpha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360" dirty="0">
                  <a:effectLst>
                    <a:glow rad="127000">
                      <a:schemeClr val="bg1">
                        <a:alpha val="60000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Acadian</a:t>
              </a:r>
            </a:p>
            <a:p>
              <a:r>
                <a:rPr lang="en-US" sz="3360" dirty="0">
                  <a:effectLst>
                    <a:glow rad="127000">
                      <a:schemeClr val="bg1">
                        <a:alpha val="60000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Flycatcher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8C82553-0790-4B54-949E-981F0D45CEDC}"/>
              </a:ext>
            </a:extLst>
          </p:cNvPr>
          <p:cNvGrpSpPr/>
          <p:nvPr/>
        </p:nvGrpSpPr>
        <p:grpSpPr>
          <a:xfrm>
            <a:off x="7597954" y="2666824"/>
            <a:ext cx="3175511" cy="5157216"/>
            <a:chOff x="6357029" y="2067595"/>
            <a:chExt cx="2646259" cy="429768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1BD9AFF-6048-4B8D-9C8C-7DFD186C6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357029" y="2067595"/>
              <a:ext cx="2646259" cy="4297680"/>
            </a:xfrm>
            <a:prstGeom prst="rect">
              <a:avLst/>
            </a:prstGeom>
            <a:ln w="76200">
              <a:solidFill>
                <a:srgbClr val="92D050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216FE9-F19F-41CA-9C3A-1F962261E7D6}"/>
                </a:ext>
              </a:extLst>
            </p:cNvPr>
            <p:cNvSpPr txBox="1"/>
            <p:nvPr/>
          </p:nvSpPr>
          <p:spPr>
            <a:xfrm>
              <a:off x="6357030" y="5411168"/>
              <a:ext cx="2646258" cy="938718"/>
            </a:xfrm>
            <a:prstGeom prst="rect">
              <a:avLst/>
            </a:prstGeom>
            <a:solidFill>
              <a:schemeClr val="bg2">
                <a:lumMod val="75000"/>
                <a:lumOff val="25000"/>
                <a:alpha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360" dirty="0">
                  <a:effectLst>
                    <a:glow rad="127000">
                      <a:schemeClr val="bg1">
                        <a:alpha val="60000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Eastern</a:t>
              </a:r>
            </a:p>
            <a:p>
              <a:r>
                <a:rPr lang="en-US" sz="3360" dirty="0">
                  <a:effectLst>
                    <a:glow rad="127000">
                      <a:schemeClr val="bg1">
                        <a:alpha val="60000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Wood-Pewee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9BFAF9C-398D-4904-97D8-523A08CD0D58}"/>
              </a:ext>
            </a:extLst>
          </p:cNvPr>
          <p:cNvSpPr txBox="1"/>
          <p:nvPr/>
        </p:nvSpPr>
        <p:spPr>
          <a:xfrm>
            <a:off x="4039806" y="6679112"/>
            <a:ext cx="3073037" cy="1126462"/>
          </a:xfrm>
          <a:prstGeom prst="rect">
            <a:avLst/>
          </a:prstGeom>
          <a:solidFill>
            <a:schemeClr val="bg2">
              <a:lumMod val="75000"/>
              <a:lumOff val="2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360" dirty="0">
                <a:effectLst>
                  <a:glow rad="1270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</a:p>
          <a:p>
            <a:r>
              <a:rPr lang="en-US" sz="3360" dirty="0">
                <a:effectLst>
                  <a:glow rad="1270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Yellowthroat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1DD496-0FB1-4113-9E48-1592A7E5B584}"/>
              </a:ext>
            </a:extLst>
          </p:cNvPr>
          <p:cNvGrpSpPr/>
          <p:nvPr/>
        </p:nvGrpSpPr>
        <p:grpSpPr>
          <a:xfrm>
            <a:off x="309092" y="2666824"/>
            <a:ext cx="3186356" cy="5157216"/>
            <a:chOff x="282977" y="2067595"/>
            <a:chExt cx="2655297" cy="429768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C94B931-C12D-4C16-92D0-9175053D11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2977" y="2067595"/>
              <a:ext cx="2655297" cy="4297680"/>
            </a:xfrm>
            <a:prstGeom prst="rect">
              <a:avLst/>
            </a:prstGeom>
            <a:ln w="76200">
              <a:solidFill>
                <a:srgbClr val="0070C0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1A00BA-73CE-4155-AB60-3666F313393E}"/>
                </a:ext>
              </a:extLst>
            </p:cNvPr>
            <p:cNvSpPr txBox="1"/>
            <p:nvPr/>
          </p:nvSpPr>
          <p:spPr>
            <a:xfrm>
              <a:off x="292016" y="5411167"/>
              <a:ext cx="2646258" cy="938718"/>
            </a:xfrm>
            <a:prstGeom prst="rect">
              <a:avLst/>
            </a:prstGeom>
            <a:solidFill>
              <a:schemeClr val="bg2">
                <a:lumMod val="75000"/>
                <a:lumOff val="25000"/>
                <a:alpha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360" dirty="0">
                  <a:effectLst>
                    <a:glow rad="127000">
                      <a:schemeClr val="bg1">
                        <a:alpha val="60000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Field</a:t>
              </a:r>
            </a:p>
            <a:p>
              <a:r>
                <a:rPr lang="en-US" sz="3360" dirty="0">
                  <a:effectLst>
                    <a:glow rad="127000">
                      <a:schemeClr val="bg1">
                        <a:alpha val="60000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Sparrow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598842E-A309-4952-88F2-B8F84CCED830}"/>
              </a:ext>
            </a:extLst>
          </p:cNvPr>
          <p:cNvSpPr txBox="1"/>
          <p:nvPr/>
        </p:nvSpPr>
        <p:spPr>
          <a:xfrm>
            <a:off x="211320" y="203685"/>
            <a:ext cx="3926427" cy="216059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360" dirty="0"/>
              <a:t>Edges and Early Successional</a:t>
            </a:r>
          </a:p>
          <a:p>
            <a:r>
              <a:rPr lang="en-US" sz="336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Bordes</a:t>
            </a:r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y </a:t>
            </a:r>
            <a:r>
              <a:rPr lang="en-US" sz="336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Hábitat</a:t>
            </a:r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36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Succesional</a:t>
            </a:r>
            <a:endParaRPr lang="en-US" sz="336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2C6DC1-AFB4-4B42-A835-B30EAF4B1D97}"/>
              </a:ext>
            </a:extLst>
          </p:cNvPr>
          <p:cNvSpPr txBox="1"/>
          <p:nvPr/>
        </p:nvSpPr>
        <p:spPr>
          <a:xfrm>
            <a:off x="11195748" y="48871"/>
            <a:ext cx="3223331" cy="216059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360" dirty="0"/>
              <a:t>Mature Interior</a:t>
            </a:r>
          </a:p>
          <a:p>
            <a:r>
              <a:rPr lang="en-US" sz="3360" dirty="0"/>
              <a:t>Forest</a:t>
            </a:r>
          </a:p>
          <a:p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Bosque Interior</a:t>
            </a:r>
          </a:p>
          <a:p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Maduro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CC5CEC-7AB5-4D19-B42E-E396842CA361}"/>
              </a:ext>
            </a:extLst>
          </p:cNvPr>
          <p:cNvGrpSpPr/>
          <p:nvPr/>
        </p:nvGrpSpPr>
        <p:grpSpPr>
          <a:xfrm>
            <a:off x="4286653" y="351417"/>
            <a:ext cx="6486812" cy="1865126"/>
            <a:chOff x="4286653" y="199400"/>
            <a:chExt cx="6486812" cy="1865126"/>
          </a:xfrm>
        </p:grpSpPr>
        <p:sp>
          <p:nvSpPr>
            <p:cNvPr id="6" name="Arrow: Left-Right 5">
              <a:extLst>
                <a:ext uri="{FF2B5EF4-FFF2-40B4-BE49-F238E27FC236}">
                  <a16:creationId xmlns:a16="http://schemas.microsoft.com/office/drawing/2014/main" id="{AB164C9B-78B1-40CD-B71E-D4EB95383BEC}"/>
                </a:ext>
              </a:extLst>
            </p:cNvPr>
            <p:cNvSpPr/>
            <p:nvPr/>
          </p:nvSpPr>
          <p:spPr>
            <a:xfrm>
              <a:off x="4286653" y="199400"/>
              <a:ext cx="6486812" cy="1865126"/>
            </a:xfrm>
            <a:prstGeom prst="leftRightArrow">
              <a:avLst>
                <a:gd name="adj1" fmla="val 70842"/>
                <a:gd name="adj2" fmla="val 50000"/>
              </a:avLst>
            </a:prstGeom>
            <a:solidFill>
              <a:schemeClr val="bg1">
                <a:lumMod val="75000"/>
                <a:lumOff val="25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92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E4FB92-61DB-4A83-B585-C1A646550EB4}"/>
                </a:ext>
              </a:extLst>
            </p:cNvPr>
            <p:cNvSpPr txBox="1"/>
            <p:nvPr/>
          </p:nvSpPr>
          <p:spPr>
            <a:xfrm>
              <a:off x="4795607" y="494865"/>
              <a:ext cx="5604693" cy="1274195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840" dirty="0"/>
                <a:t>Habitat Gradient</a:t>
              </a:r>
            </a:p>
            <a:p>
              <a:r>
                <a:rPr lang="en-US" sz="3840" i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Gradiente</a:t>
              </a:r>
              <a:r>
                <a:rPr lang="en-US" sz="3840" i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de </a:t>
              </a:r>
              <a:r>
                <a:rPr lang="en-US" sz="3840" i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hábitats</a:t>
              </a:r>
              <a:endParaRPr lang="en-US" sz="3840" i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73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329" y="65591"/>
            <a:ext cx="12022456" cy="2103119"/>
          </a:xfrm>
        </p:spPr>
        <p:txBody>
          <a:bodyPr/>
          <a:lstStyle/>
          <a:p>
            <a:r>
              <a:rPr lang="en-US" dirty="0"/>
              <a:t>Landscape Metrics/</a:t>
            </a:r>
            <a:br>
              <a:rPr lang="en-US" dirty="0"/>
            </a:b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Métricas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del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Paisaje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472E0E-498C-40DA-A8F7-57C7DE16B6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6164" y="4978318"/>
            <a:ext cx="3175510" cy="2414016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F6EAC4-B0CB-459D-BDC4-26ED1C45D1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857"/>
          <a:stretch/>
        </p:blipFill>
        <p:spPr>
          <a:xfrm>
            <a:off x="7459029" y="1936109"/>
            <a:ext cx="3100048" cy="2414016"/>
          </a:xfrm>
          <a:prstGeom prst="rect">
            <a:avLst/>
          </a:prstGeom>
          <a:ln w="76200">
            <a:solidFill>
              <a:srgbClr val="92D05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1770C3-D307-406E-BB5F-6DC7ED8B97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711" y="1936999"/>
            <a:ext cx="3073038" cy="2402418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7" name="Picture 6" descr="A small bird perched on a tree branch&#10;&#10;Description automatically generated">
            <a:extLst>
              <a:ext uri="{FF2B5EF4-FFF2-40B4-BE49-F238E27FC236}">
                <a16:creationId xmlns:a16="http://schemas.microsoft.com/office/drawing/2014/main" id="{F9FDAAA8-B72C-42B4-82F6-2A5A2E257F1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710" y="4982691"/>
            <a:ext cx="3022183" cy="2402419"/>
          </a:xfrm>
          <a:prstGeom prst="rect">
            <a:avLst/>
          </a:prstGeom>
          <a:ln w="76200">
            <a:solidFill>
              <a:srgbClr val="00B0F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C272D0-5689-47CB-A4C0-4997CA828C54}"/>
              </a:ext>
            </a:extLst>
          </p:cNvPr>
          <p:cNvSpPr txBox="1"/>
          <p:nvPr/>
        </p:nvSpPr>
        <p:spPr>
          <a:xfrm>
            <a:off x="2529921" y="1889416"/>
            <a:ext cx="4487866" cy="216059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360" dirty="0"/>
              <a:t>-Forest in 10 km (-)</a:t>
            </a:r>
            <a:endParaRPr lang="en-US" sz="336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3360" dirty="0"/>
              <a:t>-Forest in 1 km (-)</a:t>
            </a:r>
          </a:p>
          <a:p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-Bosque </a:t>
            </a:r>
            <a:r>
              <a:rPr lang="en-US" sz="336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</a:t>
            </a:r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10 km (-)</a:t>
            </a:r>
            <a:endParaRPr lang="en-US" sz="3360" dirty="0"/>
          </a:p>
          <a:p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-Bosque </a:t>
            </a:r>
            <a:r>
              <a:rPr lang="en-US" sz="336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</a:t>
            </a:r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1 km (-)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2150EC-1C19-4392-BA82-AE7AB8FADFFC}"/>
              </a:ext>
            </a:extLst>
          </p:cNvPr>
          <p:cNvSpPr txBox="1"/>
          <p:nvPr/>
        </p:nvSpPr>
        <p:spPr>
          <a:xfrm>
            <a:off x="2529921" y="4931412"/>
            <a:ext cx="4628641" cy="11264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3360" dirty="0"/>
              <a:t>-Forest in 10 km (+)</a:t>
            </a:r>
          </a:p>
          <a:p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-Bosque </a:t>
            </a:r>
            <a:r>
              <a:rPr lang="en-US" sz="336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</a:t>
            </a:r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10 km (+)</a:t>
            </a:r>
            <a:endParaRPr lang="en-US" sz="336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F41E1-0CEC-45B1-9ED4-DE0519F24A36}"/>
              </a:ext>
            </a:extLst>
          </p:cNvPr>
          <p:cNvSpPr txBox="1"/>
          <p:nvPr/>
        </p:nvSpPr>
        <p:spPr>
          <a:xfrm>
            <a:off x="9963440" y="1881245"/>
            <a:ext cx="4585777" cy="11264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762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3360" dirty="0"/>
              <a:t>(none)</a:t>
            </a:r>
          </a:p>
          <a:p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336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ninguna</a:t>
            </a:r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n-US" sz="336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D780CB-A647-4417-AA4D-9745A877CE92}"/>
              </a:ext>
            </a:extLst>
          </p:cNvPr>
          <p:cNvSpPr txBox="1"/>
          <p:nvPr/>
        </p:nvSpPr>
        <p:spPr>
          <a:xfrm>
            <a:off x="9920578" y="4923453"/>
            <a:ext cx="4628640" cy="11264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360" dirty="0"/>
              <a:t>-Forest in 10 km (+)</a:t>
            </a:r>
          </a:p>
          <a:p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-Bosque </a:t>
            </a:r>
            <a:r>
              <a:rPr lang="en-US" sz="336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</a:t>
            </a:r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10 km (+)</a:t>
            </a:r>
            <a:endParaRPr lang="en-US" sz="336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55F93-F317-4CD2-B9CA-2B3C6A7A24B1}"/>
              </a:ext>
            </a:extLst>
          </p:cNvPr>
          <p:cNvSpPr txBox="1"/>
          <p:nvPr/>
        </p:nvSpPr>
        <p:spPr>
          <a:xfrm>
            <a:off x="110531" y="6407136"/>
            <a:ext cx="2458664" cy="978729"/>
          </a:xfrm>
          <a:prstGeom prst="rect">
            <a:avLst/>
          </a:prstGeom>
          <a:solidFill>
            <a:schemeClr val="bg2">
              <a:lumMod val="60000"/>
              <a:lumOff val="40000"/>
              <a:alpha val="5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80" b="1" dirty="0">
                <a:effectLst>
                  <a:glow rad="127000">
                    <a:schemeClr val="bg1">
                      <a:alpha val="40000"/>
                    </a:schemeClr>
                  </a:glow>
                </a:effectLst>
              </a:rPr>
              <a:t>Common Yellowthroat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31518A-209C-46EF-A22B-3289EEE9D706}"/>
              </a:ext>
            </a:extLst>
          </p:cNvPr>
          <p:cNvSpPr txBox="1"/>
          <p:nvPr/>
        </p:nvSpPr>
        <p:spPr>
          <a:xfrm>
            <a:off x="7440724" y="3435223"/>
            <a:ext cx="2683901" cy="978729"/>
          </a:xfrm>
          <a:prstGeom prst="rect">
            <a:avLst/>
          </a:prstGeom>
          <a:solidFill>
            <a:schemeClr val="bg2">
              <a:lumMod val="60000"/>
              <a:lumOff val="40000"/>
              <a:alpha val="5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80" b="1" dirty="0">
                <a:effectLst>
                  <a:glow rad="127000">
                    <a:schemeClr val="bg1">
                      <a:alpha val="40000"/>
                    </a:schemeClr>
                  </a:glow>
                </a:effectLst>
              </a:rPr>
              <a:t>Eastern</a:t>
            </a:r>
          </a:p>
          <a:p>
            <a:r>
              <a:rPr lang="en-US" sz="2880" b="1" dirty="0">
                <a:effectLst>
                  <a:glow rad="127000">
                    <a:schemeClr val="bg1">
                      <a:alpha val="40000"/>
                    </a:schemeClr>
                  </a:glow>
                </a:effectLst>
              </a:rPr>
              <a:t>Wood-Pewee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6F12E4-B3C3-4C45-B39A-49E1B24122B0}"/>
              </a:ext>
            </a:extLst>
          </p:cNvPr>
          <p:cNvSpPr txBox="1"/>
          <p:nvPr/>
        </p:nvSpPr>
        <p:spPr>
          <a:xfrm>
            <a:off x="211710" y="3342220"/>
            <a:ext cx="2318212" cy="978729"/>
          </a:xfrm>
          <a:prstGeom prst="rect">
            <a:avLst/>
          </a:prstGeom>
          <a:solidFill>
            <a:schemeClr val="bg2">
              <a:lumMod val="60000"/>
              <a:lumOff val="40000"/>
              <a:alpha val="5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80" b="1" dirty="0">
                <a:effectLst>
                  <a:glow rad="127000">
                    <a:schemeClr val="bg1">
                      <a:alpha val="40000"/>
                    </a:schemeClr>
                  </a:glow>
                </a:effectLst>
              </a:rPr>
              <a:t>Field Sparrow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0A1178-4E98-4009-BB1D-37E64738065F}"/>
              </a:ext>
            </a:extLst>
          </p:cNvPr>
          <p:cNvSpPr txBox="1"/>
          <p:nvPr/>
        </p:nvSpPr>
        <p:spPr>
          <a:xfrm>
            <a:off x="7530468" y="6359338"/>
            <a:ext cx="2504412" cy="978729"/>
          </a:xfrm>
          <a:prstGeom prst="rect">
            <a:avLst/>
          </a:prstGeom>
          <a:solidFill>
            <a:schemeClr val="bg2">
              <a:lumMod val="60000"/>
              <a:lumOff val="40000"/>
              <a:alpha val="5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80" b="1" dirty="0">
                <a:effectLst>
                  <a:glow rad="127000">
                    <a:schemeClr val="bg1">
                      <a:alpha val="40000"/>
                    </a:schemeClr>
                  </a:glow>
                </a:effectLst>
              </a:rPr>
              <a:t>Acadian Flycatcher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B496E5-591A-4095-B05C-49643DD9D325}"/>
              </a:ext>
            </a:extLst>
          </p:cNvPr>
          <p:cNvSpPr txBox="1"/>
          <p:nvPr/>
        </p:nvSpPr>
        <p:spPr>
          <a:xfrm>
            <a:off x="12515851" y="14166"/>
            <a:ext cx="3787632" cy="978729"/>
          </a:xfrm>
          <a:prstGeom prst="rect">
            <a:avLst/>
          </a:prstGeom>
          <a:solidFill>
            <a:schemeClr val="accent2">
              <a:lumMod val="75000"/>
              <a:alpha val="5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80" b="1" dirty="0">
                <a:effectLst>
                  <a:glow rad="127000">
                    <a:schemeClr val="bg1">
                      <a:alpha val="40000"/>
                    </a:schemeClr>
                  </a:glow>
                </a:effectLst>
              </a:rPr>
              <a:t>Results</a:t>
            </a:r>
          </a:p>
          <a:p>
            <a:r>
              <a:rPr lang="en-US" sz="2880" b="1" i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27000">
                    <a:schemeClr val="bg1">
                      <a:alpha val="40000"/>
                    </a:schemeClr>
                  </a:glow>
                </a:effectLst>
              </a:rPr>
              <a:t>Resultados</a:t>
            </a:r>
            <a:endParaRPr lang="en-US" sz="2880" b="1" i="1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1270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88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806" y="82968"/>
            <a:ext cx="12022456" cy="2103119"/>
          </a:xfrm>
        </p:spPr>
        <p:txBody>
          <a:bodyPr/>
          <a:lstStyle/>
          <a:p>
            <a:r>
              <a:rPr lang="en-US" dirty="0"/>
              <a:t>Distance to Edge</a:t>
            </a:r>
            <a:br>
              <a:rPr lang="en-US" dirty="0"/>
            </a:b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Distancia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al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Borde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472E0E-498C-40DA-A8F7-57C7DE16B6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9042" y="4935454"/>
            <a:ext cx="3175510" cy="2414016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F6EAC4-B0CB-459D-BDC4-26ED1C45D1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857"/>
          <a:stretch/>
        </p:blipFill>
        <p:spPr>
          <a:xfrm>
            <a:off x="7559043" y="1893245"/>
            <a:ext cx="3100048" cy="2414016"/>
          </a:xfrm>
          <a:prstGeom prst="rect">
            <a:avLst/>
          </a:prstGeom>
          <a:ln w="76200">
            <a:solidFill>
              <a:srgbClr val="92D05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1770C3-D307-406E-BB5F-6DC7ED8B97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901" y="1936999"/>
            <a:ext cx="3073038" cy="2402418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7" name="Picture 6" descr="A small bird perched on a tree branch&#10;&#10;Description automatically generated">
            <a:extLst>
              <a:ext uri="{FF2B5EF4-FFF2-40B4-BE49-F238E27FC236}">
                <a16:creationId xmlns:a16="http://schemas.microsoft.com/office/drawing/2014/main" id="{F9FDAAA8-B72C-42B4-82F6-2A5A2E257F1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900" y="4911251"/>
            <a:ext cx="3022183" cy="2402419"/>
          </a:xfrm>
          <a:prstGeom prst="rect">
            <a:avLst/>
          </a:prstGeom>
          <a:ln w="76200">
            <a:solidFill>
              <a:srgbClr val="00B0F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C272D0-5689-47CB-A4C0-4997CA828C54}"/>
              </a:ext>
            </a:extLst>
          </p:cNvPr>
          <p:cNvSpPr txBox="1"/>
          <p:nvPr/>
        </p:nvSpPr>
        <p:spPr>
          <a:xfrm>
            <a:off x="2887111" y="1889416"/>
            <a:ext cx="4184249" cy="11264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360" dirty="0"/>
              <a:t>Strongly negative</a:t>
            </a:r>
          </a:p>
          <a:p>
            <a:r>
              <a:rPr lang="en-US" sz="336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Muy</a:t>
            </a:r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36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negativo</a:t>
            </a:r>
            <a:endParaRPr lang="en-US" sz="336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2150EC-1C19-4392-BA82-AE7AB8FADFFC}"/>
              </a:ext>
            </a:extLst>
          </p:cNvPr>
          <p:cNvSpPr txBox="1"/>
          <p:nvPr/>
        </p:nvSpPr>
        <p:spPr>
          <a:xfrm>
            <a:off x="2926385" y="4850367"/>
            <a:ext cx="4144975" cy="11264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3360" dirty="0"/>
              <a:t>Negative</a:t>
            </a:r>
          </a:p>
          <a:p>
            <a:r>
              <a:rPr lang="en-US" sz="336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Negativo</a:t>
            </a:r>
            <a:endParaRPr lang="en-US" sz="336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F41E1-0CEC-45B1-9ED4-DE0519F24A36}"/>
              </a:ext>
            </a:extLst>
          </p:cNvPr>
          <p:cNvSpPr txBox="1"/>
          <p:nvPr/>
        </p:nvSpPr>
        <p:spPr>
          <a:xfrm>
            <a:off x="10063455" y="1838381"/>
            <a:ext cx="4257616" cy="11264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762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3360" dirty="0"/>
              <a:t>Positive</a:t>
            </a:r>
          </a:p>
          <a:p>
            <a:r>
              <a:rPr lang="en-US" sz="336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Positivo</a:t>
            </a:r>
            <a:endParaRPr lang="en-US" sz="336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D780CB-A647-4417-AA4D-9745A877CE92}"/>
              </a:ext>
            </a:extLst>
          </p:cNvPr>
          <p:cNvSpPr txBox="1"/>
          <p:nvPr/>
        </p:nvSpPr>
        <p:spPr>
          <a:xfrm>
            <a:off x="10063456" y="4880587"/>
            <a:ext cx="4257614" cy="11264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360" dirty="0"/>
              <a:t>Positive</a:t>
            </a:r>
          </a:p>
          <a:p>
            <a:r>
              <a:rPr lang="en-US" sz="336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Positivo</a:t>
            </a:r>
            <a:endParaRPr lang="en-US" sz="336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55F93-F317-4CD2-B9CA-2B3C6A7A24B1}"/>
              </a:ext>
            </a:extLst>
          </p:cNvPr>
          <p:cNvSpPr txBox="1"/>
          <p:nvPr/>
        </p:nvSpPr>
        <p:spPr>
          <a:xfrm>
            <a:off x="467721" y="6407136"/>
            <a:ext cx="2458664" cy="978729"/>
          </a:xfrm>
          <a:prstGeom prst="rect">
            <a:avLst/>
          </a:prstGeom>
          <a:solidFill>
            <a:schemeClr val="bg2">
              <a:lumMod val="60000"/>
              <a:lumOff val="40000"/>
              <a:alpha val="5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80" b="1" dirty="0">
                <a:effectLst>
                  <a:glow rad="127000">
                    <a:schemeClr val="bg1">
                      <a:alpha val="40000"/>
                    </a:schemeClr>
                  </a:glow>
                </a:effectLst>
              </a:rPr>
              <a:t>Common Yellowthroat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31518A-209C-46EF-A22B-3289EEE9D706}"/>
              </a:ext>
            </a:extLst>
          </p:cNvPr>
          <p:cNvSpPr txBox="1"/>
          <p:nvPr/>
        </p:nvSpPr>
        <p:spPr>
          <a:xfrm>
            <a:off x="7469298" y="3392359"/>
            <a:ext cx="2683901" cy="978729"/>
          </a:xfrm>
          <a:prstGeom prst="rect">
            <a:avLst/>
          </a:prstGeom>
          <a:solidFill>
            <a:schemeClr val="bg2">
              <a:lumMod val="60000"/>
              <a:lumOff val="40000"/>
              <a:alpha val="5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80" b="1" dirty="0">
                <a:effectLst>
                  <a:glow rad="127000">
                    <a:schemeClr val="bg1">
                      <a:alpha val="40000"/>
                    </a:schemeClr>
                  </a:glow>
                </a:effectLst>
              </a:rPr>
              <a:t>Eastern</a:t>
            </a:r>
          </a:p>
          <a:p>
            <a:r>
              <a:rPr lang="en-US" sz="2880" b="1" dirty="0">
                <a:effectLst>
                  <a:glow rad="127000">
                    <a:schemeClr val="bg1">
                      <a:alpha val="40000"/>
                    </a:schemeClr>
                  </a:glow>
                </a:effectLst>
              </a:rPr>
              <a:t>Wood-Pewee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6F12E4-B3C3-4C45-B39A-49E1B24122B0}"/>
              </a:ext>
            </a:extLst>
          </p:cNvPr>
          <p:cNvSpPr txBox="1"/>
          <p:nvPr/>
        </p:nvSpPr>
        <p:spPr>
          <a:xfrm>
            <a:off x="568900" y="3342220"/>
            <a:ext cx="2318212" cy="978729"/>
          </a:xfrm>
          <a:prstGeom prst="rect">
            <a:avLst/>
          </a:prstGeom>
          <a:solidFill>
            <a:schemeClr val="bg2">
              <a:lumMod val="60000"/>
              <a:lumOff val="40000"/>
              <a:alpha val="5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80" b="1" dirty="0">
                <a:effectLst>
                  <a:glow rad="127000">
                    <a:schemeClr val="bg1">
                      <a:alpha val="40000"/>
                    </a:schemeClr>
                  </a:glow>
                </a:effectLst>
              </a:rPr>
              <a:t>Field Sparrow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0A1178-4E98-4009-BB1D-37E64738065F}"/>
              </a:ext>
            </a:extLst>
          </p:cNvPr>
          <p:cNvSpPr txBox="1"/>
          <p:nvPr/>
        </p:nvSpPr>
        <p:spPr>
          <a:xfrm>
            <a:off x="7559042" y="6316474"/>
            <a:ext cx="2504412" cy="978729"/>
          </a:xfrm>
          <a:prstGeom prst="rect">
            <a:avLst/>
          </a:prstGeom>
          <a:solidFill>
            <a:schemeClr val="bg2">
              <a:lumMod val="60000"/>
              <a:lumOff val="40000"/>
              <a:alpha val="5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80" b="1" dirty="0">
                <a:effectLst>
                  <a:glow rad="127000">
                    <a:schemeClr val="bg1">
                      <a:alpha val="40000"/>
                    </a:schemeClr>
                  </a:glow>
                </a:effectLst>
              </a:rPr>
              <a:t>Acadian Flycatcher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9876D1-254A-4995-9FCD-D5CA6C00F351}"/>
              </a:ext>
            </a:extLst>
          </p:cNvPr>
          <p:cNvSpPr txBox="1"/>
          <p:nvPr/>
        </p:nvSpPr>
        <p:spPr>
          <a:xfrm>
            <a:off x="12515851" y="14166"/>
            <a:ext cx="3787632" cy="978729"/>
          </a:xfrm>
          <a:prstGeom prst="rect">
            <a:avLst/>
          </a:prstGeom>
          <a:solidFill>
            <a:schemeClr val="accent2">
              <a:lumMod val="75000"/>
              <a:alpha val="5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80" b="1" dirty="0">
                <a:effectLst>
                  <a:glow rad="127000">
                    <a:schemeClr val="bg1">
                      <a:alpha val="40000"/>
                    </a:schemeClr>
                  </a:glow>
                </a:effectLst>
              </a:rPr>
              <a:t>Results</a:t>
            </a:r>
          </a:p>
          <a:p>
            <a:r>
              <a:rPr lang="en-US" sz="2880" b="1" i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27000">
                    <a:schemeClr val="bg1">
                      <a:alpha val="40000"/>
                    </a:schemeClr>
                  </a:glow>
                </a:effectLst>
              </a:rPr>
              <a:t>Resultados</a:t>
            </a:r>
            <a:endParaRPr lang="en-US" sz="2880" b="1" i="1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1270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6571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97" y="-28183"/>
            <a:ext cx="12022456" cy="2103119"/>
          </a:xfrm>
        </p:spPr>
        <p:txBody>
          <a:bodyPr/>
          <a:lstStyle/>
          <a:p>
            <a:r>
              <a:rPr lang="en-US" dirty="0"/>
              <a:t>Point-Scale Vegetation Metrics</a:t>
            </a:r>
            <a:br>
              <a:rPr lang="en-US" dirty="0"/>
            </a:b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Métricas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de la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Vegetación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472E0E-498C-40DA-A8F7-57C7DE16B6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2877" y="4660318"/>
            <a:ext cx="3175510" cy="2414016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F6EAC4-B0CB-459D-BDC4-26ED1C45D10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857"/>
          <a:stretch/>
        </p:blipFill>
        <p:spPr>
          <a:xfrm>
            <a:off x="7559043" y="1893245"/>
            <a:ext cx="3100048" cy="2414016"/>
          </a:xfrm>
          <a:prstGeom prst="rect">
            <a:avLst/>
          </a:prstGeom>
          <a:ln w="76200">
            <a:solidFill>
              <a:srgbClr val="92D05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1770C3-D307-406E-BB5F-6DC7ED8B97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867" y="1893245"/>
            <a:ext cx="3073038" cy="2402418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7" name="Picture 6" descr="A small bird perched on a tree branch&#10;&#10;Description automatically generated">
            <a:extLst>
              <a:ext uri="{FF2B5EF4-FFF2-40B4-BE49-F238E27FC236}">
                <a16:creationId xmlns:a16="http://schemas.microsoft.com/office/drawing/2014/main" id="{F9FDAAA8-B72C-42B4-82F6-2A5A2E257F1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084" y="5515333"/>
            <a:ext cx="3022183" cy="2402419"/>
          </a:xfrm>
          <a:prstGeom prst="rect">
            <a:avLst/>
          </a:prstGeom>
          <a:ln w="76200">
            <a:solidFill>
              <a:srgbClr val="00B0F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355F93-F317-4CD2-B9CA-2B3C6A7A24B1}"/>
              </a:ext>
            </a:extLst>
          </p:cNvPr>
          <p:cNvSpPr txBox="1"/>
          <p:nvPr/>
        </p:nvSpPr>
        <p:spPr>
          <a:xfrm>
            <a:off x="330905" y="7011218"/>
            <a:ext cx="2458664" cy="978729"/>
          </a:xfrm>
          <a:prstGeom prst="rect">
            <a:avLst/>
          </a:prstGeom>
          <a:solidFill>
            <a:schemeClr val="bg2">
              <a:lumMod val="60000"/>
              <a:lumOff val="40000"/>
              <a:alpha val="5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80" b="1" dirty="0">
                <a:effectLst>
                  <a:glow rad="127000">
                    <a:schemeClr val="bg1">
                      <a:alpha val="40000"/>
                    </a:schemeClr>
                  </a:glow>
                </a:effectLst>
              </a:rPr>
              <a:t>Common Yellowthroat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31518A-209C-46EF-A22B-3289EEE9D706}"/>
              </a:ext>
            </a:extLst>
          </p:cNvPr>
          <p:cNvSpPr txBox="1"/>
          <p:nvPr/>
        </p:nvSpPr>
        <p:spPr>
          <a:xfrm>
            <a:off x="7469298" y="3392359"/>
            <a:ext cx="2683901" cy="978729"/>
          </a:xfrm>
          <a:prstGeom prst="rect">
            <a:avLst/>
          </a:prstGeom>
          <a:solidFill>
            <a:schemeClr val="bg2">
              <a:lumMod val="60000"/>
              <a:lumOff val="40000"/>
              <a:alpha val="5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80" b="1" dirty="0">
                <a:effectLst>
                  <a:glow rad="127000">
                    <a:schemeClr val="bg1">
                      <a:alpha val="40000"/>
                    </a:schemeClr>
                  </a:glow>
                </a:effectLst>
              </a:rPr>
              <a:t>Eastern</a:t>
            </a:r>
          </a:p>
          <a:p>
            <a:r>
              <a:rPr lang="en-US" sz="2880" b="1" dirty="0">
                <a:effectLst>
                  <a:glow rad="127000">
                    <a:schemeClr val="bg1">
                      <a:alpha val="40000"/>
                    </a:schemeClr>
                  </a:glow>
                </a:effectLst>
              </a:rPr>
              <a:t>Wood-Pewee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6F12E4-B3C3-4C45-B39A-49E1B24122B0}"/>
              </a:ext>
            </a:extLst>
          </p:cNvPr>
          <p:cNvSpPr txBox="1"/>
          <p:nvPr/>
        </p:nvSpPr>
        <p:spPr>
          <a:xfrm>
            <a:off x="426769" y="3353031"/>
            <a:ext cx="2318212" cy="978729"/>
          </a:xfrm>
          <a:prstGeom prst="rect">
            <a:avLst/>
          </a:prstGeom>
          <a:solidFill>
            <a:schemeClr val="bg2">
              <a:lumMod val="60000"/>
              <a:lumOff val="40000"/>
              <a:alpha val="5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80" b="1" dirty="0">
                <a:effectLst>
                  <a:glow rad="127000">
                    <a:schemeClr val="bg1">
                      <a:alpha val="40000"/>
                    </a:schemeClr>
                  </a:glow>
                </a:effectLst>
              </a:rPr>
              <a:t>Field Sparrow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0A1178-4E98-4009-BB1D-37E64738065F}"/>
              </a:ext>
            </a:extLst>
          </p:cNvPr>
          <p:cNvSpPr txBox="1"/>
          <p:nvPr/>
        </p:nvSpPr>
        <p:spPr>
          <a:xfrm>
            <a:off x="7542877" y="6041338"/>
            <a:ext cx="2504412" cy="978729"/>
          </a:xfrm>
          <a:prstGeom prst="rect">
            <a:avLst/>
          </a:prstGeom>
          <a:solidFill>
            <a:schemeClr val="bg2">
              <a:lumMod val="60000"/>
              <a:lumOff val="40000"/>
              <a:alpha val="5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80" b="1" dirty="0">
                <a:effectLst>
                  <a:glow rad="127000">
                    <a:schemeClr val="bg1">
                      <a:alpha val="40000"/>
                    </a:schemeClr>
                  </a:glow>
                </a:effectLst>
              </a:rPr>
              <a:t>Acadian Flycatcher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8FF0CC-C0B3-4993-8B8B-CFB915C70BB0}"/>
              </a:ext>
            </a:extLst>
          </p:cNvPr>
          <p:cNvSpPr txBox="1"/>
          <p:nvPr/>
        </p:nvSpPr>
        <p:spPr>
          <a:xfrm>
            <a:off x="3010291" y="1817897"/>
            <a:ext cx="4245391" cy="31947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360" dirty="0"/>
              <a:t>-</a:t>
            </a:r>
            <a:r>
              <a:rPr lang="en-US" sz="3360" dirty="0" err="1"/>
              <a:t>Midstory</a:t>
            </a:r>
            <a:r>
              <a:rPr lang="en-US" sz="3360" dirty="0"/>
              <a:t> 2.5 m (+)</a:t>
            </a:r>
          </a:p>
          <a:p>
            <a:r>
              <a:rPr lang="en-US" sz="3360" dirty="0"/>
              <a:t>-Grass cover (+)</a:t>
            </a:r>
          </a:p>
          <a:p>
            <a:r>
              <a:rPr lang="en-US" sz="3360" dirty="0"/>
              <a:t>-Litter cover (+)</a:t>
            </a:r>
          </a:p>
          <a:p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336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Follaje</a:t>
            </a:r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2.5 m (+)</a:t>
            </a:r>
          </a:p>
          <a:p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336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Pastos</a:t>
            </a:r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(+)</a:t>
            </a:r>
          </a:p>
          <a:p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336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Hojarasca</a:t>
            </a:r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(+)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A0B694-B24B-43FE-9B37-C051C0C9454F}"/>
              </a:ext>
            </a:extLst>
          </p:cNvPr>
          <p:cNvSpPr txBox="1"/>
          <p:nvPr/>
        </p:nvSpPr>
        <p:spPr>
          <a:xfrm>
            <a:off x="2887112" y="5458354"/>
            <a:ext cx="4257614" cy="216059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3360" dirty="0"/>
              <a:t>-Green cover (+)</a:t>
            </a:r>
          </a:p>
          <a:p>
            <a:r>
              <a:rPr lang="en-US" sz="3360" dirty="0"/>
              <a:t>-Litter cover (-)</a:t>
            </a:r>
          </a:p>
          <a:p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336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Cubierta</a:t>
            </a:r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36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verde</a:t>
            </a:r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(+)</a:t>
            </a:r>
          </a:p>
          <a:p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336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Hojarasca</a:t>
            </a:r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(-)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3743B6-A91D-4AE8-AD88-9DCBD1E7F704}"/>
              </a:ext>
            </a:extLst>
          </p:cNvPr>
          <p:cNvSpPr txBox="1"/>
          <p:nvPr/>
        </p:nvSpPr>
        <p:spPr>
          <a:xfrm>
            <a:off x="10058045" y="1839276"/>
            <a:ext cx="4257616" cy="216059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762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3360" dirty="0"/>
              <a:t>-Proportion oak (+)</a:t>
            </a:r>
          </a:p>
          <a:p>
            <a:r>
              <a:rPr lang="en-US" sz="3360" dirty="0"/>
              <a:t>-Litter cover (+)</a:t>
            </a:r>
          </a:p>
          <a:p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-Prop. de robles (+)</a:t>
            </a:r>
          </a:p>
          <a:p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336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Hojarasca</a:t>
            </a:r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(+)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CECC65-90B9-4A7E-953F-702BE55A9A06}"/>
              </a:ext>
            </a:extLst>
          </p:cNvPr>
          <p:cNvSpPr txBox="1"/>
          <p:nvPr/>
        </p:nvSpPr>
        <p:spPr>
          <a:xfrm>
            <a:off x="10041881" y="4590034"/>
            <a:ext cx="4257614" cy="31947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360" dirty="0"/>
              <a:t>-</a:t>
            </a:r>
            <a:r>
              <a:rPr lang="en-US" sz="3360" dirty="0" err="1"/>
              <a:t>Midstory</a:t>
            </a:r>
            <a:r>
              <a:rPr lang="en-US" sz="3360" dirty="0"/>
              <a:t> 2.5 m (+)</a:t>
            </a:r>
          </a:p>
          <a:p>
            <a:r>
              <a:rPr lang="en-US" sz="3360" dirty="0"/>
              <a:t>-Shrub density (-)</a:t>
            </a:r>
          </a:p>
          <a:p>
            <a:r>
              <a:rPr lang="en-US" sz="3360" dirty="0"/>
              <a:t>-Litter cover (+)</a:t>
            </a:r>
          </a:p>
          <a:p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336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Follaje</a:t>
            </a:r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2.5 m (+)</a:t>
            </a:r>
          </a:p>
          <a:p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336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Arbustos</a:t>
            </a:r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(-)</a:t>
            </a:r>
          </a:p>
          <a:p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336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Hojarasca</a:t>
            </a:r>
            <a:r>
              <a:rPr lang="en-US" sz="336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(+)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2DDCD-9572-4FC6-9FE0-7C7D366BDB8D}"/>
              </a:ext>
            </a:extLst>
          </p:cNvPr>
          <p:cNvSpPr txBox="1"/>
          <p:nvPr/>
        </p:nvSpPr>
        <p:spPr>
          <a:xfrm>
            <a:off x="12515851" y="14166"/>
            <a:ext cx="3787632" cy="978729"/>
          </a:xfrm>
          <a:prstGeom prst="rect">
            <a:avLst/>
          </a:prstGeom>
          <a:solidFill>
            <a:schemeClr val="accent2">
              <a:lumMod val="75000"/>
              <a:alpha val="5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80" b="1" dirty="0">
                <a:effectLst>
                  <a:glow rad="127000">
                    <a:schemeClr val="bg1">
                      <a:alpha val="40000"/>
                    </a:schemeClr>
                  </a:glow>
                </a:effectLst>
              </a:rPr>
              <a:t>Results</a:t>
            </a:r>
          </a:p>
          <a:p>
            <a:r>
              <a:rPr lang="en-US" sz="2880" b="1" i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27000">
                    <a:schemeClr val="bg1">
                      <a:alpha val="40000"/>
                    </a:schemeClr>
                  </a:glow>
                </a:effectLst>
              </a:rPr>
              <a:t>Resultados</a:t>
            </a:r>
            <a:endParaRPr lang="en-US" sz="2880" b="1" i="1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1270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6779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78" y="0"/>
            <a:ext cx="12022456" cy="2103119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59EAE48-18CE-4C70-86A1-9E62AA1D6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0049" y="1051558"/>
            <a:ext cx="6347949" cy="6629401"/>
          </a:xfrm>
        </p:spPr>
        <p:txBody>
          <a:bodyPr>
            <a:noAutofit/>
          </a:bodyPr>
          <a:lstStyle/>
          <a:p>
            <a:pPr marL="1015975" indent="-548627"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Landscape and edge covariates important for most species</a:t>
            </a:r>
          </a:p>
          <a:p>
            <a:pPr marL="1015975" indent="-548627"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Prevalence of leaf litter in models surprising, especially for Field Sparrow</a:t>
            </a:r>
          </a:p>
          <a:p>
            <a:pPr marL="1015975" indent="-548627"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Site-level covariates are mostly species specific</a:t>
            </a:r>
          </a:p>
          <a:p>
            <a:pPr marL="1015975" indent="-548627"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No single management strategy for all species</a:t>
            </a:r>
          </a:p>
          <a:p>
            <a:pPr marL="1496035" lvl="1" indent="-548627"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Maintain interior forest for Acadian Flycatcher</a:t>
            </a:r>
          </a:p>
          <a:p>
            <a:pPr marL="1496035" lvl="1" indent="-548627"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Keep edge and open habitat for Field Sparrow</a:t>
            </a:r>
          </a:p>
          <a:p>
            <a:pPr marL="1015975" indent="-548627">
              <a:buFont typeface="Arial" panose="020B0604020202020204" pitchFamily="34" charset="0"/>
              <a:buChar char="•"/>
            </a:pPr>
            <a:endParaRPr lang="en-US" sz="2800" dirty="0">
              <a:cs typeface="Times New Roman" panose="02020603050405020304" pitchFamily="18" charset="0"/>
            </a:endParaRPr>
          </a:p>
          <a:p>
            <a:pPr marL="1564615" lvl="1" indent="-548627">
              <a:buFont typeface="Arial" panose="020B0604020202020204" pitchFamily="34" charset="0"/>
              <a:buChar char="•"/>
            </a:pPr>
            <a:endParaRPr lang="en-US" sz="2800" dirty="0">
              <a:cs typeface="Times New Roman" panose="02020603050405020304" pitchFamily="18" charset="0"/>
            </a:endParaRPr>
          </a:p>
          <a:p>
            <a:pPr marL="1015975" indent="-548627">
              <a:buFont typeface="Arial" panose="020B0604020202020204" pitchFamily="34" charset="0"/>
              <a:buChar char="•"/>
            </a:pPr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F45C94-A0DD-4490-B6BF-A8D1F772AD43}"/>
              </a:ext>
            </a:extLst>
          </p:cNvPr>
          <p:cNvSpPr txBox="1">
            <a:spLocks/>
          </p:cNvSpPr>
          <p:nvPr/>
        </p:nvSpPr>
        <p:spPr>
          <a:xfrm>
            <a:off x="5757863" y="1051557"/>
            <a:ext cx="8429624" cy="6629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11480" indent="-41148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91540" indent="-34290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16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3716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92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9202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46888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30072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356616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41148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46634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015975" indent="-548627">
              <a:buFont typeface="Arial" panose="020B0604020202020204" pitchFamily="34" charset="0"/>
              <a:buChar char="•"/>
            </a:pPr>
            <a:r>
              <a:rPr lang="en-US" sz="2800" i="1" dirty="0">
                <a:cs typeface="Times New Roman" panose="02020603050405020304" pitchFamily="18" charset="0"/>
              </a:rPr>
              <a:t>Covariables de </a:t>
            </a:r>
            <a:r>
              <a:rPr lang="en-US" sz="2800" i="1" dirty="0" err="1">
                <a:cs typeface="Times New Roman" panose="02020603050405020304" pitchFamily="18" charset="0"/>
              </a:rPr>
              <a:t>paisaje</a:t>
            </a:r>
            <a:r>
              <a:rPr lang="en-US" sz="2800" i="1" dirty="0">
                <a:cs typeface="Times New Roman" panose="02020603050405020304" pitchFamily="18" charset="0"/>
              </a:rPr>
              <a:t> y de </a:t>
            </a:r>
            <a:r>
              <a:rPr lang="en-US" sz="2800" i="1" dirty="0" err="1">
                <a:cs typeface="Times New Roman" panose="02020603050405020304" pitchFamily="18" charset="0"/>
              </a:rPr>
              <a:t>borde</a:t>
            </a:r>
            <a:r>
              <a:rPr lang="en-US" sz="2800" i="1" dirty="0">
                <a:cs typeface="Times New Roman" panose="02020603050405020304" pitchFamily="18" charset="0"/>
              </a:rPr>
              <a:t> son </a:t>
            </a:r>
            <a:r>
              <a:rPr lang="en-US" sz="2800" i="1" dirty="0" err="1">
                <a:cs typeface="Times New Roman" panose="02020603050405020304" pitchFamily="18" charset="0"/>
              </a:rPr>
              <a:t>importantes</a:t>
            </a:r>
            <a:r>
              <a:rPr lang="en-US" sz="2800" i="1" dirty="0">
                <a:cs typeface="Times New Roman" panose="02020603050405020304" pitchFamily="18" charset="0"/>
              </a:rPr>
              <a:t> por la </a:t>
            </a:r>
            <a:r>
              <a:rPr lang="en-US" sz="2800" i="1" dirty="0" err="1">
                <a:cs typeface="Times New Roman" panose="02020603050405020304" pitchFamily="18" charset="0"/>
              </a:rPr>
              <a:t>mayoría</a:t>
            </a:r>
            <a:r>
              <a:rPr lang="en-US" sz="2800" i="1" dirty="0">
                <a:cs typeface="Times New Roman" panose="02020603050405020304" pitchFamily="18" charset="0"/>
              </a:rPr>
              <a:t> de </a:t>
            </a:r>
            <a:r>
              <a:rPr lang="en-US" sz="2800" i="1" dirty="0" err="1">
                <a:cs typeface="Times New Roman" panose="02020603050405020304" pitchFamily="18" charset="0"/>
              </a:rPr>
              <a:t>especies</a:t>
            </a:r>
            <a:endParaRPr lang="en-US" sz="2800" i="1" dirty="0">
              <a:cs typeface="Times New Roman" panose="02020603050405020304" pitchFamily="18" charset="0"/>
            </a:endParaRPr>
          </a:p>
          <a:p>
            <a:pPr marL="1015975" indent="-548627">
              <a:buFont typeface="Arial" panose="020B0604020202020204" pitchFamily="34" charset="0"/>
              <a:buChar char="•"/>
            </a:pPr>
            <a:r>
              <a:rPr lang="en-US" sz="2800" i="1" dirty="0">
                <a:cs typeface="Times New Roman" panose="02020603050405020304" pitchFamily="18" charset="0"/>
              </a:rPr>
              <a:t>La </a:t>
            </a:r>
            <a:r>
              <a:rPr lang="en-US" sz="2800" i="1" dirty="0" err="1">
                <a:cs typeface="Times New Roman" panose="02020603050405020304" pitchFamily="18" charset="0"/>
              </a:rPr>
              <a:t>prevalencia</a:t>
            </a:r>
            <a:r>
              <a:rPr lang="en-US" sz="2800" i="1" dirty="0">
                <a:cs typeface="Times New Roman" panose="02020603050405020304" pitchFamily="18" charset="0"/>
              </a:rPr>
              <a:t> de </a:t>
            </a:r>
            <a:r>
              <a:rPr lang="en-US" sz="2800" i="1" dirty="0" err="1">
                <a:cs typeface="Times New Roman" panose="02020603050405020304" pitchFamily="18" charset="0"/>
              </a:rPr>
              <a:t>hojarasca</a:t>
            </a:r>
            <a:r>
              <a:rPr lang="en-US" sz="2800" i="1" dirty="0"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cs typeface="Times New Roman" panose="02020603050405020304" pitchFamily="18" charset="0"/>
              </a:rPr>
              <a:t>en</a:t>
            </a:r>
            <a:r>
              <a:rPr lang="en-US" sz="2800" i="1" dirty="0">
                <a:cs typeface="Times New Roman" panose="02020603050405020304" pitchFamily="18" charset="0"/>
              </a:rPr>
              <a:t> los </a:t>
            </a:r>
            <a:r>
              <a:rPr lang="en-US" sz="2800" i="1" dirty="0" err="1">
                <a:cs typeface="Times New Roman" panose="02020603050405020304" pitchFamily="18" charset="0"/>
              </a:rPr>
              <a:t>modelos</a:t>
            </a:r>
            <a:r>
              <a:rPr lang="en-US" sz="2800" i="1" dirty="0"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cs typeface="Times New Roman" panose="02020603050405020304" pitchFamily="18" charset="0"/>
              </a:rPr>
              <a:t>nos</a:t>
            </a:r>
            <a:r>
              <a:rPr lang="en-US" sz="2800" i="1" dirty="0"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cs typeface="Times New Roman" panose="02020603050405020304" pitchFamily="18" charset="0"/>
              </a:rPr>
              <a:t>soprendió</a:t>
            </a:r>
            <a:r>
              <a:rPr lang="en-US" sz="2800" i="1" dirty="0">
                <a:cs typeface="Times New Roman" panose="02020603050405020304" pitchFamily="18" charset="0"/>
              </a:rPr>
              <a:t>, </a:t>
            </a:r>
            <a:r>
              <a:rPr lang="en-US" sz="2800" i="1" dirty="0" err="1">
                <a:cs typeface="Times New Roman" panose="02020603050405020304" pitchFamily="18" charset="0"/>
              </a:rPr>
              <a:t>especialmente</a:t>
            </a:r>
            <a:r>
              <a:rPr lang="en-US" sz="2800" i="1" dirty="0">
                <a:cs typeface="Times New Roman" panose="02020603050405020304" pitchFamily="18" charset="0"/>
              </a:rPr>
              <a:t> por el Field Sparrow (</a:t>
            </a:r>
            <a:r>
              <a:rPr lang="en-US" sz="2800" i="1" dirty="0" err="1">
                <a:cs typeface="Times New Roman" panose="02020603050405020304" pitchFamily="18" charset="0"/>
              </a:rPr>
              <a:t>chingolo</a:t>
            </a:r>
            <a:r>
              <a:rPr lang="en-US" sz="2800" i="1" dirty="0"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cs typeface="Times New Roman" panose="02020603050405020304" pitchFamily="18" charset="0"/>
              </a:rPr>
              <a:t>campestre</a:t>
            </a:r>
            <a:r>
              <a:rPr lang="en-US" sz="2800" i="1" dirty="0">
                <a:cs typeface="Times New Roman" panose="02020603050405020304" pitchFamily="18" charset="0"/>
              </a:rPr>
              <a:t>)</a:t>
            </a:r>
          </a:p>
          <a:p>
            <a:pPr marL="1015975" indent="-548627">
              <a:buFont typeface="Arial" panose="020B0604020202020204" pitchFamily="34" charset="0"/>
              <a:buChar char="•"/>
            </a:pPr>
            <a:r>
              <a:rPr lang="en-US" sz="2800" i="1" dirty="0">
                <a:cs typeface="Times New Roman" panose="02020603050405020304" pitchFamily="18" charset="0"/>
              </a:rPr>
              <a:t>La </a:t>
            </a:r>
            <a:r>
              <a:rPr lang="en-US" sz="2800" i="1" dirty="0" err="1">
                <a:cs typeface="Times New Roman" panose="02020603050405020304" pitchFamily="18" charset="0"/>
              </a:rPr>
              <a:t>mayoría</a:t>
            </a:r>
            <a:r>
              <a:rPr lang="en-US" sz="2800" i="1" dirty="0">
                <a:cs typeface="Times New Roman" panose="02020603050405020304" pitchFamily="18" charset="0"/>
              </a:rPr>
              <a:t> de covariables al </a:t>
            </a:r>
            <a:r>
              <a:rPr lang="en-US" sz="2800" i="1" dirty="0" err="1">
                <a:cs typeface="Times New Roman" panose="02020603050405020304" pitchFamily="18" charset="0"/>
              </a:rPr>
              <a:t>nivel</a:t>
            </a:r>
            <a:r>
              <a:rPr lang="en-US" sz="2800" i="1" dirty="0"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cs typeface="Times New Roman" panose="02020603050405020304" pitchFamily="18" charset="0"/>
              </a:rPr>
              <a:t>espacial</a:t>
            </a:r>
            <a:r>
              <a:rPr lang="en-US" sz="2800" i="1" dirty="0">
                <a:cs typeface="Times New Roman" panose="02020603050405020304" pitchFamily="18" charset="0"/>
              </a:rPr>
              <a:t> del punto </a:t>
            </a:r>
            <a:r>
              <a:rPr lang="en-US" sz="2800" i="1" dirty="0" err="1">
                <a:cs typeface="Times New Roman" panose="02020603050405020304" pitchFamily="18" charset="0"/>
              </a:rPr>
              <a:t>variaron</a:t>
            </a:r>
            <a:r>
              <a:rPr lang="en-US" sz="2800" i="1" dirty="0">
                <a:cs typeface="Times New Roman" panose="02020603050405020304" pitchFamily="18" charset="0"/>
              </a:rPr>
              <a:t> entre </a:t>
            </a:r>
            <a:r>
              <a:rPr lang="en-US" sz="2800" i="1" dirty="0" err="1">
                <a:cs typeface="Times New Roman" panose="02020603050405020304" pitchFamily="18" charset="0"/>
              </a:rPr>
              <a:t>especies</a:t>
            </a:r>
            <a:endParaRPr lang="en-US" sz="2800" i="1" dirty="0">
              <a:cs typeface="Times New Roman" panose="02020603050405020304" pitchFamily="18" charset="0"/>
            </a:endParaRPr>
          </a:p>
          <a:p>
            <a:pPr marL="1015975" indent="-548627">
              <a:buFont typeface="Arial" panose="020B0604020202020204" pitchFamily="34" charset="0"/>
              <a:buChar char="•"/>
            </a:pPr>
            <a:r>
              <a:rPr lang="en-US" sz="2800" i="1" dirty="0">
                <a:cs typeface="Times New Roman" panose="02020603050405020304" pitchFamily="18" charset="0"/>
              </a:rPr>
              <a:t>No hay una </a:t>
            </a:r>
            <a:r>
              <a:rPr lang="en-US" sz="2800" i="1" dirty="0" err="1">
                <a:cs typeface="Times New Roman" panose="02020603050405020304" pitchFamily="18" charset="0"/>
              </a:rPr>
              <a:t>estrategía</a:t>
            </a:r>
            <a:r>
              <a:rPr lang="en-US" sz="2800" i="1" dirty="0"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cs typeface="Times New Roman" panose="02020603050405020304" pitchFamily="18" charset="0"/>
              </a:rPr>
              <a:t>única</a:t>
            </a:r>
            <a:r>
              <a:rPr lang="en-US" sz="2800" i="1" dirty="0">
                <a:cs typeface="Times New Roman" panose="02020603050405020304" pitchFamily="18" charset="0"/>
              </a:rPr>
              <a:t> de </a:t>
            </a:r>
            <a:r>
              <a:rPr lang="en-US" sz="2800" i="1" dirty="0" err="1">
                <a:cs typeface="Times New Roman" panose="02020603050405020304" pitchFamily="18" charset="0"/>
              </a:rPr>
              <a:t>conservación</a:t>
            </a:r>
            <a:r>
              <a:rPr lang="en-US" sz="2800" i="1" dirty="0">
                <a:cs typeface="Times New Roman" panose="02020603050405020304" pitchFamily="18" charset="0"/>
              </a:rPr>
              <a:t> por </a:t>
            </a:r>
            <a:r>
              <a:rPr lang="en-US" sz="2800" i="1" dirty="0" err="1">
                <a:cs typeface="Times New Roman" panose="02020603050405020304" pitchFamily="18" charset="0"/>
              </a:rPr>
              <a:t>todos</a:t>
            </a:r>
            <a:r>
              <a:rPr lang="en-US" sz="2800" i="1" dirty="0">
                <a:cs typeface="Times New Roman" panose="02020603050405020304" pitchFamily="18" charset="0"/>
              </a:rPr>
              <a:t> los </a:t>
            </a:r>
            <a:r>
              <a:rPr lang="en-US" sz="2800" i="1" dirty="0" err="1">
                <a:cs typeface="Times New Roman" panose="02020603050405020304" pitchFamily="18" charset="0"/>
              </a:rPr>
              <a:t>especies</a:t>
            </a:r>
            <a:endParaRPr lang="en-US" sz="2800" i="1" dirty="0">
              <a:cs typeface="Times New Roman" panose="02020603050405020304" pitchFamily="18" charset="0"/>
            </a:endParaRPr>
          </a:p>
          <a:p>
            <a:pPr marL="1496035" lvl="1" indent="-548627">
              <a:buFont typeface="Arial" panose="020B0604020202020204" pitchFamily="34" charset="0"/>
              <a:buChar char="•"/>
            </a:pPr>
            <a:r>
              <a:rPr lang="en-US" sz="2800" i="1" dirty="0" err="1">
                <a:cs typeface="Times New Roman" panose="02020603050405020304" pitchFamily="18" charset="0"/>
              </a:rPr>
              <a:t>Mantener</a:t>
            </a:r>
            <a:r>
              <a:rPr lang="en-US" sz="2800" i="1" dirty="0">
                <a:cs typeface="Times New Roman" panose="02020603050405020304" pitchFamily="18" charset="0"/>
              </a:rPr>
              <a:t> bosque interior por el Acadian Flycatcher</a:t>
            </a:r>
          </a:p>
          <a:p>
            <a:pPr marL="1496035" lvl="1" indent="-548627">
              <a:buFont typeface="Arial" panose="020B0604020202020204" pitchFamily="34" charset="0"/>
              <a:buChar char="•"/>
            </a:pPr>
            <a:r>
              <a:rPr lang="en-US" sz="2800" i="1" dirty="0" err="1">
                <a:cs typeface="Times New Roman" panose="02020603050405020304" pitchFamily="18" charset="0"/>
              </a:rPr>
              <a:t>Mantener</a:t>
            </a:r>
            <a:r>
              <a:rPr lang="en-US" sz="2800" i="1" dirty="0"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cs typeface="Times New Roman" panose="02020603050405020304" pitchFamily="18" charset="0"/>
              </a:rPr>
              <a:t>bordes</a:t>
            </a:r>
            <a:r>
              <a:rPr lang="en-US" sz="2800" i="1" dirty="0">
                <a:cs typeface="Times New Roman" panose="02020603050405020304" pitchFamily="18" charset="0"/>
              </a:rPr>
              <a:t> y campo </a:t>
            </a:r>
            <a:r>
              <a:rPr lang="en-US" sz="2800" i="1" dirty="0" err="1">
                <a:cs typeface="Times New Roman" panose="02020603050405020304" pitchFamily="18" charset="0"/>
              </a:rPr>
              <a:t>abierto</a:t>
            </a:r>
            <a:r>
              <a:rPr lang="en-US" sz="2800" i="1" dirty="0">
                <a:cs typeface="Times New Roman" panose="02020603050405020304" pitchFamily="18" charset="0"/>
              </a:rPr>
              <a:t> por el Field Sparrow</a:t>
            </a:r>
          </a:p>
          <a:p>
            <a:pPr marL="1015975" indent="-548627">
              <a:buFont typeface="Arial" panose="020B0604020202020204" pitchFamily="34" charset="0"/>
              <a:buChar char="•"/>
            </a:pPr>
            <a:endParaRPr lang="en-US" sz="2800" dirty="0">
              <a:cs typeface="Times New Roman" panose="02020603050405020304" pitchFamily="18" charset="0"/>
            </a:endParaRPr>
          </a:p>
          <a:p>
            <a:pPr marL="1564615" lvl="1" indent="-548627">
              <a:buFont typeface="Arial" panose="020B0604020202020204" pitchFamily="34" charset="0"/>
              <a:buChar char="•"/>
            </a:pPr>
            <a:endParaRPr lang="en-US" sz="2800" dirty="0">
              <a:cs typeface="Times New Roman" panose="02020603050405020304" pitchFamily="18" charset="0"/>
            </a:endParaRPr>
          </a:p>
          <a:p>
            <a:pPr marL="1015975" indent="-548627">
              <a:buFont typeface="Arial" panose="020B0604020202020204" pitchFamily="34" charset="0"/>
              <a:buChar char="•"/>
            </a:pPr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49E7A58-FECF-4E55-A1B3-BF898E79BCCD}"/>
              </a:ext>
            </a:extLst>
          </p:cNvPr>
          <p:cNvSpPr txBox="1">
            <a:spLocks/>
          </p:cNvSpPr>
          <p:nvPr/>
        </p:nvSpPr>
        <p:spPr>
          <a:xfrm>
            <a:off x="6282706" y="0"/>
            <a:ext cx="12022456" cy="21031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548640" rtl="0" eaLnBrk="1" latinLnBrk="0" hangingPunct="1">
              <a:spcBef>
                <a:spcPct val="0"/>
              </a:spcBef>
              <a:buNone/>
              <a:defRPr sz="504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i="1" dirty="0" err="1"/>
              <a:t>Discusión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51139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31" y="289014"/>
            <a:ext cx="11285668" cy="1680636"/>
          </a:xfrm>
        </p:spPr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88" y="1129333"/>
            <a:ext cx="12739152" cy="3749041"/>
          </a:xfrm>
        </p:spPr>
        <p:txBody>
          <a:bodyPr>
            <a:noAutofit/>
          </a:bodyPr>
          <a:lstStyle/>
          <a:p>
            <a:pPr marL="1015975" indent="-548627">
              <a:buFont typeface="Arial" panose="020B0604020202020204" pitchFamily="34" charset="0"/>
              <a:buChar char="•"/>
            </a:pPr>
            <a:r>
              <a:rPr lang="en-US" sz="2880" dirty="0">
                <a:latin typeface="+mn-lt"/>
                <a:cs typeface="Times New Roman" panose="02020603050405020304" pitchFamily="18" charset="0"/>
              </a:rPr>
              <a:t>Funding: U.S. Forest Service (USDA), Iowa Department of Natural Resources, and McIntire-Stennis Capacity Grant (USDA) </a:t>
            </a:r>
          </a:p>
          <a:p>
            <a:pPr marL="1015975" indent="-548627">
              <a:buFont typeface="Arial" panose="020B0604020202020204" pitchFamily="34" charset="0"/>
              <a:buChar char="•"/>
            </a:pPr>
            <a:r>
              <a:rPr lang="en-US" sz="2880" dirty="0">
                <a:latin typeface="+mn-lt"/>
                <a:cs typeface="Times New Roman" panose="02020603050405020304" pitchFamily="18" charset="0"/>
              </a:rPr>
              <a:t>Planning, logistics, and advice: Paul </a:t>
            </a:r>
            <a:r>
              <a:rPr lang="en-US" sz="2880" dirty="0" err="1">
                <a:latin typeface="+mn-lt"/>
                <a:cs typeface="Times New Roman" panose="02020603050405020304" pitchFamily="18" charset="0"/>
              </a:rPr>
              <a:t>Tauke</a:t>
            </a:r>
            <a:r>
              <a:rPr lang="en-US" sz="2880" dirty="0">
                <a:latin typeface="+mn-lt"/>
                <a:cs typeface="Times New Roman" panose="02020603050405020304" pitchFamily="18" charset="0"/>
              </a:rPr>
              <a:t>, Jessica Flatt, Jeff </a:t>
            </a:r>
            <a:r>
              <a:rPr lang="en-US" sz="2880" dirty="0" err="1">
                <a:latin typeface="+mn-lt"/>
                <a:cs typeface="Times New Roman" panose="02020603050405020304" pitchFamily="18" charset="0"/>
              </a:rPr>
              <a:t>Goerndt</a:t>
            </a:r>
            <a:r>
              <a:rPr lang="en-US" sz="2880" dirty="0">
                <a:latin typeface="+mn-lt"/>
                <a:cs typeface="Times New Roman" panose="02020603050405020304" pitchFamily="18" charset="0"/>
              </a:rPr>
              <a:t>, Kevin T. Murphy, Rachel A. </a:t>
            </a:r>
            <a:r>
              <a:rPr lang="en-US" sz="2880" dirty="0" err="1">
                <a:latin typeface="+mn-lt"/>
                <a:cs typeface="Times New Roman" panose="02020603050405020304" pitchFamily="18" charset="0"/>
              </a:rPr>
              <a:t>Vanausdall</a:t>
            </a:r>
            <a:r>
              <a:rPr lang="en-US" sz="2880" dirty="0">
                <a:latin typeface="+mn-lt"/>
                <a:cs typeface="Times New Roman" panose="02020603050405020304" pitchFamily="18" charset="0"/>
              </a:rPr>
              <a:t>, Peter T. Wolter, and Philip M. Dixon</a:t>
            </a:r>
          </a:p>
          <a:p>
            <a:pPr marL="1015975" indent="-548627">
              <a:buFont typeface="Arial" panose="020B0604020202020204" pitchFamily="34" charset="0"/>
              <a:buChar char="•"/>
            </a:pPr>
            <a:r>
              <a:rPr lang="en-US" sz="2880" dirty="0">
                <a:latin typeface="+mn-lt"/>
                <a:cs typeface="Times New Roman" panose="02020603050405020304" pitchFamily="18" charset="0"/>
              </a:rPr>
              <a:t>Technicians: Jesse Beck, Joe Cicero, Mark Edwards, Sonia Howlett, Connor </a:t>
            </a:r>
            <a:r>
              <a:rPr lang="en-US" sz="2880" dirty="0" err="1">
                <a:latin typeface="+mn-lt"/>
                <a:cs typeface="Times New Roman" panose="02020603050405020304" pitchFamily="18" charset="0"/>
              </a:rPr>
              <a:t>Langan</a:t>
            </a:r>
            <a:r>
              <a:rPr lang="en-US" sz="2880" dirty="0">
                <a:latin typeface="+mn-lt"/>
                <a:cs typeface="Times New Roman" panose="02020603050405020304" pitchFamily="18" charset="0"/>
              </a:rPr>
              <a:t>, Kevin T. Murphy, Jacob Newton, Logan Hatfield</a:t>
            </a:r>
          </a:p>
          <a:p>
            <a:pPr marL="1015975" indent="-548627">
              <a:buFont typeface="Arial" panose="020B0604020202020204" pitchFamily="34" charset="0"/>
              <a:buChar char="•"/>
            </a:pPr>
            <a:r>
              <a:rPr lang="en-US" sz="2880" dirty="0">
                <a:latin typeface="+mn-lt"/>
                <a:cs typeface="Times New Roman" panose="02020603050405020304" pitchFamily="18" charset="0"/>
              </a:rPr>
              <a:t>Iowa State University Research IT</a:t>
            </a:r>
          </a:p>
        </p:txBody>
      </p:sp>
    </p:spTree>
    <p:extLst>
      <p:ext uri="{BB962C8B-B14F-4D97-AF65-F5344CB8AC3E}">
        <p14:creationId xmlns:p14="http://schemas.microsoft.com/office/powerpoint/2010/main" val="3767712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mall blue bird perched on a tree branch&#10;&#10;Description automatically generated">
            <a:extLst>
              <a:ext uri="{FF2B5EF4-FFF2-40B4-BE49-F238E27FC236}">
                <a16:creationId xmlns:a16="http://schemas.microsoft.com/office/drawing/2014/main" id="{A1DCB0A6-58DB-4839-978B-6FFBBBFCA3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4576830" cy="5157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4C1235-C67B-4248-ADFB-FCF740C91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765" y="0"/>
            <a:ext cx="3821350" cy="515721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84530C4-25BB-4A12-B409-A5E2DC0EDA3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2844" y="0"/>
            <a:ext cx="2895017" cy="5157216"/>
          </a:xfrm>
          <a:prstGeom prst="rect">
            <a:avLst/>
          </a:prstGeom>
          <a:ln w="7620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C58901-B815-4927-9BE9-896ACC44B7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43624" y="-706257"/>
            <a:ext cx="4186777" cy="6776428"/>
          </a:xfrm>
          <a:prstGeom prst="rect">
            <a:avLst/>
          </a:prstGeom>
          <a:ln w="76200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B6730A-F917-4187-A16C-443153CA339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10465183" y="3386017"/>
            <a:ext cx="4708373" cy="5779859"/>
          </a:xfrm>
          <a:prstGeom prst="rect">
            <a:avLst/>
          </a:prstGeom>
          <a:ln w="76200">
            <a:noFill/>
          </a:ln>
        </p:spPr>
      </p:pic>
      <p:pic>
        <p:nvPicPr>
          <p:cNvPr id="9" name="Picture 8" descr="A small bird perched on a tree branch&#10;&#10;Description automatically generated">
            <a:extLst>
              <a:ext uri="{FF2B5EF4-FFF2-40B4-BE49-F238E27FC236}">
                <a16:creationId xmlns:a16="http://schemas.microsoft.com/office/drawing/2014/main" id="{0B3AB4D4-58F2-4EED-9C16-51055EB0080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8978" y="3348212"/>
            <a:ext cx="6712056" cy="5817664"/>
          </a:xfrm>
          <a:prstGeom prst="rect">
            <a:avLst/>
          </a:prstGeom>
          <a:ln w="76200"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F16C0C-260A-4258-AAF3-007B88CE07D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42" y="3386017"/>
            <a:ext cx="3932750" cy="4720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D91852D-4D76-46A1-9225-B5E75D2D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459" y="2327548"/>
            <a:ext cx="6421584" cy="4974004"/>
          </a:xfrm>
          <a:solidFill>
            <a:schemeClr val="bg1">
              <a:alpha val="72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7920" dirty="0"/>
              <a:t>Questions?</a:t>
            </a:r>
            <a:br>
              <a:rPr lang="en-US" sz="7920" dirty="0"/>
            </a:br>
            <a:r>
              <a:rPr lang="en-US" sz="7920" dirty="0"/>
              <a:t>¿</a:t>
            </a:r>
            <a:r>
              <a:rPr lang="en-US" sz="7920" dirty="0" err="1"/>
              <a:t>Preguntas</a:t>
            </a:r>
            <a:r>
              <a:rPr lang="en-US" sz="7920" dirty="0"/>
              <a:t>?</a:t>
            </a:r>
            <a:br>
              <a:rPr lang="en-US" sz="7920" dirty="0"/>
            </a:br>
            <a:r>
              <a:rPr lang="en-US" sz="7920" dirty="0">
                <a:solidFill>
                  <a:srgbClr val="00B0F0"/>
                </a:solidFill>
              </a:rPr>
              <a:t>Twitter: @bwest_bird</a:t>
            </a:r>
            <a:br>
              <a:rPr lang="en-US" sz="7920" dirty="0"/>
            </a:br>
            <a:br>
              <a:rPr lang="en-US" sz="7920" dirty="0"/>
            </a:br>
            <a:br>
              <a:rPr lang="en-US" sz="7920" dirty="0"/>
            </a:br>
            <a:endParaRPr lang="en-US" sz="7920" dirty="0"/>
          </a:p>
        </p:txBody>
      </p:sp>
    </p:spTree>
    <p:extLst>
      <p:ext uri="{BB962C8B-B14F-4D97-AF65-F5344CB8AC3E}">
        <p14:creationId xmlns:p14="http://schemas.microsoft.com/office/powerpoint/2010/main" val="260374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6949A36-BF1C-4EBC-9BC0-73560E917D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1713326"/>
            <a:ext cx="4572000" cy="52690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7F6DA5-C6B1-4749-BE90-C1E9B1B8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59" y="227216"/>
            <a:ext cx="11285668" cy="1680636"/>
          </a:xfrm>
        </p:spPr>
        <p:txBody>
          <a:bodyPr/>
          <a:lstStyle/>
          <a:p>
            <a:r>
              <a:rPr lang="en-US" dirty="0"/>
              <a:t>Forest Birds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49F8-40FC-4F5C-80C0-3B2BD6B74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8622"/>
            <a:ext cx="4572000" cy="6763762"/>
          </a:xfrm>
        </p:spPr>
        <p:txBody>
          <a:bodyPr>
            <a:normAutofit/>
          </a:bodyPr>
          <a:lstStyle/>
          <a:p>
            <a:r>
              <a:rPr lang="en-US" sz="3200" dirty="0"/>
              <a:t>Deciduous forests in the Midwestern US are home to &gt;120 species of breeding birds</a:t>
            </a:r>
          </a:p>
          <a:p>
            <a:r>
              <a:rPr lang="en-US" sz="3200" dirty="0"/>
              <a:t>Vegetation at a variety of spatial scales drives distributions and densities</a:t>
            </a:r>
          </a:p>
          <a:p>
            <a:r>
              <a:rPr lang="en-US" sz="3200" dirty="0"/>
              <a:t>&gt;60% of “eastern” deciduous forest species in decline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397084-36B2-473B-8551-BCA72B5D6048}"/>
              </a:ext>
            </a:extLst>
          </p:cNvPr>
          <p:cNvSpPr txBox="1">
            <a:spLocks/>
          </p:cNvSpPr>
          <p:nvPr/>
        </p:nvSpPr>
        <p:spPr>
          <a:xfrm>
            <a:off x="9201878" y="227216"/>
            <a:ext cx="11285668" cy="16806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548640" rtl="0" eaLnBrk="1" latinLnBrk="0" hangingPunct="1">
              <a:spcBef>
                <a:spcPct val="0"/>
              </a:spcBef>
              <a:buNone/>
              <a:defRPr sz="504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i="1" dirty="0"/>
              <a:t>Aves </a:t>
            </a:r>
            <a:r>
              <a:rPr lang="en-US" i="1" dirty="0" err="1"/>
              <a:t>forestales</a:t>
            </a:r>
            <a:endParaRPr lang="en-US" i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FE1E3B-FF3E-4BF0-85F6-AD0369E77654}"/>
              </a:ext>
            </a:extLst>
          </p:cNvPr>
          <p:cNvSpPr txBox="1">
            <a:spLocks/>
          </p:cNvSpPr>
          <p:nvPr/>
        </p:nvSpPr>
        <p:spPr>
          <a:xfrm>
            <a:off x="9246395" y="1256673"/>
            <a:ext cx="5384005" cy="6144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11480" indent="-41148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91540" indent="-34290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16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3716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92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9202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46888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30072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356616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41148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46634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i="1" dirty="0"/>
              <a:t>Hay mas de 120 </a:t>
            </a:r>
            <a:r>
              <a:rPr lang="en-US" sz="2800" i="1" dirty="0" err="1"/>
              <a:t>especies</a:t>
            </a:r>
            <a:r>
              <a:rPr lang="en-US" sz="2800" i="1" dirty="0"/>
              <a:t> de </a:t>
            </a:r>
            <a:r>
              <a:rPr lang="en-US" sz="2800" i="1" dirty="0" err="1"/>
              <a:t>ave</a:t>
            </a:r>
            <a:r>
              <a:rPr lang="en-US" sz="2800" i="1" dirty="0"/>
              <a:t> que se </a:t>
            </a:r>
            <a:r>
              <a:rPr lang="en-US" sz="2800" i="1" dirty="0" err="1"/>
              <a:t>reproducen</a:t>
            </a:r>
            <a:r>
              <a:rPr lang="en-US" sz="2800" i="1" dirty="0"/>
              <a:t> </a:t>
            </a:r>
            <a:r>
              <a:rPr lang="en-US" sz="2800" i="1" dirty="0" err="1"/>
              <a:t>en</a:t>
            </a:r>
            <a:r>
              <a:rPr lang="en-US" sz="2800" i="1" dirty="0"/>
              <a:t> los bosques </a:t>
            </a:r>
            <a:r>
              <a:rPr lang="en-US" sz="2800" i="1" dirty="0" err="1"/>
              <a:t>caducifolios</a:t>
            </a:r>
            <a:r>
              <a:rPr lang="en-US" sz="2800" i="1" dirty="0"/>
              <a:t> de la region medio </a:t>
            </a:r>
            <a:r>
              <a:rPr lang="en-US" sz="2800" i="1" dirty="0" err="1"/>
              <a:t>oeste</a:t>
            </a:r>
            <a:r>
              <a:rPr lang="en-US" sz="2800" i="1" dirty="0"/>
              <a:t> de los EEUU</a:t>
            </a:r>
          </a:p>
          <a:p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varias</a:t>
            </a:r>
            <a:r>
              <a:rPr lang="en-US" sz="2800" dirty="0"/>
              <a:t> </a:t>
            </a:r>
            <a:r>
              <a:rPr lang="en-US" sz="2800" dirty="0" err="1"/>
              <a:t>escalas</a:t>
            </a:r>
            <a:r>
              <a:rPr lang="en-US" sz="2800" dirty="0"/>
              <a:t>, la </a:t>
            </a:r>
            <a:r>
              <a:rPr lang="en-US" sz="2800" dirty="0" err="1"/>
              <a:t>vegetacion</a:t>
            </a:r>
            <a:r>
              <a:rPr lang="en-US" sz="2800" dirty="0"/>
              <a:t> es uno de los </a:t>
            </a:r>
            <a:r>
              <a:rPr lang="en-US" sz="2800" dirty="0" err="1"/>
              <a:t>basos</a:t>
            </a:r>
            <a:r>
              <a:rPr lang="en-US" sz="2800" dirty="0"/>
              <a:t> de las </a:t>
            </a:r>
            <a:r>
              <a:rPr lang="en-US" sz="2800" dirty="0" err="1"/>
              <a:t>distribuciones</a:t>
            </a:r>
            <a:r>
              <a:rPr lang="en-US" sz="2800" dirty="0"/>
              <a:t> y las </a:t>
            </a:r>
            <a:r>
              <a:rPr lang="en-US" sz="2800" dirty="0" err="1"/>
              <a:t>densidades</a:t>
            </a:r>
            <a:r>
              <a:rPr lang="en-US" sz="2800" dirty="0"/>
              <a:t> de </a:t>
            </a:r>
            <a:r>
              <a:rPr lang="en-US" sz="2800" dirty="0" err="1"/>
              <a:t>aves</a:t>
            </a:r>
            <a:endParaRPr lang="en-US" sz="2800" dirty="0"/>
          </a:p>
          <a:p>
            <a:r>
              <a:rPr lang="en-US" sz="2800" i="1" dirty="0"/>
              <a:t>Hay </a:t>
            </a:r>
            <a:r>
              <a:rPr lang="en-US" sz="2800" i="1" dirty="0" err="1"/>
              <a:t>descenso</a:t>
            </a:r>
            <a:r>
              <a:rPr lang="en-US" sz="2800" i="1" dirty="0"/>
              <a:t> de la población de mas de 60% de las </a:t>
            </a:r>
            <a:r>
              <a:rPr lang="en-US" sz="2800" i="1" dirty="0" err="1"/>
              <a:t>especies</a:t>
            </a:r>
            <a:r>
              <a:rPr lang="en-US" sz="2800" i="1" dirty="0"/>
              <a:t> del bosque </a:t>
            </a:r>
            <a:r>
              <a:rPr lang="en-US" sz="2800" i="1" dirty="0" err="1"/>
              <a:t>caducifolios</a:t>
            </a:r>
            <a:r>
              <a:rPr lang="en-US" sz="2800" i="1" dirty="0"/>
              <a:t> </a:t>
            </a:r>
            <a:r>
              <a:rPr lang="en-US" sz="2800" i="1" dirty="0" err="1"/>
              <a:t>norteamericanos</a:t>
            </a:r>
            <a:r>
              <a:rPr lang="en-US" sz="2800" i="1" dirty="0"/>
              <a:t> de </a:t>
            </a:r>
            <a:r>
              <a:rPr lang="en-US" sz="2800" i="1" dirty="0" err="1"/>
              <a:t>claso</a:t>
            </a:r>
            <a:r>
              <a:rPr lang="en-US" sz="2800" i="1" dirty="0"/>
              <a:t> “oriental”</a:t>
            </a:r>
          </a:p>
        </p:txBody>
      </p:sp>
    </p:spTree>
    <p:extLst>
      <p:ext uri="{BB962C8B-B14F-4D97-AF65-F5344CB8AC3E}">
        <p14:creationId xmlns:p14="http://schemas.microsoft.com/office/powerpoint/2010/main" val="271561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0AA2-F208-4189-8447-CA3D9F17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72" y="53441"/>
            <a:ext cx="11285668" cy="1680636"/>
          </a:xfrm>
        </p:spPr>
        <p:txBody>
          <a:bodyPr/>
          <a:lstStyle/>
          <a:p>
            <a:r>
              <a:rPr lang="en-US" sz="4400" dirty="0"/>
              <a:t>Forest Birds and </a:t>
            </a:r>
            <a:br>
              <a:rPr lang="en-US" sz="4400" dirty="0"/>
            </a:br>
            <a:r>
              <a:rPr lang="en-US" sz="4400" dirty="0"/>
              <a:t>Human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D5AF0-C9FA-4188-8321-A51A63403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6" y="1588879"/>
            <a:ext cx="4844150" cy="7074104"/>
          </a:xfrm>
        </p:spPr>
        <p:txBody>
          <a:bodyPr>
            <a:noAutofit/>
          </a:bodyPr>
          <a:lstStyle/>
          <a:p>
            <a:r>
              <a:rPr lang="en-US" sz="2800" dirty="0"/>
              <a:t>Negative effects</a:t>
            </a:r>
          </a:p>
          <a:p>
            <a:pPr lvl="1"/>
            <a:r>
              <a:rPr lang="en-US" sz="2800" dirty="0"/>
              <a:t>Deforestation and fragmentation</a:t>
            </a:r>
          </a:p>
          <a:p>
            <a:pPr lvl="1"/>
            <a:r>
              <a:rPr lang="en-US" sz="2800" dirty="0"/>
              <a:t>Suburban and agricultural disturbance</a:t>
            </a:r>
          </a:p>
          <a:p>
            <a:pPr lvl="1"/>
            <a:r>
              <a:rPr lang="en-US" sz="2800" dirty="0"/>
              <a:t>Conversion to even-age monoculture</a:t>
            </a:r>
          </a:p>
          <a:p>
            <a:r>
              <a:rPr lang="en-US" sz="2800" dirty="0"/>
              <a:t>Positive effects</a:t>
            </a:r>
          </a:p>
          <a:p>
            <a:pPr lvl="1"/>
            <a:r>
              <a:rPr lang="en-US" sz="2800" dirty="0"/>
              <a:t>Reforestation</a:t>
            </a:r>
          </a:p>
          <a:p>
            <a:pPr lvl="1"/>
            <a:r>
              <a:rPr lang="en-US" sz="2800" dirty="0"/>
              <a:t>Partially thinning canopy trees</a:t>
            </a:r>
          </a:p>
          <a:p>
            <a:endParaRPr lang="en-US" sz="2800" dirty="0"/>
          </a:p>
        </p:txBody>
      </p:sp>
      <p:pic>
        <p:nvPicPr>
          <p:cNvPr id="5" name="Picture 4" descr="A close up of a tree&#10;&#10;Description automatically generated">
            <a:extLst>
              <a:ext uri="{FF2B5EF4-FFF2-40B4-BE49-F238E27FC236}">
                <a16:creationId xmlns:a16="http://schemas.microsoft.com/office/drawing/2014/main" id="{F2951647-887D-4CA9-9CAC-2BDEA91DFB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30271" y="2404874"/>
            <a:ext cx="6458867" cy="48441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03DBDA0-82C2-40BA-881D-54348561E579}"/>
              </a:ext>
            </a:extLst>
          </p:cNvPr>
          <p:cNvSpPr txBox="1">
            <a:spLocks/>
          </p:cNvSpPr>
          <p:nvPr/>
        </p:nvSpPr>
        <p:spPr>
          <a:xfrm>
            <a:off x="8570795" y="30346"/>
            <a:ext cx="6059606" cy="16806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548640" rtl="0" eaLnBrk="1" latinLnBrk="0" hangingPunct="1">
              <a:spcBef>
                <a:spcPct val="0"/>
              </a:spcBef>
              <a:buNone/>
              <a:defRPr sz="504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i="1" dirty="0"/>
              <a:t>Aves </a:t>
            </a:r>
            <a:r>
              <a:rPr lang="en-US" sz="4400" i="1" dirty="0" err="1"/>
              <a:t>forestales</a:t>
            </a:r>
            <a:r>
              <a:rPr lang="en-US" sz="4400" i="1" dirty="0"/>
              <a:t> y las </a:t>
            </a:r>
            <a:r>
              <a:rPr lang="en-US" sz="4400" i="1" dirty="0" err="1"/>
              <a:t>actividades</a:t>
            </a:r>
            <a:r>
              <a:rPr lang="en-US" sz="4400" i="1" dirty="0"/>
              <a:t> </a:t>
            </a:r>
            <a:r>
              <a:rPr lang="en-US" sz="4400" i="1" dirty="0" err="1"/>
              <a:t>humanos</a:t>
            </a:r>
            <a:endParaRPr lang="en-US" sz="4400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4AF453-F8C0-453B-A0F4-A13C0979916C}"/>
              </a:ext>
            </a:extLst>
          </p:cNvPr>
          <p:cNvSpPr txBox="1">
            <a:spLocks/>
          </p:cNvSpPr>
          <p:nvPr/>
        </p:nvSpPr>
        <p:spPr>
          <a:xfrm>
            <a:off x="9581779" y="1597515"/>
            <a:ext cx="5048621" cy="7074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11480" indent="-41148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91540" indent="-34290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16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3716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92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9202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46888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30072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356616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41148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46634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AR" sz="2800" i="1" dirty="0"/>
              <a:t>Efectos negativos</a:t>
            </a:r>
          </a:p>
          <a:p>
            <a:pPr lvl="1"/>
            <a:r>
              <a:rPr lang="es-AR" sz="2800" i="1" dirty="0"/>
              <a:t>La deforestación y la fragmentación</a:t>
            </a:r>
          </a:p>
          <a:p>
            <a:pPr lvl="1"/>
            <a:r>
              <a:rPr lang="es-AR" sz="2800" i="1" dirty="0"/>
              <a:t>La perturbación suburbana y agrícola</a:t>
            </a:r>
          </a:p>
          <a:p>
            <a:pPr lvl="1"/>
            <a:r>
              <a:rPr lang="es-AR" sz="2800" i="1" dirty="0"/>
              <a:t>La conversión a una monocultivo de la misma edad</a:t>
            </a:r>
          </a:p>
          <a:p>
            <a:r>
              <a:rPr lang="es-AR" sz="2800" i="1" dirty="0"/>
              <a:t>Efectos positivos</a:t>
            </a:r>
          </a:p>
          <a:p>
            <a:pPr lvl="1"/>
            <a:r>
              <a:rPr lang="es-AR" sz="2800" i="1" dirty="0"/>
              <a:t>La reforestación</a:t>
            </a:r>
          </a:p>
          <a:p>
            <a:pPr lvl="1"/>
            <a:r>
              <a:rPr lang="es-AR" sz="2800" i="1" dirty="0"/>
              <a:t>Remover una fracción del dosel arbóreo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7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61" y="251559"/>
            <a:ext cx="12022456" cy="2103119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910085-9B1E-4660-BD1D-DD2EAE89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66" y="1193936"/>
            <a:ext cx="5982451" cy="5034577"/>
          </a:xfrm>
        </p:spPr>
        <p:txBody>
          <a:bodyPr>
            <a:noAutofit/>
          </a:bodyPr>
          <a:lstStyle/>
          <a:p>
            <a:r>
              <a:rPr lang="en-US" sz="3840" dirty="0"/>
              <a:t>Focus on three primarily forested, state-owned areas in south-central Iowa</a:t>
            </a:r>
          </a:p>
          <a:p>
            <a:r>
              <a:rPr lang="en-US" sz="3840" dirty="0"/>
              <a:t>Determine bird-habitat relationships in these areas</a:t>
            </a:r>
          </a:p>
          <a:p>
            <a:r>
              <a:rPr lang="en-US" sz="3840" dirty="0"/>
              <a:t>Special focus on Iowa Species of Greatest Conservation Need (SGCN)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8FCE27-BA08-4251-8710-0BC93AB93B8E}"/>
              </a:ext>
            </a:extLst>
          </p:cNvPr>
          <p:cNvSpPr txBox="1">
            <a:spLocks/>
          </p:cNvSpPr>
          <p:nvPr/>
        </p:nvSpPr>
        <p:spPr>
          <a:xfrm>
            <a:off x="8024885" y="251559"/>
            <a:ext cx="12022456" cy="21031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548640" rtl="0" eaLnBrk="1" latinLnBrk="0" hangingPunct="1">
              <a:spcBef>
                <a:spcPct val="0"/>
              </a:spcBef>
              <a:buNone/>
              <a:defRPr sz="504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Objectivos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238CBB6-2E2F-4DB7-A7A4-124B42AD444F}"/>
              </a:ext>
            </a:extLst>
          </p:cNvPr>
          <p:cNvSpPr txBox="1">
            <a:spLocks/>
          </p:cNvSpPr>
          <p:nvPr/>
        </p:nvSpPr>
        <p:spPr>
          <a:xfrm>
            <a:off x="7451678" y="1193936"/>
            <a:ext cx="6784707" cy="50345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11480" indent="-41148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91540" indent="-34290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16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3716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92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9202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46888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30072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356616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41148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46634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419" sz="3840" dirty="0"/>
              <a:t>Enfocarse en tres áreas boscosas estatales en el centro de Iowa sureño</a:t>
            </a:r>
          </a:p>
          <a:p>
            <a:r>
              <a:rPr lang="es-419" sz="3840" dirty="0"/>
              <a:t>Determinar las relaciones entre aves y su hábitat en estas áreas</a:t>
            </a:r>
          </a:p>
          <a:p>
            <a:r>
              <a:rPr lang="es-419" sz="3840" dirty="0"/>
              <a:t>Enfocarse especialmente en las Especies con Gran Necesidad de Conservación en Iowa (SGCN)</a:t>
            </a:r>
          </a:p>
        </p:txBody>
      </p:sp>
    </p:spTree>
    <p:extLst>
      <p:ext uri="{BB962C8B-B14F-4D97-AF65-F5344CB8AC3E}">
        <p14:creationId xmlns:p14="http://schemas.microsoft.com/office/powerpoint/2010/main" val="369166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03A3AF7-1AAD-466B-9834-43D6A83D0387}"/>
              </a:ext>
            </a:extLst>
          </p:cNvPr>
          <p:cNvGrpSpPr/>
          <p:nvPr/>
        </p:nvGrpSpPr>
        <p:grpSpPr>
          <a:xfrm>
            <a:off x="4986764" y="-13392"/>
            <a:ext cx="8530590" cy="8242992"/>
            <a:chOff x="2873374" y="-11160"/>
            <a:chExt cx="7108825" cy="6869160"/>
          </a:xfrm>
        </p:grpSpPr>
        <p:pic>
          <p:nvPicPr>
            <p:cNvPr id="5" name="Picture 4" descr="C:\Users\Ben\Downloads\Study Sites.png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873374" y="-11160"/>
              <a:ext cx="7108825" cy="686916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229337" y="324091"/>
              <a:ext cx="694481" cy="6018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92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15245" y="324091"/>
              <a:ext cx="694481" cy="6018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92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29336" y="3122478"/>
              <a:ext cx="486137" cy="5698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92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DFCA240-5275-44AB-B1B8-7A883155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330" y="189187"/>
            <a:ext cx="12022456" cy="2103119"/>
          </a:xfrm>
        </p:spPr>
        <p:txBody>
          <a:bodyPr/>
          <a:lstStyle/>
          <a:p>
            <a:r>
              <a:rPr lang="en-US" dirty="0"/>
              <a:t>Study Area</a:t>
            </a:r>
            <a:br>
              <a:rPr lang="en-US" dirty="0"/>
            </a:br>
            <a:br>
              <a:rPr lang="en-US" dirty="0"/>
            </a:br>
            <a:r>
              <a:rPr lang="es-AR" i="1" dirty="0"/>
              <a:t>Área de </a:t>
            </a:r>
            <a:br>
              <a:rPr lang="es-AR" i="1" dirty="0"/>
            </a:br>
            <a:r>
              <a:rPr lang="es-AR" i="1" dirty="0"/>
              <a:t>investigación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9105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04" y="25353"/>
            <a:ext cx="12022456" cy="2103119"/>
          </a:xfrm>
        </p:spPr>
        <p:txBody>
          <a:bodyPr/>
          <a:lstStyle/>
          <a:p>
            <a:r>
              <a:rPr lang="en-US" dirty="0"/>
              <a:t>Bird Point </a:t>
            </a:r>
            <a:br>
              <a:rPr lang="en-US" dirty="0"/>
            </a:br>
            <a:r>
              <a:rPr lang="en-US" dirty="0"/>
              <a:t>Counts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-529470" y="1982140"/>
            <a:ext cx="4594467" cy="5238298"/>
          </a:xfrm>
        </p:spPr>
        <p:txBody>
          <a:bodyPr>
            <a:noAutofit/>
          </a:bodyPr>
          <a:lstStyle/>
          <a:p>
            <a:pPr marL="1015975" indent="-548627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493 points</a:t>
            </a:r>
          </a:p>
          <a:p>
            <a:pPr marL="1015975" indent="-548627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2016-2019</a:t>
            </a:r>
          </a:p>
          <a:p>
            <a:pPr marL="1015975" indent="-548627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Two visits/year during breeding season</a:t>
            </a:r>
          </a:p>
          <a:p>
            <a:pPr marL="1015975" indent="-548627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Distance sampling</a:t>
            </a:r>
          </a:p>
          <a:p>
            <a:pPr marL="1496035" lvl="1" indent="-548627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4 bins</a:t>
            </a:r>
          </a:p>
          <a:p>
            <a:pPr marL="1496035" lvl="1" indent="-548627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100 m truncation</a:t>
            </a:r>
          </a:p>
          <a:p>
            <a:pPr marL="1496035" lvl="1" indent="-548627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10 minutes</a:t>
            </a:r>
          </a:p>
          <a:p>
            <a:pPr marL="1496035" lvl="1" indent="-548627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No visual only or known female observations</a:t>
            </a:r>
          </a:p>
          <a:p>
            <a:pPr marL="1496035" lvl="1" indent="-548627">
              <a:buFont typeface="Arial" panose="020B0604020202020204" pitchFamily="34" charset="0"/>
              <a:buChar char="•"/>
            </a:pPr>
            <a:endParaRPr lang="en-US" sz="2400" dirty="0">
              <a:cs typeface="Times New Roman" panose="02020603050405020304" pitchFamily="18" charset="0"/>
            </a:endParaRPr>
          </a:p>
          <a:p>
            <a:pPr marL="467348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1496035" lvl="1" indent="-548627">
              <a:buFont typeface="Arial" panose="020B0604020202020204" pitchFamily="34" charset="0"/>
              <a:buChar char="•"/>
            </a:pPr>
            <a:endParaRPr lang="en-US" sz="2400" dirty="0">
              <a:cs typeface="Times New Roman" panose="02020603050405020304" pitchFamily="18" charset="0"/>
            </a:endParaRPr>
          </a:p>
          <a:p>
            <a:pPr marL="467348" indent="0">
              <a:buNone/>
            </a:pPr>
            <a:endParaRPr lang="en-US" dirty="0"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3321452-9818-4D30-898A-A403B0542A89}"/>
              </a:ext>
            </a:extLst>
          </p:cNvPr>
          <p:cNvGrpSpPr/>
          <p:nvPr/>
        </p:nvGrpSpPr>
        <p:grpSpPr>
          <a:xfrm>
            <a:off x="3759947" y="1888232"/>
            <a:ext cx="6207157" cy="5238298"/>
            <a:chOff x="1491933" y="1187586"/>
            <a:chExt cx="5773917" cy="4872681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933" y="1187586"/>
              <a:ext cx="5773917" cy="487268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507661" y="1187586"/>
              <a:ext cx="1710302" cy="18124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92" dirty="0"/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983F72-7203-4038-A768-24209BA54D72}"/>
              </a:ext>
            </a:extLst>
          </p:cNvPr>
          <p:cNvSpPr txBox="1">
            <a:spLocks/>
          </p:cNvSpPr>
          <p:nvPr/>
        </p:nvSpPr>
        <p:spPr>
          <a:xfrm>
            <a:off x="9662054" y="1552207"/>
            <a:ext cx="4740635" cy="5334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11480" indent="-41148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91540" indent="-34290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16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3716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92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9202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46888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30072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356616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41148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46634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015975" indent="-548627">
              <a:buFont typeface="Arial" panose="020B0604020202020204" pitchFamily="34" charset="0"/>
              <a:buChar char="•"/>
            </a:pPr>
            <a:r>
              <a:rPr lang="en-US" i="1" dirty="0">
                <a:cs typeface="Times New Roman" panose="02020603050405020304" pitchFamily="18" charset="0"/>
              </a:rPr>
              <a:t>493 puntos</a:t>
            </a:r>
          </a:p>
          <a:p>
            <a:pPr marL="1015975" indent="-548627">
              <a:buFont typeface="Arial" panose="020B0604020202020204" pitchFamily="34" charset="0"/>
              <a:buChar char="•"/>
            </a:pPr>
            <a:r>
              <a:rPr lang="en-US" i="1" dirty="0">
                <a:cs typeface="Times New Roman" panose="02020603050405020304" pitchFamily="18" charset="0"/>
              </a:rPr>
              <a:t>2016-2019</a:t>
            </a:r>
          </a:p>
          <a:p>
            <a:pPr marL="1015975" indent="-548627">
              <a:buFont typeface="Arial" panose="020B0604020202020204" pitchFamily="34" charset="0"/>
              <a:buChar char="•"/>
            </a:pPr>
            <a:r>
              <a:rPr lang="en-US" i="1" dirty="0">
                <a:cs typeface="Times New Roman" panose="02020603050405020304" pitchFamily="18" charset="0"/>
              </a:rPr>
              <a:t>Dos </a:t>
            </a:r>
            <a:r>
              <a:rPr lang="en-US" i="1" dirty="0" err="1">
                <a:cs typeface="Times New Roman" panose="02020603050405020304" pitchFamily="18" charset="0"/>
              </a:rPr>
              <a:t>visitas</a:t>
            </a:r>
            <a:r>
              <a:rPr lang="en-US" i="1" dirty="0">
                <a:cs typeface="Times New Roman" panose="02020603050405020304" pitchFamily="18" charset="0"/>
              </a:rPr>
              <a:t>/</a:t>
            </a:r>
            <a:r>
              <a:rPr lang="en-US" i="1" dirty="0" err="1">
                <a:cs typeface="Times New Roman" panose="02020603050405020304" pitchFamily="18" charset="0"/>
              </a:rPr>
              <a:t>año</a:t>
            </a:r>
            <a:r>
              <a:rPr lang="en-US" i="1" dirty="0">
                <a:cs typeface="Times New Roman" panose="02020603050405020304" pitchFamily="18" charset="0"/>
              </a:rPr>
              <a:t> </a:t>
            </a:r>
            <a:r>
              <a:rPr lang="en-US" i="1" dirty="0" err="1">
                <a:cs typeface="Times New Roman" panose="02020603050405020304" pitchFamily="18" charset="0"/>
              </a:rPr>
              <a:t>durante</a:t>
            </a:r>
            <a:r>
              <a:rPr lang="en-US" i="1" dirty="0">
                <a:cs typeface="Times New Roman" panose="02020603050405020304" pitchFamily="18" charset="0"/>
              </a:rPr>
              <a:t> la </a:t>
            </a:r>
            <a:r>
              <a:rPr lang="en-US" i="1" dirty="0" err="1">
                <a:cs typeface="Times New Roman" panose="02020603050405020304" pitchFamily="18" charset="0"/>
              </a:rPr>
              <a:t>época</a:t>
            </a:r>
            <a:r>
              <a:rPr lang="en-US" i="1" dirty="0">
                <a:cs typeface="Times New Roman" panose="02020603050405020304" pitchFamily="18" charset="0"/>
              </a:rPr>
              <a:t> de </a:t>
            </a:r>
            <a:r>
              <a:rPr lang="en-US" i="1" dirty="0" err="1">
                <a:cs typeface="Times New Roman" panose="02020603050405020304" pitchFamily="18" charset="0"/>
              </a:rPr>
              <a:t>cría</a:t>
            </a:r>
            <a:endParaRPr lang="en-US" i="1" dirty="0">
              <a:cs typeface="Times New Roman" panose="02020603050405020304" pitchFamily="18" charset="0"/>
            </a:endParaRPr>
          </a:p>
          <a:p>
            <a:pPr marL="1015975" indent="-548627">
              <a:buFont typeface="Arial" panose="020B0604020202020204" pitchFamily="34" charset="0"/>
              <a:buChar char="•"/>
            </a:pPr>
            <a:r>
              <a:rPr lang="en-US" i="1" dirty="0" err="1">
                <a:cs typeface="Times New Roman" panose="02020603050405020304" pitchFamily="18" charset="0"/>
              </a:rPr>
              <a:t>Muestra</a:t>
            </a:r>
            <a:r>
              <a:rPr lang="en-US" i="1" dirty="0">
                <a:cs typeface="Times New Roman" panose="02020603050405020304" pitchFamily="18" charset="0"/>
              </a:rPr>
              <a:t> de </a:t>
            </a:r>
            <a:r>
              <a:rPr lang="en-US" i="1" dirty="0" err="1">
                <a:cs typeface="Times New Roman" panose="02020603050405020304" pitchFamily="18" charset="0"/>
              </a:rPr>
              <a:t>distancias</a:t>
            </a:r>
            <a:endParaRPr lang="en-US" i="1" dirty="0">
              <a:cs typeface="Times New Roman" panose="02020603050405020304" pitchFamily="18" charset="0"/>
            </a:endParaRPr>
          </a:p>
          <a:p>
            <a:pPr marL="1496035" lvl="1" indent="-548627">
              <a:buFont typeface="Arial" panose="020B0604020202020204" pitchFamily="34" charset="0"/>
              <a:buChar char="•"/>
            </a:pPr>
            <a:r>
              <a:rPr lang="en-US" sz="2400" i="1" dirty="0">
                <a:cs typeface="Times New Roman" panose="02020603050405020304" pitchFamily="18" charset="0"/>
              </a:rPr>
              <a:t>4 </a:t>
            </a:r>
            <a:r>
              <a:rPr lang="en-US" sz="2400" i="1" dirty="0" err="1">
                <a:cs typeface="Times New Roman" panose="02020603050405020304" pitchFamily="18" charset="0"/>
              </a:rPr>
              <a:t>intervalos</a:t>
            </a:r>
            <a:endParaRPr lang="en-US" sz="2400" i="1" dirty="0">
              <a:cs typeface="Times New Roman" panose="02020603050405020304" pitchFamily="18" charset="0"/>
            </a:endParaRPr>
          </a:p>
          <a:p>
            <a:pPr marL="1496035" lvl="1" indent="-548627">
              <a:buFont typeface="Arial" panose="020B0604020202020204" pitchFamily="34" charset="0"/>
              <a:buChar char="•"/>
            </a:pPr>
            <a:r>
              <a:rPr lang="en-US" sz="2400" i="1" dirty="0" err="1">
                <a:cs typeface="Times New Roman" panose="02020603050405020304" pitchFamily="18" charset="0"/>
              </a:rPr>
              <a:t>Truncamiento</a:t>
            </a:r>
            <a:r>
              <a:rPr lang="en-US" sz="2400" i="1" dirty="0">
                <a:cs typeface="Times New Roman" panose="02020603050405020304" pitchFamily="18" charset="0"/>
              </a:rPr>
              <a:t> de 100 m</a:t>
            </a:r>
          </a:p>
          <a:p>
            <a:pPr marL="1496035" lvl="1" indent="-548627">
              <a:buFont typeface="Arial" panose="020B0604020202020204" pitchFamily="34" charset="0"/>
              <a:buChar char="•"/>
            </a:pPr>
            <a:r>
              <a:rPr lang="en-US" sz="2400" i="1" dirty="0">
                <a:cs typeface="Times New Roman" panose="02020603050405020304" pitchFamily="18" charset="0"/>
              </a:rPr>
              <a:t>10 </a:t>
            </a:r>
            <a:r>
              <a:rPr lang="en-US" sz="2400" i="1" dirty="0" err="1">
                <a:cs typeface="Times New Roman" panose="02020603050405020304" pitchFamily="18" charset="0"/>
              </a:rPr>
              <a:t>minutos</a:t>
            </a:r>
            <a:endParaRPr lang="en-US" sz="2400" i="1" dirty="0">
              <a:cs typeface="Times New Roman" panose="02020603050405020304" pitchFamily="18" charset="0"/>
            </a:endParaRPr>
          </a:p>
          <a:p>
            <a:pPr marL="1496035" lvl="1" indent="-548627">
              <a:buFont typeface="Arial" panose="020B0604020202020204" pitchFamily="34" charset="0"/>
              <a:buChar char="•"/>
            </a:pPr>
            <a:r>
              <a:rPr lang="en-US" sz="2400" i="1" dirty="0">
                <a:cs typeface="Times New Roman" panose="02020603050405020304" pitchFamily="18" charset="0"/>
              </a:rPr>
              <a:t>Ni </a:t>
            </a:r>
            <a:r>
              <a:rPr lang="en-US" sz="2400" i="1" dirty="0" err="1">
                <a:cs typeface="Times New Roman" panose="02020603050405020304" pitchFamily="18" charset="0"/>
              </a:rPr>
              <a:t>observaciones</a:t>
            </a:r>
            <a:r>
              <a:rPr lang="en-US" sz="2400" i="1" dirty="0">
                <a:cs typeface="Times New Roman" panose="02020603050405020304" pitchFamily="18" charset="0"/>
              </a:rPr>
              <a:t> solo </a:t>
            </a:r>
            <a:r>
              <a:rPr lang="en-US" sz="2400" i="1" dirty="0" err="1">
                <a:cs typeface="Times New Roman" panose="02020603050405020304" pitchFamily="18" charset="0"/>
              </a:rPr>
              <a:t>visuales</a:t>
            </a:r>
            <a:r>
              <a:rPr lang="en-US" sz="2400" i="1" dirty="0"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cs typeface="Times New Roman" panose="02020603050405020304" pitchFamily="18" charset="0"/>
              </a:rPr>
              <a:t>ni</a:t>
            </a:r>
            <a:r>
              <a:rPr lang="en-US" sz="2400" i="1" dirty="0"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cs typeface="Times New Roman" panose="02020603050405020304" pitchFamily="18" charset="0"/>
              </a:rPr>
              <a:t>observaciones</a:t>
            </a:r>
            <a:r>
              <a:rPr lang="en-US" sz="2400" i="1" dirty="0"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cs typeface="Times New Roman" panose="02020603050405020304" pitchFamily="18" charset="0"/>
              </a:rPr>
              <a:t>confirmadas</a:t>
            </a:r>
            <a:r>
              <a:rPr lang="en-US" sz="2400" i="1" dirty="0">
                <a:cs typeface="Times New Roman" panose="02020603050405020304" pitchFamily="18" charset="0"/>
              </a:rPr>
              <a:t> de hembras</a:t>
            </a:r>
          </a:p>
          <a:p>
            <a:pPr marL="1496035" lvl="1" indent="-548627">
              <a:buFont typeface="Arial" panose="020B0604020202020204" pitchFamily="34" charset="0"/>
              <a:buChar char="•"/>
            </a:pPr>
            <a:endParaRPr lang="en-US" sz="2400" dirty="0">
              <a:cs typeface="Times New Roman" panose="02020603050405020304" pitchFamily="18" charset="0"/>
            </a:endParaRPr>
          </a:p>
          <a:p>
            <a:pPr marL="467348" indent="0">
              <a:buFont typeface="Wingdings 3" charset="2"/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1496035" lvl="1" indent="-548627">
              <a:buFont typeface="Arial" panose="020B0604020202020204" pitchFamily="34" charset="0"/>
              <a:buChar char="•"/>
            </a:pPr>
            <a:endParaRPr lang="en-US" sz="2400" dirty="0">
              <a:cs typeface="Times New Roman" panose="02020603050405020304" pitchFamily="18" charset="0"/>
            </a:endParaRPr>
          </a:p>
          <a:p>
            <a:pPr marL="467348" indent="0">
              <a:buFont typeface="Wingdings 3" charset="2"/>
              <a:buNone/>
            </a:pP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F42E07E-E9DF-4AEC-8D9B-6157380C9CE3}"/>
              </a:ext>
            </a:extLst>
          </p:cNvPr>
          <p:cNvSpPr txBox="1">
            <a:spLocks/>
          </p:cNvSpPr>
          <p:nvPr/>
        </p:nvSpPr>
        <p:spPr>
          <a:xfrm>
            <a:off x="9662054" y="25353"/>
            <a:ext cx="12022456" cy="21031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548640" rtl="0" eaLnBrk="1" latinLnBrk="0" hangingPunct="1">
              <a:spcBef>
                <a:spcPct val="0"/>
              </a:spcBef>
              <a:buNone/>
              <a:defRPr sz="504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i="1" dirty="0" err="1"/>
              <a:t>Conteos</a:t>
            </a:r>
            <a:r>
              <a:rPr lang="en-US" i="1" dirty="0"/>
              <a:t> de </a:t>
            </a:r>
          </a:p>
          <a:p>
            <a:r>
              <a:rPr lang="en-US" i="1" dirty="0"/>
              <a:t>puntos de </a:t>
            </a:r>
            <a:r>
              <a:rPr lang="en-US" i="1" dirty="0" err="1"/>
              <a:t>aves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4316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DBAE-2496-4136-A100-4809D37E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561" y="2728723"/>
            <a:ext cx="11285668" cy="1680636"/>
          </a:xfrm>
        </p:spPr>
        <p:txBody>
          <a:bodyPr/>
          <a:lstStyle/>
          <a:p>
            <a:r>
              <a:rPr lang="en-US" sz="7200" dirty="0"/>
              <a:t>Habitat Characteristics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23E642-40D0-4325-80F0-7DF9D2573966}"/>
              </a:ext>
            </a:extLst>
          </p:cNvPr>
          <p:cNvSpPr txBox="1">
            <a:spLocks/>
          </p:cNvSpPr>
          <p:nvPr/>
        </p:nvSpPr>
        <p:spPr>
          <a:xfrm>
            <a:off x="1272643" y="4982879"/>
            <a:ext cx="12085113" cy="16806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548640" rtl="0" eaLnBrk="1" latinLnBrk="0" hangingPunct="1">
              <a:spcBef>
                <a:spcPct val="0"/>
              </a:spcBef>
              <a:buNone/>
              <a:defRPr sz="504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7200" i="1" dirty="0"/>
              <a:t>Características del hábitat</a:t>
            </a:r>
          </a:p>
        </p:txBody>
      </p:sp>
    </p:spTree>
    <p:extLst>
      <p:ext uri="{BB962C8B-B14F-4D97-AF65-F5344CB8AC3E}">
        <p14:creationId xmlns:p14="http://schemas.microsoft.com/office/powerpoint/2010/main" val="43415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5142" y="6172055"/>
            <a:ext cx="13761331" cy="173664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/>
              <a:t>-Live tree basal area (BA)/</a:t>
            </a:r>
            <a:r>
              <a:rPr lang="en-US" sz="3200" i="1" dirty="0" err="1">
                <a:solidFill>
                  <a:srgbClr val="FFC000"/>
                </a:solidFill>
              </a:rPr>
              <a:t>área</a:t>
            </a:r>
            <a:r>
              <a:rPr lang="en-US" sz="3200" i="1" dirty="0">
                <a:solidFill>
                  <a:srgbClr val="FFC000"/>
                </a:solidFill>
              </a:rPr>
              <a:t> </a:t>
            </a:r>
            <a:r>
              <a:rPr lang="en-US" sz="3200" i="1" dirty="0" err="1">
                <a:solidFill>
                  <a:srgbClr val="FFC000"/>
                </a:solidFill>
              </a:rPr>
              <a:t>basimétrica</a:t>
            </a:r>
            <a:r>
              <a:rPr lang="en-US" sz="3200" i="1" dirty="0">
                <a:solidFill>
                  <a:srgbClr val="FFC000"/>
                </a:solidFill>
              </a:rPr>
              <a:t> (AB) de </a:t>
            </a:r>
            <a:r>
              <a:rPr lang="en-US" sz="3200" i="1" dirty="0" err="1">
                <a:solidFill>
                  <a:srgbClr val="FFC000"/>
                </a:solidFill>
              </a:rPr>
              <a:t>árboles</a:t>
            </a:r>
            <a:r>
              <a:rPr lang="en-US" sz="3200" i="1" dirty="0">
                <a:solidFill>
                  <a:srgbClr val="FFC000"/>
                </a:solidFill>
              </a:rPr>
              <a:t> </a:t>
            </a:r>
            <a:r>
              <a:rPr lang="en-US" sz="3200" i="1" dirty="0" err="1">
                <a:solidFill>
                  <a:srgbClr val="FFC000"/>
                </a:solidFill>
              </a:rPr>
              <a:t>vivos</a:t>
            </a:r>
            <a:endParaRPr lang="en-US" sz="3200" i="1" dirty="0">
              <a:solidFill>
                <a:srgbClr val="FFC000"/>
              </a:solidFill>
            </a:endParaRPr>
          </a:p>
          <a:p>
            <a:r>
              <a:rPr lang="en-US" sz="3200" dirty="0"/>
              <a:t>-Dead tree BA/</a:t>
            </a:r>
            <a:r>
              <a:rPr lang="en-US" sz="3200" i="1" dirty="0">
                <a:solidFill>
                  <a:srgbClr val="FFC000"/>
                </a:solidFill>
              </a:rPr>
              <a:t>AB de </a:t>
            </a:r>
            <a:r>
              <a:rPr lang="en-US" sz="3200" i="1" dirty="0" err="1">
                <a:solidFill>
                  <a:srgbClr val="FFC000"/>
                </a:solidFill>
              </a:rPr>
              <a:t>árboles</a:t>
            </a:r>
            <a:r>
              <a:rPr lang="en-US" sz="3200" i="1" dirty="0">
                <a:solidFill>
                  <a:srgbClr val="FFC000"/>
                </a:solidFill>
              </a:rPr>
              <a:t> </a:t>
            </a:r>
            <a:r>
              <a:rPr lang="en-US" sz="3200" i="1" dirty="0" err="1">
                <a:solidFill>
                  <a:srgbClr val="FFC000"/>
                </a:solidFill>
              </a:rPr>
              <a:t>muertos</a:t>
            </a:r>
            <a:endParaRPr lang="en-US" sz="3200" i="1" dirty="0">
              <a:solidFill>
                <a:srgbClr val="FFC000"/>
              </a:solidFill>
            </a:endParaRPr>
          </a:p>
          <a:p>
            <a:r>
              <a:rPr lang="en-US" sz="3200" dirty="0"/>
              <a:t>-Proportion of BA that is oak/</a:t>
            </a:r>
            <a:r>
              <a:rPr lang="en-US" sz="3200" i="1" dirty="0" err="1">
                <a:solidFill>
                  <a:srgbClr val="FFC000"/>
                </a:solidFill>
              </a:rPr>
              <a:t>Proporción</a:t>
            </a:r>
            <a:r>
              <a:rPr lang="en-US" sz="3200" i="1" dirty="0">
                <a:solidFill>
                  <a:srgbClr val="FFC000"/>
                </a:solidFill>
              </a:rPr>
              <a:t> de la AB que es roble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C8B90-B18F-48E4-BD18-29DB99E2B687}"/>
              </a:ext>
            </a:extLst>
          </p:cNvPr>
          <p:cNvSpPr txBox="1"/>
          <p:nvPr/>
        </p:nvSpPr>
        <p:spPr>
          <a:xfrm>
            <a:off x="155142" y="5676703"/>
            <a:ext cx="7795498" cy="64698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/>
              <a:t>-Species richness/</a:t>
            </a:r>
            <a:r>
              <a:rPr lang="en-US" sz="3200" i="1" dirty="0" err="1">
                <a:solidFill>
                  <a:srgbClr val="FFC000"/>
                </a:solidFill>
              </a:rPr>
              <a:t>riqueza</a:t>
            </a:r>
            <a:r>
              <a:rPr lang="en-US" sz="3200" i="1" dirty="0">
                <a:solidFill>
                  <a:srgbClr val="FFC000"/>
                </a:solidFill>
              </a:rPr>
              <a:t> de </a:t>
            </a:r>
            <a:r>
              <a:rPr lang="en-US" sz="3200" i="1" dirty="0" err="1">
                <a:solidFill>
                  <a:srgbClr val="FFC000"/>
                </a:solidFill>
              </a:rPr>
              <a:t>especies</a:t>
            </a:r>
            <a:endParaRPr lang="en-US" sz="3200" i="1" dirty="0">
              <a:solidFill>
                <a:srgbClr val="FFC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B45DEC-B288-404C-AB4D-FD7FCC3FC3B8}"/>
              </a:ext>
            </a:extLst>
          </p:cNvPr>
          <p:cNvGrpSpPr/>
          <p:nvPr/>
        </p:nvGrpSpPr>
        <p:grpSpPr>
          <a:xfrm>
            <a:off x="161146" y="175638"/>
            <a:ext cx="7719551" cy="2425487"/>
            <a:chOff x="237092" y="158298"/>
            <a:chExt cx="7706565" cy="2425487"/>
          </a:xfrm>
        </p:grpSpPr>
        <p:sp>
          <p:nvSpPr>
            <p:cNvPr id="4" name="TextBox 3"/>
            <p:cNvSpPr txBox="1"/>
            <p:nvPr/>
          </p:nvSpPr>
          <p:spPr>
            <a:xfrm>
              <a:off x="237092" y="847139"/>
              <a:ext cx="7686054" cy="173664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200" dirty="0"/>
            </a:p>
            <a:p>
              <a:r>
                <a:rPr lang="en-US" sz="3200" dirty="0"/>
                <a:t>-Proportion forest in 1 km &amp; 10 km/</a:t>
              </a:r>
            </a:p>
            <a:p>
              <a:r>
                <a:rPr lang="en-US" sz="3200" i="1" dirty="0"/>
                <a:t> </a:t>
              </a:r>
              <a:r>
                <a:rPr lang="en-US" sz="3200" i="1" dirty="0" err="1">
                  <a:solidFill>
                    <a:srgbClr val="FFC000"/>
                  </a:solidFill>
                </a:rPr>
                <a:t>Proporción</a:t>
              </a:r>
              <a:r>
                <a:rPr lang="en-US" sz="3200" i="1" dirty="0">
                  <a:solidFill>
                    <a:srgbClr val="FFC000"/>
                  </a:solidFill>
                </a:rPr>
                <a:t> </a:t>
              </a:r>
              <a:r>
                <a:rPr lang="en-US" sz="3200" i="1" dirty="0" err="1">
                  <a:solidFill>
                    <a:srgbClr val="FFC000"/>
                  </a:solidFill>
                </a:rPr>
                <a:t>boscosa</a:t>
              </a:r>
              <a:r>
                <a:rPr lang="en-US" sz="3200" i="1" dirty="0">
                  <a:solidFill>
                    <a:srgbClr val="FFC000"/>
                  </a:solidFill>
                </a:rPr>
                <a:t> </a:t>
              </a:r>
              <a:r>
                <a:rPr lang="en-US" sz="3200" i="1" dirty="0" err="1">
                  <a:solidFill>
                    <a:srgbClr val="FFC000"/>
                  </a:solidFill>
                </a:rPr>
                <a:t>en</a:t>
              </a:r>
              <a:r>
                <a:rPr lang="en-US" sz="3200" i="1" dirty="0">
                  <a:solidFill>
                    <a:srgbClr val="FFC000"/>
                  </a:solidFill>
                </a:rPr>
                <a:t> 1 km y 10 km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603" y="158298"/>
              <a:ext cx="7686054" cy="1129308"/>
            </a:xfrm>
            <a:prstGeom prst="round2Same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marL="514350" indent="-514350">
                <a:buAutoNum type="arabicParenR"/>
              </a:pPr>
              <a:r>
                <a:rPr lang="en-US" sz="3200" dirty="0"/>
                <a:t>LANDSCAPE SCALE/</a:t>
              </a:r>
            </a:p>
            <a:p>
              <a:r>
                <a:rPr lang="en-US" sz="3200" dirty="0"/>
                <a:t>	</a:t>
              </a:r>
              <a:r>
                <a:rPr lang="en-US" sz="3200" i="1" dirty="0">
                  <a:solidFill>
                    <a:srgbClr val="FFC000"/>
                  </a:solidFill>
                </a:rPr>
                <a:t>ESCALA DE PAISAJE</a:t>
              </a:r>
              <a:endParaRPr lang="en-US" sz="32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1990" y="2897584"/>
            <a:ext cx="7774655" cy="1421964"/>
            <a:chOff x="5388340" y="4256846"/>
            <a:chExt cx="3286414" cy="1184970"/>
          </a:xfrm>
          <a:solidFill>
            <a:schemeClr val="bg1"/>
          </a:solidFill>
        </p:grpSpPr>
        <p:sp>
          <p:nvSpPr>
            <p:cNvPr id="7" name="TextBox 6"/>
            <p:cNvSpPr txBox="1"/>
            <p:nvPr/>
          </p:nvSpPr>
          <p:spPr>
            <a:xfrm>
              <a:off x="5399314" y="4448636"/>
              <a:ext cx="3275440" cy="993180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200" dirty="0"/>
            </a:p>
            <a:p>
              <a:r>
                <a:rPr lang="en-US" sz="3200" dirty="0"/>
                <a:t>-Distance to edge/</a:t>
              </a:r>
              <a:r>
                <a:rPr lang="en-US" sz="3200" i="1" dirty="0" err="1">
                  <a:solidFill>
                    <a:srgbClr val="FFC000"/>
                  </a:solidFill>
                </a:rPr>
                <a:t>distancia</a:t>
              </a:r>
              <a:r>
                <a:rPr lang="en-US" sz="3200" i="1" dirty="0">
                  <a:solidFill>
                    <a:srgbClr val="FFC000"/>
                  </a:solidFill>
                </a:rPr>
                <a:t> al </a:t>
              </a:r>
              <a:r>
                <a:rPr lang="en-US" sz="3200" i="1" dirty="0" err="1">
                  <a:solidFill>
                    <a:srgbClr val="FFC000"/>
                  </a:solidFill>
                </a:rPr>
                <a:t>borde</a:t>
              </a:r>
              <a:endParaRPr lang="en-US" sz="3200" i="1" dirty="0">
                <a:solidFill>
                  <a:srgbClr val="FFC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88340" y="4256846"/>
              <a:ext cx="3286413" cy="532388"/>
            </a:xfrm>
            <a:prstGeom prst="round2SameRect">
              <a:avLst/>
            </a:prstGeom>
            <a:grp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2) EDGE EFFECTS/</a:t>
              </a:r>
              <a:r>
                <a:rPr lang="en-US" sz="3200" i="1" dirty="0">
                  <a:solidFill>
                    <a:srgbClr val="FFC000"/>
                  </a:solidFill>
                </a:rPr>
                <a:t>EFECTOS DE BORDE</a:t>
              </a:r>
              <a:endParaRPr lang="en-US" sz="3200" dirty="0">
                <a:solidFill>
                  <a:srgbClr val="FFC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1146" y="4633347"/>
            <a:ext cx="7795498" cy="1129308"/>
          </a:xfrm>
          <a:prstGeom prst="round2Same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3) TREE CHARACTERISTICS/</a:t>
            </a:r>
          </a:p>
          <a:p>
            <a:r>
              <a:rPr lang="en-US" sz="3200" dirty="0"/>
              <a:t>	</a:t>
            </a:r>
            <a:r>
              <a:rPr lang="en-US" sz="3200" i="1" dirty="0">
                <a:solidFill>
                  <a:srgbClr val="FFC000"/>
                </a:solidFill>
              </a:rPr>
              <a:t>CÁRACTERISTCAS DE ARBOLES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78020" y="2673589"/>
            <a:ext cx="6195562" cy="33711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r>
              <a:rPr lang="en-US" sz="3200" dirty="0"/>
              <a:t>-Shrub stem density/</a:t>
            </a:r>
          </a:p>
          <a:p>
            <a:r>
              <a:rPr lang="en-US" sz="3200" dirty="0" err="1">
                <a:solidFill>
                  <a:srgbClr val="FFC000"/>
                </a:solidFill>
              </a:rPr>
              <a:t>densidad</a:t>
            </a:r>
            <a:r>
              <a:rPr lang="en-US" sz="3200" dirty="0">
                <a:solidFill>
                  <a:srgbClr val="FFC000"/>
                </a:solidFill>
              </a:rPr>
              <a:t> de </a:t>
            </a:r>
            <a:r>
              <a:rPr lang="en-US" sz="3200" dirty="0" err="1">
                <a:solidFill>
                  <a:srgbClr val="FFC000"/>
                </a:solidFill>
              </a:rPr>
              <a:t>arbustos</a:t>
            </a:r>
            <a:endParaRPr lang="en-US" sz="3200" dirty="0">
              <a:solidFill>
                <a:srgbClr val="FFC000"/>
              </a:solidFill>
            </a:endParaRPr>
          </a:p>
          <a:p>
            <a:r>
              <a:rPr lang="en-US" sz="3200" dirty="0"/>
              <a:t>-% grass/</a:t>
            </a:r>
            <a:r>
              <a:rPr lang="en-US" sz="3200" i="1" dirty="0" err="1">
                <a:solidFill>
                  <a:srgbClr val="FFC000"/>
                </a:solidFill>
              </a:rPr>
              <a:t>pastos</a:t>
            </a:r>
            <a:endParaRPr lang="en-US" sz="3200" dirty="0">
              <a:solidFill>
                <a:srgbClr val="FFC000"/>
              </a:solidFill>
            </a:endParaRPr>
          </a:p>
          <a:p>
            <a:r>
              <a:rPr lang="en-US" sz="3200" dirty="0"/>
              <a:t>-%  leaf litter/</a:t>
            </a:r>
            <a:r>
              <a:rPr lang="en-US" sz="3200" i="1" dirty="0" err="1">
                <a:solidFill>
                  <a:srgbClr val="FFC000"/>
                </a:solidFill>
              </a:rPr>
              <a:t>hojarasca</a:t>
            </a:r>
            <a:endParaRPr lang="en-US" sz="3200" dirty="0">
              <a:solidFill>
                <a:srgbClr val="FFC000"/>
              </a:solidFill>
            </a:endParaRPr>
          </a:p>
          <a:p>
            <a:r>
              <a:rPr lang="en-US" sz="3200" dirty="0"/>
              <a:t>-%  “green”/ </a:t>
            </a:r>
            <a:r>
              <a:rPr lang="en-US" sz="3200" i="1" dirty="0">
                <a:solidFill>
                  <a:srgbClr val="FFC000"/>
                </a:solidFill>
              </a:rPr>
              <a:t>“</a:t>
            </a:r>
            <a:r>
              <a:rPr lang="en-US" sz="3200" i="1" dirty="0" err="1">
                <a:solidFill>
                  <a:srgbClr val="FFC000"/>
                </a:solidFill>
              </a:rPr>
              <a:t>verde</a:t>
            </a:r>
            <a:r>
              <a:rPr lang="en-US" sz="3200" i="1" dirty="0">
                <a:solidFill>
                  <a:srgbClr val="FFC000"/>
                </a:solidFill>
              </a:rPr>
              <a:t>”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8018" y="2213704"/>
            <a:ext cx="6195561" cy="1129308"/>
          </a:xfrm>
          <a:prstGeom prst="round2Same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5) SHRUB &amp; GROUND/</a:t>
            </a:r>
          </a:p>
          <a:p>
            <a:r>
              <a:rPr lang="en-US" sz="3200" dirty="0"/>
              <a:t>	</a:t>
            </a:r>
            <a:r>
              <a:rPr lang="en-US" sz="3200" i="1" dirty="0">
                <a:solidFill>
                  <a:srgbClr val="FFC000"/>
                </a:solidFill>
              </a:rPr>
              <a:t>ARBUSTOS Y SUELO</a:t>
            </a:r>
            <a:endParaRPr lang="en-US" sz="3200" dirty="0">
              <a:solidFill>
                <a:srgbClr val="FFC000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4F76DD2-1CFF-45C5-B31E-B9CD28D12810}"/>
              </a:ext>
            </a:extLst>
          </p:cNvPr>
          <p:cNvGrpSpPr/>
          <p:nvPr/>
        </p:nvGrpSpPr>
        <p:grpSpPr>
          <a:xfrm>
            <a:off x="7956643" y="182217"/>
            <a:ext cx="6632980" cy="1870460"/>
            <a:chOff x="5218013" y="4343004"/>
            <a:chExt cx="3456740" cy="1558717"/>
          </a:xfrm>
          <a:solidFill>
            <a:schemeClr val="bg1"/>
          </a:solidFill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84FDC4A-A106-4487-9CAA-B2C86CFE5D64}"/>
                </a:ext>
              </a:extLst>
            </p:cNvPr>
            <p:cNvSpPr txBox="1"/>
            <p:nvPr/>
          </p:nvSpPr>
          <p:spPr>
            <a:xfrm>
              <a:off x="5218013" y="4454516"/>
              <a:ext cx="3445766" cy="1447205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200" dirty="0"/>
            </a:p>
            <a:p>
              <a:r>
                <a:rPr lang="en-US" sz="3200" dirty="0"/>
                <a:t>-Foliage density at 2.5 m &amp; 5 m/</a:t>
              </a:r>
            </a:p>
            <a:p>
              <a:r>
                <a:rPr lang="en-US" sz="3200" dirty="0">
                  <a:solidFill>
                    <a:srgbClr val="FFC000"/>
                  </a:solidFill>
                </a:rPr>
                <a:t> </a:t>
              </a:r>
              <a:r>
                <a:rPr lang="en-US" sz="3200" i="1" dirty="0" err="1">
                  <a:solidFill>
                    <a:srgbClr val="FFC000"/>
                  </a:solidFill>
                </a:rPr>
                <a:t>Densidad</a:t>
              </a:r>
              <a:r>
                <a:rPr lang="en-US" sz="3200" i="1" dirty="0">
                  <a:solidFill>
                    <a:srgbClr val="FFC000"/>
                  </a:solidFill>
                </a:rPr>
                <a:t> foliar a 2.5 m y 5 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738EB8-C3F3-463F-AEC7-8504ACC35A14}"/>
                </a:ext>
              </a:extLst>
            </p:cNvPr>
            <p:cNvSpPr txBox="1"/>
            <p:nvPr/>
          </p:nvSpPr>
          <p:spPr>
            <a:xfrm>
              <a:off x="5218014" y="4343004"/>
              <a:ext cx="3456739" cy="532388"/>
            </a:xfrm>
            <a:prstGeom prst="round2SameRect">
              <a:avLst/>
            </a:prstGeom>
            <a:grp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4) MIDSTORY/</a:t>
              </a:r>
              <a:r>
                <a:rPr lang="en-US" sz="3200" i="1" dirty="0">
                  <a:solidFill>
                    <a:srgbClr val="FFC000"/>
                  </a:solidFill>
                </a:rPr>
                <a:t>SOTOBOSQUE</a:t>
              </a:r>
              <a:endParaRPr lang="en-US" sz="32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97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004" y="-1633"/>
            <a:ext cx="12022456" cy="2103119"/>
          </a:xfrm>
        </p:spPr>
        <p:txBody>
          <a:bodyPr/>
          <a:lstStyle/>
          <a:p>
            <a:r>
              <a:rPr lang="en-US" sz="4400" dirty="0"/>
              <a:t>Hierarchical </a:t>
            </a:r>
            <a:br>
              <a:rPr lang="en-US" sz="4400" dirty="0"/>
            </a:br>
            <a:r>
              <a:rPr lang="en-US" sz="4400" dirty="0"/>
              <a:t>Distance Sampling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-393057" y="1600199"/>
            <a:ext cx="7322495" cy="6629401"/>
          </a:xfrm>
        </p:spPr>
        <p:txBody>
          <a:bodyPr>
            <a:normAutofit/>
          </a:bodyPr>
          <a:lstStyle/>
          <a:p>
            <a:pPr marL="1015975" indent="-548627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Estimate detection probability to get more accurate estimates of density</a:t>
            </a:r>
          </a:p>
          <a:p>
            <a:pPr marL="1015975" indent="-548627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‘</a:t>
            </a:r>
            <a:r>
              <a:rPr lang="en-US" sz="3200" dirty="0" err="1">
                <a:cs typeface="Times New Roman" panose="02020603050405020304" pitchFamily="18" charset="0"/>
              </a:rPr>
              <a:t>gdistsamp</a:t>
            </a:r>
            <a:r>
              <a:rPr lang="en-US" sz="3200" dirty="0">
                <a:cs typeface="Times New Roman" panose="02020603050405020304" pitchFamily="18" charset="0"/>
              </a:rPr>
              <a:t>’ function in R package ‘unmarked’</a:t>
            </a:r>
          </a:p>
          <a:p>
            <a:pPr marL="1496035" lvl="1" indent="-548627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Eight visits per point</a:t>
            </a:r>
          </a:p>
          <a:p>
            <a:pPr marL="1496035" lvl="1" indent="-548627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Incorporated habitat variables into models</a:t>
            </a:r>
          </a:p>
          <a:p>
            <a:pPr marL="1015975" indent="-548627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AIC-based model selection</a:t>
            </a:r>
          </a:p>
          <a:p>
            <a:pPr marL="1015975" indent="-548627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1564615" lvl="1" indent="-548627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1015975" indent="-548627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9778B2-B867-4E7C-A660-2A086F678DA7}"/>
              </a:ext>
            </a:extLst>
          </p:cNvPr>
          <p:cNvSpPr txBox="1">
            <a:spLocks/>
          </p:cNvSpPr>
          <p:nvPr/>
        </p:nvSpPr>
        <p:spPr>
          <a:xfrm>
            <a:off x="7671109" y="0"/>
            <a:ext cx="12022456" cy="21031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548640" rtl="0" eaLnBrk="1" latinLnBrk="0" hangingPunct="1">
              <a:spcBef>
                <a:spcPct val="0"/>
              </a:spcBef>
              <a:buNone/>
              <a:defRPr sz="504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4400" i="1" dirty="0"/>
              <a:t>Modelos de muestra </a:t>
            </a:r>
          </a:p>
          <a:p>
            <a:r>
              <a:rPr lang="es-AR" sz="4400" i="1" dirty="0"/>
              <a:t>de distancias jerárquicos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35FF40-B491-4F5E-A4DA-97356B462470}"/>
              </a:ext>
            </a:extLst>
          </p:cNvPr>
          <p:cNvSpPr txBox="1">
            <a:spLocks/>
          </p:cNvSpPr>
          <p:nvPr/>
        </p:nvSpPr>
        <p:spPr>
          <a:xfrm>
            <a:off x="6730691" y="1443036"/>
            <a:ext cx="7322495" cy="6629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11480" indent="-41148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91540" indent="-34290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16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3716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92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9202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46888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30072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356616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41148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46634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015975" indent="-548627">
              <a:buFont typeface="Arial" panose="020B0604020202020204" pitchFamily="34" charset="0"/>
              <a:buChar char="•"/>
            </a:pPr>
            <a:r>
              <a:rPr lang="es-AR" sz="3200" i="1" dirty="0">
                <a:cs typeface="Times New Roman" panose="02020603050405020304" pitchFamily="18" charset="0"/>
              </a:rPr>
              <a:t>Estimar la probabilidad de detectar para obtener una mejora estimación de la densidad</a:t>
            </a:r>
          </a:p>
          <a:p>
            <a:pPr marL="1015975" indent="-548627">
              <a:buFont typeface="Arial" panose="020B0604020202020204" pitchFamily="34" charset="0"/>
              <a:buChar char="•"/>
            </a:pPr>
            <a:r>
              <a:rPr lang="es-AR" sz="3200" i="1" dirty="0"/>
              <a:t>Muestra de distancias jerárquica </a:t>
            </a:r>
            <a:r>
              <a:rPr lang="es-AR" sz="3200" i="1" dirty="0">
                <a:cs typeface="Times New Roman" panose="02020603050405020304" pitchFamily="18" charset="0"/>
              </a:rPr>
              <a:t>en el paquete de R ‘</a:t>
            </a:r>
            <a:r>
              <a:rPr lang="es-AR" sz="3200" i="1" dirty="0" err="1">
                <a:cs typeface="Times New Roman" panose="02020603050405020304" pitchFamily="18" charset="0"/>
              </a:rPr>
              <a:t>unmarked</a:t>
            </a:r>
            <a:r>
              <a:rPr lang="es-AR" sz="3200" i="1" dirty="0">
                <a:cs typeface="Times New Roman" panose="02020603050405020304" pitchFamily="18" charset="0"/>
              </a:rPr>
              <a:t>’</a:t>
            </a:r>
          </a:p>
          <a:p>
            <a:pPr marL="1496035" lvl="1" indent="-548627">
              <a:buFont typeface="Arial" panose="020B0604020202020204" pitchFamily="34" charset="0"/>
              <a:buChar char="•"/>
            </a:pPr>
            <a:r>
              <a:rPr lang="es-AR" sz="3200" i="1" dirty="0">
                <a:cs typeface="Times New Roman" panose="02020603050405020304" pitchFamily="18" charset="0"/>
              </a:rPr>
              <a:t>Ocho visitas por punto</a:t>
            </a:r>
          </a:p>
          <a:p>
            <a:pPr marL="1496035" lvl="1" indent="-548627">
              <a:buFont typeface="Arial" panose="020B0604020202020204" pitchFamily="34" charset="0"/>
              <a:buChar char="•"/>
            </a:pPr>
            <a:r>
              <a:rPr lang="es-AR" sz="3200" i="1" dirty="0">
                <a:cs typeface="Times New Roman" panose="02020603050405020304" pitchFamily="18" charset="0"/>
              </a:rPr>
              <a:t>Incorporamos variables de hábitat en los modelos</a:t>
            </a:r>
          </a:p>
          <a:p>
            <a:pPr marL="1015975" indent="-548627">
              <a:buFont typeface="Arial" panose="020B0604020202020204" pitchFamily="34" charset="0"/>
              <a:buChar char="•"/>
            </a:pPr>
            <a:r>
              <a:rPr lang="es-AR" sz="3200" i="1" dirty="0">
                <a:cs typeface="Times New Roman" panose="02020603050405020304" pitchFamily="18" charset="0"/>
              </a:rPr>
              <a:t>Selección de modelo con AIC </a:t>
            </a:r>
          </a:p>
          <a:p>
            <a:pPr marL="1564615" lvl="1" indent="-548627">
              <a:buFont typeface="Arial" panose="020B0604020202020204" pitchFamily="34" charset="0"/>
              <a:buChar char="•"/>
            </a:pPr>
            <a:endParaRPr lang="es-AR" sz="3200" dirty="0">
              <a:cs typeface="Times New Roman" panose="02020603050405020304" pitchFamily="18" charset="0"/>
            </a:endParaRPr>
          </a:p>
          <a:p>
            <a:pPr marL="1015975" indent="-548627">
              <a:buFont typeface="Arial" panose="020B0604020202020204" pitchFamily="34" charset="0"/>
              <a:buChar char="•"/>
            </a:pPr>
            <a:endParaRPr lang="es-AR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4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30259</TotalTime>
  <Words>1067</Words>
  <Application>Microsoft Office PowerPoint</Application>
  <PresentationFormat>Custom</PresentationFormat>
  <Paragraphs>207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Conservation priority birds and their habitat relationships in Iowa forests  Aves de prioridad de conservación y sus relaciones con el habitat en los bosques de Iowa  </vt:lpstr>
      <vt:lpstr>Forest Birds</vt:lpstr>
      <vt:lpstr>Forest Birds and  Human Activity</vt:lpstr>
      <vt:lpstr>Goals</vt:lpstr>
      <vt:lpstr>Study Area  Área de  investigación</vt:lpstr>
      <vt:lpstr>Bird Point  Counts</vt:lpstr>
      <vt:lpstr>Habitat Characteristics</vt:lpstr>
      <vt:lpstr>PowerPoint Presentation</vt:lpstr>
      <vt:lpstr>Hierarchical  Distance Sampling</vt:lpstr>
      <vt:lpstr>PowerPoint Presentation</vt:lpstr>
      <vt:lpstr>Landscape Metrics/ Métricas del Paisaje</vt:lpstr>
      <vt:lpstr>Distance to Edge Distancia al Borde</vt:lpstr>
      <vt:lpstr>Point-Scale Vegetation Metrics Métricas de la Vegetación</vt:lpstr>
      <vt:lpstr>Discussion</vt:lpstr>
      <vt:lpstr>Acknowledgements</vt:lpstr>
      <vt:lpstr>Questions? ¿Preguntas? Twitter: @bwest_bird   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West, Benjamin M [NREM]</dc:creator>
  <cp:lastModifiedBy>Ben West</cp:lastModifiedBy>
  <cp:revision>190</cp:revision>
  <dcterms:created xsi:type="dcterms:W3CDTF">2019-02-18T16:48:08Z</dcterms:created>
  <dcterms:modified xsi:type="dcterms:W3CDTF">2020-08-18T15:17:15Z</dcterms:modified>
</cp:coreProperties>
</file>