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35"/>
  </p:notesMasterIdLst>
  <p:handoutMasterIdLst>
    <p:handoutMasterId r:id="rId36"/>
  </p:handoutMasterIdLst>
  <p:sldIdLst>
    <p:sldId id="258" r:id="rId3"/>
    <p:sldId id="274" r:id="rId4"/>
    <p:sldId id="283" r:id="rId5"/>
    <p:sldId id="282" r:id="rId6"/>
    <p:sldId id="313" r:id="rId7"/>
    <p:sldId id="304" r:id="rId8"/>
    <p:sldId id="314" r:id="rId9"/>
    <p:sldId id="319" r:id="rId10"/>
    <p:sldId id="285" r:id="rId11"/>
    <p:sldId id="293" r:id="rId12"/>
    <p:sldId id="321" r:id="rId13"/>
    <p:sldId id="290" r:id="rId14"/>
    <p:sldId id="315" r:id="rId15"/>
    <p:sldId id="300" r:id="rId16"/>
    <p:sldId id="312" r:id="rId17"/>
    <p:sldId id="322" r:id="rId18"/>
    <p:sldId id="299" r:id="rId19"/>
    <p:sldId id="318" r:id="rId20"/>
    <p:sldId id="273" r:id="rId21"/>
    <p:sldId id="302" r:id="rId22"/>
    <p:sldId id="295" r:id="rId23"/>
    <p:sldId id="296" r:id="rId24"/>
    <p:sldId id="324" r:id="rId25"/>
    <p:sldId id="323" r:id="rId26"/>
    <p:sldId id="325" r:id="rId27"/>
    <p:sldId id="326" r:id="rId28"/>
    <p:sldId id="327" r:id="rId29"/>
    <p:sldId id="317" r:id="rId30"/>
    <p:sldId id="309" r:id="rId31"/>
    <p:sldId id="298" r:id="rId32"/>
    <p:sldId id="308" r:id="rId33"/>
    <p:sldId id="266" r:id="rId34"/>
  </p:sldIdLst>
  <p:sldSz cx="9144000" cy="5143500" type="screen16x9"/>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4249"/>
    <a:srgbClr val="EFF1EF"/>
    <a:srgbClr val="90999C"/>
    <a:srgbClr val="FFCD09"/>
    <a:srgbClr val="F8981D"/>
    <a:srgbClr val="EBEEEE"/>
    <a:srgbClr val="FE9F82"/>
    <a:srgbClr val="EACD86"/>
    <a:srgbClr val="5ED789"/>
    <a:srgbClr val="6AD8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8"/>
    <p:restoredTop sz="65094"/>
  </p:normalViewPr>
  <p:slideViewPr>
    <p:cSldViewPr>
      <p:cViewPr varScale="1">
        <p:scale>
          <a:sx n="58" d="100"/>
          <a:sy n="58" d="100"/>
        </p:scale>
        <p:origin x="1168"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0" d="100"/>
          <a:sy n="120" d="100"/>
        </p:scale>
        <p:origin x="5104"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6161F5-7608-4763-A3AD-1E7DC353E68A}" type="datetimeFigureOut">
              <a:rPr lang="fi-FI" smtClean="0"/>
              <a:pPr/>
              <a:t>8.6.2016</a:t>
            </a:fld>
            <a:endParaRPr lang="fi-FI"/>
          </a:p>
        </p:txBody>
      </p:sp>
      <p:sp>
        <p:nvSpPr>
          <p:cNvPr id="4" name="Alatunnisteen paikkamerkki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5" name="Dian numeron paikkamerkki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AC8DDB-B4E5-4E56-8154-E6D6F25651D2}" type="slidenum">
              <a:rPr lang="fi-FI" smtClean="0"/>
              <a:pPr/>
              <a:t>‹#›</a:t>
            </a:fld>
            <a:endParaRPr lang="fi-FI"/>
          </a:p>
        </p:txBody>
      </p:sp>
    </p:spTree>
    <p:extLst>
      <p:ext uri="{BB962C8B-B14F-4D97-AF65-F5344CB8AC3E}">
        <p14:creationId xmlns:p14="http://schemas.microsoft.com/office/powerpoint/2010/main" val="298990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14BADE-4B45-4545-A304-D186005FAC9D}" type="datetimeFigureOut">
              <a:rPr lang="fi-FI" smtClean="0"/>
              <a:pPr/>
              <a:t>8.6.2016</a:t>
            </a:fld>
            <a:endParaRPr lang="fi-FI"/>
          </a:p>
        </p:txBody>
      </p:sp>
      <p:sp>
        <p:nvSpPr>
          <p:cNvPr id="4" name="Dian kuvan paikkamerkki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fi-FI"/>
          </a:p>
        </p:txBody>
      </p:sp>
      <p:sp>
        <p:nvSpPr>
          <p:cNvPr id="6" name="Alatunnisteen paikkamerk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955DEB-7737-40B3-9DAE-A19DFDB68D32}" type="slidenum">
              <a:rPr lang="fi-FI" smtClean="0"/>
              <a:pPr/>
              <a:t>‹#›</a:t>
            </a:fld>
            <a:endParaRPr lang="fi-FI"/>
          </a:p>
        </p:txBody>
      </p:sp>
    </p:spTree>
    <p:extLst>
      <p:ext uri="{BB962C8B-B14F-4D97-AF65-F5344CB8AC3E}">
        <p14:creationId xmlns:p14="http://schemas.microsoft.com/office/powerpoint/2010/main" val="13684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www.w3.org/TR/UNDERSTANDING-WCAG20/intro.html#introduction-fourprincs-head"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ebaim.org/standards/wcag/checklist" TargetMode="External"/><Relationship Id="rId4" Type="http://schemas.openxmlformats.org/officeDocument/2006/relationships/hyperlink" Target="http://wave.webaim.org/extension/" TargetMode="External"/><Relationship Id="rId5" Type="http://schemas.openxmlformats.org/officeDocument/2006/relationships/hyperlink" Target="https://tenon.io/" TargetMode="External"/><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 Id="rId3" Type="http://schemas.openxmlformats.org/officeDocument/2006/relationships/hyperlink" Target="https://www.paciellogroup.com/blog/2015/01/basic-screen-reader-commands-for-accessibility-testi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mailto:benjy.stanton@leadin.co.uk"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www.microsoft.com/en-us/design/practice#howwemake-sec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GB" dirty="0" smtClean="0"/>
              <a:t>Accessibility is not boring or difficult. It’s the right thing to do.</a:t>
            </a:r>
            <a:endParaRPr lang="fi-FI" dirty="0" smtClean="0"/>
          </a:p>
          <a:p>
            <a:endParaRPr lang="fi-FI"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Benjy Stanton</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Leadin</a:t>
            </a:r>
            <a:endParaRPr lang="en-US" sz="1200" b="0" i="0" kern="1200" dirty="0" smtClean="0">
              <a:solidFill>
                <a:schemeClr val="tx1"/>
              </a:solidFill>
              <a:effectLst/>
              <a:latin typeface="+mn-lt"/>
              <a:ea typeface="+mn-ea"/>
              <a:cs typeface="+mn-cs"/>
            </a:endParaRPr>
          </a:p>
          <a:p>
            <a:endParaRPr lang="fi-FI" dirty="0" smtClean="0"/>
          </a:p>
          <a:p>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1</a:t>
            </a:fld>
            <a:endParaRPr lang="fi-FI"/>
          </a:p>
        </p:txBody>
      </p:sp>
    </p:spTree>
    <p:extLst>
      <p:ext uri="{BB962C8B-B14F-4D97-AF65-F5344CB8AC3E}">
        <p14:creationId xmlns:p14="http://schemas.microsoft.com/office/powerpoint/2010/main" val="109872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Different types of access needs</a:t>
            </a:r>
          </a:p>
          <a:p>
            <a:endParaRPr lang="en-US" b="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solidFill>
                  <a:srgbClr val="314249"/>
                </a:solidFill>
              </a:rPr>
              <a:t>Vision:</a:t>
            </a:r>
            <a:r>
              <a:rPr lang="en-US" b="0" baseline="0" dirty="0" smtClean="0">
                <a:solidFill>
                  <a:srgbClr val="314249"/>
                </a:solidFill>
              </a:rPr>
              <a:t> for example </a:t>
            </a:r>
            <a:r>
              <a:rPr lang="en-US" b="0" dirty="0" smtClean="0">
                <a:solidFill>
                  <a:srgbClr val="314249"/>
                </a:solidFill>
              </a:rPr>
              <a:t>blind, partially sighted, visually impaired </a:t>
            </a:r>
            <a:endParaRPr lang="en-GB" b="0" dirty="0" smtClean="0"/>
          </a:p>
          <a:p>
            <a:pPr marL="171450" indent="-171450">
              <a:buFont typeface="Arial" charset="0"/>
              <a:buChar char="•"/>
            </a:pPr>
            <a:r>
              <a:rPr lang="en-US" b="0" dirty="0" smtClean="0"/>
              <a:t>Hearing:</a:t>
            </a:r>
            <a:r>
              <a:rPr lang="en-US" b="0" baseline="0" dirty="0" smtClean="0"/>
              <a:t> </a:t>
            </a:r>
            <a:r>
              <a:rPr lang="en-US" b="0" baseline="0" dirty="0" smtClean="0">
                <a:solidFill>
                  <a:srgbClr val="314249"/>
                </a:solidFill>
              </a:rPr>
              <a:t>for example </a:t>
            </a:r>
            <a:r>
              <a:rPr lang="en-US" b="0" baseline="0" dirty="0" smtClean="0">
                <a:solidFill>
                  <a:schemeClr val="tx1"/>
                </a:solidFill>
              </a:rPr>
              <a:t>d</a:t>
            </a:r>
            <a:r>
              <a:rPr lang="en-US" b="0" dirty="0" smtClean="0"/>
              <a:t>eaf, hearing impairment</a:t>
            </a:r>
          </a:p>
          <a:p>
            <a:pPr marL="171450" indent="-171450">
              <a:buFont typeface="Arial" charset="0"/>
              <a:buChar char="•"/>
            </a:pPr>
            <a:r>
              <a:rPr lang="en-US" b="0" dirty="0" smtClean="0">
                <a:solidFill>
                  <a:srgbClr val="314249"/>
                </a:solidFill>
              </a:rPr>
              <a:t>Motor:</a:t>
            </a:r>
            <a:r>
              <a:rPr lang="en-US" b="0" baseline="0" dirty="0" smtClean="0">
                <a:solidFill>
                  <a:srgbClr val="314249"/>
                </a:solidFill>
              </a:rPr>
              <a:t> for example </a:t>
            </a:r>
            <a:r>
              <a:rPr lang="en-US" b="0" dirty="0" smtClean="0">
                <a:solidFill>
                  <a:srgbClr val="314249"/>
                </a:solidFill>
              </a:rPr>
              <a:t>Parkinson’s, cerebral palsy, arthritis</a:t>
            </a:r>
            <a:endParaRPr lang="en-GB" b="0" dirty="0" smtClean="0"/>
          </a:p>
          <a:p>
            <a:pPr marL="171450" indent="-171450">
              <a:buFont typeface="Arial" charset="0"/>
              <a:buChar char="•"/>
            </a:pPr>
            <a:r>
              <a:rPr lang="en-US" b="0" dirty="0" smtClean="0">
                <a:solidFill>
                  <a:srgbClr val="314249"/>
                </a:solidFill>
              </a:rPr>
              <a:t>Cognitive: </a:t>
            </a:r>
            <a:r>
              <a:rPr lang="en-US" b="0" baseline="0" dirty="0" smtClean="0">
                <a:solidFill>
                  <a:srgbClr val="314249"/>
                </a:solidFill>
              </a:rPr>
              <a:t>for example a</a:t>
            </a:r>
            <a:r>
              <a:rPr lang="en-US" b="0" dirty="0" smtClean="0">
                <a:solidFill>
                  <a:srgbClr val="314249"/>
                </a:solidFill>
              </a:rPr>
              <a:t>utistic, dyslexic, learning difficulties</a:t>
            </a:r>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10</a:t>
            </a:fld>
            <a:endParaRPr lang="fi-FI"/>
          </a:p>
        </p:txBody>
      </p:sp>
    </p:spTree>
    <p:extLst>
      <p:ext uri="{BB962C8B-B14F-4D97-AF65-F5344CB8AC3E}">
        <p14:creationId xmlns:p14="http://schemas.microsoft.com/office/powerpoint/2010/main" val="104803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US" dirty="0" smtClean="0"/>
              <a:t>Four Principles of Accessibility</a:t>
            </a:r>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11</a:t>
            </a:fld>
            <a:endParaRPr lang="fi-FI"/>
          </a:p>
        </p:txBody>
      </p:sp>
    </p:spTree>
    <p:extLst>
      <p:ext uri="{BB962C8B-B14F-4D97-AF65-F5344CB8AC3E}">
        <p14:creationId xmlns:p14="http://schemas.microsoft.com/office/powerpoint/2010/main" val="384813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effectLst/>
                <a:latin typeface="+mn-lt"/>
                <a:ea typeface="+mn-ea"/>
                <a:cs typeface="+mn-cs"/>
              </a:rPr>
              <a:t>Perceivable</a:t>
            </a:r>
          </a:p>
          <a:p>
            <a:r>
              <a:rPr lang="en-US" sz="1200" b="0" i="0" kern="1200" dirty="0" smtClean="0">
                <a:solidFill>
                  <a:schemeClr val="tx1"/>
                </a:solidFill>
                <a:effectLst/>
                <a:latin typeface="+mn-lt"/>
                <a:ea typeface="+mn-ea"/>
                <a:cs typeface="+mn-cs"/>
              </a:rPr>
              <a:t>Information and user interface components must be presentable to users in ways they can perceive.</a:t>
            </a:r>
          </a:p>
          <a:p>
            <a:r>
              <a:rPr lang="en-US" sz="1200" b="0" i="0" kern="1200" dirty="0" smtClean="0">
                <a:solidFill>
                  <a:schemeClr val="tx1"/>
                </a:solidFill>
                <a:effectLst/>
                <a:latin typeface="+mn-lt"/>
                <a:ea typeface="+mn-ea"/>
                <a:cs typeface="+mn-cs"/>
              </a:rPr>
              <a:t>This means that users must be able to perceive the information being presented (it can't be invisible to all of their senses)</a:t>
            </a:r>
          </a:p>
          <a:p>
            <a:pPr lvl="1"/>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Operable</a:t>
            </a:r>
          </a:p>
          <a:p>
            <a:r>
              <a:rPr lang="en-US" sz="1200" b="0" i="0" kern="1200" dirty="0" smtClean="0">
                <a:solidFill>
                  <a:schemeClr val="tx1"/>
                </a:solidFill>
                <a:effectLst/>
                <a:latin typeface="+mn-lt"/>
                <a:ea typeface="+mn-ea"/>
                <a:cs typeface="+mn-cs"/>
              </a:rPr>
              <a:t>User interface components and navigation must be operable.</a:t>
            </a:r>
          </a:p>
          <a:p>
            <a:r>
              <a:rPr lang="en-US" sz="1200" b="0" i="0" kern="1200" dirty="0" smtClean="0">
                <a:solidFill>
                  <a:schemeClr val="tx1"/>
                </a:solidFill>
                <a:effectLst/>
                <a:latin typeface="+mn-lt"/>
                <a:ea typeface="+mn-ea"/>
                <a:cs typeface="+mn-cs"/>
              </a:rPr>
              <a:t>This means that users must be able to operate the interface (the interface cannot require interaction that a user cannot perform)</a:t>
            </a:r>
          </a:p>
          <a:p>
            <a:pPr lvl="1"/>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Understandable</a:t>
            </a:r>
          </a:p>
          <a:p>
            <a:r>
              <a:rPr lang="en-US" sz="1200" b="0" i="0" kern="1200" dirty="0" smtClean="0">
                <a:solidFill>
                  <a:schemeClr val="tx1"/>
                </a:solidFill>
                <a:effectLst/>
                <a:latin typeface="+mn-lt"/>
                <a:ea typeface="+mn-ea"/>
                <a:cs typeface="+mn-cs"/>
              </a:rPr>
              <a:t>Information and the operation of user interface must be understandable.</a:t>
            </a:r>
          </a:p>
          <a:p>
            <a:r>
              <a:rPr lang="en-US" sz="1200" b="0" i="0" kern="1200" dirty="0" smtClean="0">
                <a:solidFill>
                  <a:schemeClr val="tx1"/>
                </a:solidFill>
                <a:effectLst/>
                <a:latin typeface="+mn-lt"/>
                <a:ea typeface="+mn-ea"/>
                <a:cs typeface="+mn-cs"/>
              </a:rPr>
              <a:t>This means that users must be able to understand the information as well as the operation of the user interface (the content or operation cannot be beyond their understanding)</a:t>
            </a:r>
          </a:p>
          <a:p>
            <a:pPr lvl="1"/>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Robust</a:t>
            </a:r>
          </a:p>
          <a:p>
            <a:r>
              <a:rPr lang="en-US" sz="1200" b="0" i="0" kern="1200" dirty="0" smtClean="0">
                <a:solidFill>
                  <a:schemeClr val="tx1"/>
                </a:solidFill>
                <a:effectLst/>
                <a:latin typeface="+mn-lt"/>
                <a:ea typeface="+mn-ea"/>
                <a:cs typeface="+mn-cs"/>
              </a:rPr>
              <a:t>Content must be robust enough that it can be interpreted reliably by a wide variety of user agents, including assistive technologies.</a:t>
            </a:r>
          </a:p>
          <a:p>
            <a:r>
              <a:rPr lang="en-US" sz="1200" b="0" i="0" kern="1200" dirty="0" smtClean="0">
                <a:solidFill>
                  <a:schemeClr val="tx1"/>
                </a:solidFill>
                <a:effectLst/>
                <a:latin typeface="+mn-lt"/>
                <a:ea typeface="+mn-ea"/>
                <a:cs typeface="+mn-cs"/>
              </a:rPr>
              <a:t>This means that users must be able to access the content as technologies advance (as technologies and user agents evolve, the content should remain accessible)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Source: </a:t>
            </a:r>
            <a:r>
              <a:rPr lang="en-US" sz="1200" dirty="0" smtClean="0">
                <a:hlinkClick r:id="rId3"/>
              </a:rPr>
              <a:t>https://www.w3.org/TR/UNDERSTANDING-WCAG20/intro.html#introduction-fourprincs-head</a:t>
            </a:r>
            <a:endParaRPr lang="en-US" sz="1200" dirty="0" smtClean="0"/>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Image</a:t>
            </a:r>
            <a:r>
              <a:rPr lang="en-US" sz="1200" baseline="0" dirty="0" smtClean="0"/>
              <a:t> credit: </a:t>
            </a:r>
            <a:r>
              <a:rPr lang="en-GB" sz="1200" dirty="0" smtClean="0">
                <a:latin typeface="Source Sans Pro" charset="0"/>
                <a:ea typeface="Source Sans Pro" charset="0"/>
                <a:cs typeface="Source Sans Pro" charset="0"/>
              </a:rPr>
              <a:t>Stephen McCarthy, Designer, GDS</a:t>
            </a:r>
          </a:p>
          <a:p>
            <a:endParaRPr lang="en-US" sz="1200" dirty="0" smtClean="0"/>
          </a:p>
          <a:p>
            <a:pPr lvl="1"/>
            <a:endParaRPr lang="en-US" sz="1200" b="0" i="0" kern="1200" dirty="0" smtClean="0">
              <a:solidFill>
                <a:schemeClr val="tx1"/>
              </a:solidFill>
              <a:effectLst/>
              <a:latin typeface="+mn-lt"/>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12</a:t>
            </a:fld>
            <a:endParaRPr lang="fi-FI"/>
          </a:p>
        </p:txBody>
      </p:sp>
    </p:spTree>
    <p:extLst>
      <p:ext uri="{BB962C8B-B14F-4D97-AF65-F5344CB8AC3E}">
        <p14:creationId xmlns:p14="http://schemas.microsoft.com/office/powerpoint/2010/main" val="96072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GB" dirty="0" smtClean="0"/>
              <a:t>Assistive Technology</a:t>
            </a:r>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13</a:t>
            </a:fld>
            <a:endParaRPr lang="fi-FI"/>
          </a:p>
        </p:txBody>
      </p:sp>
    </p:spTree>
    <p:extLst>
      <p:ext uri="{BB962C8B-B14F-4D97-AF65-F5344CB8AC3E}">
        <p14:creationId xmlns:p14="http://schemas.microsoft.com/office/powerpoint/2010/main" val="1949135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Assistive technology</a:t>
            </a:r>
          </a:p>
          <a:p>
            <a:endParaRPr lang="en-GB" dirty="0" smtClean="0"/>
          </a:p>
          <a:p>
            <a:pPr marL="171450" indent="-171450">
              <a:buFont typeface="Arial" charset="0"/>
              <a:buChar char="•"/>
            </a:pPr>
            <a:r>
              <a:rPr lang="en-GB" dirty="0" smtClean="0"/>
              <a:t>Screen readers</a:t>
            </a:r>
          </a:p>
          <a:p>
            <a:pPr marL="171450" indent="-171450">
              <a:buFont typeface="Arial" charset="0"/>
              <a:buChar char="•"/>
            </a:pPr>
            <a:r>
              <a:rPr lang="en-GB" dirty="0" smtClean="0"/>
              <a:t>Screen magnifiers</a:t>
            </a:r>
          </a:p>
          <a:p>
            <a:pPr marL="171450" indent="-171450">
              <a:buFont typeface="Arial" charset="0"/>
              <a:buChar char="•"/>
            </a:pPr>
            <a:r>
              <a:rPr lang="en-GB" dirty="0" smtClean="0"/>
              <a:t>Voice input</a:t>
            </a:r>
          </a:p>
          <a:p>
            <a:pPr marL="171450" indent="-171450">
              <a:buFont typeface="Arial" charset="0"/>
              <a:buChar char="•"/>
            </a:pPr>
            <a:r>
              <a:rPr lang="en-GB" dirty="0" smtClean="0"/>
              <a:t>Navigate using a keyboard (no mouse)</a:t>
            </a:r>
          </a:p>
          <a:p>
            <a:pPr marL="171450" indent="-171450">
              <a:buFont typeface="Arial" charset="0"/>
              <a:buChar char="•"/>
            </a:pPr>
            <a:r>
              <a:rPr lang="en-GB" dirty="0" smtClean="0"/>
              <a:t>Increased font size</a:t>
            </a:r>
          </a:p>
          <a:p>
            <a:pPr marL="171450" indent="-171450">
              <a:buFont typeface="Arial" charset="0"/>
              <a:buChar char="•"/>
            </a:pPr>
            <a:r>
              <a:rPr lang="en-GB" dirty="0" smtClean="0"/>
              <a:t>High contrast mode</a:t>
            </a:r>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14</a:t>
            </a:fld>
            <a:endParaRPr lang="fi-FI"/>
          </a:p>
        </p:txBody>
      </p:sp>
    </p:spTree>
    <p:extLst>
      <p:ext uri="{BB962C8B-B14F-4D97-AF65-F5344CB8AC3E}">
        <p14:creationId xmlns:p14="http://schemas.microsoft.com/office/powerpoint/2010/main" val="615524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spent the day at</a:t>
            </a:r>
            <a:r>
              <a:rPr lang="en-GB" baseline="0" dirty="0" smtClean="0"/>
              <a:t> Cardiff Institute for the Blind, speaking to some of their staff and members.</a:t>
            </a:r>
          </a:p>
          <a:p>
            <a:endParaRPr lang="en-GB" baseline="0" dirty="0" smtClean="0"/>
          </a:p>
          <a:p>
            <a:r>
              <a:rPr lang="en-GB" baseline="0" dirty="0" smtClean="0"/>
              <a:t>This image shows a PC running a web browser in high contrast mode and a screen magnifier.</a:t>
            </a:r>
          </a:p>
        </p:txBody>
      </p:sp>
      <p:sp>
        <p:nvSpPr>
          <p:cNvPr id="4" name="Slide Number Placeholder 3"/>
          <p:cNvSpPr>
            <a:spLocks noGrp="1"/>
          </p:cNvSpPr>
          <p:nvPr>
            <p:ph type="sldNum" sz="quarter" idx="10"/>
          </p:nvPr>
        </p:nvSpPr>
        <p:spPr/>
        <p:txBody>
          <a:bodyPr/>
          <a:lstStyle/>
          <a:p>
            <a:fld id="{91955DEB-7737-40B3-9DAE-A19DFDB68D32}" type="slidenum">
              <a:rPr lang="fi-FI" smtClean="0"/>
              <a:pPr/>
              <a:t>15</a:t>
            </a:fld>
            <a:endParaRPr lang="fi-FI"/>
          </a:p>
        </p:txBody>
      </p:sp>
    </p:spTree>
    <p:extLst>
      <p:ext uri="{BB962C8B-B14F-4D97-AF65-F5344CB8AC3E}">
        <p14:creationId xmlns:p14="http://schemas.microsoft.com/office/powerpoint/2010/main" val="1487341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GB" dirty="0" smtClean="0"/>
              <a:t>Creating accessible things</a:t>
            </a:r>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16</a:t>
            </a:fld>
            <a:endParaRPr lang="fi-FI"/>
          </a:p>
        </p:txBody>
      </p:sp>
    </p:spTree>
    <p:extLst>
      <p:ext uri="{BB962C8B-B14F-4D97-AF65-F5344CB8AC3E}">
        <p14:creationId xmlns:p14="http://schemas.microsoft.com/office/powerpoint/2010/main" val="1956979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Accessibility is like a blueberry muffin, you can’t push the blueberries in afterwards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Image shows a tray of blueberry muffins.</a:t>
            </a:r>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17</a:t>
            </a:fld>
            <a:endParaRPr lang="fi-FI"/>
          </a:p>
        </p:txBody>
      </p:sp>
    </p:spTree>
    <p:extLst>
      <p:ext uri="{BB962C8B-B14F-4D97-AF65-F5344CB8AC3E}">
        <p14:creationId xmlns:p14="http://schemas.microsoft.com/office/powerpoint/2010/main" val="618899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Accessible Service Production</a:t>
            </a:r>
          </a:p>
          <a:p>
            <a:endParaRPr lang="en-GB" b="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GB" b="0" dirty="0" smtClean="0">
                <a:solidFill>
                  <a:srgbClr val="314249"/>
                </a:solidFill>
              </a:rPr>
              <a:t>Pre-Production: </a:t>
            </a:r>
            <a:r>
              <a:rPr lang="en-GB" sz="1200" dirty="0" smtClean="0">
                <a:solidFill>
                  <a:srgbClr val="314249"/>
                </a:solidFill>
                <a:latin typeface="Source Sans Pro" charset="0"/>
                <a:ea typeface="Source Sans Pro" charset="0"/>
                <a:cs typeface="Source Sans Pro" charset="0"/>
              </a:rPr>
              <a:t>Think about accessibility from the start</a:t>
            </a:r>
            <a:endParaRPr lang="en-GB" b="0" dirty="0" smtClean="0">
              <a:solidFill>
                <a:srgbClr val="314249"/>
              </a:solidFill>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GB" b="0" dirty="0" smtClean="0">
                <a:solidFill>
                  <a:schemeClr val="bg1"/>
                </a:solidFill>
              </a:rPr>
              <a:t>Production: </a:t>
            </a:r>
            <a:r>
              <a:rPr lang="en-GB" sz="1200" dirty="0" smtClean="0">
                <a:solidFill>
                  <a:srgbClr val="314249"/>
                </a:solidFill>
                <a:latin typeface="Source Sans Pro" charset="0"/>
                <a:ea typeface="Source Sans Pro" charset="0"/>
                <a:cs typeface="Source Sans Pro" charset="0"/>
              </a:rPr>
              <a:t>Continuously throughout the project</a:t>
            </a:r>
            <a:endParaRPr lang="en-GB" b="0" dirty="0" smtClean="0">
              <a:solidFill>
                <a:schemeClr val="bg1"/>
              </a:solidFill>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GB" b="0" dirty="0" smtClean="0">
                <a:solidFill>
                  <a:schemeClr val="bg1"/>
                </a:solidFill>
              </a:rPr>
              <a:t>Post-Production: </a:t>
            </a:r>
            <a:r>
              <a:rPr lang="en-GB" sz="1200" dirty="0" smtClean="0">
                <a:solidFill>
                  <a:srgbClr val="314249"/>
                </a:solidFill>
                <a:latin typeface="Source Sans Pro" charset="0"/>
                <a:ea typeface="Source Sans Pro" charset="0"/>
                <a:cs typeface="Source Sans Pro" charset="0"/>
              </a:rPr>
              <a:t>Things get less accessible over time</a:t>
            </a:r>
          </a:p>
        </p:txBody>
      </p:sp>
      <p:sp>
        <p:nvSpPr>
          <p:cNvPr id="4" name="Slide Number Placeholder 3"/>
          <p:cNvSpPr>
            <a:spLocks noGrp="1"/>
          </p:cNvSpPr>
          <p:nvPr>
            <p:ph type="sldNum" sz="quarter" idx="10"/>
          </p:nvPr>
        </p:nvSpPr>
        <p:spPr/>
        <p:txBody>
          <a:bodyPr/>
          <a:lstStyle/>
          <a:p>
            <a:fld id="{91955DEB-7737-40B3-9DAE-A19DFDB68D32}" type="slidenum">
              <a:rPr lang="fi-FI" smtClean="0"/>
              <a:pPr/>
              <a:t>18</a:t>
            </a:fld>
            <a:endParaRPr lang="fi-FI"/>
          </a:p>
        </p:txBody>
      </p:sp>
    </p:spTree>
    <p:extLst>
      <p:ext uri="{BB962C8B-B14F-4D97-AF65-F5344CB8AC3E}">
        <p14:creationId xmlns:p14="http://schemas.microsoft.com/office/powerpoint/2010/main" val="2004813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Accessibility is everyone’s responsibility</a:t>
            </a:r>
          </a:p>
          <a:p>
            <a:endParaRPr lang="en-GB" dirty="0" smtClean="0"/>
          </a:p>
          <a:p>
            <a:pPr marL="171450" indent="-171450">
              <a:buFont typeface="Arial" charset="0"/>
              <a:buChar char="•"/>
            </a:pPr>
            <a:r>
              <a:rPr lang="en-GB" dirty="0" smtClean="0"/>
              <a:t>Research</a:t>
            </a:r>
          </a:p>
          <a:p>
            <a:pPr marL="171450" indent="-171450">
              <a:buFont typeface="Arial" charset="0"/>
              <a:buChar char="•"/>
            </a:pPr>
            <a:r>
              <a:rPr lang="en-GB" dirty="0" smtClean="0"/>
              <a:t>Design</a:t>
            </a:r>
          </a:p>
          <a:p>
            <a:pPr marL="171450" indent="-171450">
              <a:buFont typeface="Arial" charset="0"/>
              <a:buChar char="•"/>
            </a:pPr>
            <a:r>
              <a:rPr lang="en-GB" dirty="0" smtClean="0"/>
              <a:t>Software</a:t>
            </a:r>
          </a:p>
          <a:p>
            <a:pPr marL="171450" indent="-171450">
              <a:buFont typeface="Arial" charset="0"/>
              <a:buChar char="•"/>
            </a:pPr>
            <a:r>
              <a:rPr lang="en-GB" dirty="0" smtClean="0"/>
              <a:t>Marketing</a:t>
            </a:r>
          </a:p>
          <a:p>
            <a:pPr marL="171450" indent="-171450">
              <a:buFont typeface="Arial" charset="0"/>
              <a:buChar char="•"/>
            </a:pPr>
            <a:r>
              <a:rPr lang="en-GB" dirty="0" smtClean="0"/>
              <a:t>Management</a:t>
            </a:r>
          </a:p>
          <a:p>
            <a:pPr marL="171450" indent="-171450">
              <a:buFont typeface="Arial" charset="0"/>
              <a:buChar char="•"/>
            </a:pPr>
            <a:r>
              <a:rPr lang="en-GB" dirty="0" smtClean="0"/>
              <a:t>Everybody</a:t>
            </a:r>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19</a:t>
            </a:fld>
            <a:endParaRPr lang="fi-FI"/>
          </a:p>
        </p:txBody>
      </p:sp>
    </p:spTree>
    <p:extLst>
      <p:ext uri="{BB962C8B-B14F-4D97-AF65-F5344CB8AC3E}">
        <p14:creationId xmlns:p14="http://schemas.microsoft.com/office/powerpoint/2010/main" val="75191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GB" dirty="0" smtClean="0"/>
              <a:t>An accessible presentation</a:t>
            </a:r>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2</a:t>
            </a:fld>
            <a:endParaRPr lang="fi-FI"/>
          </a:p>
        </p:txBody>
      </p:sp>
    </p:spTree>
    <p:extLst>
      <p:ext uri="{BB962C8B-B14F-4D97-AF65-F5344CB8AC3E}">
        <p14:creationId xmlns:p14="http://schemas.microsoft.com/office/powerpoint/2010/main" val="341834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GB" dirty="0" smtClean="0"/>
              <a:t>Testing our website</a:t>
            </a:r>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20</a:t>
            </a:fld>
            <a:endParaRPr lang="fi-FI"/>
          </a:p>
        </p:txBody>
      </p:sp>
    </p:spTree>
    <p:extLst>
      <p:ext uri="{BB962C8B-B14F-4D97-AF65-F5344CB8AC3E}">
        <p14:creationId xmlns:p14="http://schemas.microsoft.com/office/powerpoint/2010/main" val="1855909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Testing</a:t>
            </a:r>
          </a:p>
          <a:p>
            <a:endParaRPr lang="en-GB" dirty="0" smtClean="0"/>
          </a:p>
          <a:p>
            <a:pPr marL="171450" indent="-171450">
              <a:buFont typeface="Arial" charset="0"/>
              <a:buChar char="•"/>
            </a:pPr>
            <a:r>
              <a:rPr lang="en-US" dirty="0" err="1" smtClean="0"/>
              <a:t>WebAIM’s</a:t>
            </a:r>
            <a:r>
              <a:rPr lang="en-US" dirty="0" smtClean="0"/>
              <a:t> WCAG 2.0 Checklist </a:t>
            </a:r>
            <a:r>
              <a:rPr lang="en-US" dirty="0" smtClean="0">
                <a:hlinkClick r:id="rId3"/>
              </a:rPr>
              <a:t>webaim.org/standards/wcag/checklist</a:t>
            </a:r>
            <a:endParaRPr lang="en-GB" dirty="0" smtClean="0"/>
          </a:p>
          <a:p>
            <a:pPr marL="171450" indent="-171450">
              <a:buFont typeface="Arial" charset="0"/>
              <a:buChar char="•"/>
            </a:pPr>
            <a:r>
              <a:rPr lang="en-GB" dirty="0" smtClean="0"/>
              <a:t>Use tools like: </a:t>
            </a:r>
          </a:p>
          <a:p>
            <a:pPr marL="628650" lvl="1" indent="-171450">
              <a:buFont typeface="Arial" charset="0"/>
              <a:buChar char="•"/>
            </a:pPr>
            <a:r>
              <a:rPr lang="en-GB" dirty="0" smtClean="0"/>
              <a:t>WAVE </a:t>
            </a:r>
            <a:r>
              <a:rPr lang="en-GB" dirty="0" smtClean="0">
                <a:hlinkClick r:id="rId4"/>
              </a:rPr>
              <a:t>wave.webaim.org/extension/</a:t>
            </a:r>
            <a:endParaRPr lang="en-GB" dirty="0" smtClean="0"/>
          </a:p>
          <a:p>
            <a:pPr marL="628650" lvl="1" indent="-171450">
              <a:buFont typeface="Arial" charset="0"/>
              <a:buChar char="•"/>
            </a:pPr>
            <a:r>
              <a:rPr lang="en-GB" dirty="0" smtClean="0"/>
              <a:t>Tenon </a:t>
            </a:r>
            <a:r>
              <a:rPr lang="en-GB" dirty="0" smtClean="0">
                <a:hlinkClick r:id="rId5"/>
              </a:rPr>
              <a:t>tenon.io</a:t>
            </a:r>
            <a:endParaRPr lang="en-GB" dirty="0" smtClean="0"/>
          </a:p>
          <a:p>
            <a:pPr marL="171450" indent="-171450">
              <a:buFont typeface="Arial" charset="0"/>
              <a:buChar char="•"/>
            </a:pPr>
            <a:r>
              <a:rPr lang="en-GB" dirty="0" smtClean="0"/>
              <a:t>Beware, they can only find 20% to 30% of issues</a:t>
            </a:r>
          </a:p>
          <a:p>
            <a:pPr marL="171450" indent="-171450">
              <a:buFont typeface="Arial" charset="0"/>
              <a:buChar char="•"/>
            </a:pPr>
            <a:r>
              <a:rPr lang="en-GB" dirty="0" smtClean="0"/>
              <a:t>We also need company-wide awareness</a:t>
            </a:r>
          </a:p>
          <a:p>
            <a:pPr marL="171450" indent="-171450">
              <a:buFont typeface="Arial" charset="0"/>
              <a:buChar char="•"/>
            </a:pPr>
            <a:r>
              <a:rPr lang="en-GB" dirty="0" smtClean="0"/>
              <a:t>And usability testing</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21</a:t>
            </a:fld>
            <a:endParaRPr lang="fi-FI"/>
          </a:p>
        </p:txBody>
      </p:sp>
    </p:spTree>
    <p:extLst>
      <p:ext uri="{BB962C8B-B14F-4D97-AF65-F5344CB8AC3E}">
        <p14:creationId xmlns:p14="http://schemas.microsoft.com/office/powerpoint/2010/main" val="903621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Alternative text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Image shows a graphic from </a:t>
            </a:r>
            <a:r>
              <a:rPr lang="en-GB" dirty="0" err="1" smtClean="0"/>
              <a:t>Leadin’s</a:t>
            </a:r>
            <a:r>
              <a:rPr lang="en-GB" dirty="0" smtClean="0"/>
              <a:t> website that has poor alternative text.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171450" indent="-171450">
              <a:buFont typeface="Arial" charset="0"/>
              <a:buChar char="•"/>
            </a:pPr>
            <a:r>
              <a:rPr lang="en-US" sz="1200" dirty="0" smtClean="0">
                <a:latin typeface="Source Sans Pro" charset="0"/>
                <a:ea typeface="Source Sans Pro" charset="0"/>
                <a:cs typeface="Source Sans Pro" charset="0"/>
              </a:rPr>
              <a:t>Alternative text is currently “Turnover”</a:t>
            </a:r>
          </a:p>
          <a:p>
            <a:pPr marL="171450" indent="-171450">
              <a:buFont typeface="Arial" charset="0"/>
              <a:buChar char="•"/>
            </a:pPr>
            <a:r>
              <a:rPr lang="en-US" sz="1200" dirty="0" smtClean="0">
                <a:latin typeface="Source Sans Pro" charset="0"/>
                <a:ea typeface="Source Sans Pro" charset="0"/>
                <a:cs typeface="Source Sans Pro" charset="0"/>
              </a:rPr>
              <a:t>It doesn’t explain the image</a:t>
            </a:r>
          </a:p>
          <a:p>
            <a:pPr marL="171450" indent="-171450">
              <a:buFont typeface="Arial" charset="0"/>
              <a:buChar char="•"/>
            </a:pPr>
            <a:r>
              <a:rPr lang="en-US" sz="1200" dirty="0" smtClean="0">
                <a:latin typeface="Source Sans Pro" charset="0"/>
                <a:ea typeface="Source Sans Pro" charset="0"/>
                <a:cs typeface="Source Sans Pro" charset="0"/>
              </a:rPr>
              <a:t>We could write detailed alt text, (imagine you had to describe the image to someone over the phone)</a:t>
            </a:r>
          </a:p>
          <a:p>
            <a:pPr marL="171450" indent="-171450">
              <a:buFont typeface="Arial" charset="0"/>
              <a:buChar char="•"/>
            </a:pPr>
            <a:r>
              <a:rPr lang="en-US" sz="1200" dirty="0" smtClean="0">
                <a:latin typeface="Source Sans Pro" charset="0"/>
                <a:ea typeface="Source Sans Pro" charset="0"/>
                <a:cs typeface="Source Sans Pro" charset="0"/>
              </a:rPr>
              <a:t>Even better: rebuild the graphic in HTML and CSS</a:t>
            </a:r>
          </a:p>
          <a:p>
            <a:pPr marL="171450" indent="-171450">
              <a:buFont typeface="Arial" charset="0"/>
              <a:buChar char="•"/>
            </a:pPr>
            <a:r>
              <a:rPr lang="en-US" sz="1200" dirty="0" smtClean="0">
                <a:latin typeface="Source Sans Pro" charset="0"/>
                <a:ea typeface="Source Sans Pro" charset="0"/>
                <a:cs typeface="Source Sans Pro" charset="0"/>
              </a:rPr>
              <a:t>The whole team would need to work together to fix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22</a:t>
            </a:fld>
            <a:endParaRPr lang="fi-FI"/>
          </a:p>
        </p:txBody>
      </p:sp>
    </p:spTree>
    <p:extLst>
      <p:ext uri="{BB962C8B-B14F-4D97-AF65-F5344CB8AC3E}">
        <p14:creationId xmlns:p14="http://schemas.microsoft.com/office/powerpoint/2010/main" val="2002422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 great example of a graphic on the website</a:t>
            </a:r>
            <a:r>
              <a:rPr lang="en-GB" baseline="0" dirty="0" smtClean="0"/>
              <a:t> that has been built in html and </a:t>
            </a:r>
            <a:r>
              <a:rPr lang="en-GB" baseline="0" dirty="0" err="1" smtClean="0"/>
              <a:t>css</a:t>
            </a:r>
            <a:r>
              <a:rPr lang="en-GB" baseline="0" dirty="0" smtClean="0"/>
              <a:t>.</a:t>
            </a:r>
          </a:p>
          <a:p>
            <a:endParaRPr lang="en-GB" baseline="0" dirty="0" smtClean="0"/>
          </a:p>
          <a:p>
            <a:r>
              <a:rPr lang="en-GB" baseline="0" dirty="0" smtClean="0"/>
              <a:t>It has the visual appeal of a graphic, but the underlying text is marked up as headings and paragraph text.</a:t>
            </a:r>
          </a:p>
          <a:p>
            <a:endParaRPr lang="en-GB" baseline="0" dirty="0" smtClean="0"/>
          </a:p>
          <a:p>
            <a:r>
              <a:rPr lang="en-GB" baseline="0" dirty="0" smtClean="0"/>
              <a:t>So the content is not locked away in an image file.</a:t>
            </a:r>
          </a:p>
          <a:p>
            <a:endParaRPr lang="en-GB" baseline="0" dirty="0" smtClean="0"/>
          </a:p>
          <a:p>
            <a:r>
              <a:rPr lang="en-GB" baseline="0" dirty="0" smtClean="0"/>
              <a:t>It’s accessible to all!</a:t>
            </a:r>
            <a:endParaRPr lang="en-GB"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23</a:t>
            </a:fld>
            <a:endParaRPr lang="fi-FI"/>
          </a:p>
        </p:txBody>
      </p:sp>
    </p:spTree>
    <p:extLst>
      <p:ext uri="{BB962C8B-B14F-4D97-AF65-F5344CB8AC3E}">
        <p14:creationId xmlns:p14="http://schemas.microsoft.com/office/powerpoint/2010/main" val="852155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Don’t hide content</a:t>
            </a:r>
          </a:p>
          <a:p>
            <a:endParaRPr lang="en-GB" dirty="0" smtClean="0"/>
          </a:p>
          <a:p>
            <a:r>
              <a:rPr lang="en-GB" dirty="0" smtClean="0"/>
              <a:t>Image shows a PDF download icon.</a:t>
            </a:r>
          </a:p>
          <a:p>
            <a:pPr marL="171450" indent="-171450">
              <a:buFont typeface="Arial" charset="0"/>
              <a:buChar char="•"/>
            </a:pPr>
            <a:endParaRPr lang="en-GB" dirty="0" smtClean="0"/>
          </a:p>
          <a:p>
            <a:pPr marL="171450" indent="-171450">
              <a:buFont typeface="Arial" charset="0"/>
              <a:buChar char="•"/>
            </a:pPr>
            <a:r>
              <a:rPr lang="en-US" sz="1200" dirty="0" smtClean="0">
                <a:latin typeface="Source Sans Pro" charset="0"/>
                <a:ea typeface="Source Sans Pro" charset="0"/>
                <a:cs typeface="Source Sans Pro" charset="0"/>
              </a:rPr>
              <a:t>PDFs can be made accessible</a:t>
            </a:r>
          </a:p>
          <a:p>
            <a:pPr marL="171450" indent="-171450">
              <a:buFont typeface="Arial" charset="0"/>
              <a:buChar char="•"/>
            </a:pPr>
            <a:r>
              <a:rPr lang="en-US" sz="1200" dirty="0" smtClean="0">
                <a:latin typeface="Source Sans Pro" charset="0"/>
                <a:ea typeface="Source Sans Pro" charset="0"/>
                <a:cs typeface="Source Sans Pro" charset="0"/>
              </a:rPr>
              <a:t>But they aren’t very robust</a:t>
            </a:r>
          </a:p>
          <a:p>
            <a:pPr marL="171450" indent="-171450">
              <a:buFont typeface="Arial" charset="0"/>
              <a:buChar char="•"/>
            </a:pPr>
            <a:r>
              <a:rPr lang="en-US" sz="1200" dirty="0" smtClean="0">
                <a:latin typeface="Source Sans Pro" charset="0"/>
                <a:ea typeface="Source Sans Pro" charset="0"/>
                <a:cs typeface="Source Sans Pro" charset="0"/>
              </a:rPr>
              <a:t>They can’t be customized</a:t>
            </a:r>
          </a:p>
          <a:p>
            <a:pPr marL="171450" indent="-171450">
              <a:buFont typeface="Arial" charset="0"/>
              <a:buChar char="•"/>
            </a:pPr>
            <a:r>
              <a:rPr lang="en-US" sz="1200" dirty="0" smtClean="0">
                <a:latin typeface="Source Sans Pro" charset="0"/>
                <a:ea typeface="Source Sans Pro" charset="0"/>
                <a:cs typeface="Source Sans Pro" charset="0"/>
              </a:rPr>
              <a:t>They aren’t responsive</a:t>
            </a:r>
          </a:p>
          <a:p>
            <a:pPr marL="171450" indent="-171450">
              <a:buFont typeface="Arial" charset="0"/>
              <a:buChar char="•"/>
            </a:pPr>
            <a:r>
              <a:rPr lang="en-US" sz="1200" dirty="0" smtClean="0">
                <a:latin typeface="Source Sans Pro" charset="0"/>
                <a:ea typeface="Source Sans Pro" charset="0"/>
                <a:cs typeface="Source Sans Pro" charset="0"/>
              </a:rPr>
              <a:t>Let’s turn these into web pages</a:t>
            </a:r>
          </a:p>
          <a:p>
            <a:pPr marL="171450" indent="-171450">
              <a:buFont typeface="Arial" charset="0"/>
              <a:buChar char="•"/>
            </a:pPr>
            <a:r>
              <a:rPr lang="en-US" sz="1200" dirty="0" smtClean="0">
                <a:latin typeface="Source Sans Pro" charset="0"/>
                <a:ea typeface="Source Sans Pro" charset="0"/>
                <a:cs typeface="Source Sans Pro" charset="0"/>
              </a:rPr>
              <a:t>Better for search</a:t>
            </a:r>
          </a:p>
          <a:p>
            <a:pPr marL="171450" indent="-171450">
              <a:buFont typeface="Arial" charset="0"/>
              <a:buChar char="•"/>
            </a:pPr>
            <a:r>
              <a:rPr lang="en-US" sz="1200" dirty="0" smtClean="0">
                <a:latin typeface="Source Sans Pro" charset="0"/>
                <a:ea typeface="Source Sans Pro" charset="0"/>
                <a:cs typeface="Source Sans Pro" charset="0"/>
              </a:rPr>
              <a:t>Could be translated by Google Translate</a:t>
            </a:r>
          </a:p>
          <a:p>
            <a:pPr marL="171450" indent="-171450">
              <a:buFont typeface="Arial" charset="0"/>
              <a:buChar char="•"/>
            </a:pPr>
            <a:r>
              <a:rPr lang="en-US" sz="1200" dirty="0" smtClean="0">
                <a:latin typeface="Source Sans Pro" charset="0"/>
                <a:ea typeface="Source Sans Pro" charset="0"/>
                <a:cs typeface="Source Sans Pro" charset="0"/>
              </a:rPr>
              <a:t>Doesn’t need a plugin</a:t>
            </a:r>
          </a:p>
          <a:p>
            <a:pPr marL="171450" indent="-171450">
              <a:buFont typeface="Arial" charset="0"/>
              <a:buChar char="•"/>
            </a:pPr>
            <a:r>
              <a:rPr lang="en-US" sz="1200" dirty="0" smtClean="0">
                <a:latin typeface="Source Sans Pro" charset="0"/>
                <a:ea typeface="Source Sans Pro" charset="0"/>
                <a:cs typeface="Source Sans Pro" charset="0"/>
              </a:rPr>
              <a:t>Smaller file size</a:t>
            </a:r>
          </a:p>
          <a:p>
            <a:pPr marL="171450" indent="-171450">
              <a:buFont typeface="Arial" charset="0"/>
              <a:buChar char="•"/>
            </a:pPr>
            <a:endParaRPr lang="en-GB"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24</a:t>
            </a:fld>
            <a:endParaRPr lang="fi-FI"/>
          </a:p>
        </p:txBody>
      </p:sp>
    </p:spTree>
    <p:extLst>
      <p:ext uri="{BB962C8B-B14F-4D97-AF65-F5344CB8AC3E}">
        <p14:creationId xmlns:p14="http://schemas.microsoft.com/office/powerpoint/2010/main" val="868194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Links</a:t>
            </a:r>
          </a:p>
          <a:p>
            <a:endParaRPr lang="en-GB" dirty="0" smtClean="0"/>
          </a:p>
          <a:p>
            <a:r>
              <a:rPr lang="en-GB" dirty="0" smtClean="0"/>
              <a:t>Image show a block of text. Both links are labelled</a:t>
            </a:r>
            <a:r>
              <a:rPr lang="en-GB" baseline="0" dirty="0" smtClean="0"/>
              <a:t> as ”here”.</a:t>
            </a:r>
            <a:endParaRPr lang="en-GB" dirty="0" smtClean="0"/>
          </a:p>
          <a:p>
            <a:endParaRPr lang="en-GB" dirty="0" smtClean="0"/>
          </a:p>
          <a:p>
            <a:pPr marL="171450" indent="-171450">
              <a:buFont typeface="Arial" charset="0"/>
              <a:buChar char="•"/>
            </a:pPr>
            <a:r>
              <a:rPr lang="en-US" dirty="0" smtClean="0"/>
              <a:t>Links must be unique</a:t>
            </a:r>
          </a:p>
          <a:p>
            <a:pPr marL="171450" indent="-171450">
              <a:buFont typeface="Arial" charset="0"/>
              <a:buChar char="•"/>
            </a:pPr>
            <a:r>
              <a:rPr lang="en-US" dirty="0" smtClean="0"/>
              <a:t>Clearly describe the destination</a:t>
            </a:r>
          </a:p>
          <a:p>
            <a:pPr marL="171450" indent="-171450">
              <a:buFont typeface="Arial" charset="0"/>
              <a:buChar char="•"/>
            </a:pPr>
            <a:r>
              <a:rPr lang="en-US" dirty="0" smtClean="0"/>
              <a:t>This helps people who are visually scanning a page</a:t>
            </a:r>
          </a:p>
          <a:p>
            <a:pPr marL="171450" indent="-171450">
              <a:buFont typeface="Arial" charset="0"/>
              <a:buChar char="•"/>
            </a:pPr>
            <a:r>
              <a:rPr lang="en-US" dirty="0" smtClean="0"/>
              <a:t>Also helps screen reader users</a:t>
            </a:r>
          </a:p>
          <a:p>
            <a:pPr marL="171450" indent="-171450">
              <a:buFont typeface="Arial" charset="0"/>
              <a:buChar char="•"/>
            </a:pPr>
            <a:r>
              <a:rPr lang="en-US" dirty="0" smtClean="0"/>
              <a:t>Make sure users can tell when links open in a new window or tab</a:t>
            </a:r>
          </a:p>
          <a:p>
            <a:endParaRPr lang="en-GB"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25</a:t>
            </a:fld>
            <a:endParaRPr lang="fi-FI"/>
          </a:p>
        </p:txBody>
      </p:sp>
    </p:spTree>
    <p:extLst>
      <p:ext uri="{BB962C8B-B14F-4D97-AF65-F5344CB8AC3E}">
        <p14:creationId xmlns:p14="http://schemas.microsoft.com/office/powerpoint/2010/main" val="740925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Keyboard focus</a:t>
            </a:r>
          </a:p>
          <a:p>
            <a:endParaRPr lang="en-GB" dirty="0" smtClean="0"/>
          </a:p>
          <a:p>
            <a:r>
              <a:rPr lang="en-GB" dirty="0" smtClean="0"/>
              <a:t>Image shows a link</a:t>
            </a:r>
            <a:r>
              <a:rPr lang="en-GB" baseline="0" dirty="0" smtClean="0"/>
              <a:t> with an icon.</a:t>
            </a:r>
          </a:p>
          <a:p>
            <a:endParaRPr lang="en-GB" dirty="0" smtClean="0"/>
          </a:p>
          <a:p>
            <a:pPr marL="171450" indent="-171450">
              <a:buFont typeface="Arial" charset="0"/>
              <a:buChar char="•"/>
            </a:pPr>
            <a:r>
              <a:rPr lang="en-US" dirty="0" smtClean="0"/>
              <a:t>It’s not easy to tell that this link has keyboard focus</a:t>
            </a:r>
          </a:p>
          <a:p>
            <a:pPr marL="171450" indent="-171450">
              <a:buFont typeface="Arial" charset="0"/>
              <a:buChar char="•"/>
            </a:pPr>
            <a:r>
              <a:rPr lang="en-US" dirty="0" smtClean="0"/>
              <a:t>We can’t rely on browser defaults</a:t>
            </a:r>
          </a:p>
          <a:p>
            <a:pPr marL="171450" indent="-171450">
              <a:buFont typeface="Arial" charset="0"/>
              <a:buChar char="•"/>
            </a:pPr>
            <a:r>
              <a:rPr lang="en-US" dirty="0" smtClean="0"/>
              <a:t>We should add our own styles</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26</a:t>
            </a:fld>
            <a:endParaRPr lang="fi-FI"/>
          </a:p>
        </p:txBody>
      </p:sp>
    </p:spTree>
    <p:extLst>
      <p:ext uri="{BB962C8B-B14F-4D97-AF65-F5344CB8AC3E}">
        <p14:creationId xmlns:p14="http://schemas.microsoft.com/office/powerpoint/2010/main" val="614810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Forms</a:t>
            </a:r>
          </a:p>
          <a:p>
            <a:endParaRPr lang="en-GB" dirty="0" smtClean="0"/>
          </a:p>
          <a:p>
            <a:r>
              <a:rPr lang="en-GB" dirty="0" smtClean="0"/>
              <a:t>Image shows a contact form with name,</a:t>
            </a:r>
            <a:r>
              <a:rPr lang="en-GB" baseline="0" dirty="0" smtClean="0"/>
              <a:t> email and comment fields.</a:t>
            </a:r>
            <a:endParaRPr lang="en-GB" dirty="0" smtClean="0"/>
          </a:p>
          <a:p>
            <a:endParaRPr lang="en-GB" dirty="0" smtClean="0"/>
          </a:p>
          <a:p>
            <a:pPr marL="171450" indent="-171450">
              <a:buFont typeface="Arial" charset="0"/>
              <a:buChar char="•"/>
            </a:pPr>
            <a:r>
              <a:rPr lang="en-US" dirty="0" smtClean="0"/>
              <a:t>Each form field should have a descriptive label</a:t>
            </a:r>
          </a:p>
          <a:p>
            <a:pPr marL="171450" indent="-171450">
              <a:buFont typeface="Arial" charset="0"/>
              <a:buChar char="•"/>
            </a:pPr>
            <a:r>
              <a:rPr lang="en-US" dirty="0" smtClean="0"/>
              <a:t>Placeholder text shouldn’t be used as a label</a:t>
            </a:r>
          </a:p>
          <a:p>
            <a:pPr marL="171450" indent="-171450">
              <a:buFont typeface="Arial" charset="0"/>
              <a:buChar char="•"/>
            </a:pPr>
            <a:r>
              <a:rPr lang="en-US" dirty="0" smtClean="0"/>
              <a:t>Placeholders are too light and they disappear when a user starts to type</a:t>
            </a:r>
          </a:p>
          <a:p>
            <a:endParaRPr lang="en-GB"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27</a:t>
            </a:fld>
            <a:endParaRPr lang="fi-FI"/>
          </a:p>
        </p:txBody>
      </p:sp>
    </p:spTree>
    <p:extLst>
      <p:ext uri="{BB962C8B-B14F-4D97-AF65-F5344CB8AC3E}">
        <p14:creationId xmlns:p14="http://schemas.microsoft.com/office/powerpoint/2010/main" val="1003082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GB" dirty="0" smtClean="0"/>
              <a:t>Homework time!</a:t>
            </a:r>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28</a:t>
            </a:fld>
            <a:endParaRPr lang="fi-FI"/>
          </a:p>
        </p:txBody>
      </p:sp>
    </p:spTree>
    <p:extLst>
      <p:ext uri="{BB962C8B-B14F-4D97-AF65-F5344CB8AC3E}">
        <p14:creationId xmlns:p14="http://schemas.microsoft.com/office/powerpoint/2010/main" val="1128080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Homework</a:t>
            </a:r>
          </a:p>
          <a:p>
            <a:endParaRPr lang="en-GB" dirty="0" smtClean="0"/>
          </a:p>
          <a:p>
            <a:pPr marL="171450" indent="-171450">
              <a:buFont typeface="Arial" charset="0"/>
              <a:buChar char="•"/>
            </a:pPr>
            <a:r>
              <a:rPr lang="en-GB" dirty="0" smtClean="0"/>
              <a:t>Navigate your favourite website with just a keyboard (no mouse)</a:t>
            </a:r>
          </a:p>
          <a:p>
            <a:pPr marL="171450" indent="-171450">
              <a:buFont typeface="Arial" charset="0"/>
              <a:buChar char="•"/>
            </a:pPr>
            <a:r>
              <a:rPr lang="en-GB" dirty="0" smtClean="0"/>
              <a:t>Or, for bonus points, close your eyes, plug in your head phones and try using a screen reader</a:t>
            </a:r>
          </a:p>
          <a:p>
            <a:pPr marL="171450" indent="-171450">
              <a:buFont typeface="Arial" charset="0"/>
              <a:buChar char="•"/>
            </a:pPr>
            <a:r>
              <a:rPr lang="en-GB" dirty="0" smtClean="0"/>
              <a:t>Basic commands for screen readers:</a:t>
            </a:r>
            <a:br>
              <a:rPr lang="en-GB" dirty="0" smtClean="0"/>
            </a:br>
            <a:r>
              <a:rPr lang="en-GB" dirty="0" smtClean="0">
                <a:hlinkClick r:id="rId3"/>
              </a:rPr>
              <a:t>www.paciellogroup.com/blog/2015/01/basic-screen-reader-commands-for-accessibility-testing/</a:t>
            </a:r>
            <a:endParaRPr lang="en-GB" dirty="0" smtClean="0"/>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29</a:t>
            </a:fld>
            <a:endParaRPr lang="fi-FI"/>
          </a:p>
        </p:txBody>
      </p:sp>
    </p:spTree>
    <p:extLst>
      <p:ext uri="{BB962C8B-B14F-4D97-AF65-F5344CB8AC3E}">
        <p14:creationId xmlns:p14="http://schemas.microsoft.com/office/powerpoint/2010/main" val="203219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 accessible presentation</a:t>
            </a:r>
          </a:p>
          <a:p>
            <a:endParaRPr lang="en-GB" dirty="0" smtClean="0"/>
          </a:p>
          <a:p>
            <a:pPr marL="171450" indent="-171450">
              <a:buFont typeface="Arial" charset="0"/>
              <a:buChar char="•"/>
            </a:pPr>
            <a:r>
              <a:rPr lang="en-GB" dirty="0" smtClean="0"/>
              <a:t>High contrast colours</a:t>
            </a:r>
          </a:p>
          <a:p>
            <a:pPr marL="171450" indent="-171450">
              <a:buFont typeface="Arial" charset="0"/>
              <a:buChar char="•"/>
            </a:pPr>
            <a:r>
              <a:rPr lang="en-GB" dirty="0" smtClean="0"/>
              <a:t>Read everything aloud and explain images</a:t>
            </a:r>
          </a:p>
          <a:p>
            <a:pPr marL="171450" indent="-171450">
              <a:buFont typeface="Arial" charset="0"/>
              <a:buChar char="•"/>
            </a:pPr>
            <a:r>
              <a:rPr lang="en-GB" dirty="0" smtClean="0"/>
              <a:t>Supply slides and notes in advance</a:t>
            </a:r>
          </a:p>
          <a:p>
            <a:pPr marL="171450" indent="-171450">
              <a:buFont typeface="Arial" charset="0"/>
              <a:buChar char="•"/>
            </a:pPr>
            <a:r>
              <a:rPr lang="en-GB" dirty="0" smtClean="0"/>
              <a:t>Use clear and simple language</a:t>
            </a:r>
          </a:p>
          <a:p>
            <a:pPr marL="171450" indent="-171450">
              <a:buFont typeface="Arial" charset="0"/>
              <a:buChar char="•"/>
            </a:pPr>
            <a:endParaRPr lang="en-GB"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GB" sz="1200" dirty="0" smtClean="0">
                <a:solidFill>
                  <a:srgbClr val="314249"/>
                </a:solidFill>
              </a:rPr>
              <a:t>Can it be better? Please let me know </a:t>
            </a:r>
            <a:r>
              <a:rPr lang="en-GB" sz="1200" dirty="0" smtClean="0">
                <a:hlinkClick r:id="rId3"/>
              </a:rPr>
              <a:t>benjy.stanton@leadin.co.uk</a:t>
            </a:r>
            <a:endParaRPr lang="en-GB" sz="1200" dirty="0" smtClean="0"/>
          </a:p>
          <a:p>
            <a:pPr marL="171450" indent="-171450">
              <a:buFont typeface="Arial" charset="0"/>
              <a:buChar char="•"/>
            </a:pPr>
            <a:endParaRPr lang="en-GB" dirty="0" smtClean="0"/>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3</a:t>
            </a:fld>
            <a:endParaRPr lang="fi-FI"/>
          </a:p>
        </p:txBody>
      </p:sp>
    </p:spTree>
    <p:extLst>
      <p:ext uri="{BB962C8B-B14F-4D97-AF65-F5344CB8AC3E}">
        <p14:creationId xmlns:p14="http://schemas.microsoft.com/office/powerpoint/2010/main" val="1451608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Conclusion</a:t>
            </a:r>
          </a:p>
          <a:p>
            <a:endParaRPr lang="en-US" b="0" dirty="0" smtClean="0"/>
          </a:p>
          <a:p>
            <a:pPr marL="171450" indent="-171450">
              <a:buFont typeface="Arial" charset="0"/>
              <a:buChar char="•"/>
            </a:pPr>
            <a:r>
              <a:rPr lang="en-US" dirty="0" smtClean="0"/>
              <a:t>Accessibility leads to a better user experience for all</a:t>
            </a:r>
          </a:p>
          <a:p>
            <a:pPr marL="171450" indent="-171450">
              <a:buFont typeface="Arial" charset="0"/>
              <a:buChar char="•"/>
            </a:pPr>
            <a:r>
              <a:rPr lang="en-US" dirty="0" smtClean="0"/>
              <a:t>Better accessibility means better usability too</a:t>
            </a:r>
          </a:p>
          <a:p>
            <a:pPr marL="171450" indent="-171450">
              <a:buFont typeface="Arial" charset="0"/>
              <a:buChar char="•"/>
            </a:pPr>
            <a:r>
              <a:rPr lang="en-US" dirty="0" smtClean="0"/>
              <a:t>So, let’s create things that can be used by everyone</a:t>
            </a:r>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30</a:t>
            </a:fld>
            <a:endParaRPr lang="fi-FI"/>
          </a:p>
        </p:txBody>
      </p:sp>
    </p:spTree>
    <p:extLst>
      <p:ext uri="{BB962C8B-B14F-4D97-AF65-F5344CB8AC3E}">
        <p14:creationId xmlns:p14="http://schemas.microsoft.com/office/powerpoint/2010/main" val="1694884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US" b="0" dirty="0" smtClean="0"/>
              <a:t>“Remember it’s not a separate thing”</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Credit: </a:t>
            </a:r>
            <a:r>
              <a:rPr lang="en-GB" sz="1200" b="0" dirty="0" smtClean="0"/>
              <a:t>Mat Johnson, Designer, NHS</a:t>
            </a:r>
          </a:p>
          <a:p>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31</a:t>
            </a:fld>
            <a:endParaRPr lang="fi-FI"/>
          </a:p>
        </p:txBody>
      </p:sp>
    </p:spTree>
    <p:extLst>
      <p:ext uri="{BB962C8B-B14F-4D97-AF65-F5344CB8AC3E}">
        <p14:creationId xmlns:p14="http://schemas.microsoft.com/office/powerpoint/2010/main" val="1085821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 you!</a:t>
            </a:r>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32</a:t>
            </a:fld>
            <a:endParaRPr lang="fi-FI"/>
          </a:p>
        </p:txBody>
      </p:sp>
    </p:spTree>
    <p:extLst>
      <p:ext uri="{BB962C8B-B14F-4D97-AF65-F5344CB8AC3E}">
        <p14:creationId xmlns:p14="http://schemas.microsoft.com/office/powerpoint/2010/main" val="1302187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normAutofit/>
          </a:bodyPr>
          <a:lstStyle/>
          <a:p>
            <a:r>
              <a:rPr lang="en-GB" dirty="0" smtClean="0"/>
              <a:t>What is accessibility?</a:t>
            </a:r>
            <a:endParaRPr lang="fi-FI" dirty="0"/>
          </a:p>
        </p:txBody>
      </p:sp>
      <p:sp>
        <p:nvSpPr>
          <p:cNvPr id="4" name="Dian numeron paikkamerkki 3"/>
          <p:cNvSpPr>
            <a:spLocks noGrp="1"/>
          </p:cNvSpPr>
          <p:nvPr>
            <p:ph type="sldNum" sz="quarter" idx="10"/>
          </p:nvPr>
        </p:nvSpPr>
        <p:spPr/>
        <p:txBody>
          <a:bodyPr/>
          <a:lstStyle/>
          <a:p>
            <a:fld id="{91955DEB-7737-40B3-9DAE-A19DFDB68D32}" type="slidenum">
              <a:rPr lang="fi-FI" smtClean="0"/>
              <a:pPr/>
              <a:t>4</a:t>
            </a:fld>
            <a:endParaRPr lang="fi-FI"/>
          </a:p>
        </p:txBody>
      </p:sp>
    </p:spTree>
    <p:extLst>
      <p:ext uri="{BB962C8B-B14F-4D97-AF65-F5344CB8AC3E}">
        <p14:creationId xmlns:p14="http://schemas.microsoft.com/office/powerpoint/2010/main" val="106649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Microsoft: Inclusive Design Toolkit</a:t>
            </a:r>
          </a:p>
          <a:p>
            <a:endParaRPr lang="en-US" b="0" dirty="0" smtClean="0"/>
          </a:p>
          <a:p>
            <a:pPr marL="0" indent="0">
              <a:buNone/>
            </a:pPr>
            <a:r>
              <a:rPr lang="en-US" dirty="0" smtClean="0"/>
              <a:t>In 2001 the World Health Organization redefined disability as “a mismatch in interaction between the features of a person’s body and the features of the environment in which they live.”</a:t>
            </a:r>
          </a:p>
          <a:p>
            <a:pPr marL="0" indent="0">
              <a:buNone/>
            </a:pPr>
            <a:endParaRPr lang="en-US" dirty="0" smtClean="0"/>
          </a:p>
          <a:p>
            <a:pPr marL="0" indent="0">
              <a:buNone/>
            </a:pPr>
            <a:r>
              <a:rPr lang="en-US" dirty="0" smtClean="0"/>
              <a:t>As designers, our work can create or remove these mismatches in interaction.</a:t>
            </a:r>
          </a:p>
          <a:p>
            <a:pPr marL="0" indent="0">
              <a:buNone/>
            </a:pPr>
            <a:endParaRPr lang="en-US" dirty="0" smtClean="0"/>
          </a:p>
          <a:p>
            <a:pPr marL="0" indent="0">
              <a:buNone/>
            </a:pPr>
            <a:r>
              <a:rPr lang="en-GB" sz="1200" dirty="0" smtClean="0">
                <a:solidFill>
                  <a:srgbClr val="314249"/>
                </a:solidFill>
                <a:latin typeface="Source Sans Pro" charset="0"/>
                <a:ea typeface="Source Sans Pro" charset="0"/>
                <a:cs typeface="Source Sans Pro" charset="0"/>
                <a:hlinkClick r:id="rId3"/>
              </a:rPr>
              <a:t>www.microsoft.com/en-us/design/practice#howwemake-section</a:t>
            </a:r>
            <a:endParaRPr lang="en-US"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5</a:t>
            </a:fld>
            <a:endParaRPr lang="fi-FI"/>
          </a:p>
        </p:txBody>
      </p:sp>
    </p:spTree>
    <p:extLst>
      <p:ext uri="{BB962C8B-B14F-4D97-AF65-F5344CB8AC3E}">
        <p14:creationId xmlns:p14="http://schemas.microsoft.com/office/powerpoint/2010/main" val="1134023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a:t>
            </a:r>
            <a:r>
              <a:rPr lang="en-GB" baseline="0" dirty="0" smtClean="0"/>
              <a:t> diagram showing 3 people.</a:t>
            </a:r>
          </a:p>
          <a:p>
            <a:endParaRPr lang="en-GB" baseline="0" dirty="0" smtClean="0"/>
          </a:p>
          <a:p>
            <a:r>
              <a:rPr lang="en-GB" baseline="0" dirty="0" smtClean="0"/>
              <a:t>The first person has one arm. This is a permanent disability.</a:t>
            </a:r>
          </a:p>
          <a:p>
            <a:endParaRPr lang="en-GB" baseline="0" dirty="0" smtClean="0"/>
          </a:p>
          <a:p>
            <a:r>
              <a:rPr lang="en-GB" baseline="0" dirty="0" smtClean="0"/>
              <a:t>Next is someone with an arm injury, this is a temporary disability, it may only last for a few months.</a:t>
            </a:r>
          </a:p>
          <a:p>
            <a:endParaRPr lang="en-GB" baseline="0" dirty="0" smtClean="0"/>
          </a:p>
          <a:p>
            <a:r>
              <a:rPr lang="en-GB" baseline="0" dirty="0" smtClean="0"/>
              <a:t>Finally, a new parent holding a baby. This is a situational disability. This person is effectively one-handed whenever they pick up their child.</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6</a:t>
            </a:fld>
            <a:endParaRPr lang="fi-FI"/>
          </a:p>
        </p:txBody>
      </p:sp>
    </p:spTree>
    <p:extLst>
      <p:ext uri="{BB962C8B-B14F-4D97-AF65-F5344CB8AC3E}">
        <p14:creationId xmlns:p14="http://schemas.microsoft.com/office/powerpoint/2010/main" val="1553595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same diagram again, with some numbers added.</a:t>
            </a:r>
          </a:p>
          <a:p>
            <a:endParaRPr lang="en-GB" dirty="0" smtClean="0"/>
          </a:p>
          <a:p>
            <a:r>
              <a:rPr lang="en-GB" dirty="0" smtClean="0"/>
              <a:t>In the US, there</a:t>
            </a:r>
            <a:r>
              <a:rPr lang="en-GB" baseline="0" dirty="0" smtClean="0"/>
              <a:t> are around 26 thousand people with one arm.</a:t>
            </a:r>
          </a:p>
          <a:p>
            <a:endParaRPr lang="en-GB" baseline="0" dirty="0" smtClean="0"/>
          </a:p>
          <a:p>
            <a:r>
              <a:rPr lang="en-GB" baseline="0" dirty="0" smtClean="0"/>
              <a:t>There are 13 million people with arm injuries.</a:t>
            </a:r>
          </a:p>
          <a:p>
            <a:endParaRPr lang="en-GB" baseline="0" dirty="0" smtClean="0"/>
          </a:p>
          <a:p>
            <a:r>
              <a:rPr lang="en-GB" baseline="0" dirty="0" smtClean="0"/>
              <a:t>There are 8 million new parents.</a:t>
            </a:r>
          </a:p>
          <a:p>
            <a:endParaRPr lang="en-GB" baseline="0" dirty="0" smtClean="0"/>
          </a:p>
          <a:p>
            <a:r>
              <a:rPr lang="en-GB" baseline="0" dirty="0" smtClean="0"/>
              <a:t>In total that means there are around 21 million at one time who only have one arm.</a:t>
            </a:r>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7</a:t>
            </a:fld>
            <a:endParaRPr lang="fi-FI"/>
          </a:p>
        </p:txBody>
      </p:sp>
    </p:spTree>
    <p:extLst>
      <p:ext uri="{BB962C8B-B14F-4D97-AF65-F5344CB8AC3E}">
        <p14:creationId xmlns:p14="http://schemas.microsoft.com/office/powerpoint/2010/main" val="1580655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Accessibility is:</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A range of techniques for giving all kinds of people equivalent experiences and opportunities, despite limitations in their capabilities.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Credit:</a:t>
            </a:r>
            <a:r>
              <a:rPr lang="en-GB" sz="1200" baseline="0" dirty="0" smtClean="0"/>
              <a:t> </a:t>
            </a:r>
            <a:r>
              <a:rPr lang="en-GB" sz="1200" dirty="0" smtClean="0">
                <a:solidFill>
                  <a:srgbClr val="314249"/>
                </a:solidFill>
              </a:rPr>
              <a:t>Emily Ball and James Buller, User Research, Home Office</a:t>
            </a:r>
            <a:endParaRPr lang="en-GB" sz="1200" dirty="0" smtClean="0"/>
          </a:p>
        </p:txBody>
      </p:sp>
      <p:sp>
        <p:nvSpPr>
          <p:cNvPr id="4" name="Slide Number Placeholder 3"/>
          <p:cNvSpPr>
            <a:spLocks noGrp="1"/>
          </p:cNvSpPr>
          <p:nvPr>
            <p:ph type="sldNum" sz="quarter" idx="10"/>
          </p:nvPr>
        </p:nvSpPr>
        <p:spPr/>
        <p:txBody>
          <a:bodyPr/>
          <a:lstStyle/>
          <a:p>
            <a:fld id="{91955DEB-7737-40B3-9DAE-A19DFDB68D32}" type="slidenum">
              <a:rPr lang="fi-FI" smtClean="0"/>
              <a:pPr/>
              <a:t>8</a:t>
            </a:fld>
            <a:endParaRPr lang="fi-FI"/>
          </a:p>
        </p:txBody>
      </p:sp>
    </p:spTree>
    <p:extLst>
      <p:ext uri="{BB962C8B-B14F-4D97-AF65-F5344CB8AC3E}">
        <p14:creationId xmlns:p14="http://schemas.microsoft.com/office/powerpoint/2010/main" val="181044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the law!</a:t>
            </a:r>
          </a:p>
          <a:p>
            <a:endParaRPr lang="en-GB" dirty="0" smtClean="0"/>
          </a:p>
          <a:p>
            <a:pPr marL="171450" indent="-171450">
              <a:buFont typeface="Arial" charset="0"/>
              <a:buChar char="•"/>
            </a:pPr>
            <a:r>
              <a:rPr lang="en-GB" dirty="0" smtClean="0"/>
              <a:t>Equality Act 2010 in the UK</a:t>
            </a:r>
          </a:p>
          <a:p>
            <a:pPr marL="171450" indent="-171450">
              <a:buFont typeface="Arial" charset="0"/>
              <a:buChar char="•"/>
            </a:pPr>
            <a:r>
              <a:rPr lang="en-GB" dirty="0" smtClean="0"/>
              <a:t>Section 508 of the Rehabilitation Act in the US</a:t>
            </a:r>
          </a:p>
          <a:p>
            <a:pPr marL="171450" indent="-171450">
              <a:buFont typeface="Arial" charset="0"/>
              <a:buChar char="•"/>
            </a:pPr>
            <a:r>
              <a:rPr lang="en-GB" dirty="0" smtClean="0"/>
              <a:t>I’m not sure what the</a:t>
            </a:r>
            <a:r>
              <a:rPr lang="en-GB" baseline="0" dirty="0" smtClean="0"/>
              <a:t> laws are in </a:t>
            </a:r>
            <a:r>
              <a:rPr lang="en-GB" dirty="0" smtClean="0"/>
              <a:t>Finland</a:t>
            </a:r>
          </a:p>
          <a:p>
            <a:pPr marL="171450" indent="-171450">
              <a:buFont typeface="Arial" charset="0"/>
              <a:buChar char="•"/>
            </a:pPr>
            <a:r>
              <a:rPr lang="en-GB" dirty="0" smtClean="0"/>
              <a:t>Generally we need to meet</a:t>
            </a:r>
            <a:r>
              <a:rPr lang="en-GB" baseline="0" dirty="0" smtClean="0"/>
              <a:t> </a:t>
            </a:r>
            <a:r>
              <a:rPr lang="en-GB" dirty="0" smtClean="0"/>
              <a:t>Level AA of the Web Content Accessibility Guidelines (WCAG) 2.0</a:t>
            </a:r>
          </a:p>
          <a:p>
            <a:pPr marL="171450" indent="-171450">
              <a:buFont typeface="Arial" charset="0"/>
              <a:buChar char="•"/>
            </a:pPr>
            <a:r>
              <a:rPr lang="en-GB" dirty="0" smtClean="0"/>
              <a:t>But don’t stop there, it’s not just about putting a tick in a box, we make services even better</a:t>
            </a:r>
          </a:p>
          <a:p>
            <a:pPr marL="171450" indent="-171450">
              <a:buFont typeface="Arial" charset="0"/>
              <a:buChar char="•"/>
            </a:pPr>
            <a:endParaRPr lang="en-GB" dirty="0" smtClean="0"/>
          </a:p>
          <a:p>
            <a:pPr marL="0" indent="0">
              <a:buFont typeface="Arial" charset="0"/>
              <a:buNone/>
            </a:pPr>
            <a:r>
              <a:rPr lang="en-GB" dirty="0" smtClean="0"/>
              <a:t>Image: Chief</a:t>
            </a:r>
            <a:r>
              <a:rPr lang="en-GB" baseline="0" dirty="0" smtClean="0"/>
              <a:t> </a:t>
            </a:r>
            <a:r>
              <a:rPr lang="en-GB" baseline="0" dirty="0" err="1" smtClean="0"/>
              <a:t>Wiggum</a:t>
            </a:r>
            <a:r>
              <a:rPr lang="en-GB" baseline="0" dirty="0" smtClean="0"/>
              <a:t>, the police officer from The Simpsons</a:t>
            </a:r>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91955DEB-7737-40B3-9DAE-A19DFDB68D32}" type="slidenum">
              <a:rPr lang="fi-FI" smtClean="0"/>
              <a:pPr/>
              <a:t>9</a:t>
            </a:fld>
            <a:endParaRPr lang="fi-FI"/>
          </a:p>
        </p:txBody>
      </p:sp>
    </p:spTree>
    <p:extLst>
      <p:ext uri="{BB962C8B-B14F-4D97-AF65-F5344CB8AC3E}">
        <p14:creationId xmlns:p14="http://schemas.microsoft.com/office/powerpoint/2010/main" val="90877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396000" y="2739599"/>
            <a:ext cx="8424000" cy="1386000"/>
          </a:xfrm>
          <a:prstGeom prst="rect">
            <a:avLst/>
          </a:prstGeom>
        </p:spPr>
        <p:txBody>
          <a:bodyPr/>
          <a:lstStyle>
            <a:lvl1pPr>
              <a:defRPr sz="3600"/>
            </a:lvl1pPr>
          </a:lstStyle>
          <a:p>
            <a:r>
              <a:rPr lang="fi-FI" smtClean="0"/>
              <a:t>Muokkaa perustyyl. napsautt.</a:t>
            </a:r>
            <a:endParaRPr lang="fi-FI" dirty="0"/>
          </a:p>
        </p:txBody>
      </p:sp>
      <p:sp>
        <p:nvSpPr>
          <p:cNvPr id="5" name="Alatunnisteen paikkamerkki 4"/>
          <p:cNvSpPr>
            <a:spLocks noGrp="1"/>
          </p:cNvSpPr>
          <p:nvPr>
            <p:ph type="ftr" sz="quarter" idx="11"/>
          </p:nvPr>
        </p:nvSpPr>
        <p:spPr>
          <a:xfrm>
            <a:off x="468000" y="4672800"/>
            <a:ext cx="6336000" cy="274637"/>
          </a:xfrm>
          <a:prstGeom prst="rect">
            <a:avLst/>
          </a:prstGeom>
        </p:spPr>
        <p:txBody>
          <a:bodyPr/>
          <a:lstStyle>
            <a:lvl1pPr algn="l">
              <a:defRPr sz="1400">
                <a:solidFill>
                  <a:schemeClr val="bg1"/>
                </a:solidFill>
                <a:latin typeface="Source Sans Pro" pitchFamily="34" charset="0"/>
              </a:defRPr>
            </a:lvl1pPr>
          </a:lstStyle>
          <a:p>
            <a:r>
              <a:rPr lang="fi-FI" smtClean="0"/>
              <a:t>Alatunniste</a:t>
            </a:r>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6300" y="627534"/>
            <a:ext cx="1400156" cy="360040"/>
          </a:xfrm>
          <a:prstGeom prst="rect">
            <a:avLst/>
          </a:prstGeom>
        </p:spPr>
      </p:pic>
      <p:sp>
        <p:nvSpPr>
          <p:cNvPr id="9" name="Päivämäärän paikkamerkki 3"/>
          <p:cNvSpPr txBox="1">
            <a:spLocks/>
          </p:cNvSpPr>
          <p:nvPr userDrawn="1"/>
        </p:nvSpPr>
        <p:spPr>
          <a:xfrm>
            <a:off x="6955200" y="4658400"/>
            <a:ext cx="1872000" cy="273844"/>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9673EE-4041-492F-BA0E-2F18D990949A}" type="datetimeFigureOut">
              <a:rPr lang="fi-FI" sz="1400" b="0" kern="1200" noProof="0" smtClean="0">
                <a:solidFill>
                  <a:schemeClr val="bg1"/>
                </a:solidFill>
                <a:latin typeface="Source Sans Pro"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8.6.2016</a:t>
            </a:fld>
            <a:endParaRPr lang="fi-FI" sz="1400" b="0" kern="1200" noProof="0" dirty="0">
              <a:solidFill>
                <a:schemeClr val="bg1"/>
              </a:solidFill>
              <a:latin typeface="Source Sans Pro"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lvl1pPr>
              <a:defRPr b="1" i="0">
                <a:latin typeface="Source Sans Pro Semibold" charset="0"/>
                <a:ea typeface="Source Sans Pro Semibold" charset="0"/>
                <a:cs typeface="Source Sans Pro Semibold" charset="0"/>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3" name="Sisällön paikkamerkki 2"/>
          <p:cNvSpPr>
            <a:spLocks noGrp="1"/>
          </p:cNvSpPr>
          <p:nvPr>
            <p:ph idx="1" hasCustomPrompt="1"/>
          </p:nvPr>
        </p:nvSpPr>
        <p:spPr>
          <a:xfrm>
            <a:off x="324000" y="1131590"/>
            <a:ext cx="5559840" cy="3382810"/>
          </a:xfrm>
        </p:spPr>
        <p:txBody>
          <a:bodyPr/>
          <a:lstStyle>
            <a:lvl1pPr>
              <a:buFont typeface="Arial" pitchFamily="34" charset="0"/>
              <a:buChar char="•"/>
              <a:defRPr/>
            </a:lvl1pPr>
            <a:lvl6pPr>
              <a:buNone/>
              <a:defRPr/>
            </a:lvl6p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p>
        </p:txBody>
      </p:sp>
      <p:sp>
        <p:nvSpPr>
          <p:cNvPr id="6" name="Dian numeron paikkamerkki 5"/>
          <p:cNvSpPr>
            <a:spLocks noGrp="1"/>
          </p:cNvSpPr>
          <p:nvPr>
            <p:ph type="sldNum" sz="quarter" idx="12"/>
          </p:nvPr>
        </p:nvSpPr>
        <p:spPr/>
        <p:txBody>
          <a:bodyPr/>
          <a:lstStyle/>
          <a:p>
            <a:fld id="{396A2528-BFCE-4DA1-8CA6-E7CCE78C7A79}" type="slidenum">
              <a:rPr lang="fi-FI" smtClean="0"/>
              <a:pPr/>
              <a:t>‹#›</a:t>
            </a:fld>
            <a:endParaRPr lang="fi-F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_and_text">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4176464"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4" name="Sisällön paikkamerkki 3"/>
          <p:cNvSpPr>
            <a:spLocks noGrp="1"/>
          </p:cNvSpPr>
          <p:nvPr>
            <p:ph sz="half" idx="2"/>
          </p:nvPr>
        </p:nvSpPr>
        <p:spPr>
          <a:xfrm>
            <a:off x="324000" y="914400"/>
            <a:ext cx="4032000" cy="3600000"/>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endParaRPr lang="fi-FI" dirty="0"/>
          </a:p>
        </p:txBody>
      </p:sp>
      <p:sp>
        <p:nvSpPr>
          <p:cNvPr id="6" name="Sisällön paikkamerkki 5"/>
          <p:cNvSpPr>
            <a:spLocks noGrp="1"/>
          </p:cNvSpPr>
          <p:nvPr>
            <p:ph sz="quarter" idx="4"/>
          </p:nvPr>
        </p:nvSpPr>
        <p:spPr>
          <a:xfrm>
            <a:off x="4788000" y="914400"/>
            <a:ext cx="4032000" cy="3600000"/>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ext_and_text_2headers">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4032448"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4" name="Sisällön paikkamerkki 3"/>
          <p:cNvSpPr>
            <a:spLocks noGrp="1"/>
          </p:cNvSpPr>
          <p:nvPr>
            <p:ph sz="half" idx="2"/>
          </p:nvPr>
        </p:nvSpPr>
        <p:spPr>
          <a:xfrm>
            <a:off x="324000" y="914400"/>
            <a:ext cx="4032000" cy="3600000"/>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endParaRPr lang="fi-FI" dirty="0"/>
          </a:p>
        </p:txBody>
      </p:sp>
      <p:sp>
        <p:nvSpPr>
          <p:cNvPr id="6" name="Sisällön paikkamerkki 5"/>
          <p:cNvSpPr>
            <a:spLocks noGrp="1"/>
          </p:cNvSpPr>
          <p:nvPr>
            <p:ph sz="quarter" idx="4"/>
          </p:nvPr>
        </p:nvSpPr>
        <p:spPr>
          <a:xfrm>
            <a:off x="4788000" y="914400"/>
            <a:ext cx="4032000" cy="3600000"/>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sp>
        <p:nvSpPr>
          <p:cNvPr id="10" name="Tekstin paikkamerkki 9"/>
          <p:cNvSpPr>
            <a:spLocks noGrp="1"/>
          </p:cNvSpPr>
          <p:nvPr>
            <p:ph type="body" sz="quarter" idx="13"/>
          </p:nvPr>
        </p:nvSpPr>
        <p:spPr>
          <a:xfrm>
            <a:off x="4788000" y="50400"/>
            <a:ext cx="4032250" cy="712800"/>
          </a:xfrm>
        </p:spPr>
        <p:txBody>
          <a:bodyPr anchor="b">
            <a:noAutofit/>
          </a:bodyPr>
          <a:lstStyle>
            <a:lvl1pPr>
              <a:buNone/>
              <a:defRPr sz="2800">
                <a:solidFill>
                  <a:srgbClr val="90999C"/>
                </a:solidFill>
                <a:latin typeface="Source Sans Pro" pitchFamily="34" charset="0"/>
              </a:defRPr>
            </a:lvl1pPr>
            <a:lvl2pPr>
              <a:buNone/>
              <a:defRPr sz="2800">
                <a:solidFill>
                  <a:srgbClr val="90999C"/>
                </a:solidFill>
                <a:latin typeface="Source Sans Pro" pitchFamily="34" charset="0"/>
              </a:defRPr>
            </a:lvl2pPr>
            <a:lvl3pPr>
              <a:buNone/>
              <a:defRPr sz="2800">
                <a:solidFill>
                  <a:srgbClr val="90999C"/>
                </a:solidFill>
                <a:latin typeface="Source Sans Pro" pitchFamily="34" charset="0"/>
              </a:defRPr>
            </a:lvl3pPr>
            <a:lvl4pPr>
              <a:buNone/>
              <a:defRPr sz="2800">
                <a:solidFill>
                  <a:srgbClr val="90999C"/>
                </a:solidFill>
                <a:latin typeface="Source Sans Pro" pitchFamily="34" charset="0"/>
              </a:defRPr>
            </a:lvl4pPr>
            <a:lvl5pPr>
              <a:buNone/>
              <a:defRPr sz="2800">
                <a:solidFill>
                  <a:srgbClr val="90999C"/>
                </a:solidFill>
                <a:latin typeface="Source Sans Pro" pitchFamily="34" charset="0"/>
              </a:defRPr>
            </a:lvl5pPr>
          </a:lstStyle>
          <a:p>
            <a:pPr lvl="0"/>
            <a:r>
              <a:rPr lang="fi-FI" dirty="0" smtClean="0"/>
              <a:t>Muokkaa tekstin</a:t>
            </a:r>
            <a:endParaRPr lang="fi-FI"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_and_img">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4" name="Sisällön paikkamerkki 3"/>
          <p:cNvSpPr>
            <a:spLocks noGrp="1"/>
          </p:cNvSpPr>
          <p:nvPr>
            <p:ph sz="half" idx="2"/>
          </p:nvPr>
        </p:nvSpPr>
        <p:spPr>
          <a:xfrm>
            <a:off x="324000" y="914400"/>
            <a:ext cx="4824000" cy="3600000"/>
          </a:xfrm>
        </p:spPr>
        <p:txBody>
          <a:bodyPr>
            <a:normAutofit/>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sp>
        <p:nvSpPr>
          <p:cNvPr id="8" name="Kuvan paikkamerkki 7"/>
          <p:cNvSpPr>
            <a:spLocks noGrp="1"/>
          </p:cNvSpPr>
          <p:nvPr>
            <p:ph type="pic" sz="quarter" idx="13"/>
          </p:nvPr>
        </p:nvSpPr>
        <p:spPr>
          <a:xfrm>
            <a:off x="5220000" y="914400"/>
            <a:ext cx="3600450" cy="3600450"/>
          </a:xfrm>
        </p:spPr>
        <p:txBody>
          <a:bodyPr/>
          <a:lstStyle/>
          <a:p>
            <a:endParaRPr lang="fi-FI"/>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sp>
        <p:nvSpPr>
          <p:cNvPr id="8" name="Kuvan paikkamerkki 7"/>
          <p:cNvSpPr>
            <a:spLocks noGrp="1"/>
          </p:cNvSpPr>
          <p:nvPr>
            <p:ph type="pic" sz="quarter" idx="13"/>
          </p:nvPr>
        </p:nvSpPr>
        <p:spPr>
          <a:xfrm>
            <a:off x="529200" y="1105200"/>
            <a:ext cx="1800000" cy="1432800"/>
          </a:xfrm>
        </p:spPr>
        <p:txBody>
          <a:bodyPr/>
          <a:lstStyle/>
          <a:p>
            <a:endParaRPr lang="fi-FI"/>
          </a:p>
        </p:txBody>
      </p:sp>
      <p:sp>
        <p:nvSpPr>
          <p:cNvPr id="6" name="Kuvan paikkamerkki 7"/>
          <p:cNvSpPr>
            <a:spLocks noGrp="1"/>
          </p:cNvSpPr>
          <p:nvPr>
            <p:ph type="pic" sz="quarter" idx="14"/>
          </p:nvPr>
        </p:nvSpPr>
        <p:spPr>
          <a:xfrm>
            <a:off x="2628000" y="1105200"/>
            <a:ext cx="1800000" cy="1432800"/>
          </a:xfrm>
        </p:spPr>
        <p:txBody>
          <a:bodyPr/>
          <a:lstStyle/>
          <a:p>
            <a:endParaRPr lang="fi-FI"/>
          </a:p>
        </p:txBody>
      </p:sp>
      <p:sp>
        <p:nvSpPr>
          <p:cNvPr id="7" name="Kuvan paikkamerkki 7"/>
          <p:cNvSpPr>
            <a:spLocks noGrp="1"/>
          </p:cNvSpPr>
          <p:nvPr>
            <p:ph type="pic" sz="quarter" idx="15"/>
          </p:nvPr>
        </p:nvSpPr>
        <p:spPr>
          <a:xfrm>
            <a:off x="4716000" y="1105200"/>
            <a:ext cx="1800000" cy="1432800"/>
          </a:xfrm>
        </p:spPr>
        <p:txBody>
          <a:bodyPr/>
          <a:lstStyle/>
          <a:p>
            <a:endParaRPr lang="fi-FI" dirty="0"/>
          </a:p>
        </p:txBody>
      </p:sp>
      <p:sp>
        <p:nvSpPr>
          <p:cNvPr id="10" name="Kuvan paikkamerkki 7"/>
          <p:cNvSpPr>
            <a:spLocks noGrp="1"/>
          </p:cNvSpPr>
          <p:nvPr>
            <p:ph type="pic" sz="quarter" idx="16"/>
          </p:nvPr>
        </p:nvSpPr>
        <p:spPr>
          <a:xfrm>
            <a:off x="6804000" y="1105200"/>
            <a:ext cx="1800000" cy="1432800"/>
          </a:xfrm>
        </p:spPr>
        <p:txBody>
          <a:bodyPr/>
          <a:lstStyle/>
          <a:p>
            <a:endParaRPr lang="fi-FI" dirty="0"/>
          </a:p>
        </p:txBody>
      </p:sp>
      <p:sp>
        <p:nvSpPr>
          <p:cNvPr id="19" name="Tekstin paikkamerkki 14"/>
          <p:cNvSpPr>
            <a:spLocks noGrp="1"/>
          </p:cNvSpPr>
          <p:nvPr>
            <p:ph type="body" sz="quarter" idx="26"/>
          </p:nvPr>
        </p:nvSpPr>
        <p:spPr>
          <a:xfrm>
            <a:off x="529903" y="3435846"/>
            <a:ext cx="1800000" cy="1080120"/>
          </a:xfrm>
          <a:prstGeom prst="rect">
            <a:avLst/>
          </a:prstGeom>
        </p:spPr>
        <p:txBody>
          <a:bodyPr>
            <a:normAutofit/>
          </a:bodyPr>
          <a:lstStyle>
            <a:lvl1pPr marL="0" indent="0" algn="ctr">
              <a:buNone/>
              <a:defRPr sz="1100">
                <a:solidFill>
                  <a:srgbClr val="90999C"/>
                </a:solidFill>
                <a:latin typeface="Source Sans Pro" pitchFamily="34" charset="0"/>
              </a:defRPr>
            </a:lvl1pPr>
          </a:lstStyle>
          <a:p>
            <a:endParaRPr lang="fi-FI" dirty="0"/>
          </a:p>
        </p:txBody>
      </p:sp>
      <p:sp>
        <p:nvSpPr>
          <p:cNvPr id="20" name="Tekstin paikkamerkki 14"/>
          <p:cNvSpPr>
            <a:spLocks noGrp="1"/>
          </p:cNvSpPr>
          <p:nvPr>
            <p:ph type="body" sz="quarter" idx="27"/>
          </p:nvPr>
        </p:nvSpPr>
        <p:spPr>
          <a:xfrm>
            <a:off x="2627984" y="3435846"/>
            <a:ext cx="1800000" cy="1080120"/>
          </a:xfrm>
          <a:prstGeom prst="rect">
            <a:avLst/>
          </a:prstGeom>
        </p:spPr>
        <p:txBody>
          <a:bodyPr>
            <a:normAutofit/>
          </a:bodyPr>
          <a:lstStyle>
            <a:lvl1pPr marL="0" indent="0" algn="ctr">
              <a:buNone/>
              <a:defRPr lang="fi-FI" sz="1100" kern="1200" dirty="0">
                <a:solidFill>
                  <a:srgbClr val="90999C"/>
                </a:solidFill>
                <a:latin typeface="Source Sans Pro" pitchFamily="34" charset="0"/>
                <a:ea typeface="+mn-ea"/>
                <a:cs typeface="+mn-cs"/>
              </a:defRPr>
            </a:lvl1pPr>
          </a:lstStyle>
          <a:p>
            <a:endParaRPr lang="fi-FI" dirty="0"/>
          </a:p>
        </p:txBody>
      </p:sp>
      <p:sp>
        <p:nvSpPr>
          <p:cNvPr id="21" name="Tekstin paikkamerkki 14"/>
          <p:cNvSpPr>
            <a:spLocks noGrp="1"/>
          </p:cNvSpPr>
          <p:nvPr>
            <p:ph type="body" sz="quarter" idx="28"/>
          </p:nvPr>
        </p:nvSpPr>
        <p:spPr>
          <a:xfrm>
            <a:off x="4716216" y="3435846"/>
            <a:ext cx="1800000" cy="1080120"/>
          </a:xfrm>
          <a:prstGeom prst="rect">
            <a:avLst/>
          </a:prstGeom>
        </p:spPr>
        <p:txBody>
          <a:bodyPr>
            <a:normAutofit/>
          </a:bodyPr>
          <a:lstStyle>
            <a:lvl1pPr marL="0" indent="0" algn="ctr">
              <a:buNone/>
              <a:defRPr lang="fi-FI" sz="1100" kern="1200" dirty="0">
                <a:solidFill>
                  <a:srgbClr val="90999C"/>
                </a:solidFill>
                <a:latin typeface="Source Sans Pro" pitchFamily="34" charset="0"/>
                <a:ea typeface="+mn-ea"/>
                <a:cs typeface="+mn-cs"/>
              </a:defRPr>
            </a:lvl1pPr>
          </a:lstStyle>
          <a:p>
            <a:endParaRPr lang="fi-FI" dirty="0"/>
          </a:p>
        </p:txBody>
      </p:sp>
      <p:sp>
        <p:nvSpPr>
          <p:cNvPr id="22" name="Tekstin paikkamerkki 14"/>
          <p:cNvSpPr>
            <a:spLocks noGrp="1"/>
          </p:cNvSpPr>
          <p:nvPr>
            <p:ph type="body" sz="quarter" idx="29"/>
          </p:nvPr>
        </p:nvSpPr>
        <p:spPr>
          <a:xfrm>
            <a:off x="6804248" y="3435846"/>
            <a:ext cx="1800000" cy="1080120"/>
          </a:xfrm>
          <a:prstGeom prst="rect">
            <a:avLst/>
          </a:prstGeom>
        </p:spPr>
        <p:txBody>
          <a:bodyPr>
            <a:normAutofit/>
          </a:bodyPr>
          <a:lstStyle>
            <a:lvl1pPr marL="0" indent="0" algn="ctr">
              <a:buNone/>
              <a:defRPr lang="fi-FI" sz="1100" kern="1200" dirty="0">
                <a:solidFill>
                  <a:srgbClr val="90999C"/>
                </a:solidFill>
                <a:latin typeface="Source Sans Pro" pitchFamily="34" charset="0"/>
                <a:ea typeface="+mn-ea"/>
                <a:cs typeface="+mn-cs"/>
              </a:defRPr>
            </a:lvl1pPr>
          </a:lstStyle>
          <a:p>
            <a:endParaRPr lang="fi-FI" dirty="0"/>
          </a:p>
        </p:txBody>
      </p:sp>
      <p:sp>
        <p:nvSpPr>
          <p:cNvPr id="23" name="Tekstin paikkamerkki 14"/>
          <p:cNvSpPr>
            <a:spLocks noGrp="1"/>
          </p:cNvSpPr>
          <p:nvPr>
            <p:ph type="body" sz="quarter" idx="30" hasCustomPrompt="1"/>
          </p:nvPr>
        </p:nvSpPr>
        <p:spPr>
          <a:xfrm>
            <a:off x="529200" y="3002400"/>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4" name="Tekstin paikkamerkki 14"/>
          <p:cNvSpPr>
            <a:spLocks noGrp="1"/>
          </p:cNvSpPr>
          <p:nvPr>
            <p:ph type="body" sz="quarter" idx="31" hasCustomPrompt="1"/>
          </p:nvPr>
        </p:nvSpPr>
        <p:spPr>
          <a:xfrm>
            <a:off x="529200" y="2739600"/>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
        <p:nvSpPr>
          <p:cNvPr id="25" name="Tekstin paikkamerkki 14"/>
          <p:cNvSpPr>
            <a:spLocks noGrp="1"/>
          </p:cNvSpPr>
          <p:nvPr>
            <p:ph type="body" sz="quarter" idx="32" hasCustomPrompt="1"/>
          </p:nvPr>
        </p:nvSpPr>
        <p:spPr>
          <a:xfrm>
            <a:off x="2627984" y="3003822"/>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6" name="Tekstin paikkamerkki 14"/>
          <p:cNvSpPr>
            <a:spLocks noGrp="1"/>
          </p:cNvSpPr>
          <p:nvPr>
            <p:ph type="body" sz="quarter" idx="33" hasCustomPrompt="1"/>
          </p:nvPr>
        </p:nvSpPr>
        <p:spPr>
          <a:xfrm>
            <a:off x="2627984" y="2741022"/>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
        <p:nvSpPr>
          <p:cNvPr id="27" name="Tekstin paikkamerkki 14"/>
          <p:cNvSpPr>
            <a:spLocks noGrp="1"/>
          </p:cNvSpPr>
          <p:nvPr>
            <p:ph type="body" sz="quarter" idx="34" hasCustomPrompt="1"/>
          </p:nvPr>
        </p:nvSpPr>
        <p:spPr>
          <a:xfrm>
            <a:off x="4716016" y="3003822"/>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8" name="Tekstin paikkamerkki 14"/>
          <p:cNvSpPr>
            <a:spLocks noGrp="1"/>
          </p:cNvSpPr>
          <p:nvPr>
            <p:ph type="body" sz="quarter" idx="35" hasCustomPrompt="1"/>
          </p:nvPr>
        </p:nvSpPr>
        <p:spPr>
          <a:xfrm>
            <a:off x="4716016" y="2741022"/>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
        <p:nvSpPr>
          <p:cNvPr id="29" name="Tekstin paikkamerkki 14"/>
          <p:cNvSpPr>
            <a:spLocks noGrp="1"/>
          </p:cNvSpPr>
          <p:nvPr>
            <p:ph type="body" sz="quarter" idx="36" hasCustomPrompt="1"/>
          </p:nvPr>
        </p:nvSpPr>
        <p:spPr>
          <a:xfrm>
            <a:off x="6804448" y="3003822"/>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30" name="Tekstin paikkamerkki 14"/>
          <p:cNvSpPr>
            <a:spLocks noGrp="1"/>
          </p:cNvSpPr>
          <p:nvPr>
            <p:ph type="body" sz="quarter" idx="37" hasCustomPrompt="1"/>
          </p:nvPr>
        </p:nvSpPr>
        <p:spPr>
          <a:xfrm>
            <a:off x="6804448" y="2741022"/>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_3">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sp>
        <p:nvSpPr>
          <p:cNvPr id="8" name="Kuvan paikkamerkki 7"/>
          <p:cNvSpPr>
            <a:spLocks noGrp="1"/>
          </p:cNvSpPr>
          <p:nvPr>
            <p:ph type="pic" sz="quarter" idx="13"/>
          </p:nvPr>
        </p:nvSpPr>
        <p:spPr>
          <a:xfrm>
            <a:off x="1044000" y="1105200"/>
            <a:ext cx="1800000" cy="1432800"/>
          </a:xfrm>
        </p:spPr>
        <p:txBody>
          <a:bodyPr/>
          <a:lstStyle/>
          <a:p>
            <a:endParaRPr lang="fi-FI"/>
          </a:p>
        </p:txBody>
      </p:sp>
      <p:sp>
        <p:nvSpPr>
          <p:cNvPr id="6" name="Kuvan paikkamerkki 7"/>
          <p:cNvSpPr>
            <a:spLocks noGrp="1"/>
          </p:cNvSpPr>
          <p:nvPr>
            <p:ph type="pic" sz="quarter" idx="14"/>
          </p:nvPr>
        </p:nvSpPr>
        <p:spPr>
          <a:xfrm>
            <a:off x="3708000" y="1105200"/>
            <a:ext cx="1800000" cy="1432800"/>
          </a:xfrm>
        </p:spPr>
        <p:txBody>
          <a:bodyPr/>
          <a:lstStyle/>
          <a:p>
            <a:endParaRPr lang="fi-FI"/>
          </a:p>
        </p:txBody>
      </p:sp>
      <p:sp>
        <p:nvSpPr>
          <p:cNvPr id="7" name="Kuvan paikkamerkki 7"/>
          <p:cNvSpPr>
            <a:spLocks noGrp="1"/>
          </p:cNvSpPr>
          <p:nvPr>
            <p:ph type="pic" sz="quarter" idx="15"/>
          </p:nvPr>
        </p:nvSpPr>
        <p:spPr>
          <a:xfrm>
            <a:off x="6372000" y="1105200"/>
            <a:ext cx="1800000" cy="1432800"/>
          </a:xfrm>
        </p:spPr>
        <p:txBody>
          <a:bodyPr/>
          <a:lstStyle/>
          <a:p>
            <a:endParaRPr lang="fi-FI" dirty="0"/>
          </a:p>
        </p:txBody>
      </p:sp>
      <p:sp>
        <p:nvSpPr>
          <p:cNvPr id="19" name="Tekstin paikkamerkki 14"/>
          <p:cNvSpPr>
            <a:spLocks noGrp="1"/>
          </p:cNvSpPr>
          <p:nvPr>
            <p:ph type="body" sz="quarter" idx="26"/>
          </p:nvPr>
        </p:nvSpPr>
        <p:spPr>
          <a:xfrm>
            <a:off x="1044000" y="3435846"/>
            <a:ext cx="1800000" cy="1080120"/>
          </a:xfrm>
          <a:prstGeom prst="rect">
            <a:avLst/>
          </a:prstGeom>
        </p:spPr>
        <p:txBody>
          <a:bodyPr>
            <a:normAutofit/>
          </a:bodyPr>
          <a:lstStyle>
            <a:lvl1pPr marL="0" indent="0" algn="ctr">
              <a:buNone/>
              <a:defRPr sz="1100">
                <a:solidFill>
                  <a:srgbClr val="90999C"/>
                </a:solidFill>
                <a:latin typeface="Source Sans Pro" pitchFamily="34" charset="0"/>
              </a:defRPr>
            </a:lvl1pPr>
          </a:lstStyle>
          <a:p>
            <a:endParaRPr lang="fi-FI" dirty="0"/>
          </a:p>
        </p:txBody>
      </p:sp>
      <p:sp>
        <p:nvSpPr>
          <p:cNvPr id="20" name="Tekstin paikkamerkki 14"/>
          <p:cNvSpPr>
            <a:spLocks noGrp="1"/>
          </p:cNvSpPr>
          <p:nvPr>
            <p:ph type="body" sz="quarter" idx="27"/>
          </p:nvPr>
        </p:nvSpPr>
        <p:spPr>
          <a:xfrm>
            <a:off x="3708000" y="3435846"/>
            <a:ext cx="1800000" cy="1080120"/>
          </a:xfrm>
          <a:prstGeom prst="rect">
            <a:avLst/>
          </a:prstGeom>
        </p:spPr>
        <p:txBody>
          <a:bodyPr>
            <a:normAutofit/>
          </a:bodyPr>
          <a:lstStyle>
            <a:lvl1pPr marL="0" indent="0" algn="ctr">
              <a:buNone/>
              <a:defRPr lang="fi-FI" sz="1100" kern="1200" dirty="0">
                <a:solidFill>
                  <a:srgbClr val="90999C"/>
                </a:solidFill>
                <a:latin typeface="Source Sans Pro" pitchFamily="34" charset="0"/>
                <a:ea typeface="+mn-ea"/>
                <a:cs typeface="+mn-cs"/>
              </a:defRPr>
            </a:lvl1pPr>
          </a:lstStyle>
          <a:p>
            <a:endParaRPr lang="fi-FI" dirty="0"/>
          </a:p>
        </p:txBody>
      </p:sp>
      <p:sp>
        <p:nvSpPr>
          <p:cNvPr id="21" name="Tekstin paikkamerkki 14"/>
          <p:cNvSpPr>
            <a:spLocks noGrp="1"/>
          </p:cNvSpPr>
          <p:nvPr>
            <p:ph type="body" sz="quarter" idx="28"/>
          </p:nvPr>
        </p:nvSpPr>
        <p:spPr>
          <a:xfrm>
            <a:off x="6372000" y="3435846"/>
            <a:ext cx="1800000" cy="1080120"/>
          </a:xfrm>
          <a:prstGeom prst="rect">
            <a:avLst/>
          </a:prstGeom>
        </p:spPr>
        <p:txBody>
          <a:bodyPr>
            <a:normAutofit/>
          </a:bodyPr>
          <a:lstStyle>
            <a:lvl1pPr marL="0" indent="0" algn="ctr">
              <a:buNone/>
              <a:defRPr lang="fi-FI" sz="1100" kern="1200" dirty="0">
                <a:solidFill>
                  <a:srgbClr val="90999C"/>
                </a:solidFill>
                <a:latin typeface="Source Sans Pro" pitchFamily="34" charset="0"/>
                <a:ea typeface="+mn-ea"/>
                <a:cs typeface="+mn-cs"/>
              </a:defRPr>
            </a:lvl1pPr>
          </a:lstStyle>
          <a:p>
            <a:endParaRPr lang="fi-FI" dirty="0"/>
          </a:p>
        </p:txBody>
      </p:sp>
      <p:sp>
        <p:nvSpPr>
          <p:cNvPr id="23" name="Tekstin paikkamerkki 14"/>
          <p:cNvSpPr>
            <a:spLocks noGrp="1"/>
          </p:cNvSpPr>
          <p:nvPr>
            <p:ph type="body" sz="quarter" idx="30" hasCustomPrompt="1"/>
          </p:nvPr>
        </p:nvSpPr>
        <p:spPr>
          <a:xfrm>
            <a:off x="1044000" y="3002400"/>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4" name="Tekstin paikkamerkki 14"/>
          <p:cNvSpPr>
            <a:spLocks noGrp="1"/>
          </p:cNvSpPr>
          <p:nvPr>
            <p:ph type="body" sz="quarter" idx="31" hasCustomPrompt="1"/>
          </p:nvPr>
        </p:nvSpPr>
        <p:spPr>
          <a:xfrm>
            <a:off x="1044000" y="2739600"/>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
        <p:nvSpPr>
          <p:cNvPr id="25" name="Tekstin paikkamerkki 14"/>
          <p:cNvSpPr>
            <a:spLocks noGrp="1"/>
          </p:cNvSpPr>
          <p:nvPr>
            <p:ph type="body" sz="quarter" idx="32" hasCustomPrompt="1"/>
          </p:nvPr>
        </p:nvSpPr>
        <p:spPr>
          <a:xfrm>
            <a:off x="3708000" y="3003822"/>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6" name="Tekstin paikkamerkki 14"/>
          <p:cNvSpPr>
            <a:spLocks noGrp="1"/>
          </p:cNvSpPr>
          <p:nvPr>
            <p:ph type="body" sz="quarter" idx="33" hasCustomPrompt="1"/>
          </p:nvPr>
        </p:nvSpPr>
        <p:spPr>
          <a:xfrm>
            <a:off x="3708000" y="2741022"/>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
        <p:nvSpPr>
          <p:cNvPr id="27" name="Tekstin paikkamerkki 14"/>
          <p:cNvSpPr>
            <a:spLocks noGrp="1"/>
          </p:cNvSpPr>
          <p:nvPr>
            <p:ph type="body" sz="quarter" idx="34" hasCustomPrompt="1"/>
          </p:nvPr>
        </p:nvSpPr>
        <p:spPr>
          <a:xfrm>
            <a:off x="6372000" y="3003822"/>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8" name="Tekstin paikkamerkki 14"/>
          <p:cNvSpPr>
            <a:spLocks noGrp="1"/>
          </p:cNvSpPr>
          <p:nvPr>
            <p:ph type="body" sz="quarter" idx="35" hasCustomPrompt="1"/>
          </p:nvPr>
        </p:nvSpPr>
        <p:spPr>
          <a:xfrm>
            <a:off x="6372000" y="2741022"/>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_2">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sp>
        <p:nvSpPr>
          <p:cNvPr id="8" name="Kuvan paikkamerkki 7"/>
          <p:cNvSpPr>
            <a:spLocks noGrp="1"/>
          </p:cNvSpPr>
          <p:nvPr>
            <p:ph type="pic" sz="quarter" idx="13"/>
          </p:nvPr>
        </p:nvSpPr>
        <p:spPr>
          <a:xfrm>
            <a:off x="1836000" y="1105200"/>
            <a:ext cx="1800000" cy="1432800"/>
          </a:xfrm>
        </p:spPr>
        <p:txBody>
          <a:bodyPr/>
          <a:lstStyle/>
          <a:p>
            <a:endParaRPr lang="fi-FI"/>
          </a:p>
        </p:txBody>
      </p:sp>
      <p:sp>
        <p:nvSpPr>
          <p:cNvPr id="7" name="Kuvan paikkamerkki 7"/>
          <p:cNvSpPr>
            <a:spLocks noGrp="1"/>
          </p:cNvSpPr>
          <p:nvPr>
            <p:ph type="pic" sz="quarter" idx="15"/>
          </p:nvPr>
        </p:nvSpPr>
        <p:spPr>
          <a:xfrm>
            <a:off x="5580000" y="1105200"/>
            <a:ext cx="1800000" cy="1432800"/>
          </a:xfrm>
        </p:spPr>
        <p:txBody>
          <a:bodyPr/>
          <a:lstStyle/>
          <a:p>
            <a:endParaRPr lang="fi-FI" dirty="0"/>
          </a:p>
        </p:txBody>
      </p:sp>
      <p:sp>
        <p:nvSpPr>
          <p:cNvPr id="19" name="Tekstin paikkamerkki 14"/>
          <p:cNvSpPr>
            <a:spLocks noGrp="1"/>
          </p:cNvSpPr>
          <p:nvPr>
            <p:ph type="body" sz="quarter" idx="26"/>
          </p:nvPr>
        </p:nvSpPr>
        <p:spPr>
          <a:xfrm>
            <a:off x="1836000" y="3435846"/>
            <a:ext cx="1800000" cy="1080120"/>
          </a:xfrm>
          <a:prstGeom prst="rect">
            <a:avLst/>
          </a:prstGeom>
        </p:spPr>
        <p:txBody>
          <a:bodyPr>
            <a:normAutofit/>
          </a:bodyPr>
          <a:lstStyle>
            <a:lvl1pPr marL="0" indent="0" algn="ctr">
              <a:buNone/>
              <a:defRPr sz="1100">
                <a:solidFill>
                  <a:srgbClr val="90999C"/>
                </a:solidFill>
                <a:latin typeface="Source Sans Pro" pitchFamily="34" charset="0"/>
              </a:defRPr>
            </a:lvl1pPr>
          </a:lstStyle>
          <a:p>
            <a:endParaRPr lang="fi-FI" dirty="0"/>
          </a:p>
        </p:txBody>
      </p:sp>
      <p:sp>
        <p:nvSpPr>
          <p:cNvPr id="21" name="Tekstin paikkamerkki 14"/>
          <p:cNvSpPr>
            <a:spLocks noGrp="1"/>
          </p:cNvSpPr>
          <p:nvPr>
            <p:ph type="body" sz="quarter" idx="28"/>
          </p:nvPr>
        </p:nvSpPr>
        <p:spPr>
          <a:xfrm>
            <a:off x="5580000" y="3435846"/>
            <a:ext cx="1800000" cy="1080120"/>
          </a:xfrm>
          <a:prstGeom prst="rect">
            <a:avLst/>
          </a:prstGeom>
        </p:spPr>
        <p:txBody>
          <a:bodyPr>
            <a:normAutofit/>
          </a:bodyPr>
          <a:lstStyle>
            <a:lvl1pPr marL="0" indent="0" algn="ctr">
              <a:buNone/>
              <a:defRPr lang="fi-FI" sz="1100" kern="1200" dirty="0">
                <a:solidFill>
                  <a:srgbClr val="90999C"/>
                </a:solidFill>
                <a:latin typeface="Source Sans Pro" pitchFamily="34" charset="0"/>
                <a:ea typeface="+mn-ea"/>
                <a:cs typeface="+mn-cs"/>
              </a:defRPr>
            </a:lvl1pPr>
          </a:lstStyle>
          <a:p>
            <a:endParaRPr lang="fi-FI" dirty="0"/>
          </a:p>
        </p:txBody>
      </p:sp>
      <p:sp>
        <p:nvSpPr>
          <p:cNvPr id="23" name="Tekstin paikkamerkki 14"/>
          <p:cNvSpPr>
            <a:spLocks noGrp="1"/>
          </p:cNvSpPr>
          <p:nvPr>
            <p:ph type="body" sz="quarter" idx="30" hasCustomPrompt="1"/>
          </p:nvPr>
        </p:nvSpPr>
        <p:spPr>
          <a:xfrm>
            <a:off x="1836000" y="3002400"/>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4" name="Tekstin paikkamerkki 14"/>
          <p:cNvSpPr>
            <a:spLocks noGrp="1"/>
          </p:cNvSpPr>
          <p:nvPr>
            <p:ph type="body" sz="quarter" idx="31" hasCustomPrompt="1"/>
          </p:nvPr>
        </p:nvSpPr>
        <p:spPr>
          <a:xfrm>
            <a:off x="1836000" y="2739600"/>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
        <p:nvSpPr>
          <p:cNvPr id="27" name="Tekstin paikkamerkki 14"/>
          <p:cNvSpPr>
            <a:spLocks noGrp="1"/>
          </p:cNvSpPr>
          <p:nvPr>
            <p:ph type="body" sz="quarter" idx="34" hasCustomPrompt="1"/>
          </p:nvPr>
        </p:nvSpPr>
        <p:spPr>
          <a:xfrm>
            <a:off x="5580000" y="3003822"/>
            <a:ext cx="1800000" cy="216000"/>
          </a:xfrm>
          <a:prstGeom prst="rect">
            <a:avLst/>
          </a:prstGeom>
        </p:spPr>
        <p:txBody>
          <a:bodyPr anchor="ctr">
            <a:normAutofit/>
          </a:bodyPr>
          <a:lstStyle>
            <a:lvl1pPr marL="0" indent="0" algn="ctr">
              <a:buNone/>
              <a:defRPr sz="1100">
                <a:solidFill>
                  <a:srgbClr val="F8981D"/>
                </a:solidFill>
                <a:latin typeface="Source Sans Pro" pitchFamily="34" charset="0"/>
              </a:defRPr>
            </a:lvl1pPr>
          </a:lstStyle>
          <a:p>
            <a:r>
              <a:rPr lang="fi-FI" dirty="0" err="1" smtClean="0"/>
              <a:t>Title</a:t>
            </a:r>
            <a:endParaRPr lang="fi-FI" dirty="0"/>
          </a:p>
        </p:txBody>
      </p:sp>
      <p:sp>
        <p:nvSpPr>
          <p:cNvPr id="28" name="Tekstin paikkamerkki 14"/>
          <p:cNvSpPr>
            <a:spLocks noGrp="1"/>
          </p:cNvSpPr>
          <p:nvPr>
            <p:ph type="body" sz="quarter" idx="35" hasCustomPrompt="1"/>
          </p:nvPr>
        </p:nvSpPr>
        <p:spPr>
          <a:xfrm>
            <a:off x="5580000" y="2741022"/>
            <a:ext cx="1800000" cy="216000"/>
          </a:xfrm>
          <a:prstGeom prst="rect">
            <a:avLst/>
          </a:prstGeom>
        </p:spPr>
        <p:txBody>
          <a:bodyPr anchor="ctr">
            <a:noAutofit/>
          </a:bodyPr>
          <a:lstStyle>
            <a:lvl1pPr marL="0" indent="0" algn="ctr">
              <a:buNone/>
              <a:defRPr sz="1200" b="1">
                <a:solidFill>
                  <a:srgbClr val="314249"/>
                </a:solidFill>
                <a:latin typeface="Source Sans Pro" pitchFamily="34" charset="0"/>
              </a:defRPr>
            </a:lvl1pPr>
          </a:lstStyle>
          <a:p>
            <a:r>
              <a:rPr lang="fi-FI" dirty="0" err="1" smtClean="0"/>
              <a:t>Name</a:t>
            </a:r>
            <a:endParaRPr lang="fi-FI"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_7x3">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cxnSp>
        <p:nvCxnSpPr>
          <p:cNvPr id="12" name="Straight Connector 31"/>
          <p:cNvCxnSpPr/>
          <p:nvPr userDrawn="1"/>
        </p:nvCxnSpPr>
        <p:spPr>
          <a:xfrm>
            <a:off x="4740546"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61"/>
          <p:cNvCxnSpPr/>
          <p:nvPr userDrawn="1"/>
        </p:nvCxnSpPr>
        <p:spPr>
          <a:xfrm>
            <a:off x="6766148"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3"/>
          <p:cNvCxnSpPr/>
          <p:nvPr userDrawn="1"/>
        </p:nvCxnSpPr>
        <p:spPr>
          <a:xfrm>
            <a:off x="427068" y="1779662"/>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5" name="Straight Connector 23"/>
          <p:cNvCxnSpPr/>
          <p:nvPr userDrawn="1"/>
        </p:nvCxnSpPr>
        <p:spPr>
          <a:xfrm>
            <a:off x="427068" y="2163792"/>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6" name="Straight Connector 25"/>
          <p:cNvCxnSpPr/>
          <p:nvPr userDrawn="1"/>
        </p:nvCxnSpPr>
        <p:spPr>
          <a:xfrm>
            <a:off x="427068" y="2542164"/>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7" name="Straight Connector 26"/>
          <p:cNvCxnSpPr/>
          <p:nvPr userDrawn="1"/>
        </p:nvCxnSpPr>
        <p:spPr>
          <a:xfrm>
            <a:off x="427068" y="2920537"/>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8" name="Straight Connector 27"/>
          <p:cNvCxnSpPr/>
          <p:nvPr userDrawn="1"/>
        </p:nvCxnSpPr>
        <p:spPr>
          <a:xfrm>
            <a:off x="427068" y="3298180"/>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0" name="Straight Connector 28"/>
          <p:cNvCxnSpPr/>
          <p:nvPr userDrawn="1"/>
        </p:nvCxnSpPr>
        <p:spPr>
          <a:xfrm>
            <a:off x="427068" y="3675859"/>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2" name="Straight Connector 29"/>
          <p:cNvCxnSpPr/>
          <p:nvPr userDrawn="1"/>
        </p:nvCxnSpPr>
        <p:spPr>
          <a:xfrm>
            <a:off x="427068" y="4053185"/>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5" name="Straight Connector 59"/>
          <p:cNvCxnSpPr/>
          <p:nvPr userDrawn="1"/>
        </p:nvCxnSpPr>
        <p:spPr>
          <a:xfrm>
            <a:off x="269979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62"/>
          <p:cNvCxnSpPr/>
          <p:nvPr userDrawn="1"/>
        </p:nvCxnSpPr>
        <p:spPr>
          <a:xfrm>
            <a:off x="882047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
        <p:nvSpPr>
          <p:cNvPr id="29" name="Text Placeholder 5"/>
          <p:cNvSpPr>
            <a:spLocks noGrp="1"/>
          </p:cNvSpPr>
          <p:nvPr>
            <p:ph type="body" sz="quarter" idx="18" hasCustomPrompt="1"/>
          </p:nvPr>
        </p:nvSpPr>
        <p:spPr>
          <a:xfrm>
            <a:off x="2789246" y="1324518"/>
            <a:ext cx="1872233"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0" name="Text Placeholder 5"/>
          <p:cNvSpPr>
            <a:spLocks noGrp="1"/>
          </p:cNvSpPr>
          <p:nvPr>
            <p:ph type="body" sz="quarter" idx="19" hasCustomPrompt="1"/>
          </p:nvPr>
        </p:nvSpPr>
        <p:spPr>
          <a:xfrm>
            <a:off x="4831200" y="1324800"/>
            <a:ext cx="18468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1" name="Text Placeholder 5"/>
          <p:cNvSpPr>
            <a:spLocks noGrp="1"/>
          </p:cNvSpPr>
          <p:nvPr>
            <p:ph type="body" sz="quarter" idx="20" hasCustomPrompt="1"/>
          </p:nvPr>
        </p:nvSpPr>
        <p:spPr>
          <a:xfrm>
            <a:off x="6847199" y="1324800"/>
            <a:ext cx="19008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2" name="TextBox 6"/>
          <p:cNvSpPr txBox="1"/>
          <p:nvPr userDrawn="1"/>
        </p:nvSpPr>
        <p:spPr>
          <a:xfrm>
            <a:off x="427068" y="1347614"/>
            <a:ext cx="1408628" cy="257369"/>
          </a:xfrm>
          <a:prstGeom prst="rect">
            <a:avLst/>
          </a:prstGeom>
          <a:noFill/>
        </p:spPr>
        <p:txBody>
          <a:bodyPr wrap="square" lIns="36000" tIns="36000" rIns="36000" bIns="36000" rtlCol="0">
            <a:spAutoFit/>
          </a:bodyPr>
          <a:lstStyle/>
          <a:p>
            <a:r>
              <a:rPr lang="cs-CZ" sz="1200" b="1" dirty="0" smtClean="0">
                <a:solidFill>
                  <a:srgbClr val="F8981D"/>
                </a:solidFill>
                <a:latin typeface="Source Sans Pro" pitchFamily="34" charset="0"/>
              </a:rPr>
              <a:t>Task</a:t>
            </a:r>
            <a:endParaRPr lang="fi-FI" sz="1200" b="1" dirty="0">
              <a:solidFill>
                <a:srgbClr val="F8981D"/>
              </a:solidFill>
              <a:latin typeface="Source Sans Pro" pitchFamily="34" charset="0"/>
            </a:endParaRPr>
          </a:p>
        </p:txBody>
      </p:sp>
      <p:sp>
        <p:nvSpPr>
          <p:cNvPr id="33" name="Text Placeholder 5"/>
          <p:cNvSpPr>
            <a:spLocks noGrp="1"/>
          </p:cNvSpPr>
          <p:nvPr>
            <p:ph type="body" sz="quarter" idx="21" hasCustomPrompt="1"/>
          </p:nvPr>
        </p:nvSpPr>
        <p:spPr>
          <a:xfrm>
            <a:off x="428400" y="1785600"/>
            <a:ext cx="2275200" cy="378000"/>
          </a:xfrm>
          <a:prstGeom prst="rect">
            <a:avLst/>
          </a:prstGeom>
        </p:spPr>
        <p:txBody>
          <a:bodyPr anchor="ctr">
            <a:normAutofit/>
          </a:bodyPr>
          <a:lstStyle>
            <a:lvl1pPr marL="228600" indent="-228600" algn="l">
              <a:buClr>
                <a:srgbClr val="F8981D"/>
              </a:buClr>
              <a:buFont typeface="+mj-lt"/>
              <a:buAutoNum type="arabicPeriod"/>
              <a:defRPr sz="1200" b="0">
                <a:solidFill>
                  <a:srgbClr val="314249"/>
                </a:solidFill>
                <a:latin typeface="Source Sans Pro" pitchFamily="34" charset="0"/>
              </a:defRPr>
            </a:lvl1pPr>
          </a:lstStyle>
          <a:p>
            <a:pPr lvl="0"/>
            <a:r>
              <a:rPr lang="fi-FI" dirty="0" err="1" smtClean="0"/>
              <a:t>First</a:t>
            </a:r>
            <a:r>
              <a:rPr lang="fi-FI" dirty="0" smtClean="0"/>
              <a:t> </a:t>
            </a:r>
            <a:r>
              <a:rPr lang="fi-FI" dirty="0" err="1" smtClean="0"/>
              <a:t>task</a:t>
            </a:r>
            <a:endParaRPr lang="fi-FI" dirty="0"/>
          </a:p>
        </p:txBody>
      </p:sp>
      <p:sp>
        <p:nvSpPr>
          <p:cNvPr id="35" name="Text Placeholder 5"/>
          <p:cNvSpPr>
            <a:spLocks noGrp="1"/>
          </p:cNvSpPr>
          <p:nvPr>
            <p:ph type="body" sz="quarter" idx="22" hasCustomPrompt="1"/>
          </p:nvPr>
        </p:nvSpPr>
        <p:spPr>
          <a:xfrm>
            <a:off x="428400" y="2163600"/>
            <a:ext cx="2275200" cy="378000"/>
          </a:xfrm>
          <a:prstGeom prst="rect">
            <a:avLst/>
          </a:prstGeom>
        </p:spPr>
        <p:txBody>
          <a:bodyPr anchor="ctr">
            <a:normAutofit/>
          </a:bodyPr>
          <a:lstStyle>
            <a:lvl1pPr marL="228600" indent="-228600" algn="l">
              <a:buClr>
                <a:srgbClr val="F8981D"/>
              </a:buClr>
              <a:buFont typeface="+mj-lt"/>
              <a:buAutoNum type="arabicPeriod" startAt="2"/>
              <a:defRPr sz="1200" b="0">
                <a:solidFill>
                  <a:srgbClr val="314249"/>
                </a:solidFill>
                <a:latin typeface="Source Sans Pro" pitchFamily="34" charset="0"/>
              </a:defRPr>
            </a:lvl1pPr>
          </a:lstStyle>
          <a:p>
            <a:pPr lvl="0"/>
            <a:r>
              <a:rPr lang="fi-FI" dirty="0" err="1" smtClean="0"/>
              <a:t>Second</a:t>
            </a:r>
            <a:r>
              <a:rPr lang="fi-FI" dirty="0" smtClean="0"/>
              <a:t> </a:t>
            </a:r>
            <a:r>
              <a:rPr lang="fi-FI" dirty="0" err="1" smtClean="0"/>
              <a:t>task</a:t>
            </a:r>
            <a:endParaRPr lang="fi-FI" dirty="0"/>
          </a:p>
        </p:txBody>
      </p:sp>
      <p:sp>
        <p:nvSpPr>
          <p:cNvPr id="36" name="Text Placeholder 5"/>
          <p:cNvSpPr>
            <a:spLocks noGrp="1"/>
          </p:cNvSpPr>
          <p:nvPr>
            <p:ph type="body" sz="quarter" idx="23" hasCustomPrompt="1"/>
          </p:nvPr>
        </p:nvSpPr>
        <p:spPr>
          <a:xfrm>
            <a:off x="428400" y="2541600"/>
            <a:ext cx="2275200" cy="378000"/>
          </a:xfrm>
          <a:prstGeom prst="rect">
            <a:avLst/>
          </a:prstGeom>
        </p:spPr>
        <p:txBody>
          <a:bodyPr anchor="ctr">
            <a:normAutofit/>
          </a:bodyPr>
          <a:lstStyle>
            <a:lvl1pPr marL="228600" indent="-228600" algn="l">
              <a:buClr>
                <a:srgbClr val="F8981D"/>
              </a:buClr>
              <a:buFont typeface="+mj-lt"/>
              <a:buAutoNum type="arabicPeriod" startAt="3"/>
              <a:defRPr sz="1200" b="0">
                <a:solidFill>
                  <a:srgbClr val="314249"/>
                </a:solidFill>
                <a:latin typeface="Source Sans Pro" pitchFamily="34" charset="0"/>
              </a:defRPr>
            </a:lvl1pPr>
          </a:lstStyle>
          <a:p>
            <a:pPr lvl="0"/>
            <a:r>
              <a:rPr lang="fi-FI" dirty="0" err="1" smtClean="0"/>
              <a:t>Third</a:t>
            </a:r>
            <a:r>
              <a:rPr lang="fi-FI" dirty="0" smtClean="0"/>
              <a:t> </a:t>
            </a:r>
            <a:r>
              <a:rPr lang="fi-FI" dirty="0" err="1" smtClean="0"/>
              <a:t>task</a:t>
            </a:r>
            <a:endParaRPr lang="fi-FI" dirty="0"/>
          </a:p>
        </p:txBody>
      </p:sp>
      <p:sp>
        <p:nvSpPr>
          <p:cNvPr id="37" name="Text Placeholder 5"/>
          <p:cNvSpPr>
            <a:spLocks noGrp="1"/>
          </p:cNvSpPr>
          <p:nvPr>
            <p:ph type="body" sz="quarter" idx="24" hasCustomPrompt="1"/>
          </p:nvPr>
        </p:nvSpPr>
        <p:spPr>
          <a:xfrm>
            <a:off x="428400" y="2919600"/>
            <a:ext cx="2275200" cy="378000"/>
          </a:xfrm>
          <a:prstGeom prst="rect">
            <a:avLst/>
          </a:prstGeom>
        </p:spPr>
        <p:txBody>
          <a:bodyPr anchor="ctr">
            <a:normAutofit/>
          </a:bodyPr>
          <a:lstStyle>
            <a:lvl1pPr marL="228600" indent="-228600" algn="l">
              <a:buClr>
                <a:srgbClr val="F8981D"/>
              </a:buClr>
              <a:buFont typeface="+mj-lt"/>
              <a:buAutoNum type="arabicPeriod" startAt="4"/>
              <a:defRPr sz="1200" b="0">
                <a:solidFill>
                  <a:srgbClr val="314249"/>
                </a:solidFill>
                <a:latin typeface="Source Sans Pro" pitchFamily="34" charset="0"/>
              </a:defRPr>
            </a:lvl1pPr>
          </a:lstStyle>
          <a:p>
            <a:pPr lvl="0"/>
            <a:r>
              <a:rPr lang="fi-FI" dirty="0" err="1" smtClean="0"/>
              <a:t>Fourth</a:t>
            </a:r>
            <a:r>
              <a:rPr lang="fi-FI" dirty="0" smtClean="0"/>
              <a:t> </a:t>
            </a:r>
            <a:r>
              <a:rPr lang="fi-FI" dirty="0" err="1" smtClean="0"/>
              <a:t>task</a:t>
            </a:r>
            <a:endParaRPr lang="fi-FI" dirty="0"/>
          </a:p>
        </p:txBody>
      </p:sp>
      <p:sp>
        <p:nvSpPr>
          <p:cNvPr id="38" name="Text Placeholder 5"/>
          <p:cNvSpPr>
            <a:spLocks noGrp="1"/>
          </p:cNvSpPr>
          <p:nvPr>
            <p:ph type="body" sz="quarter" idx="25" hasCustomPrompt="1"/>
          </p:nvPr>
        </p:nvSpPr>
        <p:spPr>
          <a:xfrm>
            <a:off x="428400" y="3297600"/>
            <a:ext cx="2275200" cy="378000"/>
          </a:xfrm>
          <a:prstGeom prst="rect">
            <a:avLst/>
          </a:prstGeom>
        </p:spPr>
        <p:txBody>
          <a:bodyPr anchor="ctr">
            <a:normAutofit/>
          </a:bodyPr>
          <a:lstStyle>
            <a:lvl1pPr marL="228600" indent="-228600" algn="l">
              <a:buClr>
                <a:srgbClr val="F8981D"/>
              </a:buClr>
              <a:buFont typeface="+mj-lt"/>
              <a:buAutoNum type="arabicPeriod" startAt="5"/>
              <a:defRPr sz="1200" b="0">
                <a:solidFill>
                  <a:srgbClr val="314249"/>
                </a:solidFill>
                <a:latin typeface="Source Sans Pro" pitchFamily="34" charset="0"/>
              </a:defRPr>
            </a:lvl1pPr>
          </a:lstStyle>
          <a:p>
            <a:pPr lvl="0"/>
            <a:r>
              <a:rPr lang="fi-FI" dirty="0" err="1" smtClean="0"/>
              <a:t>Fifth</a:t>
            </a:r>
            <a:r>
              <a:rPr lang="fi-FI" dirty="0" smtClean="0"/>
              <a:t> </a:t>
            </a:r>
            <a:r>
              <a:rPr lang="fi-FI" dirty="0" err="1" smtClean="0"/>
              <a:t>task</a:t>
            </a:r>
            <a:endParaRPr lang="fi-FI" dirty="0"/>
          </a:p>
        </p:txBody>
      </p:sp>
      <p:sp>
        <p:nvSpPr>
          <p:cNvPr id="39" name="Text Placeholder 5"/>
          <p:cNvSpPr>
            <a:spLocks noGrp="1"/>
          </p:cNvSpPr>
          <p:nvPr>
            <p:ph type="body" sz="quarter" idx="26" hasCustomPrompt="1"/>
          </p:nvPr>
        </p:nvSpPr>
        <p:spPr>
          <a:xfrm>
            <a:off x="428400" y="3675600"/>
            <a:ext cx="2275200" cy="378000"/>
          </a:xfrm>
          <a:prstGeom prst="rect">
            <a:avLst/>
          </a:prstGeom>
        </p:spPr>
        <p:txBody>
          <a:bodyPr anchor="ctr">
            <a:normAutofit/>
          </a:bodyPr>
          <a:lstStyle>
            <a:lvl1pPr marL="228600" indent="-228600" algn="l">
              <a:buClr>
                <a:srgbClr val="F8981D"/>
              </a:buClr>
              <a:buFont typeface="+mj-lt"/>
              <a:buAutoNum type="arabicPeriod" startAt="6"/>
              <a:defRPr sz="1200" b="0">
                <a:solidFill>
                  <a:srgbClr val="314249"/>
                </a:solidFill>
                <a:latin typeface="Source Sans Pro" pitchFamily="34" charset="0"/>
              </a:defRPr>
            </a:lvl1pPr>
          </a:lstStyle>
          <a:p>
            <a:pPr lvl="0"/>
            <a:r>
              <a:rPr lang="fi-FI" dirty="0" err="1" smtClean="0"/>
              <a:t>Sixth</a:t>
            </a:r>
            <a:r>
              <a:rPr lang="fi-FI" dirty="0" smtClean="0"/>
              <a:t> </a:t>
            </a:r>
            <a:r>
              <a:rPr lang="fi-FI" dirty="0" err="1" smtClean="0"/>
              <a:t>task</a:t>
            </a:r>
            <a:endParaRPr lang="fi-FI" dirty="0"/>
          </a:p>
        </p:txBody>
      </p:sp>
      <p:cxnSp>
        <p:nvCxnSpPr>
          <p:cNvPr id="40" name="Straight Connector 30"/>
          <p:cNvCxnSpPr/>
          <p:nvPr userDrawn="1"/>
        </p:nvCxnSpPr>
        <p:spPr>
          <a:xfrm>
            <a:off x="427068" y="4431558"/>
            <a:ext cx="8393404" cy="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
        <p:nvSpPr>
          <p:cNvPr id="41" name="Text Placeholder 5"/>
          <p:cNvSpPr>
            <a:spLocks noGrp="1"/>
          </p:cNvSpPr>
          <p:nvPr>
            <p:ph type="body" sz="quarter" idx="27" hasCustomPrompt="1"/>
          </p:nvPr>
        </p:nvSpPr>
        <p:spPr>
          <a:xfrm>
            <a:off x="428400" y="4053600"/>
            <a:ext cx="2275200" cy="378000"/>
          </a:xfrm>
          <a:prstGeom prst="rect">
            <a:avLst/>
          </a:prstGeom>
        </p:spPr>
        <p:txBody>
          <a:bodyPr anchor="ctr">
            <a:normAutofit/>
          </a:bodyPr>
          <a:lstStyle>
            <a:lvl1pPr marL="228600" indent="-228600" algn="l">
              <a:buClr>
                <a:srgbClr val="F8981D"/>
              </a:buClr>
              <a:buFont typeface="+mj-lt"/>
              <a:buAutoNum type="arabicPeriod" startAt="7"/>
              <a:defRPr sz="1200" b="0">
                <a:solidFill>
                  <a:srgbClr val="314249"/>
                </a:solidFill>
                <a:latin typeface="Source Sans Pro" pitchFamily="34" charset="0"/>
              </a:defRPr>
            </a:lvl1pPr>
          </a:lstStyle>
          <a:p>
            <a:pPr lvl="0"/>
            <a:r>
              <a:rPr lang="fi-FI" dirty="0" err="1" smtClean="0"/>
              <a:t>Seventh</a:t>
            </a:r>
            <a:r>
              <a:rPr lang="fi-FI" dirty="0" smtClean="0"/>
              <a:t> </a:t>
            </a:r>
            <a:r>
              <a:rPr lang="fi-FI" dirty="0" err="1" smtClean="0"/>
              <a:t>task</a:t>
            </a:r>
            <a:endParaRPr lang="fi-FI"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_4x3">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cxnSp>
        <p:nvCxnSpPr>
          <p:cNvPr id="12" name="Straight Connector 31"/>
          <p:cNvCxnSpPr/>
          <p:nvPr userDrawn="1"/>
        </p:nvCxnSpPr>
        <p:spPr>
          <a:xfrm>
            <a:off x="4740546"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61"/>
          <p:cNvCxnSpPr/>
          <p:nvPr userDrawn="1"/>
        </p:nvCxnSpPr>
        <p:spPr>
          <a:xfrm>
            <a:off x="6766148"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3"/>
          <p:cNvCxnSpPr/>
          <p:nvPr userDrawn="1"/>
        </p:nvCxnSpPr>
        <p:spPr>
          <a:xfrm>
            <a:off x="427068" y="1779662"/>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5" name="Straight Connector 23"/>
          <p:cNvCxnSpPr/>
          <p:nvPr userDrawn="1"/>
        </p:nvCxnSpPr>
        <p:spPr>
          <a:xfrm>
            <a:off x="427068" y="2442636"/>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7" name="Straight Connector 26"/>
          <p:cNvCxnSpPr/>
          <p:nvPr userDrawn="1"/>
        </p:nvCxnSpPr>
        <p:spPr>
          <a:xfrm>
            <a:off x="427068" y="3105610"/>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8" name="Straight Connector 27"/>
          <p:cNvCxnSpPr/>
          <p:nvPr userDrawn="1"/>
        </p:nvCxnSpPr>
        <p:spPr>
          <a:xfrm>
            <a:off x="427068" y="3768584"/>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5" name="Straight Connector 59"/>
          <p:cNvCxnSpPr/>
          <p:nvPr userDrawn="1"/>
        </p:nvCxnSpPr>
        <p:spPr>
          <a:xfrm>
            <a:off x="269979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62"/>
          <p:cNvCxnSpPr/>
          <p:nvPr userDrawn="1"/>
        </p:nvCxnSpPr>
        <p:spPr>
          <a:xfrm>
            <a:off x="882047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
        <p:nvSpPr>
          <p:cNvPr id="29" name="Text Placeholder 5"/>
          <p:cNvSpPr>
            <a:spLocks noGrp="1"/>
          </p:cNvSpPr>
          <p:nvPr>
            <p:ph type="body" sz="quarter" idx="18" hasCustomPrompt="1"/>
          </p:nvPr>
        </p:nvSpPr>
        <p:spPr>
          <a:xfrm>
            <a:off x="2789246" y="1324518"/>
            <a:ext cx="1872233"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0" name="Text Placeholder 5"/>
          <p:cNvSpPr>
            <a:spLocks noGrp="1"/>
          </p:cNvSpPr>
          <p:nvPr>
            <p:ph type="body" sz="quarter" idx="19" hasCustomPrompt="1"/>
          </p:nvPr>
        </p:nvSpPr>
        <p:spPr>
          <a:xfrm>
            <a:off x="4831200" y="1324800"/>
            <a:ext cx="18468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1" name="Text Placeholder 5"/>
          <p:cNvSpPr>
            <a:spLocks noGrp="1"/>
          </p:cNvSpPr>
          <p:nvPr>
            <p:ph type="body" sz="quarter" idx="20" hasCustomPrompt="1"/>
          </p:nvPr>
        </p:nvSpPr>
        <p:spPr>
          <a:xfrm>
            <a:off x="6847199" y="1324800"/>
            <a:ext cx="19008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2" name="TextBox 6"/>
          <p:cNvSpPr txBox="1"/>
          <p:nvPr userDrawn="1"/>
        </p:nvSpPr>
        <p:spPr>
          <a:xfrm>
            <a:off x="427068" y="1347614"/>
            <a:ext cx="1408628" cy="257369"/>
          </a:xfrm>
          <a:prstGeom prst="rect">
            <a:avLst/>
          </a:prstGeom>
          <a:noFill/>
        </p:spPr>
        <p:txBody>
          <a:bodyPr wrap="square" lIns="36000" tIns="36000" rIns="36000" bIns="36000" rtlCol="0">
            <a:spAutoFit/>
          </a:bodyPr>
          <a:lstStyle/>
          <a:p>
            <a:r>
              <a:rPr lang="cs-CZ" sz="1200" b="1" dirty="0" smtClean="0">
                <a:solidFill>
                  <a:srgbClr val="F8981D"/>
                </a:solidFill>
                <a:latin typeface="Source Sans Pro" pitchFamily="34" charset="0"/>
              </a:rPr>
              <a:t>Task</a:t>
            </a:r>
            <a:endParaRPr lang="fi-FI" sz="1200" b="1" dirty="0">
              <a:solidFill>
                <a:srgbClr val="F8981D"/>
              </a:solidFill>
              <a:latin typeface="Source Sans Pro" pitchFamily="34" charset="0"/>
            </a:endParaRPr>
          </a:p>
        </p:txBody>
      </p:sp>
      <p:sp>
        <p:nvSpPr>
          <p:cNvPr id="33" name="Text Placeholder 5"/>
          <p:cNvSpPr>
            <a:spLocks noGrp="1"/>
          </p:cNvSpPr>
          <p:nvPr>
            <p:ph type="body" sz="quarter" idx="21" hasCustomPrompt="1"/>
          </p:nvPr>
        </p:nvSpPr>
        <p:spPr>
          <a:xfrm>
            <a:off x="428400" y="1810800"/>
            <a:ext cx="2275200" cy="612000"/>
          </a:xfrm>
          <a:prstGeom prst="rect">
            <a:avLst/>
          </a:prstGeom>
        </p:spPr>
        <p:txBody>
          <a:bodyPr anchor="ctr">
            <a:normAutofit/>
          </a:bodyPr>
          <a:lstStyle>
            <a:lvl1pPr marL="228600" indent="-228600" algn="l">
              <a:buClr>
                <a:srgbClr val="F8981D"/>
              </a:buClr>
              <a:buFont typeface="+mj-lt"/>
              <a:buAutoNum type="arabicPeriod"/>
              <a:defRPr sz="1200" b="0">
                <a:solidFill>
                  <a:srgbClr val="314249"/>
                </a:solidFill>
                <a:latin typeface="Source Sans Pro" pitchFamily="34" charset="0"/>
              </a:defRPr>
            </a:lvl1pPr>
          </a:lstStyle>
          <a:p>
            <a:pPr lvl="0"/>
            <a:r>
              <a:rPr lang="fi-FI" dirty="0" err="1" smtClean="0"/>
              <a:t>First</a:t>
            </a:r>
            <a:r>
              <a:rPr lang="fi-FI" dirty="0" smtClean="0"/>
              <a:t> </a:t>
            </a:r>
            <a:r>
              <a:rPr lang="fi-FI" dirty="0" err="1" smtClean="0"/>
              <a:t>task</a:t>
            </a:r>
            <a:endParaRPr lang="fi-FI" dirty="0"/>
          </a:p>
        </p:txBody>
      </p:sp>
      <p:sp>
        <p:nvSpPr>
          <p:cNvPr id="35" name="Text Placeholder 5"/>
          <p:cNvSpPr>
            <a:spLocks noGrp="1"/>
          </p:cNvSpPr>
          <p:nvPr>
            <p:ph type="body" sz="quarter" idx="22" hasCustomPrompt="1"/>
          </p:nvPr>
        </p:nvSpPr>
        <p:spPr>
          <a:xfrm>
            <a:off x="428400" y="2466000"/>
            <a:ext cx="2275200" cy="612000"/>
          </a:xfrm>
          <a:prstGeom prst="rect">
            <a:avLst/>
          </a:prstGeom>
        </p:spPr>
        <p:txBody>
          <a:bodyPr anchor="ctr">
            <a:normAutofit/>
          </a:bodyPr>
          <a:lstStyle>
            <a:lvl1pPr marL="228600" indent="-228600" algn="l">
              <a:buClr>
                <a:srgbClr val="F8981D"/>
              </a:buClr>
              <a:buFont typeface="+mj-lt"/>
              <a:buAutoNum type="arabicPeriod" startAt="2"/>
              <a:defRPr sz="1200" b="0">
                <a:solidFill>
                  <a:srgbClr val="314249"/>
                </a:solidFill>
                <a:latin typeface="Source Sans Pro" pitchFamily="34" charset="0"/>
              </a:defRPr>
            </a:lvl1pPr>
          </a:lstStyle>
          <a:p>
            <a:pPr lvl="0"/>
            <a:r>
              <a:rPr lang="fi-FI" dirty="0" err="1" smtClean="0"/>
              <a:t>Second</a:t>
            </a:r>
            <a:r>
              <a:rPr lang="fi-FI" dirty="0" smtClean="0"/>
              <a:t> </a:t>
            </a:r>
            <a:r>
              <a:rPr lang="fi-FI" dirty="0" err="1" smtClean="0"/>
              <a:t>task</a:t>
            </a:r>
            <a:endParaRPr lang="fi-FI" dirty="0"/>
          </a:p>
        </p:txBody>
      </p:sp>
      <p:sp>
        <p:nvSpPr>
          <p:cNvPr id="36" name="Text Placeholder 5"/>
          <p:cNvSpPr>
            <a:spLocks noGrp="1"/>
          </p:cNvSpPr>
          <p:nvPr>
            <p:ph type="body" sz="quarter" idx="23" hasCustomPrompt="1"/>
          </p:nvPr>
        </p:nvSpPr>
        <p:spPr>
          <a:xfrm>
            <a:off x="428400" y="3124800"/>
            <a:ext cx="2275200" cy="612000"/>
          </a:xfrm>
          <a:prstGeom prst="rect">
            <a:avLst/>
          </a:prstGeom>
        </p:spPr>
        <p:txBody>
          <a:bodyPr anchor="ctr">
            <a:normAutofit/>
          </a:bodyPr>
          <a:lstStyle>
            <a:lvl1pPr marL="228600" indent="-228600" algn="l">
              <a:buClr>
                <a:srgbClr val="F8981D"/>
              </a:buClr>
              <a:buFont typeface="+mj-lt"/>
              <a:buAutoNum type="arabicPeriod" startAt="3"/>
              <a:defRPr sz="1200" b="0">
                <a:solidFill>
                  <a:srgbClr val="314249"/>
                </a:solidFill>
                <a:latin typeface="Source Sans Pro" pitchFamily="34" charset="0"/>
              </a:defRPr>
            </a:lvl1pPr>
          </a:lstStyle>
          <a:p>
            <a:pPr lvl="0"/>
            <a:r>
              <a:rPr lang="fi-FI" dirty="0" err="1" smtClean="0"/>
              <a:t>Third</a:t>
            </a:r>
            <a:r>
              <a:rPr lang="fi-FI" dirty="0" smtClean="0"/>
              <a:t> </a:t>
            </a:r>
            <a:r>
              <a:rPr lang="fi-FI" dirty="0" err="1" smtClean="0"/>
              <a:t>task</a:t>
            </a:r>
            <a:endParaRPr lang="fi-FI" dirty="0"/>
          </a:p>
        </p:txBody>
      </p:sp>
      <p:sp>
        <p:nvSpPr>
          <p:cNvPr id="37" name="Text Placeholder 5"/>
          <p:cNvSpPr>
            <a:spLocks noGrp="1"/>
          </p:cNvSpPr>
          <p:nvPr>
            <p:ph type="body" sz="quarter" idx="24" hasCustomPrompt="1"/>
          </p:nvPr>
        </p:nvSpPr>
        <p:spPr>
          <a:xfrm>
            <a:off x="428400" y="3790800"/>
            <a:ext cx="2275200" cy="612000"/>
          </a:xfrm>
          <a:prstGeom prst="rect">
            <a:avLst/>
          </a:prstGeom>
        </p:spPr>
        <p:txBody>
          <a:bodyPr anchor="ctr">
            <a:normAutofit/>
          </a:bodyPr>
          <a:lstStyle>
            <a:lvl1pPr marL="228600" indent="-228600" algn="l">
              <a:buClr>
                <a:srgbClr val="F8981D"/>
              </a:buClr>
              <a:buFont typeface="+mj-lt"/>
              <a:buAutoNum type="arabicPeriod" startAt="4"/>
              <a:defRPr sz="1200" b="0">
                <a:solidFill>
                  <a:srgbClr val="314249"/>
                </a:solidFill>
                <a:latin typeface="Source Sans Pro" pitchFamily="34" charset="0"/>
              </a:defRPr>
            </a:lvl1pPr>
          </a:lstStyle>
          <a:p>
            <a:pPr lvl="0"/>
            <a:r>
              <a:rPr lang="fi-FI" dirty="0" err="1" smtClean="0"/>
              <a:t>Fourth</a:t>
            </a:r>
            <a:r>
              <a:rPr lang="fi-FI" dirty="0" smtClean="0"/>
              <a:t> </a:t>
            </a:r>
            <a:r>
              <a:rPr lang="fi-FI" dirty="0" err="1" smtClean="0"/>
              <a:t>task</a:t>
            </a:r>
            <a:endParaRPr lang="fi-FI" dirty="0"/>
          </a:p>
        </p:txBody>
      </p:sp>
      <p:cxnSp>
        <p:nvCxnSpPr>
          <p:cNvPr id="40" name="Straight Connector 30"/>
          <p:cNvCxnSpPr/>
          <p:nvPr userDrawn="1"/>
        </p:nvCxnSpPr>
        <p:spPr>
          <a:xfrm>
            <a:off x="427068" y="4431558"/>
            <a:ext cx="8393404" cy="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_7x7">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cxnSp>
        <p:nvCxnSpPr>
          <p:cNvPr id="12" name="Straight Connector 31"/>
          <p:cNvCxnSpPr/>
          <p:nvPr userDrawn="1"/>
        </p:nvCxnSpPr>
        <p:spPr>
          <a:xfrm>
            <a:off x="4740018"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61"/>
          <p:cNvCxnSpPr/>
          <p:nvPr userDrawn="1"/>
        </p:nvCxnSpPr>
        <p:spPr>
          <a:xfrm>
            <a:off x="78192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3"/>
          <p:cNvCxnSpPr/>
          <p:nvPr userDrawn="1"/>
        </p:nvCxnSpPr>
        <p:spPr>
          <a:xfrm>
            <a:off x="427068" y="1779662"/>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5" name="Straight Connector 23"/>
          <p:cNvCxnSpPr/>
          <p:nvPr userDrawn="1"/>
        </p:nvCxnSpPr>
        <p:spPr>
          <a:xfrm>
            <a:off x="427068" y="2163792"/>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6" name="Straight Connector 25"/>
          <p:cNvCxnSpPr/>
          <p:nvPr userDrawn="1"/>
        </p:nvCxnSpPr>
        <p:spPr>
          <a:xfrm>
            <a:off x="427068" y="2542164"/>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7" name="Straight Connector 26"/>
          <p:cNvCxnSpPr/>
          <p:nvPr userDrawn="1"/>
        </p:nvCxnSpPr>
        <p:spPr>
          <a:xfrm>
            <a:off x="427068" y="2920537"/>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8" name="Straight Connector 27"/>
          <p:cNvCxnSpPr/>
          <p:nvPr userDrawn="1"/>
        </p:nvCxnSpPr>
        <p:spPr>
          <a:xfrm>
            <a:off x="427068" y="3298180"/>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0" name="Straight Connector 28"/>
          <p:cNvCxnSpPr/>
          <p:nvPr userDrawn="1"/>
        </p:nvCxnSpPr>
        <p:spPr>
          <a:xfrm>
            <a:off x="427068" y="3675859"/>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2" name="Straight Connector 29"/>
          <p:cNvCxnSpPr/>
          <p:nvPr userDrawn="1"/>
        </p:nvCxnSpPr>
        <p:spPr>
          <a:xfrm>
            <a:off x="427068" y="4053185"/>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5" name="Straight Connector 59"/>
          <p:cNvCxnSpPr/>
          <p:nvPr userDrawn="1"/>
        </p:nvCxnSpPr>
        <p:spPr>
          <a:xfrm>
            <a:off x="269979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62"/>
          <p:cNvCxnSpPr/>
          <p:nvPr userDrawn="1"/>
        </p:nvCxnSpPr>
        <p:spPr>
          <a:xfrm>
            <a:off x="882047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
        <p:nvSpPr>
          <p:cNvPr id="29" name="Text Placeholder 5"/>
          <p:cNvSpPr>
            <a:spLocks noGrp="1"/>
          </p:cNvSpPr>
          <p:nvPr>
            <p:ph type="body" sz="quarter" idx="18" hasCustomPrompt="1"/>
          </p:nvPr>
        </p:nvSpPr>
        <p:spPr>
          <a:xfrm>
            <a:off x="27720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2" name="TextBox 6"/>
          <p:cNvSpPr txBox="1"/>
          <p:nvPr userDrawn="1"/>
        </p:nvSpPr>
        <p:spPr>
          <a:xfrm>
            <a:off x="427068" y="1347614"/>
            <a:ext cx="1408628" cy="257369"/>
          </a:xfrm>
          <a:prstGeom prst="rect">
            <a:avLst/>
          </a:prstGeom>
          <a:noFill/>
        </p:spPr>
        <p:txBody>
          <a:bodyPr wrap="square" lIns="36000" tIns="36000" rIns="36000" bIns="36000" rtlCol="0">
            <a:spAutoFit/>
          </a:bodyPr>
          <a:lstStyle/>
          <a:p>
            <a:r>
              <a:rPr lang="cs-CZ" sz="1200" b="1" dirty="0" smtClean="0">
                <a:solidFill>
                  <a:srgbClr val="F8981D"/>
                </a:solidFill>
                <a:latin typeface="Source Sans Pro" pitchFamily="34" charset="0"/>
              </a:rPr>
              <a:t>Task</a:t>
            </a:r>
            <a:endParaRPr lang="fi-FI" sz="1200" b="1" dirty="0">
              <a:solidFill>
                <a:srgbClr val="F8981D"/>
              </a:solidFill>
              <a:latin typeface="Source Sans Pro" pitchFamily="34" charset="0"/>
            </a:endParaRPr>
          </a:p>
        </p:txBody>
      </p:sp>
      <p:sp>
        <p:nvSpPr>
          <p:cNvPr id="33" name="Text Placeholder 5"/>
          <p:cNvSpPr>
            <a:spLocks noGrp="1"/>
          </p:cNvSpPr>
          <p:nvPr>
            <p:ph type="body" sz="quarter" idx="21" hasCustomPrompt="1"/>
          </p:nvPr>
        </p:nvSpPr>
        <p:spPr>
          <a:xfrm>
            <a:off x="428400" y="1785600"/>
            <a:ext cx="2275200" cy="378000"/>
          </a:xfrm>
          <a:prstGeom prst="rect">
            <a:avLst/>
          </a:prstGeom>
        </p:spPr>
        <p:txBody>
          <a:bodyPr anchor="ctr">
            <a:normAutofit/>
          </a:bodyPr>
          <a:lstStyle>
            <a:lvl1pPr marL="228600" indent="-228600" algn="l">
              <a:buClr>
                <a:srgbClr val="F8981D"/>
              </a:buClr>
              <a:buFont typeface="+mj-lt"/>
              <a:buAutoNum type="arabicPeriod"/>
              <a:defRPr sz="1200" b="0">
                <a:solidFill>
                  <a:srgbClr val="314249"/>
                </a:solidFill>
                <a:latin typeface="Source Sans Pro" pitchFamily="34" charset="0"/>
              </a:defRPr>
            </a:lvl1pPr>
          </a:lstStyle>
          <a:p>
            <a:pPr lvl="0"/>
            <a:r>
              <a:rPr lang="fi-FI" dirty="0" err="1" smtClean="0"/>
              <a:t>First</a:t>
            </a:r>
            <a:r>
              <a:rPr lang="fi-FI" dirty="0" smtClean="0"/>
              <a:t> </a:t>
            </a:r>
            <a:r>
              <a:rPr lang="fi-FI" dirty="0" err="1" smtClean="0"/>
              <a:t>task</a:t>
            </a:r>
            <a:endParaRPr lang="fi-FI" dirty="0"/>
          </a:p>
        </p:txBody>
      </p:sp>
      <p:sp>
        <p:nvSpPr>
          <p:cNvPr id="35" name="Text Placeholder 5"/>
          <p:cNvSpPr>
            <a:spLocks noGrp="1"/>
          </p:cNvSpPr>
          <p:nvPr>
            <p:ph type="body" sz="quarter" idx="22" hasCustomPrompt="1"/>
          </p:nvPr>
        </p:nvSpPr>
        <p:spPr>
          <a:xfrm>
            <a:off x="428400" y="2163600"/>
            <a:ext cx="2275200" cy="378000"/>
          </a:xfrm>
          <a:prstGeom prst="rect">
            <a:avLst/>
          </a:prstGeom>
        </p:spPr>
        <p:txBody>
          <a:bodyPr anchor="ctr">
            <a:normAutofit/>
          </a:bodyPr>
          <a:lstStyle>
            <a:lvl1pPr marL="228600" indent="-228600" algn="l">
              <a:buClr>
                <a:srgbClr val="F8981D"/>
              </a:buClr>
              <a:buFont typeface="+mj-lt"/>
              <a:buAutoNum type="arabicPeriod" startAt="2"/>
              <a:defRPr sz="1200" b="0">
                <a:solidFill>
                  <a:srgbClr val="314249"/>
                </a:solidFill>
                <a:latin typeface="Source Sans Pro" pitchFamily="34" charset="0"/>
              </a:defRPr>
            </a:lvl1pPr>
          </a:lstStyle>
          <a:p>
            <a:pPr lvl="0"/>
            <a:r>
              <a:rPr lang="fi-FI" dirty="0" err="1" smtClean="0"/>
              <a:t>Second</a:t>
            </a:r>
            <a:r>
              <a:rPr lang="fi-FI" dirty="0" smtClean="0"/>
              <a:t> </a:t>
            </a:r>
            <a:r>
              <a:rPr lang="fi-FI" dirty="0" err="1" smtClean="0"/>
              <a:t>task</a:t>
            </a:r>
            <a:endParaRPr lang="fi-FI" dirty="0"/>
          </a:p>
        </p:txBody>
      </p:sp>
      <p:sp>
        <p:nvSpPr>
          <p:cNvPr id="36" name="Text Placeholder 5"/>
          <p:cNvSpPr>
            <a:spLocks noGrp="1"/>
          </p:cNvSpPr>
          <p:nvPr>
            <p:ph type="body" sz="quarter" idx="23" hasCustomPrompt="1"/>
          </p:nvPr>
        </p:nvSpPr>
        <p:spPr>
          <a:xfrm>
            <a:off x="428400" y="2541600"/>
            <a:ext cx="2275200" cy="378000"/>
          </a:xfrm>
          <a:prstGeom prst="rect">
            <a:avLst/>
          </a:prstGeom>
        </p:spPr>
        <p:txBody>
          <a:bodyPr anchor="ctr">
            <a:normAutofit/>
          </a:bodyPr>
          <a:lstStyle>
            <a:lvl1pPr marL="228600" indent="-228600" algn="l">
              <a:buClr>
                <a:srgbClr val="F8981D"/>
              </a:buClr>
              <a:buFont typeface="+mj-lt"/>
              <a:buAutoNum type="arabicPeriod" startAt="3"/>
              <a:defRPr sz="1200" b="0">
                <a:solidFill>
                  <a:srgbClr val="314249"/>
                </a:solidFill>
                <a:latin typeface="Source Sans Pro" pitchFamily="34" charset="0"/>
              </a:defRPr>
            </a:lvl1pPr>
          </a:lstStyle>
          <a:p>
            <a:pPr lvl="0"/>
            <a:r>
              <a:rPr lang="fi-FI" dirty="0" err="1" smtClean="0"/>
              <a:t>Third</a:t>
            </a:r>
            <a:r>
              <a:rPr lang="fi-FI" dirty="0" smtClean="0"/>
              <a:t> </a:t>
            </a:r>
            <a:r>
              <a:rPr lang="fi-FI" dirty="0" err="1" smtClean="0"/>
              <a:t>task</a:t>
            </a:r>
            <a:endParaRPr lang="fi-FI" dirty="0"/>
          </a:p>
        </p:txBody>
      </p:sp>
      <p:sp>
        <p:nvSpPr>
          <p:cNvPr id="37" name="Text Placeholder 5"/>
          <p:cNvSpPr>
            <a:spLocks noGrp="1"/>
          </p:cNvSpPr>
          <p:nvPr>
            <p:ph type="body" sz="quarter" idx="24" hasCustomPrompt="1"/>
          </p:nvPr>
        </p:nvSpPr>
        <p:spPr>
          <a:xfrm>
            <a:off x="428400" y="2919600"/>
            <a:ext cx="2275200" cy="378000"/>
          </a:xfrm>
          <a:prstGeom prst="rect">
            <a:avLst/>
          </a:prstGeom>
        </p:spPr>
        <p:txBody>
          <a:bodyPr anchor="ctr">
            <a:normAutofit/>
          </a:bodyPr>
          <a:lstStyle>
            <a:lvl1pPr marL="228600" indent="-228600" algn="l">
              <a:buClr>
                <a:srgbClr val="F8981D"/>
              </a:buClr>
              <a:buFont typeface="+mj-lt"/>
              <a:buAutoNum type="arabicPeriod" startAt="4"/>
              <a:defRPr sz="1200" b="0">
                <a:solidFill>
                  <a:srgbClr val="314249"/>
                </a:solidFill>
                <a:latin typeface="Source Sans Pro" pitchFamily="34" charset="0"/>
              </a:defRPr>
            </a:lvl1pPr>
          </a:lstStyle>
          <a:p>
            <a:pPr lvl="0"/>
            <a:r>
              <a:rPr lang="fi-FI" dirty="0" err="1" smtClean="0"/>
              <a:t>Fourth</a:t>
            </a:r>
            <a:r>
              <a:rPr lang="fi-FI" dirty="0" smtClean="0"/>
              <a:t> </a:t>
            </a:r>
            <a:r>
              <a:rPr lang="fi-FI" dirty="0" err="1" smtClean="0"/>
              <a:t>task</a:t>
            </a:r>
            <a:endParaRPr lang="fi-FI" dirty="0"/>
          </a:p>
        </p:txBody>
      </p:sp>
      <p:sp>
        <p:nvSpPr>
          <p:cNvPr id="38" name="Text Placeholder 5"/>
          <p:cNvSpPr>
            <a:spLocks noGrp="1"/>
          </p:cNvSpPr>
          <p:nvPr>
            <p:ph type="body" sz="quarter" idx="25" hasCustomPrompt="1"/>
          </p:nvPr>
        </p:nvSpPr>
        <p:spPr>
          <a:xfrm>
            <a:off x="428400" y="3297600"/>
            <a:ext cx="2275200" cy="378000"/>
          </a:xfrm>
          <a:prstGeom prst="rect">
            <a:avLst/>
          </a:prstGeom>
        </p:spPr>
        <p:txBody>
          <a:bodyPr anchor="ctr">
            <a:normAutofit/>
          </a:bodyPr>
          <a:lstStyle>
            <a:lvl1pPr marL="228600" indent="-228600" algn="l">
              <a:buClr>
                <a:srgbClr val="F8981D"/>
              </a:buClr>
              <a:buFont typeface="+mj-lt"/>
              <a:buAutoNum type="arabicPeriod" startAt="5"/>
              <a:defRPr sz="1200" b="0">
                <a:solidFill>
                  <a:srgbClr val="314249"/>
                </a:solidFill>
                <a:latin typeface="Source Sans Pro" pitchFamily="34" charset="0"/>
              </a:defRPr>
            </a:lvl1pPr>
          </a:lstStyle>
          <a:p>
            <a:pPr lvl="0"/>
            <a:r>
              <a:rPr lang="fi-FI" dirty="0" err="1" smtClean="0"/>
              <a:t>Fifth</a:t>
            </a:r>
            <a:r>
              <a:rPr lang="fi-FI" dirty="0" smtClean="0"/>
              <a:t> </a:t>
            </a:r>
            <a:r>
              <a:rPr lang="fi-FI" dirty="0" err="1" smtClean="0"/>
              <a:t>task</a:t>
            </a:r>
            <a:endParaRPr lang="fi-FI" dirty="0"/>
          </a:p>
        </p:txBody>
      </p:sp>
      <p:sp>
        <p:nvSpPr>
          <p:cNvPr id="39" name="Text Placeholder 5"/>
          <p:cNvSpPr>
            <a:spLocks noGrp="1"/>
          </p:cNvSpPr>
          <p:nvPr>
            <p:ph type="body" sz="quarter" idx="26" hasCustomPrompt="1"/>
          </p:nvPr>
        </p:nvSpPr>
        <p:spPr>
          <a:xfrm>
            <a:off x="428400" y="3675600"/>
            <a:ext cx="2275200" cy="378000"/>
          </a:xfrm>
          <a:prstGeom prst="rect">
            <a:avLst/>
          </a:prstGeom>
        </p:spPr>
        <p:txBody>
          <a:bodyPr anchor="ctr">
            <a:normAutofit/>
          </a:bodyPr>
          <a:lstStyle>
            <a:lvl1pPr marL="228600" indent="-228600" algn="l">
              <a:buClr>
                <a:srgbClr val="F8981D"/>
              </a:buClr>
              <a:buFont typeface="+mj-lt"/>
              <a:buAutoNum type="arabicPeriod" startAt="6"/>
              <a:defRPr sz="1200" b="0">
                <a:solidFill>
                  <a:srgbClr val="314249"/>
                </a:solidFill>
                <a:latin typeface="Source Sans Pro" pitchFamily="34" charset="0"/>
              </a:defRPr>
            </a:lvl1pPr>
          </a:lstStyle>
          <a:p>
            <a:pPr lvl="0"/>
            <a:r>
              <a:rPr lang="fi-FI" dirty="0" err="1" smtClean="0"/>
              <a:t>Sixth</a:t>
            </a:r>
            <a:r>
              <a:rPr lang="fi-FI" dirty="0" smtClean="0"/>
              <a:t> </a:t>
            </a:r>
            <a:r>
              <a:rPr lang="fi-FI" dirty="0" err="1" smtClean="0"/>
              <a:t>task</a:t>
            </a:r>
            <a:endParaRPr lang="fi-FI" dirty="0"/>
          </a:p>
        </p:txBody>
      </p:sp>
      <p:cxnSp>
        <p:nvCxnSpPr>
          <p:cNvPr id="40" name="Straight Connector 30"/>
          <p:cNvCxnSpPr/>
          <p:nvPr userDrawn="1"/>
        </p:nvCxnSpPr>
        <p:spPr>
          <a:xfrm>
            <a:off x="427068" y="4431558"/>
            <a:ext cx="8393404" cy="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
        <p:nvSpPr>
          <p:cNvPr id="41" name="Text Placeholder 5"/>
          <p:cNvSpPr>
            <a:spLocks noGrp="1"/>
          </p:cNvSpPr>
          <p:nvPr>
            <p:ph type="body" sz="quarter" idx="27" hasCustomPrompt="1"/>
          </p:nvPr>
        </p:nvSpPr>
        <p:spPr>
          <a:xfrm>
            <a:off x="428400" y="4053600"/>
            <a:ext cx="2275200" cy="378000"/>
          </a:xfrm>
          <a:prstGeom prst="rect">
            <a:avLst/>
          </a:prstGeom>
        </p:spPr>
        <p:txBody>
          <a:bodyPr anchor="ctr">
            <a:normAutofit/>
          </a:bodyPr>
          <a:lstStyle>
            <a:lvl1pPr marL="228600" indent="-228600" algn="l">
              <a:buClr>
                <a:srgbClr val="F8981D"/>
              </a:buClr>
              <a:buFont typeface="+mj-lt"/>
              <a:buAutoNum type="arabicPeriod" startAt="7"/>
              <a:defRPr sz="1200" b="0">
                <a:solidFill>
                  <a:srgbClr val="314249"/>
                </a:solidFill>
                <a:latin typeface="Source Sans Pro" pitchFamily="34" charset="0"/>
              </a:defRPr>
            </a:lvl1pPr>
          </a:lstStyle>
          <a:p>
            <a:pPr lvl="0"/>
            <a:r>
              <a:rPr lang="fi-FI" dirty="0" err="1" smtClean="0"/>
              <a:t>Seventh</a:t>
            </a:r>
            <a:r>
              <a:rPr lang="fi-FI" dirty="0" smtClean="0"/>
              <a:t> </a:t>
            </a:r>
            <a:r>
              <a:rPr lang="fi-FI" dirty="0" err="1" smtClean="0"/>
              <a:t>task</a:t>
            </a:r>
            <a:endParaRPr lang="fi-FI" dirty="0"/>
          </a:p>
        </p:txBody>
      </p:sp>
      <p:sp>
        <p:nvSpPr>
          <p:cNvPr id="27" name="Text Placeholder 5"/>
          <p:cNvSpPr>
            <a:spLocks noGrp="1"/>
          </p:cNvSpPr>
          <p:nvPr>
            <p:ph type="body" sz="quarter" idx="28" hasCustomPrompt="1"/>
          </p:nvPr>
        </p:nvSpPr>
        <p:spPr>
          <a:xfrm>
            <a:off x="3787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28" name="Text Placeholder 5"/>
          <p:cNvSpPr>
            <a:spLocks noGrp="1"/>
          </p:cNvSpPr>
          <p:nvPr>
            <p:ph type="body" sz="quarter" idx="29" hasCustomPrompt="1"/>
          </p:nvPr>
        </p:nvSpPr>
        <p:spPr>
          <a:xfrm>
            <a:off x="4813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4" name="Text Placeholder 5"/>
          <p:cNvSpPr>
            <a:spLocks noGrp="1"/>
          </p:cNvSpPr>
          <p:nvPr>
            <p:ph type="body" sz="quarter" idx="30" hasCustomPrompt="1"/>
          </p:nvPr>
        </p:nvSpPr>
        <p:spPr>
          <a:xfrm>
            <a:off x="5821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42" name="Text Placeholder 5"/>
          <p:cNvSpPr>
            <a:spLocks noGrp="1"/>
          </p:cNvSpPr>
          <p:nvPr>
            <p:ph type="body" sz="quarter" idx="31" hasCustomPrompt="1"/>
          </p:nvPr>
        </p:nvSpPr>
        <p:spPr>
          <a:xfrm>
            <a:off x="6847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43" name="Text Placeholder 5"/>
          <p:cNvSpPr>
            <a:spLocks noGrp="1"/>
          </p:cNvSpPr>
          <p:nvPr>
            <p:ph type="body" sz="quarter" idx="32" hasCustomPrompt="1"/>
          </p:nvPr>
        </p:nvSpPr>
        <p:spPr>
          <a:xfrm>
            <a:off x="7920000" y="1324518"/>
            <a:ext cx="828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cxnSp>
        <p:nvCxnSpPr>
          <p:cNvPr id="44" name="Straight Connector 61"/>
          <p:cNvCxnSpPr/>
          <p:nvPr userDrawn="1"/>
        </p:nvCxnSpPr>
        <p:spPr>
          <a:xfrm>
            <a:off x="67680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61"/>
          <p:cNvCxnSpPr/>
          <p:nvPr userDrawn="1"/>
        </p:nvCxnSpPr>
        <p:spPr>
          <a:xfrm>
            <a:off x="57492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61"/>
          <p:cNvCxnSpPr/>
          <p:nvPr userDrawn="1"/>
        </p:nvCxnSpPr>
        <p:spPr>
          <a:xfrm>
            <a:off x="37080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Otsikkodia">
    <p:bg>
      <p:bgPr>
        <a:solidFill>
          <a:srgbClr val="90999C"/>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96000" y="2739599"/>
            <a:ext cx="8424000" cy="1386000"/>
          </a:xfrm>
          <a:prstGeom prst="rect">
            <a:avLst/>
          </a:prstGeom>
        </p:spPr>
        <p:txBody>
          <a:bodyPr/>
          <a:lstStyle>
            <a:lvl1pPr>
              <a:defRPr sz="3600"/>
            </a:lvl1pPr>
          </a:lstStyle>
          <a:p>
            <a:r>
              <a:rPr lang="fi-FI" smtClean="0"/>
              <a:t>Muokkaa perustyyl. napsautt.</a:t>
            </a:r>
            <a:endParaRPr lang="fi-FI" dirty="0"/>
          </a:p>
        </p:txBody>
      </p:sp>
      <p:sp>
        <p:nvSpPr>
          <p:cNvPr id="5" name="Alatunnisteen paikkamerkki 4"/>
          <p:cNvSpPr>
            <a:spLocks noGrp="1"/>
          </p:cNvSpPr>
          <p:nvPr>
            <p:ph type="ftr" sz="quarter" idx="11"/>
          </p:nvPr>
        </p:nvSpPr>
        <p:spPr>
          <a:xfrm>
            <a:off x="468000" y="4672800"/>
            <a:ext cx="6336000" cy="274637"/>
          </a:xfrm>
          <a:prstGeom prst="rect">
            <a:avLst/>
          </a:prstGeom>
        </p:spPr>
        <p:txBody>
          <a:bodyPr/>
          <a:lstStyle>
            <a:lvl1pPr algn="l">
              <a:defRPr sz="1400">
                <a:solidFill>
                  <a:schemeClr val="bg1"/>
                </a:solidFill>
                <a:latin typeface="Source Sans Pro" pitchFamily="34" charset="0"/>
              </a:defRPr>
            </a:lvl1pPr>
          </a:lstStyle>
          <a:p>
            <a:r>
              <a:rPr lang="fi-FI" dirty="0" smtClean="0"/>
              <a:t>Alatunniste</a:t>
            </a:r>
            <a:endParaRPr lang="fi-FI" dirty="0"/>
          </a:p>
        </p:txBody>
      </p:sp>
      <p:sp>
        <p:nvSpPr>
          <p:cNvPr id="6" name="Date Placeholder 8"/>
          <p:cNvSpPr>
            <a:spLocks noGrp="1"/>
          </p:cNvSpPr>
          <p:nvPr>
            <p:ph type="dt" sz="half" idx="2"/>
          </p:nvPr>
        </p:nvSpPr>
        <p:spPr>
          <a:xfrm>
            <a:off x="6956648" y="4672800"/>
            <a:ext cx="1872208" cy="274637"/>
          </a:xfrm>
          <a:prstGeom prst="rect">
            <a:avLst/>
          </a:prstGeom>
        </p:spPr>
        <p:txBody>
          <a:bodyPr vert="horz" lIns="91440" tIns="45720" rIns="91440" bIns="45720" rtlCol="0" anchor="b"/>
          <a:lstStyle>
            <a:lvl1pPr algn="r">
              <a:defRPr lang="fi-FI" sz="1400" b="0" smtClean="0">
                <a:solidFill>
                  <a:schemeClr val="bg1"/>
                </a:solidFill>
              </a:defRPr>
            </a:lvl1pPr>
          </a:lstStyle>
          <a:p>
            <a:fld id="{E8409DF2-CA33-47F5-AE5E-998725FDCDE7}" type="datetime1">
              <a:rPr lang="fi-FI" smtClean="0"/>
              <a:pPr/>
              <a:t>8.6.2016</a:t>
            </a:fld>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6300" y="627534"/>
            <a:ext cx="1400156" cy="360040"/>
          </a:xfrm>
          <a:prstGeom prst="rect">
            <a:avLst/>
          </a:prstGeom>
        </p:spPr>
      </p:pic>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_4x7">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p:spPr>
        <p:txBody>
          <a:bodyPr/>
          <a:lstStyle>
            <a:lvl1pPr>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9" name="Dian numeron paikkamerkki 8"/>
          <p:cNvSpPr>
            <a:spLocks noGrp="1"/>
          </p:cNvSpPr>
          <p:nvPr>
            <p:ph type="sldNum" sz="quarter" idx="12"/>
          </p:nvPr>
        </p:nvSpPr>
        <p:spPr/>
        <p:txBody>
          <a:bodyPr/>
          <a:lstStyle/>
          <a:p>
            <a:fld id="{396A2528-BFCE-4DA1-8CA6-E7CCE78C7A79}" type="slidenum">
              <a:rPr lang="fi-FI" smtClean="0"/>
              <a:pPr/>
              <a:t>‹#›</a:t>
            </a:fld>
            <a:endParaRPr lang="fi-FI"/>
          </a:p>
        </p:txBody>
      </p:sp>
      <p:cxnSp>
        <p:nvCxnSpPr>
          <p:cNvPr id="14" name="Straight Connector 3"/>
          <p:cNvCxnSpPr/>
          <p:nvPr userDrawn="1"/>
        </p:nvCxnSpPr>
        <p:spPr>
          <a:xfrm>
            <a:off x="427068" y="1779662"/>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5" name="Straight Connector 23"/>
          <p:cNvCxnSpPr/>
          <p:nvPr userDrawn="1"/>
        </p:nvCxnSpPr>
        <p:spPr>
          <a:xfrm>
            <a:off x="427068" y="2442636"/>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7" name="Straight Connector 26"/>
          <p:cNvCxnSpPr/>
          <p:nvPr userDrawn="1"/>
        </p:nvCxnSpPr>
        <p:spPr>
          <a:xfrm>
            <a:off x="427068" y="3105610"/>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18" name="Straight Connector 27"/>
          <p:cNvCxnSpPr/>
          <p:nvPr userDrawn="1"/>
        </p:nvCxnSpPr>
        <p:spPr>
          <a:xfrm>
            <a:off x="427068" y="3768584"/>
            <a:ext cx="839340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cxnSp>
        <p:nvCxnSpPr>
          <p:cNvPr id="25" name="Straight Connector 59"/>
          <p:cNvCxnSpPr/>
          <p:nvPr userDrawn="1"/>
        </p:nvCxnSpPr>
        <p:spPr>
          <a:xfrm>
            <a:off x="269979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62"/>
          <p:cNvCxnSpPr/>
          <p:nvPr userDrawn="1"/>
        </p:nvCxnSpPr>
        <p:spPr>
          <a:xfrm>
            <a:off x="8820472"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
        <p:nvSpPr>
          <p:cNvPr id="32" name="TextBox 6"/>
          <p:cNvSpPr txBox="1"/>
          <p:nvPr userDrawn="1"/>
        </p:nvSpPr>
        <p:spPr>
          <a:xfrm>
            <a:off x="427068" y="1347614"/>
            <a:ext cx="1408628" cy="257369"/>
          </a:xfrm>
          <a:prstGeom prst="rect">
            <a:avLst/>
          </a:prstGeom>
          <a:noFill/>
        </p:spPr>
        <p:txBody>
          <a:bodyPr wrap="square" lIns="36000" tIns="36000" rIns="36000" bIns="36000" rtlCol="0">
            <a:spAutoFit/>
          </a:bodyPr>
          <a:lstStyle/>
          <a:p>
            <a:r>
              <a:rPr lang="cs-CZ" sz="1200" b="1" dirty="0" smtClean="0">
                <a:solidFill>
                  <a:srgbClr val="F8981D"/>
                </a:solidFill>
                <a:latin typeface="Source Sans Pro" pitchFamily="34" charset="0"/>
              </a:rPr>
              <a:t>Task</a:t>
            </a:r>
            <a:endParaRPr lang="fi-FI" sz="1200" b="1" dirty="0">
              <a:solidFill>
                <a:srgbClr val="F8981D"/>
              </a:solidFill>
              <a:latin typeface="Source Sans Pro" pitchFamily="34" charset="0"/>
            </a:endParaRPr>
          </a:p>
        </p:txBody>
      </p:sp>
      <p:sp>
        <p:nvSpPr>
          <p:cNvPr id="33" name="Text Placeholder 5"/>
          <p:cNvSpPr>
            <a:spLocks noGrp="1"/>
          </p:cNvSpPr>
          <p:nvPr>
            <p:ph type="body" sz="quarter" idx="21" hasCustomPrompt="1"/>
          </p:nvPr>
        </p:nvSpPr>
        <p:spPr>
          <a:xfrm>
            <a:off x="428400" y="1810800"/>
            <a:ext cx="2275200" cy="612000"/>
          </a:xfrm>
          <a:prstGeom prst="rect">
            <a:avLst/>
          </a:prstGeom>
        </p:spPr>
        <p:txBody>
          <a:bodyPr anchor="ctr">
            <a:normAutofit/>
          </a:bodyPr>
          <a:lstStyle>
            <a:lvl1pPr marL="228600" indent="-228600" algn="l">
              <a:buClr>
                <a:srgbClr val="F8981D"/>
              </a:buClr>
              <a:buFont typeface="+mj-lt"/>
              <a:buAutoNum type="arabicPeriod"/>
              <a:defRPr sz="1200" b="0">
                <a:solidFill>
                  <a:srgbClr val="314249"/>
                </a:solidFill>
                <a:latin typeface="Source Sans Pro" pitchFamily="34" charset="0"/>
              </a:defRPr>
            </a:lvl1pPr>
          </a:lstStyle>
          <a:p>
            <a:pPr lvl="0"/>
            <a:r>
              <a:rPr lang="fi-FI" dirty="0" err="1" smtClean="0"/>
              <a:t>First</a:t>
            </a:r>
            <a:r>
              <a:rPr lang="fi-FI" dirty="0" smtClean="0"/>
              <a:t> </a:t>
            </a:r>
            <a:r>
              <a:rPr lang="fi-FI" dirty="0" err="1" smtClean="0"/>
              <a:t>task</a:t>
            </a:r>
            <a:endParaRPr lang="fi-FI" dirty="0"/>
          </a:p>
        </p:txBody>
      </p:sp>
      <p:sp>
        <p:nvSpPr>
          <p:cNvPr id="35" name="Text Placeholder 5"/>
          <p:cNvSpPr>
            <a:spLocks noGrp="1"/>
          </p:cNvSpPr>
          <p:nvPr>
            <p:ph type="body" sz="quarter" idx="22" hasCustomPrompt="1"/>
          </p:nvPr>
        </p:nvSpPr>
        <p:spPr>
          <a:xfrm>
            <a:off x="428400" y="2466000"/>
            <a:ext cx="2275200" cy="612000"/>
          </a:xfrm>
          <a:prstGeom prst="rect">
            <a:avLst/>
          </a:prstGeom>
        </p:spPr>
        <p:txBody>
          <a:bodyPr anchor="ctr">
            <a:normAutofit/>
          </a:bodyPr>
          <a:lstStyle>
            <a:lvl1pPr marL="228600" indent="-228600" algn="l">
              <a:buClr>
                <a:srgbClr val="F8981D"/>
              </a:buClr>
              <a:buFont typeface="+mj-lt"/>
              <a:buAutoNum type="arabicPeriod" startAt="2"/>
              <a:defRPr sz="1200" b="0">
                <a:solidFill>
                  <a:srgbClr val="314249"/>
                </a:solidFill>
                <a:latin typeface="Source Sans Pro" pitchFamily="34" charset="0"/>
              </a:defRPr>
            </a:lvl1pPr>
          </a:lstStyle>
          <a:p>
            <a:pPr lvl="0"/>
            <a:r>
              <a:rPr lang="fi-FI" dirty="0" err="1" smtClean="0"/>
              <a:t>Second</a:t>
            </a:r>
            <a:r>
              <a:rPr lang="fi-FI" dirty="0" smtClean="0"/>
              <a:t> </a:t>
            </a:r>
            <a:r>
              <a:rPr lang="fi-FI" dirty="0" err="1" smtClean="0"/>
              <a:t>task</a:t>
            </a:r>
            <a:endParaRPr lang="fi-FI" dirty="0"/>
          </a:p>
        </p:txBody>
      </p:sp>
      <p:sp>
        <p:nvSpPr>
          <p:cNvPr id="36" name="Text Placeholder 5"/>
          <p:cNvSpPr>
            <a:spLocks noGrp="1"/>
          </p:cNvSpPr>
          <p:nvPr>
            <p:ph type="body" sz="quarter" idx="23" hasCustomPrompt="1"/>
          </p:nvPr>
        </p:nvSpPr>
        <p:spPr>
          <a:xfrm>
            <a:off x="428400" y="3124800"/>
            <a:ext cx="2275200" cy="612000"/>
          </a:xfrm>
          <a:prstGeom prst="rect">
            <a:avLst/>
          </a:prstGeom>
        </p:spPr>
        <p:txBody>
          <a:bodyPr anchor="ctr">
            <a:normAutofit/>
          </a:bodyPr>
          <a:lstStyle>
            <a:lvl1pPr marL="228600" indent="-228600" algn="l">
              <a:buClr>
                <a:srgbClr val="F8981D"/>
              </a:buClr>
              <a:buFont typeface="+mj-lt"/>
              <a:buAutoNum type="arabicPeriod" startAt="3"/>
              <a:defRPr sz="1200" b="0">
                <a:solidFill>
                  <a:srgbClr val="314249"/>
                </a:solidFill>
                <a:latin typeface="Source Sans Pro" pitchFamily="34" charset="0"/>
              </a:defRPr>
            </a:lvl1pPr>
          </a:lstStyle>
          <a:p>
            <a:pPr lvl="0"/>
            <a:r>
              <a:rPr lang="fi-FI" dirty="0" err="1" smtClean="0"/>
              <a:t>Third</a:t>
            </a:r>
            <a:r>
              <a:rPr lang="fi-FI" dirty="0" smtClean="0"/>
              <a:t> </a:t>
            </a:r>
            <a:r>
              <a:rPr lang="fi-FI" dirty="0" err="1" smtClean="0"/>
              <a:t>task</a:t>
            </a:r>
            <a:endParaRPr lang="fi-FI" dirty="0"/>
          </a:p>
        </p:txBody>
      </p:sp>
      <p:sp>
        <p:nvSpPr>
          <p:cNvPr id="37" name="Text Placeholder 5"/>
          <p:cNvSpPr>
            <a:spLocks noGrp="1"/>
          </p:cNvSpPr>
          <p:nvPr>
            <p:ph type="body" sz="quarter" idx="24" hasCustomPrompt="1"/>
          </p:nvPr>
        </p:nvSpPr>
        <p:spPr>
          <a:xfrm>
            <a:off x="428400" y="3790800"/>
            <a:ext cx="2275200" cy="612000"/>
          </a:xfrm>
          <a:prstGeom prst="rect">
            <a:avLst/>
          </a:prstGeom>
        </p:spPr>
        <p:txBody>
          <a:bodyPr anchor="ctr">
            <a:normAutofit/>
          </a:bodyPr>
          <a:lstStyle>
            <a:lvl1pPr marL="228600" indent="-228600" algn="l">
              <a:buClr>
                <a:srgbClr val="F8981D"/>
              </a:buClr>
              <a:buFont typeface="+mj-lt"/>
              <a:buAutoNum type="arabicPeriod" startAt="4"/>
              <a:defRPr sz="1200" b="0">
                <a:solidFill>
                  <a:srgbClr val="314249"/>
                </a:solidFill>
                <a:latin typeface="Source Sans Pro" pitchFamily="34" charset="0"/>
              </a:defRPr>
            </a:lvl1pPr>
          </a:lstStyle>
          <a:p>
            <a:pPr lvl="0"/>
            <a:r>
              <a:rPr lang="fi-FI" dirty="0" err="1" smtClean="0"/>
              <a:t>Fourth</a:t>
            </a:r>
            <a:r>
              <a:rPr lang="fi-FI" dirty="0" smtClean="0"/>
              <a:t> </a:t>
            </a:r>
            <a:r>
              <a:rPr lang="fi-FI" dirty="0" err="1" smtClean="0"/>
              <a:t>task</a:t>
            </a:r>
            <a:endParaRPr lang="fi-FI" dirty="0"/>
          </a:p>
        </p:txBody>
      </p:sp>
      <p:cxnSp>
        <p:nvCxnSpPr>
          <p:cNvPr id="40" name="Straight Connector 30"/>
          <p:cNvCxnSpPr/>
          <p:nvPr userDrawn="1"/>
        </p:nvCxnSpPr>
        <p:spPr>
          <a:xfrm>
            <a:off x="427068" y="4431558"/>
            <a:ext cx="8393404" cy="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31"/>
          <p:cNvCxnSpPr/>
          <p:nvPr userDrawn="1"/>
        </p:nvCxnSpPr>
        <p:spPr>
          <a:xfrm>
            <a:off x="4740018"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61"/>
          <p:cNvCxnSpPr/>
          <p:nvPr userDrawn="1"/>
        </p:nvCxnSpPr>
        <p:spPr>
          <a:xfrm>
            <a:off x="78192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8" hasCustomPrompt="1"/>
          </p:nvPr>
        </p:nvSpPr>
        <p:spPr>
          <a:xfrm>
            <a:off x="27720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24" name="Text Placeholder 5"/>
          <p:cNvSpPr>
            <a:spLocks noGrp="1"/>
          </p:cNvSpPr>
          <p:nvPr>
            <p:ph type="body" sz="quarter" idx="28" hasCustomPrompt="1"/>
          </p:nvPr>
        </p:nvSpPr>
        <p:spPr>
          <a:xfrm>
            <a:off x="3787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27" name="Text Placeholder 5"/>
          <p:cNvSpPr>
            <a:spLocks noGrp="1"/>
          </p:cNvSpPr>
          <p:nvPr>
            <p:ph type="body" sz="quarter" idx="29" hasCustomPrompt="1"/>
          </p:nvPr>
        </p:nvSpPr>
        <p:spPr>
          <a:xfrm>
            <a:off x="4813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28" name="Text Placeholder 5"/>
          <p:cNvSpPr>
            <a:spLocks noGrp="1"/>
          </p:cNvSpPr>
          <p:nvPr>
            <p:ph type="body" sz="quarter" idx="30" hasCustomPrompt="1"/>
          </p:nvPr>
        </p:nvSpPr>
        <p:spPr>
          <a:xfrm>
            <a:off x="5821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4" name="Text Placeholder 5"/>
          <p:cNvSpPr>
            <a:spLocks noGrp="1"/>
          </p:cNvSpPr>
          <p:nvPr>
            <p:ph type="body" sz="quarter" idx="31" hasCustomPrompt="1"/>
          </p:nvPr>
        </p:nvSpPr>
        <p:spPr>
          <a:xfrm>
            <a:off x="6847200" y="1324518"/>
            <a:ext cx="864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sp>
        <p:nvSpPr>
          <p:cNvPr id="38" name="Text Placeholder 5"/>
          <p:cNvSpPr>
            <a:spLocks noGrp="1"/>
          </p:cNvSpPr>
          <p:nvPr>
            <p:ph type="body" sz="quarter" idx="32" hasCustomPrompt="1"/>
          </p:nvPr>
        </p:nvSpPr>
        <p:spPr>
          <a:xfrm>
            <a:off x="7920000" y="1324518"/>
            <a:ext cx="828000" cy="295114"/>
          </a:xfrm>
          <a:prstGeom prst="rect">
            <a:avLst/>
          </a:prstGeom>
        </p:spPr>
        <p:txBody>
          <a:bodyPr anchor="b">
            <a:normAutofit/>
          </a:bodyPr>
          <a:lstStyle>
            <a:lvl1pPr marL="0" indent="0" algn="ctr">
              <a:buNone/>
              <a:defRPr sz="1200" b="0">
                <a:solidFill>
                  <a:srgbClr val="F8981D"/>
                </a:solidFill>
                <a:latin typeface="Source Sans Pro Semibold" pitchFamily="34" charset="0"/>
              </a:defRPr>
            </a:lvl1pPr>
          </a:lstStyle>
          <a:p>
            <a:pPr lvl="0"/>
            <a:r>
              <a:rPr lang="cs-CZ" dirty="0" smtClean="0"/>
              <a:t>Month</a:t>
            </a:r>
            <a:endParaRPr lang="fi-FI" dirty="0"/>
          </a:p>
        </p:txBody>
      </p:sp>
      <p:cxnSp>
        <p:nvCxnSpPr>
          <p:cNvPr id="39" name="Straight Connector 61"/>
          <p:cNvCxnSpPr/>
          <p:nvPr userDrawn="1"/>
        </p:nvCxnSpPr>
        <p:spPr>
          <a:xfrm>
            <a:off x="67680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61"/>
          <p:cNvCxnSpPr/>
          <p:nvPr userDrawn="1"/>
        </p:nvCxnSpPr>
        <p:spPr>
          <a:xfrm>
            <a:off x="57492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61"/>
          <p:cNvCxnSpPr/>
          <p:nvPr userDrawn="1"/>
        </p:nvCxnSpPr>
        <p:spPr>
          <a:xfrm>
            <a:off x="3708000" y="1157288"/>
            <a:ext cx="0" cy="3274270"/>
          </a:xfrm>
          <a:prstGeom prst="line">
            <a:avLst/>
          </a:prstGeom>
          <a:ln w="9525">
            <a:solidFill>
              <a:srgbClr val="EBEEEE"/>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ference">
    <p:spTree>
      <p:nvGrpSpPr>
        <p:cNvPr id="1" name=""/>
        <p:cNvGrpSpPr/>
        <p:nvPr/>
      </p:nvGrpSpPr>
      <p:grpSpPr>
        <a:xfrm>
          <a:off x="0" y="0"/>
          <a:ext cx="0" cy="0"/>
          <a:chOff x="0" y="0"/>
          <a:chExt cx="0" cy="0"/>
        </a:xfrm>
      </p:grpSpPr>
      <p:sp>
        <p:nvSpPr>
          <p:cNvPr id="2" name="Otsikko 1"/>
          <p:cNvSpPr>
            <a:spLocks noGrp="1"/>
          </p:cNvSpPr>
          <p:nvPr>
            <p:ph type="title" hasCustomPrompt="1"/>
          </p:nvPr>
        </p:nvSpPr>
        <p:spPr/>
        <p:txBody>
          <a:bodyPr/>
          <a:lstStyle>
            <a:lvl1pPr>
              <a:defRPr baseline="0"/>
            </a:lvl1pPr>
          </a:lstStyle>
          <a:p>
            <a:r>
              <a:rPr lang="fi-FI" dirty="0" err="1" smtClean="0"/>
              <a:t>Our</a:t>
            </a:r>
            <a:r>
              <a:rPr lang="fi-FI" dirty="0" smtClean="0"/>
              <a:t> </a:t>
            </a:r>
            <a:r>
              <a:rPr lang="fi-FI" dirty="0" err="1" smtClean="0"/>
              <a:t>Clients</a:t>
            </a:r>
            <a:endParaRPr lang="fi-FI" dirty="0"/>
          </a:p>
        </p:txBody>
      </p:sp>
      <p:sp>
        <p:nvSpPr>
          <p:cNvPr id="6" name="Dian numeron paikkamerkki 5"/>
          <p:cNvSpPr>
            <a:spLocks noGrp="1"/>
          </p:cNvSpPr>
          <p:nvPr>
            <p:ph type="sldNum" sz="quarter" idx="12"/>
          </p:nvPr>
        </p:nvSpPr>
        <p:spPr/>
        <p:txBody>
          <a:bodyPr/>
          <a:lstStyle/>
          <a:p>
            <a:fld id="{396A2528-BFCE-4DA1-8CA6-E7CCE78C7A79}" type="slidenum">
              <a:rPr lang="fi-FI" smtClean="0"/>
              <a:pPr/>
              <a:t>‹#›</a:t>
            </a:fld>
            <a:endParaRPr lang="fi-FI"/>
          </a:p>
        </p:txBody>
      </p:sp>
      <p:sp>
        <p:nvSpPr>
          <p:cNvPr id="8" name="Text Placeholder 5"/>
          <p:cNvSpPr>
            <a:spLocks noGrp="1"/>
          </p:cNvSpPr>
          <p:nvPr>
            <p:ph type="body" sz="quarter" idx="18" hasCustomPrompt="1"/>
          </p:nvPr>
        </p:nvSpPr>
        <p:spPr>
          <a:xfrm>
            <a:off x="327600" y="3722464"/>
            <a:ext cx="2664000" cy="288000"/>
          </a:xfrm>
          <a:prstGeom prst="rect">
            <a:avLst/>
          </a:prstGeom>
        </p:spPr>
        <p:txBody>
          <a:bodyPr lIns="36000" tIns="36000" rIns="36000" bIns="36000" anchor="t">
            <a:normAutofit/>
          </a:bodyPr>
          <a:lstStyle>
            <a:lvl1pPr marL="0" indent="0" algn="ctr">
              <a:buNone/>
              <a:defRPr sz="1100" b="0">
                <a:solidFill>
                  <a:srgbClr val="F8981D"/>
                </a:solidFill>
                <a:latin typeface="Source Sans Pro Semibold" pitchFamily="34" charset="0"/>
              </a:defRPr>
            </a:lvl1pPr>
          </a:lstStyle>
          <a:p>
            <a:pPr lvl="0"/>
            <a:r>
              <a:rPr lang="fi-FI" dirty="0" smtClean="0"/>
              <a:t>Erkki Ahola, VP </a:t>
            </a:r>
            <a:r>
              <a:rPr lang="fi-FI" dirty="0" err="1" smtClean="0"/>
              <a:t>Drilling</a:t>
            </a:r>
            <a:r>
              <a:rPr lang="fi-FI" dirty="0" smtClean="0"/>
              <a:t> &amp; R&amp;D, Sandvik</a:t>
            </a:r>
            <a:endParaRPr lang="fi-FI" dirty="0"/>
          </a:p>
        </p:txBody>
      </p:sp>
      <p:sp>
        <p:nvSpPr>
          <p:cNvPr id="15" name="TextBox 4"/>
          <p:cNvSpPr txBox="1"/>
          <p:nvPr userDrawn="1"/>
        </p:nvSpPr>
        <p:spPr>
          <a:xfrm>
            <a:off x="1441907" y="771550"/>
            <a:ext cx="460382" cy="707886"/>
          </a:xfrm>
          <a:prstGeom prst="rect">
            <a:avLst/>
          </a:prstGeom>
          <a:noFill/>
        </p:spPr>
        <p:txBody>
          <a:bodyPr wrap="none" rtlCol="0">
            <a:spAutoFit/>
          </a:bodyPr>
          <a:lstStyle/>
          <a:p>
            <a:r>
              <a:rPr lang="cs-CZ" sz="4000" b="1" dirty="0" smtClean="0">
                <a:solidFill>
                  <a:srgbClr val="F8981D"/>
                </a:solidFill>
                <a:latin typeface="Source Sans Pro" pitchFamily="34" charset="0"/>
              </a:rPr>
              <a:t>„</a:t>
            </a:r>
            <a:endParaRPr lang="fi-FI" sz="4000" b="1" dirty="0">
              <a:solidFill>
                <a:srgbClr val="F8981D"/>
              </a:solidFill>
              <a:latin typeface="Source Sans Pro" pitchFamily="34" charset="0"/>
            </a:endParaRPr>
          </a:p>
        </p:txBody>
      </p:sp>
      <p:sp>
        <p:nvSpPr>
          <p:cNvPr id="16" name="Text Placeholder 5"/>
          <p:cNvSpPr>
            <a:spLocks noGrp="1"/>
          </p:cNvSpPr>
          <p:nvPr>
            <p:ph type="body" sz="quarter" idx="24" hasCustomPrompt="1"/>
          </p:nvPr>
        </p:nvSpPr>
        <p:spPr>
          <a:xfrm>
            <a:off x="3204000" y="3723910"/>
            <a:ext cx="2664000" cy="288000"/>
          </a:xfrm>
          <a:prstGeom prst="rect">
            <a:avLst/>
          </a:prstGeom>
        </p:spPr>
        <p:txBody>
          <a:bodyPr lIns="36000" tIns="36000" rIns="36000" bIns="36000" anchor="t">
            <a:normAutofit/>
          </a:bodyPr>
          <a:lstStyle>
            <a:lvl1pPr marL="0" indent="0" algn="ctr">
              <a:buNone/>
              <a:defRPr sz="1100" b="0">
                <a:solidFill>
                  <a:srgbClr val="F8981D"/>
                </a:solidFill>
                <a:latin typeface="Source Sans Pro Semibold" pitchFamily="34" charset="0"/>
              </a:defRPr>
            </a:lvl1pPr>
          </a:lstStyle>
          <a:p>
            <a:pPr lvl="0"/>
            <a:r>
              <a:rPr lang="fi-FI" dirty="0" err="1" smtClean="0"/>
              <a:t>Elvir</a:t>
            </a:r>
            <a:r>
              <a:rPr lang="fi-FI" dirty="0" smtClean="0"/>
              <a:t> </a:t>
            </a:r>
            <a:r>
              <a:rPr lang="fi-FI" dirty="0" err="1" smtClean="0"/>
              <a:t>Hasedzic</a:t>
            </a:r>
            <a:r>
              <a:rPr lang="fi-FI" dirty="0" smtClean="0"/>
              <a:t>, </a:t>
            </a:r>
            <a:r>
              <a:rPr lang="fi-FI" dirty="0" err="1" smtClean="0"/>
              <a:t>Research</a:t>
            </a:r>
            <a:r>
              <a:rPr lang="fi-FI" dirty="0" smtClean="0"/>
              <a:t> </a:t>
            </a:r>
            <a:r>
              <a:rPr lang="fi-FI" dirty="0" err="1" smtClean="0"/>
              <a:t>Lead</a:t>
            </a:r>
            <a:r>
              <a:rPr lang="fi-FI" dirty="0" smtClean="0"/>
              <a:t> </a:t>
            </a:r>
            <a:r>
              <a:rPr lang="fi-FI" dirty="0" err="1" smtClean="0"/>
              <a:t>Engineer</a:t>
            </a:r>
            <a:r>
              <a:rPr lang="fi-FI" dirty="0" smtClean="0"/>
              <a:t>, </a:t>
            </a:r>
            <a:r>
              <a:rPr lang="fi-FI" dirty="0" err="1" smtClean="0"/>
              <a:t>Jaguar</a:t>
            </a:r>
            <a:r>
              <a:rPr lang="fi-FI" dirty="0" smtClean="0"/>
              <a:t> </a:t>
            </a:r>
            <a:r>
              <a:rPr lang="fi-FI" dirty="0" err="1" smtClean="0"/>
              <a:t>Land</a:t>
            </a:r>
            <a:r>
              <a:rPr lang="fi-FI" dirty="0" smtClean="0"/>
              <a:t> </a:t>
            </a:r>
            <a:r>
              <a:rPr lang="fi-FI" dirty="0" err="1" smtClean="0"/>
              <a:t>Rover</a:t>
            </a:r>
            <a:endParaRPr lang="fi-FI" dirty="0"/>
          </a:p>
        </p:txBody>
      </p:sp>
      <p:sp>
        <p:nvSpPr>
          <p:cNvPr id="17" name="Text Placeholder 5"/>
          <p:cNvSpPr>
            <a:spLocks noGrp="1"/>
          </p:cNvSpPr>
          <p:nvPr>
            <p:ph type="body" sz="quarter" idx="25" hasCustomPrompt="1"/>
          </p:nvPr>
        </p:nvSpPr>
        <p:spPr>
          <a:xfrm>
            <a:off x="6084000" y="3723910"/>
            <a:ext cx="2664000" cy="288000"/>
          </a:xfrm>
          <a:prstGeom prst="rect">
            <a:avLst/>
          </a:prstGeom>
        </p:spPr>
        <p:txBody>
          <a:bodyPr lIns="36000" tIns="36000" rIns="36000" bIns="36000" anchor="t">
            <a:normAutofit/>
          </a:bodyPr>
          <a:lstStyle>
            <a:lvl1pPr marL="0" indent="0" algn="ctr">
              <a:buNone/>
              <a:defRPr sz="1100" b="0" baseline="0">
                <a:solidFill>
                  <a:srgbClr val="F8981D"/>
                </a:solidFill>
                <a:latin typeface="Source Sans Pro Semibold" pitchFamily="34" charset="0"/>
              </a:defRPr>
            </a:lvl1pPr>
          </a:lstStyle>
          <a:p>
            <a:pPr lvl="0"/>
            <a:r>
              <a:rPr lang="fi-FI" dirty="0" smtClean="0"/>
              <a:t>Elena </a:t>
            </a:r>
            <a:r>
              <a:rPr lang="fi-FI" dirty="0" err="1" smtClean="0"/>
              <a:t>Vikhrova</a:t>
            </a:r>
            <a:r>
              <a:rPr lang="fi-FI" dirty="0" smtClean="0"/>
              <a:t>, Senior </a:t>
            </a:r>
            <a:r>
              <a:rPr lang="fi-FI" dirty="0" err="1" smtClean="0"/>
              <a:t>User</a:t>
            </a:r>
            <a:r>
              <a:rPr lang="fi-FI" dirty="0" smtClean="0"/>
              <a:t> </a:t>
            </a:r>
            <a:r>
              <a:rPr lang="fi-FI" dirty="0" err="1" smtClean="0"/>
              <a:t>Experience</a:t>
            </a:r>
            <a:r>
              <a:rPr lang="fi-FI" dirty="0" smtClean="0"/>
              <a:t> Designer, Nokia</a:t>
            </a:r>
            <a:endParaRPr lang="fi-FI" dirty="0"/>
          </a:p>
        </p:txBody>
      </p:sp>
      <p:sp>
        <p:nvSpPr>
          <p:cNvPr id="18" name="TextBox 4"/>
          <p:cNvSpPr txBox="1"/>
          <p:nvPr userDrawn="1"/>
        </p:nvSpPr>
        <p:spPr>
          <a:xfrm>
            <a:off x="4283968" y="772849"/>
            <a:ext cx="460382" cy="707886"/>
          </a:xfrm>
          <a:prstGeom prst="rect">
            <a:avLst/>
          </a:prstGeom>
          <a:noFill/>
        </p:spPr>
        <p:txBody>
          <a:bodyPr wrap="none" rtlCol="0">
            <a:spAutoFit/>
          </a:bodyPr>
          <a:lstStyle/>
          <a:p>
            <a:r>
              <a:rPr lang="cs-CZ" sz="4000" b="1" dirty="0" smtClean="0">
                <a:solidFill>
                  <a:srgbClr val="F8981D"/>
                </a:solidFill>
                <a:latin typeface="Source Sans Pro" pitchFamily="34" charset="0"/>
              </a:rPr>
              <a:t>„</a:t>
            </a:r>
            <a:endParaRPr lang="fi-FI" sz="4000" b="1" dirty="0">
              <a:solidFill>
                <a:srgbClr val="F8981D"/>
              </a:solidFill>
              <a:latin typeface="Source Sans Pro" pitchFamily="34" charset="0"/>
            </a:endParaRPr>
          </a:p>
        </p:txBody>
      </p:sp>
      <p:sp>
        <p:nvSpPr>
          <p:cNvPr id="19" name="TextBox 4"/>
          <p:cNvSpPr txBox="1"/>
          <p:nvPr userDrawn="1"/>
        </p:nvSpPr>
        <p:spPr>
          <a:xfrm>
            <a:off x="7164288" y="772849"/>
            <a:ext cx="460382" cy="707886"/>
          </a:xfrm>
          <a:prstGeom prst="rect">
            <a:avLst/>
          </a:prstGeom>
          <a:noFill/>
        </p:spPr>
        <p:txBody>
          <a:bodyPr wrap="none" rtlCol="0">
            <a:spAutoFit/>
          </a:bodyPr>
          <a:lstStyle/>
          <a:p>
            <a:r>
              <a:rPr lang="cs-CZ" sz="4000" b="1" dirty="0" smtClean="0">
                <a:solidFill>
                  <a:srgbClr val="F8981D"/>
                </a:solidFill>
                <a:latin typeface="Source Sans Pro" pitchFamily="34" charset="0"/>
              </a:rPr>
              <a:t>„</a:t>
            </a:r>
            <a:endParaRPr lang="fi-FI" sz="4000" b="1" dirty="0">
              <a:solidFill>
                <a:srgbClr val="F8981D"/>
              </a:solidFill>
              <a:latin typeface="Source Sans Pro" pitchFamily="34" charset="0"/>
            </a:endParaRPr>
          </a:p>
        </p:txBody>
      </p:sp>
      <p:sp>
        <p:nvSpPr>
          <p:cNvPr id="13" name="Text Placeholder 5"/>
          <p:cNvSpPr>
            <a:spLocks noGrp="1"/>
          </p:cNvSpPr>
          <p:nvPr>
            <p:ph type="body" sz="quarter" idx="26" hasCustomPrompt="1"/>
          </p:nvPr>
        </p:nvSpPr>
        <p:spPr>
          <a:xfrm>
            <a:off x="323528" y="1566064"/>
            <a:ext cx="2664000" cy="2088000"/>
          </a:xfrm>
          <a:prstGeom prst="rect">
            <a:avLst/>
          </a:prstGeom>
        </p:spPr>
        <p:txBody>
          <a:bodyPr lIns="36000" tIns="36000" rIns="36000" bIns="36000" anchor="t">
            <a:normAutofit/>
          </a:bodyPr>
          <a:lstStyle>
            <a:lvl1pPr marL="0" indent="0" algn="ctr">
              <a:buNone/>
              <a:defRPr sz="1100" b="0" i="1">
                <a:solidFill>
                  <a:srgbClr val="314249"/>
                </a:solidFill>
                <a:latin typeface="Source Sans Pro" pitchFamily="34" charset="0"/>
              </a:defRPr>
            </a:lvl1pPr>
          </a:lstStyle>
          <a:p>
            <a:pPr lvl="0"/>
            <a:r>
              <a:rPr lang="en-US" dirty="0" err="1" smtClean="0"/>
              <a:t>Leadin</a:t>
            </a:r>
            <a:r>
              <a:rPr lang="en-US" dirty="0" smtClean="0"/>
              <a:t> has shown in several Sandvik Drilling area projects that they are extremely quick to understand what are the client's real needs and problems. </a:t>
            </a:r>
            <a:r>
              <a:rPr lang="en-US" dirty="0" err="1" smtClean="0"/>
              <a:t>Leadin</a:t>
            </a:r>
            <a:r>
              <a:rPr lang="en-US" dirty="0" smtClean="0"/>
              <a:t> is very strong in visualizing complex matters in an interesting and understandable way. Clear graphical presentation helps grasping the essence of ideas and inspires people to tackle even the most difficult challenges.</a:t>
            </a:r>
          </a:p>
        </p:txBody>
      </p:sp>
      <p:sp>
        <p:nvSpPr>
          <p:cNvPr id="20" name="Text Placeholder 5"/>
          <p:cNvSpPr>
            <a:spLocks noGrp="1"/>
          </p:cNvSpPr>
          <p:nvPr>
            <p:ph type="body" sz="quarter" idx="27" hasCustomPrompt="1"/>
          </p:nvPr>
        </p:nvSpPr>
        <p:spPr>
          <a:xfrm>
            <a:off x="3203848" y="1563638"/>
            <a:ext cx="2664000" cy="2088000"/>
          </a:xfrm>
          <a:prstGeom prst="rect">
            <a:avLst/>
          </a:prstGeom>
        </p:spPr>
        <p:txBody>
          <a:bodyPr lIns="36000" tIns="36000" rIns="36000" bIns="36000" anchor="t">
            <a:normAutofit/>
          </a:bodyPr>
          <a:lstStyle>
            <a:lvl1pPr marL="0" indent="0" algn="ctr">
              <a:buNone/>
              <a:defRPr sz="1100" b="0" i="1">
                <a:solidFill>
                  <a:srgbClr val="314249"/>
                </a:solidFill>
                <a:latin typeface="Source Sans Pro" pitchFamily="34" charset="0"/>
              </a:defRPr>
            </a:lvl1pPr>
          </a:lstStyle>
          <a:p>
            <a:pPr lvl="0"/>
            <a:r>
              <a:rPr lang="en-US" dirty="0" err="1" smtClean="0"/>
              <a:t>Leadin</a:t>
            </a:r>
            <a:r>
              <a:rPr lang="en-US" dirty="0" smtClean="0"/>
              <a:t> has very pleasantly surprised me as a company that stands out from the crowd in many ways: they have a very strong Research team that produces what you need, on time and on budget with a bit of extra surprise at the end of the project. They treat your project with so much focus and energy, which reminds me of a graduate student on a first day at job, which emphasizes your projects importance and being a client treated with utter professionalism.</a:t>
            </a:r>
            <a:endParaRPr lang="en-US" dirty="0" err="1" smtClean="0"/>
          </a:p>
        </p:txBody>
      </p:sp>
      <p:sp>
        <p:nvSpPr>
          <p:cNvPr id="21" name="Text Placeholder 5"/>
          <p:cNvSpPr>
            <a:spLocks noGrp="1"/>
          </p:cNvSpPr>
          <p:nvPr>
            <p:ph type="body" sz="quarter" idx="28" hasCustomPrompt="1"/>
          </p:nvPr>
        </p:nvSpPr>
        <p:spPr>
          <a:xfrm>
            <a:off x="6084168" y="1563870"/>
            <a:ext cx="2664000" cy="2088000"/>
          </a:xfrm>
          <a:prstGeom prst="rect">
            <a:avLst/>
          </a:prstGeom>
        </p:spPr>
        <p:txBody>
          <a:bodyPr lIns="36000" tIns="36000" rIns="36000" bIns="36000" anchor="t">
            <a:normAutofit/>
          </a:bodyPr>
          <a:lstStyle>
            <a:lvl1pPr marL="0" indent="0" algn="ctr">
              <a:buNone/>
              <a:defRPr sz="1100" b="0" i="1">
                <a:solidFill>
                  <a:srgbClr val="314249"/>
                </a:solidFill>
                <a:latin typeface="Source Sans Pro" pitchFamily="34" charset="0"/>
              </a:defRPr>
            </a:lvl1pPr>
          </a:lstStyle>
          <a:p>
            <a:pPr lvl="0"/>
            <a:r>
              <a:rPr lang="en-US" dirty="0" err="1" smtClean="0"/>
              <a:t>Leadin</a:t>
            </a:r>
            <a:r>
              <a:rPr lang="en-US" dirty="0" smtClean="0"/>
              <a:t> showed professionalism in both creating graphics and designing the interaction models. Perfect combination of technical expertise and knowledge of human behavior. </a:t>
            </a:r>
            <a:r>
              <a:rPr lang="en-US" dirty="0" err="1" smtClean="0"/>
              <a:t>Leadin</a:t>
            </a:r>
            <a:r>
              <a:rPr lang="en-US" dirty="0" smtClean="0"/>
              <a:t> maintained all assets and other design documentation in a very clear and structured manner so it was very easy to hand over the stuff when continuing the work in-house. It was a pleasure and joy to work with </a:t>
            </a:r>
            <a:r>
              <a:rPr lang="en-US" dirty="0" err="1" smtClean="0"/>
              <a:t>Leadin</a:t>
            </a:r>
            <a:r>
              <a:rPr lang="en-US" dirty="0" smtClean="0"/>
              <a:t>!</a:t>
            </a:r>
            <a:endParaRPr lang="en-US" dirty="0" err="1"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smtClean="0"/>
              <a:t>Muokkaa perustyyl. napsautt.</a:t>
            </a:r>
            <a:endParaRPr lang="fi-FI"/>
          </a:p>
        </p:txBody>
      </p:sp>
      <p:sp>
        <p:nvSpPr>
          <p:cNvPr id="6" name="Dian numeron paikkamerkki 5"/>
          <p:cNvSpPr>
            <a:spLocks noGrp="1"/>
          </p:cNvSpPr>
          <p:nvPr>
            <p:ph type="sldNum" sz="quarter" idx="12"/>
          </p:nvPr>
        </p:nvSpPr>
        <p:spPr/>
        <p:txBody>
          <a:bodyPr/>
          <a:lstStyle/>
          <a:p>
            <a:fld id="{396A2528-BFCE-4DA1-8CA6-E7CCE78C7A79}" type="slidenum">
              <a:rPr lang="fi-FI" smtClean="0"/>
              <a:pPr/>
              <a:t>‹#›</a:t>
            </a:fld>
            <a:endParaRPr lang="fi-FI"/>
          </a:p>
        </p:txBody>
      </p:sp>
      <p:sp>
        <p:nvSpPr>
          <p:cNvPr id="5" name="Table Placeholder 21"/>
          <p:cNvSpPr>
            <a:spLocks noGrp="1"/>
          </p:cNvSpPr>
          <p:nvPr>
            <p:ph type="tbl" sz="quarter" idx="20" hasCustomPrompt="1"/>
          </p:nvPr>
        </p:nvSpPr>
        <p:spPr>
          <a:xfrm>
            <a:off x="354724" y="1514726"/>
            <a:ext cx="8465426" cy="3001240"/>
          </a:xfrm>
          <a:prstGeom prst="rect">
            <a:avLst/>
          </a:prstGeom>
        </p:spPr>
        <p:txBody>
          <a:bodyPr>
            <a:normAutofit/>
          </a:bodyPr>
          <a:lstStyle>
            <a:lvl1pPr marL="180975" indent="-180975">
              <a:buClr>
                <a:srgbClr val="F8981D"/>
              </a:buClr>
              <a:buFont typeface="+mj-lt"/>
              <a:buAutoNum type="arabicPeriod"/>
              <a:defRPr sz="1100" baseline="0">
                <a:latin typeface="Source Sans Pro" pitchFamily="34" charset="0"/>
              </a:defRPr>
            </a:lvl1pPr>
          </a:lstStyle>
          <a:p>
            <a:r>
              <a:rPr lang="en-US" dirty="0" smtClean="0"/>
              <a:t>Kick</a:t>
            </a:r>
            <a:r>
              <a:rPr lang="cs-CZ" dirty="0" smtClean="0"/>
              <a:t>-off and background</a:t>
            </a:r>
            <a:endParaRPr lang="fi-FI" dirty="0"/>
          </a:p>
        </p:txBody>
      </p:sp>
      <p:cxnSp>
        <p:nvCxnSpPr>
          <p:cNvPr id="7" name="Straight Connector 3"/>
          <p:cNvCxnSpPr/>
          <p:nvPr userDrawn="1"/>
        </p:nvCxnSpPr>
        <p:spPr>
          <a:xfrm>
            <a:off x="323528" y="1448475"/>
            <a:ext cx="8496944" cy="0"/>
          </a:xfrm>
          <a:prstGeom prst="line">
            <a:avLst/>
          </a:prstGeom>
          <a:ln>
            <a:solidFill>
              <a:srgbClr val="EBEEEE"/>
            </a:solidFill>
          </a:ln>
        </p:spPr>
        <p:style>
          <a:lnRef idx="1">
            <a:schemeClr val="accent5"/>
          </a:lnRef>
          <a:fillRef idx="0">
            <a:schemeClr val="accent5"/>
          </a:fillRef>
          <a:effectRef idx="0">
            <a:schemeClr val="accent5"/>
          </a:effectRef>
          <a:fontRef idx="minor">
            <a:schemeClr val="tx1"/>
          </a:fontRef>
        </p:style>
      </p:cxnSp>
      <p:sp>
        <p:nvSpPr>
          <p:cNvPr id="8" name="Text Placeholder 5"/>
          <p:cNvSpPr>
            <a:spLocks noGrp="1"/>
          </p:cNvSpPr>
          <p:nvPr>
            <p:ph type="body" sz="quarter" idx="18" hasCustomPrompt="1"/>
          </p:nvPr>
        </p:nvSpPr>
        <p:spPr>
          <a:xfrm>
            <a:off x="428400" y="1131590"/>
            <a:ext cx="1728000" cy="259200"/>
          </a:xfrm>
          <a:prstGeom prst="rect">
            <a:avLst/>
          </a:prstGeom>
        </p:spPr>
        <p:txBody>
          <a:bodyPr lIns="36000" tIns="36000" rIns="36000" bIns="36000" anchor="t">
            <a:normAutofit/>
          </a:bodyPr>
          <a:lstStyle>
            <a:lvl1pPr marL="0" indent="0" algn="l">
              <a:buNone/>
              <a:defRPr sz="1200" b="0">
                <a:solidFill>
                  <a:srgbClr val="F8981D"/>
                </a:solidFill>
                <a:latin typeface="Source Sans Pro Semibold" pitchFamily="34" charset="0"/>
              </a:defRPr>
            </a:lvl1pPr>
          </a:lstStyle>
          <a:p>
            <a:pPr lvl="0"/>
            <a:r>
              <a:rPr lang="fi-FI" dirty="0" err="1" smtClean="0"/>
              <a:t>Phase</a:t>
            </a:r>
            <a:endParaRPr lang="fi-FI" dirty="0"/>
          </a:p>
        </p:txBody>
      </p:sp>
      <p:sp>
        <p:nvSpPr>
          <p:cNvPr id="9" name="Text Placeholder 5"/>
          <p:cNvSpPr>
            <a:spLocks noGrp="1"/>
          </p:cNvSpPr>
          <p:nvPr>
            <p:ph type="body" sz="quarter" idx="21" hasCustomPrompt="1"/>
          </p:nvPr>
        </p:nvSpPr>
        <p:spPr>
          <a:xfrm>
            <a:off x="2988000" y="1131590"/>
            <a:ext cx="1728000" cy="259200"/>
          </a:xfrm>
          <a:prstGeom prst="rect">
            <a:avLst/>
          </a:prstGeom>
        </p:spPr>
        <p:txBody>
          <a:bodyPr lIns="36000" tIns="36000" rIns="36000" bIns="36000" anchor="t">
            <a:normAutofit/>
          </a:bodyPr>
          <a:lstStyle>
            <a:lvl1pPr marL="0" indent="0" algn="l">
              <a:buNone/>
              <a:defRPr sz="1200" b="0">
                <a:solidFill>
                  <a:srgbClr val="F8981D"/>
                </a:solidFill>
                <a:latin typeface="Source Sans Pro Semibold" pitchFamily="34" charset="0"/>
              </a:defRPr>
            </a:lvl1pPr>
          </a:lstStyle>
          <a:p>
            <a:pPr lvl="0"/>
            <a:r>
              <a:rPr lang="fi-FI" dirty="0" err="1" smtClean="0"/>
              <a:t>Task</a:t>
            </a:r>
            <a:endParaRPr lang="fi-FI" dirty="0"/>
          </a:p>
        </p:txBody>
      </p:sp>
      <p:sp>
        <p:nvSpPr>
          <p:cNvPr id="10" name="Text Placeholder 5"/>
          <p:cNvSpPr>
            <a:spLocks noGrp="1"/>
          </p:cNvSpPr>
          <p:nvPr>
            <p:ph type="body" sz="quarter" idx="22" hasCustomPrompt="1"/>
          </p:nvPr>
        </p:nvSpPr>
        <p:spPr>
          <a:xfrm>
            <a:off x="6955200" y="1131590"/>
            <a:ext cx="1728000" cy="259200"/>
          </a:xfrm>
          <a:prstGeom prst="rect">
            <a:avLst/>
          </a:prstGeom>
        </p:spPr>
        <p:txBody>
          <a:bodyPr lIns="36000" tIns="36000" rIns="36000" bIns="36000" anchor="t">
            <a:normAutofit/>
          </a:bodyPr>
          <a:lstStyle>
            <a:lvl1pPr marL="0" indent="0" algn="r">
              <a:buNone/>
              <a:defRPr sz="1200" b="0">
                <a:solidFill>
                  <a:srgbClr val="F8981D"/>
                </a:solidFill>
                <a:latin typeface="Source Sans Pro Semibold" pitchFamily="34" charset="0"/>
              </a:defRPr>
            </a:lvl1pPr>
          </a:lstStyle>
          <a:p>
            <a:pPr lvl="0"/>
            <a:r>
              <a:rPr lang="fi-FI" dirty="0" err="1" smtClean="0"/>
              <a:t>Effort</a:t>
            </a:r>
            <a:endParaRPr lang="fi-FI" dirty="0"/>
          </a:p>
        </p:txBody>
      </p:sp>
      <p:sp>
        <p:nvSpPr>
          <p:cNvPr id="11" name="Text Placeholder 5"/>
          <p:cNvSpPr>
            <a:spLocks noGrp="1"/>
          </p:cNvSpPr>
          <p:nvPr>
            <p:ph type="body" sz="quarter" idx="23" hasCustomPrompt="1"/>
          </p:nvPr>
        </p:nvSpPr>
        <p:spPr>
          <a:xfrm>
            <a:off x="6084000" y="439200"/>
            <a:ext cx="1767600" cy="288000"/>
          </a:xfrm>
          <a:prstGeom prst="rect">
            <a:avLst/>
          </a:prstGeom>
        </p:spPr>
        <p:txBody>
          <a:bodyPr lIns="36000" tIns="36000" rIns="36000" bIns="36000" anchor="b">
            <a:normAutofit/>
          </a:bodyPr>
          <a:lstStyle>
            <a:lvl1pPr marL="0" indent="0" algn="r">
              <a:buNone/>
              <a:defRPr sz="1400" b="0" baseline="0">
                <a:solidFill>
                  <a:srgbClr val="90999C"/>
                </a:solidFill>
                <a:latin typeface="Source Sans Pro" pitchFamily="34" charset="0"/>
              </a:defRPr>
            </a:lvl1pPr>
          </a:lstStyle>
          <a:p>
            <a:pPr lvl="0"/>
            <a:r>
              <a:rPr lang="fi-FI" dirty="0" smtClean="0"/>
              <a:t>Total </a:t>
            </a:r>
            <a:r>
              <a:rPr lang="fi-FI" dirty="0" err="1" smtClean="0"/>
              <a:t>effort</a:t>
            </a:r>
            <a:endParaRPr lang="fi-FI" dirty="0"/>
          </a:p>
        </p:txBody>
      </p:sp>
      <p:sp>
        <p:nvSpPr>
          <p:cNvPr id="12" name="Text Placeholder 4"/>
          <p:cNvSpPr>
            <a:spLocks noGrp="1"/>
          </p:cNvSpPr>
          <p:nvPr>
            <p:ph type="body" sz="quarter" idx="19" hasCustomPrompt="1"/>
          </p:nvPr>
        </p:nvSpPr>
        <p:spPr>
          <a:xfrm>
            <a:off x="7764513" y="267494"/>
            <a:ext cx="929509" cy="459773"/>
          </a:xfrm>
          <a:prstGeom prst="rect">
            <a:avLst/>
          </a:prstGeom>
        </p:spPr>
        <p:txBody>
          <a:bodyPr anchor="b"/>
          <a:lstStyle>
            <a:lvl1pPr marL="0" indent="0" algn="r">
              <a:buNone/>
              <a:defRPr sz="1400" b="1" baseline="0">
                <a:solidFill>
                  <a:srgbClr val="F8981D"/>
                </a:solidFill>
                <a:latin typeface="Source Sans Pro" pitchFamily="34" charset="0"/>
              </a:defRPr>
            </a:lvl1pPr>
          </a:lstStyle>
          <a:p>
            <a:pPr lvl="0"/>
            <a:r>
              <a:rPr lang="cs-CZ" dirty="0" smtClean="0"/>
              <a:t>## days</a:t>
            </a:r>
            <a:endParaRPr lang="fi-FI"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Otsikkodia">
    <p:bg>
      <p:bgPr>
        <a:solidFill>
          <a:srgbClr val="3870AD"/>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96000" y="2739599"/>
            <a:ext cx="8424000" cy="1386000"/>
          </a:xfrm>
          <a:prstGeom prst="rect">
            <a:avLst/>
          </a:prstGeom>
        </p:spPr>
        <p:txBody>
          <a:bodyPr/>
          <a:lstStyle>
            <a:lvl1pPr>
              <a:defRPr sz="3600"/>
            </a:lvl1pPr>
          </a:lstStyle>
          <a:p>
            <a:r>
              <a:rPr lang="fi-FI" smtClean="0"/>
              <a:t>Muokkaa perustyyl. napsautt.</a:t>
            </a:r>
            <a:endParaRPr lang="fi-FI" dirty="0"/>
          </a:p>
        </p:txBody>
      </p:sp>
      <p:sp>
        <p:nvSpPr>
          <p:cNvPr id="5" name="Alatunnisteen paikkamerkki 4"/>
          <p:cNvSpPr>
            <a:spLocks noGrp="1"/>
          </p:cNvSpPr>
          <p:nvPr>
            <p:ph type="ftr" sz="quarter" idx="11"/>
          </p:nvPr>
        </p:nvSpPr>
        <p:spPr>
          <a:xfrm>
            <a:off x="468000" y="4672800"/>
            <a:ext cx="6336000" cy="274637"/>
          </a:xfrm>
          <a:prstGeom prst="rect">
            <a:avLst/>
          </a:prstGeom>
        </p:spPr>
        <p:txBody>
          <a:bodyPr/>
          <a:lstStyle>
            <a:lvl1pPr algn="l">
              <a:defRPr sz="1400">
                <a:solidFill>
                  <a:schemeClr val="bg1"/>
                </a:solidFill>
                <a:latin typeface="Source Sans Pro" pitchFamily="34" charset="0"/>
              </a:defRPr>
            </a:lvl1pPr>
          </a:lstStyle>
          <a:p>
            <a:r>
              <a:rPr lang="fi-FI" dirty="0" smtClean="0"/>
              <a:t>Alatunniste</a:t>
            </a:r>
            <a:endParaRPr lang="fi-FI" dirty="0"/>
          </a:p>
        </p:txBody>
      </p:sp>
      <p:sp>
        <p:nvSpPr>
          <p:cNvPr id="6" name="Date Placeholder 8"/>
          <p:cNvSpPr>
            <a:spLocks noGrp="1"/>
          </p:cNvSpPr>
          <p:nvPr>
            <p:ph type="dt" sz="half" idx="2"/>
          </p:nvPr>
        </p:nvSpPr>
        <p:spPr>
          <a:xfrm>
            <a:off x="6956648" y="4672800"/>
            <a:ext cx="1872208" cy="274637"/>
          </a:xfrm>
          <a:prstGeom prst="rect">
            <a:avLst/>
          </a:prstGeom>
        </p:spPr>
        <p:txBody>
          <a:bodyPr vert="horz" lIns="91440" tIns="45720" rIns="91440" bIns="45720" rtlCol="0" anchor="b"/>
          <a:lstStyle>
            <a:lvl1pPr algn="r">
              <a:defRPr lang="fi-FI" sz="1400" b="0" smtClean="0">
                <a:solidFill>
                  <a:schemeClr val="bg1"/>
                </a:solidFill>
              </a:defRPr>
            </a:lvl1pPr>
          </a:lstStyle>
          <a:p>
            <a:fld id="{E8409DF2-CA33-47F5-AE5E-998725FDCDE7}" type="datetime1">
              <a:rPr lang="fi-FI" smtClean="0"/>
              <a:pPr/>
              <a:t>8.6.2016</a:t>
            </a:fld>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6300" y="627534"/>
            <a:ext cx="1400156" cy="360040"/>
          </a:xfrm>
          <a:prstGeom prst="rect">
            <a:avLst/>
          </a:pr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Otsikkodia">
    <p:bg>
      <p:bgPr>
        <a:solidFill>
          <a:srgbClr val="6AD8CB"/>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96000" y="2739599"/>
            <a:ext cx="8424000" cy="1386000"/>
          </a:xfrm>
          <a:prstGeom prst="rect">
            <a:avLst/>
          </a:prstGeom>
        </p:spPr>
        <p:txBody>
          <a:bodyPr/>
          <a:lstStyle>
            <a:lvl1pPr>
              <a:defRPr sz="3600">
                <a:solidFill>
                  <a:srgbClr val="314249"/>
                </a:solidFill>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5" name="Alatunnisteen paikkamerkki 4"/>
          <p:cNvSpPr>
            <a:spLocks noGrp="1"/>
          </p:cNvSpPr>
          <p:nvPr>
            <p:ph type="ftr" sz="quarter" idx="11"/>
          </p:nvPr>
        </p:nvSpPr>
        <p:spPr>
          <a:xfrm>
            <a:off x="468000" y="4672800"/>
            <a:ext cx="6336000" cy="274637"/>
          </a:xfrm>
          <a:prstGeom prst="rect">
            <a:avLst/>
          </a:prstGeom>
        </p:spPr>
        <p:txBody>
          <a:bodyPr/>
          <a:lstStyle>
            <a:lvl1pPr algn="l">
              <a:defRPr sz="1400">
                <a:solidFill>
                  <a:schemeClr val="bg1"/>
                </a:solidFill>
                <a:latin typeface="Source Sans Pro" pitchFamily="34" charset="0"/>
              </a:defRPr>
            </a:lvl1pPr>
          </a:lstStyle>
          <a:p>
            <a:r>
              <a:rPr lang="fi-FI" dirty="0" smtClean="0"/>
              <a:t>Alatunniste</a:t>
            </a:r>
            <a:endParaRPr lang="fi-FI" dirty="0"/>
          </a:p>
        </p:txBody>
      </p:sp>
      <p:sp>
        <p:nvSpPr>
          <p:cNvPr id="6" name="Date Placeholder 8"/>
          <p:cNvSpPr>
            <a:spLocks noGrp="1"/>
          </p:cNvSpPr>
          <p:nvPr>
            <p:ph type="dt" sz="half" idx="2"/>
          </p:nvPr>
        </p:nvSpPr>
        <p:spPr>
          <a:xfrm>
            <a:off x="6956648" y="4672800"/>
            <a:ext cx="1872208" cy="274637"/>
          </a:xfrm>
          <a:prstGeom prst="rect">
            <a:avLst/>
          </a:prstGeom>
        </p:spPr>
        <p:txBody>
          <a:bodyPr vert="horz" lIns="91440" tIns="45720" rIns="91440" bIns="45720" rtlCol="0" anchor="b"/>
          <a:lstStyle>
            <a:lvl1pPr algn="r">
              <a:defRPr lang="fi-FI" sz="1400" b="0" smtClean="0">
                <a:solidFill>
                  <a:schemeClr val="bg1"/>
                </a:solidFill>
              </a:defRPr>
            </a:lvl1pPr>
          </a:lstStyle>
          <a:p>
            <a:fld id="{E8409DF2-CA33-47F5-AE5E-998725FDCDE7}" type="datetime1">
              <a:rPr lang="fi-FI" smtClean="0"/>
              <a:pPr/>
              <a:t>8.6.2016</a:t>
            </a:fld>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6300" y="627534"/>
            <a:ext cx="1400156" cy="360040"/>
          </a:xfrm>
          <a:prstGeom prst="rect">
            <a:avLst/>
          </a:prstGeom>
        </p:spPr>
      </p:pic>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Otsikkodia">
    <p:bg>
      <p:bgPr>
        <a:solidFill>
          <a:srgbClr val="5ED789"/>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96000" y="2739599"/>
            <a:ext cx="8424000" cy="1386000"/>
          </a:xfrm>
          <a:prstGeom prst="rect">
            <a:avLst/>
          </a:prstGeom>
        </p:spPr>
        <p:txBody>
          <a:bodyPr/>
          <a:lstStyle>
            <a:lvl1pPr>
              <a:defRPr sz="3600">
                <a:solidFill>
                  <a:srgbClr val="314249"/>
                </a:solidFill>
              </a:defRPr>
            </a:lvl1pPr>
          </a:lstStyle>
          <a:p>
            <a:r>
              <a:rPr lang="fi-FI" smtClean="0"/>
              <a:t>Muokkaa perustyyl. napsautt.</a:t>
            </a:r>
            <a:endParaRPr lang="fi-FI" dirty="0"/>
          </a:p>
        </p:txBody>
      </p:sp>
      <p:sp>
        <p:nvSpPr>
          <p:cNvPr id="5" name="Alatunnisteen paikkamerkki 4"/>
          <p:cNvSpPr>
            <a:spLocks noGrp="1"/>
          </p:cNvSpPr>
          <p:nvPr>
            <p:ph type="ftr" sz="quarter" idx="11"/>
          </p:nvPr>
        </p:nvSpPr>
        <p:spPr>
          <a:xfrm>
            <a:off x="468000" y="4672800"/>
            <a:ext cx="6336000" cy="274637"/>
          </a:xfrm>
          <a:prstGeom prst="rect">
            <a:avLst/>
          </a:prstGeom>
        </p:spPr>
        <p:txBody>
          <a:bodyPr/>
          <a:lstStyle>
            <a:lvl1pPr algn="l">
              <a:defRPr sz="1400">
                <a:solidFill>
                  <a:schemeClr val="bg1"/>
                </a:solidFill>
                <a:latin typeface="Source Sans Pro" pitchFamily="34" charset="0"/>
              </a:defRPr>
            </a:lvl1pPr>
          </a:lstStyle>
          <a:p>
            <a:r>
              <a:rPr lang="fi-FI" dirty="0" smtClean="0"/>
              <a:t>Alatunniste</a:t>
            </a:r>
            <a:endParaRPr lang="fi-FI" dirty="0"/>
          </a:p>
        </p:txBody>
      </p:sp>
      <p:sp>
        <p:nvSpPr>
          <p:cNvPr id="6" name="Date Placeholder 8"/>
          <p:cNvSpPr>
            <a:spLocks noGrp="1"/>
          </p:cNvSpPr>
          <p:nvPr>
            <p:ph type="dt" sz="half" idx="2"/>
          </p:nvPr>
        </p:nvSpPr>
        <p:spPr>
          <a:xfrm>
            <a:off x="6956648" y="4672800"/>
            <a:ext cx="1872208" cy="274637"/>
          </a:xfrm>
          <a:prstGeom prst="rect">
            <a:avLst/>
          </a:prstGeom>
        </p:spPr>
        <p:txBody>
          <a:bodyPr vert="horz" lIns="91440" tIns="45720" rIns="91440" bIns="45720" rtlCol="0" anchor="b"/>
          <a:lstStyle>
            <a:lvl1pPr algn="r">
              <a:defRPr lang="fi-FI" sz="1400" b="0" smtClean="0">
                <a:solidFill>
                  <a:schemeClr val="bg1"/>
                </a:solidFill>
              </a:defRPr>
            </a:lvl1pPr>
          </a:lstStyle>
          <a:p>
            <a:fld id="{E8409DF2-CA33-47F5-AE5E-998725FDCDE7}" type="datetime1">
              <a:rPr lang="fi-FI" smtClean="0"/>
              <a:pPr/>
              <a:t>8.6.2016</a:t>
            </a:fld>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6300" y="627534"/>
            <a:ext cx="1400156" cy="360040"/>
          </a:xfrm>
          <a:prstGeom prst="rect">
            <a:avLst/>
          </a:prstGeom>
        </p:spPr>
      </p:pic>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Otsikkodia">
    <p:bg>
      <p:bgPr>
        <a:solidFill>
          <a:srgbClr val="EACD86"/>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96000" y="2739599"/>
            <a:ext cx="8424000" cy="1386000"/>
          </a:xfrm>
          <a:prstGeom prst="rect">
            <a:avLst/>
          </a:prstGeom>
        </p:spPr>
        <p:txBody>
          <a:bodyPr/>
          <a:lstStyle>
            <a:lvl1pPr>
              <a:defRPr sz="3600">
                <a:solidFill>
                  <a:srgbClr val="314249"/>
                </a:solidFill>
              </a:defRPr>
            </a:lvl1pPr>
          </a:lstStyle>
          <a:p>
            <a:r>
              <a:rPr lang="fi-FI" smtClean="0"/>
              <a:t>Muokkaa perustyyl. napsautt.</a:t>
            </a:r>
            <a:endParaRPr lang="fi-FI" dirty="0"/>
          </a:p>
        </p:txBody>
      </p:sp>
      <p:sp>
        <p:nvSpPr>
          <p:cNvPr id="5" name="Alatunnisteen paikkamerkki 4"/>
          <p:cNvSpPr>
            <a:spLocks noGrp="1"/>
          </p:cNvSpPr>
          <p:nvPr>
            <p:ph type="ftr" sz="quarter" idx="11"/>
          </p:nvPr>
        </p:nvSpPr>
        <p:spPr>
          <a:xfrm>
            <a:off x="468000" y="4672800"/>
            <a:ext cx="6336000" cy="274637"/>
          </a:xfrm>
          <a:prstGeom prst="rect">
            <a:avLst/>
          </a:prstGeom>
        </p:spPr>
        <p:txBody>
          <a:bodyPr/>
          <a:lstStyle>
            <a:lvl1pPr algn="l">
              <a:defRPr sz="1400">
                <a:solidFill>
                  <a:schemeClr val="bg1"/>
                </a:solidFill>
                <a:latin typeface="Source Sans Pro" pitchFamily="34" charset="0"/>
              </a:defRPr>
            </a:lvl1pPr>
          </a:lstStyle>
          <a:p>
            <a:r>
              <a:rPr lang="fi-FI" dirty="0" smtClean="0"/>
              <a:t>Alatunniste</a:t>
            </a:r>
            <a:endParaRPr lang="fi-FI" dirty="0"/>
          </a:p>
        </p:txBody>
      </p:sp>
      <p:sp>
        <p:nvSpPr>
          <p:cNvPr id="6" name="Date Placeholder 8"/>
          <p:cNvSpPr>
            <a:spLocks noGrp="1"/>
          </p:cNvSpPr>
          <p:nvPr>
            <p:ph type="dt" sz="half" idx="2"/>
          </p:nvPr>
        </p:nvSpPr>
        <p:spPr>
          <a:xfrm>
            <a:off x="6956648" y="4672800"/>
            <a:ext cx="1872208" cy="274637"/>
          </a:xfrm>
          <a:prstGeom prst="rect">
            <a:avLst/>
          </a:prstGeom>
        </p:spPr>
        <p:txBody>
          <a:bodyPr vert="horz" lIns="91440" tIns="45720" rIns="91440" bIns="45720" rtlCol="0" anchor="b"/>
          <a:lstStyle>
            <a:lvl1pPr algn="r">
              <a:defRPr lang="fi-FI" sz="1400" b="0" smtClean="0">
                <a:solidFill>
                  <a:schemeClr val="bg1"/>
                </a:solidFill>
              </a:defRPr>
            </a:lvl1pPr>
          </a:lstStyle>
          <a:p>
            <a:fld id="{E8409DF2-CA33-47F5-AE5E-998725FDCDE7}" type="datetime1">
              <a:rPr lang="fi-FI" smtClean="0"/>
              <a:pPr/>
              <a:t>8.6.2016</a:t>
            </a:fld>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6300" y="627534"/>
            <a:ext cx="1400156" cy="360040"/>
          </a:xfrm>
          <a:prstGeom prst="rect">
            <a:avLst/>
          </a:prstGeom>
        </p:spPr>
      </p:pic>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Otsikkodia">
    <p:bg>
      <p:bgPr>
        <a:solidFill>
          <a:srgbClr val="FE9F82"/>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a:xfrm>
            <a:off x="396000" y="2739599"/>
            <a:ext cx="8424000" cy="1386000"/>
          </a:xfrm>
          <a:prstGeom prst="rect">
            <a:avLst/>
          </a:prstGeom>
        </p:spPr>
        <p:txBody>
          <a:bodyPr/>
          <a:lstStyle>
            <a:lvl1pPr>
              <a:defRPr sz="3600">
                <a:solidFill>
                  <a:srgbClr val="314249"/>
                </a:solidFill>
              </a:defRPr>
            </a:lvl1pPr>
          </a:lstStyle>
          <a:p>
            <a:r>
              <a:rPr lang="fi-FI" smtClean="0"/>
              <a:t>Muokkaa perustyyl. napsautt.</a:t>
            </a:r>
            <a:endParaRPr lang="fi-FI" dirty="0"/>
          </a:p>
        </p:txBody>
      </p:sp>
      <p:sp>
        <p:nvSpPr>
          <p:cNvPr id="5" name="Alatunnisteen paikkamerkki 4"/>
          <p:cNvSpPr>
            <a:spLocks noGrp="1"/>
          </p:cNvSpPr>
          <p:nvPr>
            <p:ph type="ftr" sz="quarter" idx="11"/>
          </p:nvPr>
        </p:nvSpPr>
        <p:spPr>
          <a:xfrm>
            <a:off x="468000" y="4672800"/>
            <a:ext cx="6336000" cy="274637"/>
          </a:xfrm>
          <a:prstGeom prst="rect">
            <a:avLst/>
          </a:prstGeom>
        </p:spPr>
        <p:txBody>
          <a:bodyPr/>
          <a:lstStyle>
            <a:lvl1pPr algn="l">
              <a:defRPr sz="1400">
                <a:solidFill>
                  <a:schemeClr val="bg1"/>
                </a:solidFill>
                <a:latin typeface="Source Sans Pro" pitchFamily="34" charset="0"/>
              </a:defRPr>
            </a:lvl1pPr>
          </a:lstStyle>
          <a:p>
            <a:r>
              <a:rPr lang="fi-FI" dirty="0" smtClean="0"/>
              <a:t>Alatunniste</a:t>
            </a:r>
            <a:endParaRPr lang="fi-FI" dirty="0"/>
          </a:p>
        </p:txBody>
      </p:sp>
      <p:sp>
        <p:nvSpPr>
          <p:cNvPr id="6" name="Date Placeholder 8"/>
          <p:cNvSpPr>
            <a:spLocks noGrp="1"/>
          </p:cNvSpPr>
          <p:nvPr>
            <p:ph type="dt" sz="half" idx="2"/>
          </p:nvPr>
        </p:nvSpPr>
        <p:spPr>
          <a:xfrm>
            <a:off x="6956648" y="4672800"/>
            <a:ext cx="1872208" cy="274637"/>
          </a:xfrm>
          <a:prstGeom prst="rect">
            <a:avLst/>
          </a:prstGeom>
        </p:spPr>
        <p:txBody>
          <a:bodyPr vert="horz" lIns="91440" tIns="45720" rIns="91440" bIns="45720" rtlCol="0" anchor="b"/>
          <a:lstStyle>
            <a:lvl1pPr algn="r">
              <a:defRPr lang="fi-FI" sz="1400" b="0" smtClean="0">
                <a:solidFill>
                  <a:schemeClr val="bg1"/>
                </a:solidFill>
              </a:defRPr>
            </a:lvl1pPr>
          </a:lstStyle>
          <a:p>
            <a:fld id="{E8409DF2-CA33-47F5-AE5E-998725FDCDE7}" type="datetime1">
              <a:rPr lang="fi-FI" smtClean="0"/>
              <a:pPr/>
              <a:t>8.6.2016</a:t>
            </a:fld>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76300" y="627534"/>
            <a:ext cx="1400156" cy="360040"/>
          </a:xfrm>
          <a:prstGeom prst="rect">
            <a:avLst/>
          </a:prstGeom>
        </p:spPr>
      </p:pic>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Otsikkodia">
    <p:spTree>
      <p:nvGrpSpPr>
        <p:cNvPr id="1" name=""/>
        <p:cNvGrpSpPr/>
        <p:nvPr/>
      </p:nvGrpSpPr>
      <p:grpSpPr>
        <a:xfrm>
          <a:off x="0" y="0"/>
          <a:ext cx="0" cy="0"/>
          <a:chOff x="0" y="0"/>
          <a:chExt cx="0" cy="0"/>
        </a:xfrm>
      </p:grpSpPr>
      <p:sp>
        <p:nvSpPr>
          <p:cNvPr id="2" name="Otsikko 1"/>
          <p:cNvSpPr>
            <a:spLocks noGrp="1"/>
          </p:cNvSpPr>
          <p:nvPr>
            <p:ph type="ctrTitle" hasCustomPrompt="1"/>
          </p:nvPr>
        </p:nvSpPr>
        <p:spPr>
          <a:xfrm>
            <a:off x="1404000" y="1706400"/>
            <a:ext cx="6300000" cy="1296000"/>
          </a:xfrm>
          <a:prstGeom prst="rect">
            <a:avLst/>
          </a:prstGeom>
        </p:spPr>
        <p:txBody>
          <a:bodyPr/>
          <a:lstStyle>
            <a:lvl1pPr algn="ctr">
              <a:defRPr sz="2800" baseline="0"/>
            </a:lvl1pPr>
          </a:lstStyle>
          <a:p>
            <a:r>
              <a:rPr lang="fi-FI" dirty="0" err="1" smtClean="0"/>
              <a:t>Looking</a:t>
            </a:r>
            <a:r>
              <a:rPr lang="fi-FI" dirty="0" smtClean="0"/>
              <a:t> </a:t>
            </a:r>
            <a:r>
              <a:rPr lang="fi-FI" dirty="0" err="1" smtClean="0"/>
              <a:t>forward</a:t>
            </a:r>
            <a:r>
              <a:rPr lang="fi-FI" dirty="0" smtClean="0"/>
              <a:t> to </a:t>
            </a:r>
            <a:r>
              <a:rPr lang="fi-FI" dirty="0" err="1" smtClean="0"/>
              <a:t>working</a:t>
            </a:r>
            <a:r>
              <a:rPr lang="fi-FI" dirty="0" smtClean="0"/>
              <a:t> </a:t>
            </a:r>
            <a:r>
              <a:rPr lang="fi-FI" dirty="0" err="1" smtClean="0"/>
              <a:t>with</a:t>
            </a:r>
            <a:r>
              <a:rPr lang="fi-FI" dirty="0" smtClean="0"/>
              <a:t> </a:t>
            </a:r>
            <a:r>
              <a:rPr lang="fi-FI" dirty="0" err="1" smtClean="0"/>
              <a:t>you</a:t>
            </a:r>
            <a:r>
              <a:rPr lang="fi-FI" dirty="0" smtClean="0"/>
              <a:t>!</a:t>
            </a:r>
            <a:endParaRPr lang="fi-FI" dirty="0"/>
          </a:p>
        </p:txBody>
      </p:sp>
      <p:pic>
        <p:nvPicPr>
          <p:cNvPr id="7" name="Kuva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91600" y="3794400"/>
            <a:ext cx="1400156" cy="36004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323528" y="50400"/>
            <a:ext cx="8496000" cy="712800"/>
          </a:xfrm>
          <a:prstGeom prst="rect">
            <a:avLst/>
          </a:prstGeom>
        </p:spPr>
        <p:txBody>
          <a:bodyPr/>
          <a:lstStyle>
            <a:lvl1pPr>
              <a:defRPr b="1" i="0">
                <a:latin typeface="Source Sans Pro Semibold" charset="0"/>
                <a:ea typeface="Source Sans Pro Semibold" charset="0"/>
                <a:cs typeface="Source Sans Pro Semibold" charset="0"/>
              </a:defRPr>
            </a:lvl1pPr>
          </a:lstStyle>
          <a:p>
            <a:r>
              <a:rPr lang="fi-FI" dirty="0" smtClean="0"/>
              <a:t>Muokkaa </a:t>
            </a:r>
            <a:r>
              <a:rPr lang="fi-FI" dirty="0" err="1" smtClean="0"/>
              <a:t>perustyyl</a:t>
            </a:r>
            <a:r>
              <a:rPr lang="fi-FI" dirty="0" smtClean="0"/>
              <a:t>. </a:t>
            </a:r>
            <a:r>
              <a:rPr lang="fi-FI" dirty="0" err="1" smtClean="0"/>
              <a:t>napsautt</a:t>
            </a:r>
            <a:r>
              <a:rPr lang="fi-FI" dirty="0" smtClean="0"/>
              <a:t>.</a:t>
            </a:r>
            <a:endParaRPr lang="fi-FI" dirty="0"/>
          </a:p>
        </p:txBody>
      </p:sp>
      <p:sp>
        <p:nvSpPr>
          <p:cNvPr id="3" name="Sisällön paikkamerkki 2"/>
          <p:cNvSpPr>
            <a:spLocks noGrp="1"/>
          </p:cNvSpPr>
          <p:nvPr>
            <p:ph idx="1" hasCustomPrompt="1"/>
          </p:nvPr>
        </p:nvSpPr>
        <p:spPr>
          <a:xfrm>
            <a:off x="324000" y="914400"/>
            <a:ext cx="8424000" cy="3600000"/>
          </a:xfrm>
          <a:prstGeom prst="rect">
            <a:avLst/>
          </a:prstGeom>
        </p:spPr>
        <p:txBody>
          <a:bodyPr/>
          <a:lstStyle>
            <a:lvl1pPr>
              <a:buFont typeface="Arial" pitchFamily="34" charset="0"/>
              <a:buChar char="•"/>
              <a:defRPr/>
            </a:lvl1pPr>
            <a:lvl6pPr>
              <a:buNone/>
              <a:defRPr/>
            </a:lvl6pPr>
          </a:lstStyle>
          <a:p>
            <a:pPr lvl="0"/>
            <a:r>
              <a:rPr lang="fi-FI" dirty="0" smtClean="0"/>
              <a:t>Muokkaa tekstin perustyylejä napsauttamalla</a:t>
            </a:r>
          </a:p>
          <a:p>
            <a:pPr lvl="1"/>
            <a:r>
              <a:rPr lang="fi-FI" dirty="0" smtClean="0"/>
              <a:t>toinen taso</a:t>
            </a:r>
          </a:p>
          <a:p>
            <a:pPr lvl="2"/>
            <a:r>
              <a:rPr lang="fi-FI" dirty="0" smtClean="0"/>
              <a:t>kolmas taso</a:t>
            </a:r>
          </a:p>
          <a:p>
            <a:pPr lvl="3"/>
            <a:r>
              <a:rPr lang="fi-FI" dirty="0" smtClean="0"/>
              <a:t>neljäs taso</a:t>
            </a:r>
          </a:p>
          <a:p>
            <a:pPr lvl="4"/>
            <a:r>
              <a:rPr lang="fi-FI" dirty="0" smtClean="0"/>
              <a:t>viides taso</a:t>
            </a:r>
          </a:p>
        </p:txBody>
      </p:sp>
      <p:sp>
        <p:nvSpPr>
          <p:cNvPr id="6" name="Dian numeron paikkamerkki 5"/>
          <p:cNvSpPr>
            <a:spLocks noGrp="1"/>
          </p:cNvSpPr>
          <p:nvPr>
            <p:ph type="sldNum" sz="quarter" idx="12"/>
          </p:nvPr>
        </p:nvSpPr>
        <p:spPr>
          <a:xfrm>
            <a:off x="6686872" y="4694400"/>
            <a:ext cx="2133600" cy="273844"/>
          </a:xfrm>
          <a:prstGeom prst="rect">
            <a:avLst/>
          </a:prstGeom>
        </p:spPr>
        <p:txBody>
          <a:bodyPr/>
          <a:lstStyle/>
          <a:p>
            <a:fld id="{396A2528-BFCE-4DA1-8CA6-E7CCE78C7A79}" type="slidenum">
              <a:rPr lang="fi-FI" smtClean="0"/>
              <a:pPr/>
              <a:t>‹#›</a:t>
            </a:fld>
            <a:endParaRPr lang="fi-FI"/>
          </a:p>
        </p:txBody>
      </p:sp>
    </p:spTree>
    <p:extLst>
      <p:ext uri="{BB962C8B-B14F-4D97-AF65-F5344CB8AC3E}">
        <p14:creationId xmlns:p14="http://schemas.microsoft.com/office/powerpoint/2010/main" val="16129461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theme" Target="../theme/theme2.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981D"/>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82" r:id="rId9"/>
  </p:sldLayoutIdLst>
  <p:hf sldNum="0" hdr="0" dt="0"/>
  <p:txStyles>
    <p:titleStyle>
      <a:lvl1pPr algn="l" defTabSz="914400" rtl="0" eaLnBrk="1" latinLnBrk="0" hangingPunct="1">
        <a:spcBef>
          <a:spcPct val="0"/>
        </a:spcBef>
        <a:buNone/>
        <a:defRPr sz="4400" kern="1200">
          <a:solidFill>
            <a:schemeClr val="bg1"/>
          </a:solidFill>
          <a:latin typeface="Source Sans Pro Semibold"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323528" y="50400"/>
            <a:ext cx="8496000" cy="712800"/>
          </a:xfrm>
          <a:prstGeom prst="rect">
            <a:avLst/>
          </a:prstGeom>
        </p:spPr>
        <p:txBody>
          <a:bodyPr vert="horz" lIns="91440" tIns="45720" rIns="91440" bIns="45720" rtlCol="0" anchor="b">
            <a:normAutofit/>
          </a:bodyPr>
          <a:lstStyle/>
          <a:p>
            <a:r>
              <a:rPr lang="en-GB" noProof="0" dirty="0" err="1" smtClean="0"/>
              <a:t>Muokkaa</a:t>
            </a:r>
            <a:r>
              <a:rPr lang="en-GB" noProof="0" dirty="0" smtClean="0"/>
              <a:t> </a:t>
            </a:r>
            <a:r>
              <a:rPr lang="en-GB" noProof="0" dirty="0" err="1" smtClean="0"/>
              <a:t>perustyyl</a:t>
            </a:r>
            <a:r>
              <a:rPr lang="en-GB" noProof="0" dirty="0" smtClean="0"/>
              <a:t>. </a:t>
            </a:r>
            <a:r>
              <a:rPr lang="en-GB" noProof="0" dirty="0" err="1" smtClean="0"/>
              <a:t>napsautt</a:t>
            </a:r>
            <a:r>
              <a:rPr lang="en-GB" noProof="0" dirty="0" smtClean="0"/>
              <a:t>.</a:t>
            </a:r>
            <a:endParaRPr lang="en-GB" noProof="0" dirty="0"/>
          </a:p>
        </p:txBody>
      </p:sp>
      <p:sp>
        <p:nvSpPr>
          <p:cNvPr id="3" name="Tekstin paikkamerkki 2"/>
          <p:cNvSpPr>
            <a:spLocks noGrp="1"/>
          </p:cNvSpPr>
          <p:nvPr>
            <p:ph type="body" idx="1"/>
          </p:nvPr>
        </p:nvSpPr>
        <p:spPr>
          <a:xfrm>
            <a:off x="324000" y="914400"/>
            <a:ext cx="8424000" cy="3600000"/>
          </a:xfrm>
          <a:prstGeom prst="rect">
            <a:avLst/>
          </a:prstGeom>
        </p:spPr>
        <p:txBody>
          <a:bodyPr vert="horz" lIns="91440" tIns="45720" rIns="91440" bIns="45720" rtlCol="0">
            <a:normAutofit/>
          </a:bodyPr>
          <a:lstStyle/>
          <a:p>
            <a:pPr lvl="0"/>
            <a:r>
              <a:rPr lang="en-GB" noProof="0" dirty="0" err="1" smtClean="0"/>
              <a:t>Muokkaa</a:t>
            </a:r>
            <a:r>
              <a:rPr lang="en-GB" noProof="0" dirty="0" smtClean="0"/>
              <a:t> </a:t>
            </a:r>
            <a:r>
              <a:rPr lang="en-GB" noProof="0" dirty="0" err="1" smtClean="0"/>
              <a:t>tekstin</a:t>
            </a:r>
            <a:r>
              <a:rPr lang="en-GB" noProof="0" dirty="0" smtClean="0"/>
              <a:t> </a:t>
            </a:r>
            <a:r>
              <a:rPr lang="en-GB" noProof="0" dirty="0" err="1" smtClean="0"/>
              <a:t>perustyylejä</a:t>
            </a:r>
            <a:r>
              <a:rPr lang="en-GB" noProof="0" dirty="0" smtClean="0"/>
              <a:t> </a:t>
            </a:r>
            <a:r>
              <a:rPr lang="en-GB" noProof="0" dirty="0" err="1" smtClean="0"/>
              <a:t>napsauttamalla</a:t>
            </a:r>
            <a:endParaRPr lang="en-GB" noProof="0" dirty="0" smtClean="0"/>
          </a:p>
          <a:p>
            <a:pPr lvl="1"/>
            <a:r>
              <a:rPr lang="en-GB" noProof="0" dirty="0" err="1" smtClean="0"/>
              <a:t>toinen</a:t>
            </a:r>
            <a:r>
              <a:rPr lang="en-GB" noProof="0" dirty="0" smtClean="0"/>
              <a:t> </a:t>
            </a:r>
            <a:r>
              <a:rPr lang="en-GB" noProof="0" dirty="0" err="1" smtClean="0"/>
              <a:t>taso</a:t>
            </a:r>
            <a:endParaRPr lang="en-GB" noProof="0" dirty="0" smtClean="0"/>
          </a:p>
          <a:p>
            <a:pPr lvl="2"/>
            <a:r>
              <a:rPr lang="en-GB" noProof="0" dirty="0" err="1" smtClean="0"/>
              <a:t>kolmas</a:t>
            </a:r>
            <a:r>
              <a:rPr lang="en-GB" noProof="0" dirty="0" smtClean="0"/>
              <a:t> </a:t>
            </a:r>
            <a:r>
              <a:rPr lang="en-GB" noProof="0" dirty="0" err="1" smtClean="0"/>
              <a:t>taso</a:t>
            </a:r>
            <a:endParaRPr lang="en-GB" noProof="0" dirty="0" smtClean="0"/>
          </a:p>
          <a:p>
            <a:pPr lvl="3"/>
            <a:r>
              <a:rPr lang="en-GB" noProof="0" dirty="0" err="1" smtClean="0"/>
              <a:t>neljäs</a:t>
            </a:r>
            <a:r>
              <a:rPr lang="en-GB" noProof="0" dirty="0" smtClean="0"/>
              <a:t> </a:t>
            </a:r>
            <a:r>
              <a:rPr lang="en-GB" noProof="0" dirty="0" err="1" smtClean="0"/>
              <a:t>taso</a:t>
            </a:r>
            <a:endParaRPr lang="en-GB" noProof="0" dirty="0" smtClean="0"/>
          </a:p>
          <a:p>
            <a:pPr lvl="4"/>
            <a:r>
              <a:rPr lang="en-GB" noProof="0" dirty="0" err="1" smtClean="0"/>
              <a:t>viides</a:t>
            </a:r>
            <a:r>
              <a:rPr lang="en-GB" noProof="0" dirty="0" smtClean="0"/>
              <a:t> </a:t>
            </a:r>
            <a:r>
              <a:rPr lang="en-GB" noProof="0" dirty="0" err="1" smtClean="0"/>
              <a:t>taso</a:t>
            </a:r>
            <a:endParaRPr lang="en-GB" noProof="0" dirty="0"/>
          </a:p>
        </p:txBody>
      </p:sp>
      <p:sp>
        <p:nvSpPr>
          <p:cNvPr id="6" name="Dian numeron paikkamerkki 5"/>
          <p:cNvSpPr>
            <a:spLocks noGrp="1"/>
          </p:cNvSpPr>
          <p:nvPr>
            <p:ph type="sldNum" sz="quarter" idx="4"/>
          </p:nvPr>
        </p:nvSpPr>
        <p:spPr>
          <a:xfrm>
            <a:off x="6686872" y="4694400"/>
            <a:ext cx="2133600" cy="273844"/>
          </a:xfrm>
          <a:prstGeom prst="rect">
            <a:avLst/>
          </a:prstGeom>
        </p:spPr>
        <p:txBody>
          <a:bodyPr vert="horz" lIns="91440" tIns="45720" rIns="91440" bIns="45720" rtlCol="0" anchor="ctr"/>
          <a:lstStyle>
            <a:lvl1pPr algn="r">
              <a:defRPr sz="1100" b="1">
                <a:solidFill>
                  <a:srgbClr val="D3D6D7"/>
                </a:solidFill>
                <a:latin typeface="Source Sans Pro" pitchFamily="34" charset="0"/>
              </a:defRPr>
            </a:lvl1pPr>
          </a:lstStyle>
          <a:p>
            <a:fld id="{396A2528-BFCE-4DA1-8CA6-E7CCE78C7A79}" type="slidenum">
              <a:rPr lang="en-GB" noProof="0" smtClean="0"/>
              <a:pPr/>
              <a:t>‹#›</a:t>
            </a:fld>
            <a:endParaRPr lang="en-GB" noProof="0" dirty="0"/>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81"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xStyles>
    <p:titleStyle>
      <a:lvl1pPr algn="l" defTabSz="914400" rtl="0" eaLnBrk="1" latinLnBrk="0" hangingPunct="1">
        <a:spcBef>
          <a:spcPct val="0"/>
        </a:spcBef>
        <a:buNone/>
        <a:defRPr sz="2800" kern="1200">
          <a:solidFill>
            <a:srgbClr val="314249"/>
          </a:solidFill>
          <a:latin typeface="Source Sans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rgbClr val="314249"/>
          </a:solidFill>
          <a:latin typeface="Source Sans Pro" pitchFamily="34" charset="0"/>
          <a:ea typeface="+mn-ea"/>
          <a:cs typeface="+mn-cs"/>
        </a:defRPr>
      </a:lvl1pPr>
      <a:lvl2pPr marL="742950" indent="-285750" algn="l" defTabSz="914400" rtl="0" eaLnBrk="1" latinLnBrk="0" hangingPunct="1">
        <a:spcBef>
          <a:spcPct val="20000"/>
        </a:spcBef>
        <a:buFont typeface="Source Sans Pro" pitchFamily="34" charset="0"/>
        <a:buChar char="/"/>
        <a:defRPr sz="2000" kern="1200">
          <a:solidFill>
            <a:srgbClr val="314249"/>
          </a:solidFill>
          <a:latin typeface="Source Sans Pro" pitchFamily="34" charset="0"/>
          <a:ea typeface="+mn-ea"/>
          <a:cs typeface="+mn-cs"/>
        </a:defRPr>
      </a:lvl2pPr>
      <a:lvl3pPr marL="1143000" indent="-228600" algn="l" defTabSz="914400" rtl="0" eaLnBrk="1" latinLnBrk="0" hangingPunct="1">
        <a:spcBef>
          <a:spcPct val="20000"/>
        </a:spcBef>
        <a:buFont typeface="Source Sans Pro" pitchFamily="34" charset="0"/>
        <a:buChar char="/"/>
        <a:defRPr sz="2000" kern="1200">
          <a:solidFill>
            <a:srgbClr val="314249"/>
          </a:solidFill>
          <a:latin typeface="Source Sans Pro" pitchFamily="34" charset="0"/>
          <a:ea typeface="+mn-ea"/>
          <a:cs typeface="+mn-cs"/>
        </a:defRPr>
      </a:lvl3pPr>
      <a:lvl4pPr marL="1600200" indent="-228600" algn="l" defTabSz="914400" rtl="0" eaLnBrk="1" latinLnBrk="0" hangingPunct="1">
        <a:spcBef>
          <a:spcPct val="20000"/>
        </a:spcBef>
        <a:buFont typeface="Source Sans Pro" pitchFamily="34" charset="0"/>
        <a:buChar char="/"/>
        <a:defRPr sz="2000" kern="1200">
          <a:solidFill>
            <a:srgbClr val="314249"/>
          </a:solidFill>
          <a:latin typeface="Source Sans Pro" pitchFamily="34" charset="0"/>
          <a:ea typeface="+mn-ea"/>
          <a:cs typeface="+mn-cs"/>
        </a:defRPr>
      </a:lvl4pPr>
      <a:lvl5pPr marL="2057400" indent="-228600" algn="l" defTabSz="914400" rtl="0" eaLnBrk="1" latinLnBrk="0" hangingPunct="1">
        <a:spcBef>
          <a:spcPct val="20000"/>
        </a:spcBef>
        <a:buFont typeface="Source Sans Pro" pitchFamily="34" charset="0"/>
        <a:buChar char="/"/>
        <a:defRPr sz="2000" kern="1200">
          <a:solidFill>
            <a:srgbClr val="314249"/>
          </a:solidFill>
          <a:latin typeface="Source Sans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ebaim.org/standards/wcag/checklist" TargetMode="External"/><Relationship Id="rId4" Type="http://schemas.openxmlformats.org/officeDocument/2006/relationships/hyperlink" Target="http://wave.webaim.org/extension/" TargetMode="External"/><Relationship Id="rId5" Type="http://schemas.openxmlformats.org/officeDocument/2006/relationships/hyperlink" Target="https://tenon.io/" TargetMode="External"/><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hyperlink" Target="https://www.paciellogroup.com/blog/2015/01/basic-screen-reader-commands-for-accessibility-tes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hyperlink" Target="mailto:benjy.stanton@leadin.co.uk"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hyperlink" Target="https://www.microsoft.com/en-us/design/practice#howwemake-se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4249"/>
        </a:solidFill>
        <a:effectLst/>
      </p:bgPr>
    </p:bg>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GB" dirty="0" smtClean="0"/>
              <a:t>Accessibility is not boring or difficult. </a:t>
            </a:r>
            <a:br>
              <a:rPr lang="en-GB" dirty="0" smtClean="0"/>
            </a:br>
            <a:r>
              <a:rPr lang="en-GB" dirty="0" smtClean="0"/>
              <a:t>It’s the right thing to do.</a:t>
            </a:r>
            <a:endParaRPr lang="en-GB" dirty="0"/>
          </a:p>
        </p:txBody>
      </p:sp>
      <p:sp>
        <p:nvSpPr>
          <p:cNvPr id="5" name="Alatunnisteen paikkamerkki 4"/>
          <p:cNvSpPr>
            <a:spLocks noGrp="1"/>
          </p:cNvSpPr>
          <p:nvPr>
            <p:ph type="ftr" sz="quarter" idx="11"/>
          </p:nvPr>
        </p:nvSpPr>
        <p:spPr>
          <a:xfrm>
            <a:off x="468000" y="4672800"/>
            <a:ext cx="7488376" cy="274637"/>
          </a:xfrm>
        </p:spPr>
        <p:txBody>
          <a:bodyPr/>
          <a:lstStyle/>
          <a:p>
            <a:r>
              <a:rPr lang="en-GB" sz="1600" dirty="0" smtClean="0"/>
              <a:t>Benjy Stanton</a:t>
            </a:r>
            <a:endParaRPr lang="en-GB"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b="0" dirty="0" smtClean="0"/>
              <a:t>Different types of access needs</a:t>
            </a:r>
            <a:endParaRPr lang="en-US" b="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295" y="1131590"/>
            <a:ext cx="1512168" cy="15121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7295" y="3012148"/>
            <a:ext cx="1512168" cy="151216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1131590"/>
            <a:ext cx="1512168" cy="151216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520" y="2929007"/>
            <a:ext cx="1512168" cy="1512168"/>
          </a:xfrm>
          <a:prstGeom prst="rect">
            <a:avLst/>
          </a:prstGeom>
        </p:spPr>
      </p:pic>
      <p:sp>
        <p:nvSpPr>
          <p:cNvPr id="9" name="Rectangle 8"/>
          <p:cNvSpPr/>
          <p:nvPr/>
        </p:nvSpPr>
        <p:spPr>
          <a:xfrm>
            <a:off x="1763689" y="1426009"/>
            <a:ext cx="2376264" cy="923330"/>
          </a:xfrm>
          <a:prstGeom prst="rect">
            <a:avLst/>
          </a:prstGeom>
        </p:spPr>
        <p:txBody>
          <a:bodyPr wrap="square">
            <a:spAutoFit/>
          </a:bodyPr>
          <a:lstStyle/>
          <a:p>
            <a:r>
              <a:rPr lang="en-US" b="1" dirty="0" smtClean="0">
                <a:solidFill>
                  <a:srgbClr val="314249"/>
                </a:solidFill>
              </a:rPr>
              <a:t>Vision</a:t>
            </a:r>
            <a:br>
              <a:rPr lang="en-US" b="1" dirty="0" smtClean="0">
                <a:solidFill>
                  <a:srgbClr val="314249"/>
                </a:solidFill>
              </a:rPr>
            </a:br>
            <a:r>
              <a:rPr lang="en-US" dirty="0" smtClean="0">
                <a:solidFill>
                  <a:srgbClr val="314249"/>
                </a:solidFill>
              </a:rPr>
              <a:t>Blind</a:t>
            </a:r>
            <a:r>
              <a:rPr lang="en-US" dirty="0">
                <a:solidFill>
                  <a:srgbClr val="314249"/>
                </a:solidFill>
              </a:rPr>
              <a:t>, partially sighted, visually </a:t>
            </a:r>
            <a:r>
              <a:rPr lang="en-US" dirty="0" smtClean="0">
                <a:solidFill>
                  <a:srgbClr val="314249"/>
                </a:solidFill>
              </a:rPr>
              <a:t>impaired </a:t>
            </a:r>
            <a:endParaRPr lang="en-US" dirty="0">
              <a:solidFill>
                <a:srgbClr val="314249"/>
              </a:solidFill>
            </a:endParaRPr>
          </a:p>
        </p:txBody>
      </p:sp>
      <p:sp>
        <p:nvSpPr>
          <p:cNvPr id="11" name="Rectangle 10"/>
          <p:cNvSpPr/>
          <p:nvPr/>
        </p:nvSpPr>
        <p:spPr>
          <a:xfrm>
            <a:off x="1763688" y="3223426"/>
            <a:ext cx="2505977" cy="923330"/>
          </a:xfrm>
          <a:prstGeom prst="rect">
            <a:avLst/>
          </a:prstGeom>
        </p:spPr>
        <p:txBody>
          <a:bodyPr wrap="square">
            <a:spAutoFit/>
          </a:bodyPr>
          <a:lstStyle/>
          <a:p>
            <a:r>
              <a:rPr lang="en-US" b="1" dirty="0">
                <a:solidFill>
                  <a:srgbClr val="314249"/>
                </a:solidFill>
              </a:rPr>
              <a:t>Hearing</a:t>
            </a:r>
          </a:p>
          <a:p>
            <a:r>
              <a:rPr lang="en-US" dirty="0">
                <a:solidFill>
                  <a:srgbClr val="314249"/>
                </a:solidFill>
              </a:rPr>
              <a:t>Deaf, </a:t>
            </a:r>
            <a:r>
              <a:rPr lang="en-US" dirty="0" smtClean="0">
                <a:solidFill>
                  <a:srgbClr val="314249"/>
                </a:solidFill>
              </a:rPr>
              <a:t>hearing </a:t>
            </a:r>
            <a:r>
              <a:rPr lang="en-US" dirty="0">
                <a:solidFill>
                  <a:srgbClr val="314249"/>
                </a:solidFill>
              </a:rPr>
              <a:t>impairment</a:t>
            </a:r>
          </a:p>
        </p:txBody>
      </p:sp>
      <p:sp>
        <p:nvSpPr>
          <p:cNvPr id="13" name="Rectangle 12"/>
          <p:cNvSpPr/>
          <p:nvPr/>
        </p:nvSpPr>
        <p:spPr>
          <a:xfrm>
            <a:off x="6194756" y="1426009"/>
            <a:ext cx="2446973" cy="923330"/>
          </a:xfrm>
          <a:prstGeom prst="rect">
            <a:avLst/>
          </a:prstGeom>
        </p:spPr>
        <p:txBody>
          <a:bodyPr wrap="square">
            <a:spAutoFit/>
          </a:bodyPr>
          <a:lstStyle/>
          <a:p>
            <a:r>
              <a:rPr lang="en-US" b="1" dirty="0" smtClean="0">
                <a:solidFill>
                  <a:srgbClr val="314249"/>
                </a:solidFill>
              </a:rPr>
              <a:t>Motor</a:t>
            </a:r>
          </a:p>
          <a:p>
            <a:r>
              <a:rPr lang="en-US" dirty="0" smtClean="0">
                <a:solidFill>
                  <a:srgbClr val="314249"/>
                </a:solidFill>
              </a:rPr>
              <a:t>Parkinson’s</a:t>
            </a:r>
            <a:r>
              <a:rPr lang="en-US" dirty="0">
                <a:solidFill>
                  <a:srgbClr val="314249"/>
                </a:solidFill>
              </a:rPr>
              <a:t>, cerebral palsy, arthritis</a:t>
            </a:r>
          </a:p>
        </p:txBody>
      </p:sp>
      <p:sp>
        <p:nvSpPr>
          <p:cNvPr id="14" name="Rectangle 13"/>
          <p:cNvSpPr/>
          <p:nvPr/>
        </p:nvSpPr>
        <p:spPr>
          <a:xfrm>
            <a:off x="6229483" y="3223426"/>
            <a:ext cx="2446973" cy="923330"/>
          </a:xfrm>
          <a:prstGeom prst="rect">
            <a:avLst/>
          </a:prstGeom>
        </p:spPr>
        <p:txBody>
          <a:bodyPr wrap="square">
            <a:spAutoFit/>
          </a:bodyPr>
          <a:lstStyle/>
          <a:p>
            <a:r>
              <a:rPr lang="en-US" b="1" dirty="0" smtClean="0">
                <a:solidFill>
                  <a:srgbClr val="314249"/>
                </a:solidFill>
              </a:rPr>
              <a:t>Cognitive</a:t>
            </a:r>
          </a:p>
          <a:p>
            <a:r>
              <a:rPr lang="en-US" dirty="0" smtClean="0">
                <a:solidFill>
                  <a:srgbClr val="314249"/>
                </a:solidFill>
              </a:rPr>
              <a:t>Autistic</a:t>
            </a:r>
            <a:r>
              <a:rPr lang="en-US" dirty="0">
                <a:solidFill>
                  <a:srgbClr val="314249"/>
                </a:solidFill>
              </a:rPr>
              <a:t>, dyslexic, learning difficulties</a:t>
            </a:r>
          </a:p>
        </p:txBody>
      </p:sp>
    </p:spTree>
    <p:extLst>
      <p:ext uri="{BB962C8B-B14F-4D97-AF65-F5344CB8AC3E}">
        <p14:creationId xmlns:p14="http://schemas.microsoft.com/office/powerpoint/2010/main" val="697647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US" dirty="0"/>
              <a:t>Four Principles of Accessibility</a:t>
            </a:r>
          </a:p>
        </p:txBody>
      </p:sp>
    </p:spTree>
    <p:extLst>
      <p:ext uri="{BB962C8B-B14F-4D97-AF65-F5344CB8AC3E}">
        <p14:creationId xmlns:p14="http://schemas.microsoft.com/office/powerpoint/2010/main" val="1129026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D09"/>
        </a:solidFill>
        <a:effectLst/>
      </p:bgPr>
    </p:bg>
    <p:spTree>
      <p:nvGrpSpPr>
        <p:cNvPr id="1" name=""/>
        <p:cNvGrpSpPr/>
        <p:nvPr/>
      </p:nvGrpSpPr>
      <p:grpSpPr>
        <a:xfrm>
          <a:off x="0" y="0"/>
          <a:ext cx="0" cy="0"/>
          <a:chOff x="0" y="0"/>
          <a:chExt cx="0" cy="0"/>
        </a:xfrm>
      </p:grpSpPr>
      <p:pic>
        <p:nvPicPr>
          <p:cNvPr id="4" name="Shape 354"/>
          <p:cNvPicPr preferRelativeResize="0"/>
          <p:nvPr/>
        </p:nvPicPr>
        <p:blipFill>
          <a:blip r:embed="rId3">
            <a:alphaModFix/>
          </a:blip>
          <a:stretch>
            <a:fillRect/>
          </a:stretch>
        </p:blipFill>
        <p:spPr>
          <a:xfrm>
            <a:off x="1387954" y="255723"/>
            <a:ext cx="6255604" cy="4691714"/>
          </a:xfrm>
          <a:prstGeom prst="rect">
            <a:avLst/>
          </a:prstGeom>
          <a:noFill/>
          <a:ln>
            <a:noFill/>
          </a:ln>
        </p:spPr>
      </p:pic>
      <p:sp>
        <p:nvSpPr>
          <p:cNvPr id="8" name="Alatunnisteen paikkamerkki 4"/>
          <p:cNvSpPr txBox="1">
            <a:spLocks/>
          </p:cNvSpPr>
          <p:nvPr/>
        </p:nvSpPr>
        <p:spPr>
          <a:xfrm>
            <a:off x="323528" y="4672800"/>
            <a:ext cx="6336000" cy="274637"/>
          </a:xfrm>
          <a:prstGeom prst="rect">
            <a:avLst/>
          </a:prstGeom>
        </p:spPr>
        <p:txBody>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smtClean="0">
                <a:latin typeface="Source Sans Pro" charset="0"/>
                <a:ea typeface="Source Sans Pro" charset="0"/>
                <a:cs typeface="Source Sans Pro" charset="0"/>
              </a:rPr>
              <a:t>Stephen McCarthy, Designer, GDS</a:t>
            </a:r>
            <a:endParaRPr lang="en-GB" sz="1600" dirty="0">
              <a:latin typeface="Source Sans Pro" charset="0"/>
              <a:ea typeface="Source Sans Pro" charset="0"/>
              <a:cs typeface="Source Sans Pro" charset="0"/>
            </a:endParaRPr>
          </a:p>
        </p:txBody>
      </p:sp>
    </p:spTree>
    <p:extLst>
      <p:ext uri="{BB962C8B-B14F-4D97-AF65-F5344CB8AC3E}">
        <p14:creationId xmlns:p14="http://schemas.microsoft.com/office/powerpoint/2010/main" val="1805823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GB" dirty="0" smtClean="0"/>
              <a:t>Assistive Technology</a:t>
            </a:r>
            <a:endParaRPr lang="en-GB" dirty="0"/>
          </a:p>
        </p:txBody>
      </p:sp>
    </p:spTree>
    <p:extLst>
      <p:ext uri="{BB962C8B-B14F-4D97-AF65-F5344CB8AC3E}">
        <p14:creationId xmlns:p14="http://schemas.microsoft.com/office/powerpoint/2010/main" val="51097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GB" dirty="0" smtClean="0"/>
              <a:t>Assistive technology</a:t>
            </a:r>
            <a:endParaRPr lang="en-GB" dirty="0"/>
          </a:p>
        </p:txBody>
      </p:sp>
      <p:sp>
        <p:nvSpPr>
          <p:cNvPr id="3" name="Sisällön paikkamerkki 2"/>
          <p:cNvSpPr>
            <a:spLocks noGrp="1"/>
          </p:cNvSpPr>
          <p:nvPr>
            <p:ph idx="1"/>
          </p:nvPr>
        </p:nvSpPr>
        <p:spPr>
          <a:xfrm>
            <a:off x="324000" y="1131590"/>
            <a:ext cx="4824064" cy="3382810"/>
          </a:xfrm>
        </p:spPr>
        <p:txBody>
          <a:bodyPr>
            <a:normAutofit/>
          </a:bodyPr>
          <a:lstStyle/>
          <a:p>
            <a:r>
              <a:rPr lang="en-GB" dirty="0" smtClean="0"/>
              <a:t>Screen readers</a:t>
            </a:r>
          </a:p>
          <a:p>
            <a:r>
              <a:rPr lang="en-GB" dirty="0" smtClean="0"/>
              <a:t>Screen magnifiers</a:t>
            </a:r>
          </a:p>
          <a:p>
            <a:r>
              <a:rPr lang="en-GB" dirty="0" smtClean="0"/>
              <a:t>Voice input</a:t>
            </a:r>
          </a:p>
          <a:p>
            <a:r>
              <a:rPr lang="en-GB" dirty="0" smtClean="0"/>
              <a:t>Navigate using a keyboard (no mouse)</a:t>
            </a:r>
            <a:endParaRPr lang="en-GB" dirty="0"/>
          </a:p>
          <a:p>
            <a:r>
              <a:rPr lang="en-GB" dirty="0" smtClean="0"/>
              <a:t>Increased font size</a:t>
            </a:r>
          </a:p>
          <a:p>
            <a:r>
              <a:rPr lang="en-GB" dirty="0" smtClean="0"/>
              <a:t>High contrast mode</a:t>
            </a:r>
          </a:p>
          <a:p>
            <a:endParaRPr lang="en-GB" dirty="0" smtClean="0"/>
          </a:p>
        </p:txBody>
      </p:sp>
    </p:spTree>
    <p:extLst>
      <p:ext uri="{BB962C8B-B14F-4D97-AF65-F5344CB8AC3E}">
        <p14:creationId xmlns:p14="http://schemas.microsoft.com/office/powerpoint/2010/main" val="1574202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552" y="-2540818"/>
            <a:ext cx="9540552" cy="9540552"/>
          </a:xfrm>
          <a:prstGeom prst="rect">
            <a:avLst/>
          </a:prstGeom>
        </p:spPr>
      </p:pic>
    </p:spTree>
    <p:extLst>
      <p:ext uri="{BB962C8B-B14F-4D97-AF65-F5344CB8AC3E}">
        <p14:creationId xmlns:p14="http://schemas.microsoft.com/office/powerpoint/2010/main" val="726734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GB" dirty="0" smtClean="0"/>
              <a:t>Creating accessible things</a:t>
            </a:r>
            <a:endParaRPr lang="en-GB" dirty="0"/>
          </a:p>
        </p:txBody>
      </p:sp>
    </p:spTree>
    <p:extLst>
      <p:ext uri="{BB962C8B-B14F-4D97-AF65-F5344CB8AC3E}">
        <p14:creationId xmlns:p14="http://schemas.microsoft.com/office/powerpoint/2010/main" val="1664234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 y="-1"/>
            <a:ext cx="9143165" cy="6095443"/>
          </a:xfrm>
          <a:prstGeom prst="rect">
            <a:avLst/>
          </a:prstGeom>
        </p:spPr>
      </p:pic>
      <p:sp>
        <p:nvSpPr>
          <p:cNvPr id="3" name="Rectangle 2"/>
          <p:cNvSpPr/>
          <p:nvPr/>
        </p:nvSpPr>
        <p:spPr>
          <a:xfrm>
            <a:off x="467544" y="4227934"/>
            <a:ext cx="3960440" cy="323165"/>
          </a:xfrm>
          <a:prstGeom prst="rect">
            <a:avLst/>
          </a:prstGeom>
          <a:solidFill>
            <a:srgbClr val="314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67544" y="4552841"/>
            <a:ext cx="4680520" cy="323165"/>
          </a:xfrm>
          <a:prstGeom prst="rect">
            <a:avLst/>
          </a:prstGeom>
          <a:solidFill>
            <a:srgbClr val="314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467544" y="4227934"/>
            <a:ext cx="4608512" cy="646331"/>
          </a:xfrm>
          <a:prstGeom prst="rect">
            <a:avLst/>
          </a:prstGeom>
        </p:spPr>
        <p:txBody>
          <a:bodyPr wrap="square">
            <a:spAutoFit/>
          </a:bodyPr>
          <a:lstStyle/>
          <a:p>
            <a:pPr>
              <a:defRPr/>
            </a:pPr>
            <a:r>
              <a:rPr lang="en-GB" b="1" dirty="0" smtClean="0">
                <a:solidFill>
                  <a:schemeClr val="bg1"/>
                </a:solidFill>
                <a:latin typeface="Source Sans Pro Semibold" charset="0"/>
                <a:ea typeface="Source Sans Pro Semibold" charset="0"/>
                <a:cs typeface="Source Sans Pro Semibold" charset="0"/>
              </a:rPr>
              <a:t>Accessibility is like a blueberry muffin, </a:t>
            </a:r>
          </a:p>
          <a:p>
            <a:pPr>
              <a:defRPr/>
            </a:pPr>
            <a:r>
              <a:rPr lang="en-GB" b="1" dirty="0" smtClean="0">
                <a:solidFill>
                  <a:schemeClr val="bg1"/>
                </a:solidFill>
                <a:latin typeface="Source Sans Pro Semibold" charset="0"/>
                <a:ea typeface="Source Sans Pro Semibold" charset="0"/>
                <a:cs typeface="Source Sans Pro Semibold" charset="0"/>
              </a:rPr>
              <a:t>you can’t push the blueberries in afterwards</a:t>
            </a:r>
            <a:endParaRPr lang="en-GB" b="1" dirty="0">
              <a:solidFill>
                <a:schemeClr val="bg1"/>
              </a:solidFill>
              <a:latin typeface="Source Sans Pro Semibold" charset="0"/>
              <a:ea typeface="Source Sans Pro Semibold" charset="0"/>
              <a:cs typeface="Source Sans Pro Semibold" charset="0"/>
            </a:endParaRPr>
          </a:p>
        </p:txBody>
      </p:sp>
    </p:spTree>
    <p:extLst>
      <p:ext uri="{BB962C8B-B14F-4D97-AF65-F5344CB8AC3E}">
        <p14:creationId xmlns:p14="http://schemas.microsoft.com/office/powerpoint/2010/main" val="839123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F1EF"/>
        </a:solid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r>
              <a:rPr lang="en-GB" dirty="0" smtClean="0"/>
              <a:t>Accessible Service Production</a:t>
            </a:r>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288" y="1275606"/>
            <a:ext cx="2424480" cy="275784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969" y="1275606"/>
            <a:ext cx="2424480" cy="2757846"/>
          </a:xfrm>
          <a:prstGeom prst="rect">
            <a:avLst/>
          </a:prstGeom>
        </p:spPr>
      </p:pic>
      <p:sp>
        <p:nvSpPr>
          <p:cNvPr id="13" name="Rectangle 12"/>
          <p:cNvSpPr/>
          <p:nvPr/>
        </p:nvSpPr>
        <p:spPr>
          <a:xfrm>
            <a:off x="478969" y="4176526"/>
            <a:ext cx="2424480" cy="584775"/>
          </a:xfrm>
          <a:prstGeom prst="rect">
            <a:avLst/>
          </a:prstGeom>
        </p:spPr>
        <p:txBody>
          <a:bodyPr wrap="square">
            <a:spAutoFit/>
          </a:bodyPr>
          <a:lstStyle/>
          <a:p>
            <a:pPr algn="ctr"/>
            <a:r>
              <a:rPr lang="en-GB" sz="1600" dirty="0">
                <a:solidFill>
                  <a:srgbClr val="314249"/>
                </a:solidFill>
                <a:latin typeface="Source Sans Pro" charset="0"/>
                <a:ea typeface="Source Sans Pro" charset="0"/>
                <a:cs typeface="Source Sans Pro" charset="0"/>
              </a:rPr>
              <a:t>Think about accessibility from </a:t>
            </a:r>
            <a:r>
              <a:rPr lang="en-GB" sz="1600" dirty="0" smtClean="0">
                <a:solidFill>
                  <a:srgbClr val="314249"/>
                </a:solidFill>
                <a:latin typeface="Source Sans Pro" charset="0"/>
                <a:ea typeface="Source Sans Pro" charset="0"/>
                <a:cs typeface="Source Sans Pro" charset="0"/>
              </a:rPr>
              <a:t>the </a:t>
            </a:r>
            <a:r>
              <a:rPr lang="en-GB" sz="1600" dirty="0">
                <a:solidFill>
                  <a:srgbClr val="314249"/>
                </a:solidFill>
                <a:latin typeface="Source Sans Pro" charset="0"/>
                <a:ea typeface="Source Sans Pro" charset="0"/>
                <a:cs typeface="Source Sans Pro" charset="0"/>
              </a:rPr>
              <a:t>start</a:t>
            </a:r>
          </a:p>
        </p:txBody>
      </p:sp>
      <p:sp>
        <p:nvSpPr>
          <p:cNvPr id="14" name="Rectangle 13"/>
          <p:cNvSpPr/>
          <p:nvPr/>
        </p:nvSpPr>
        <p:spPr>
          <a:xfrm>
            <a:off x="478968" y="2469863"/>
            <a:ext cx="2424480" cy="369332"/>
          </a:xfrm>
          <a:prstGeom prst="rect">
            <a:avLst/>
          </a:prstGeom>
        </p:spPr>
        <p:txBody>
          <a:bodyPr wrap="square">
            <a:spAutoFit/>
          </a:bodyPr>
          <a:lstStyle/>
          <a:p>
            <a:pPr algn="ctr"/>
            <a:r>
              <a:rPr lang="en-GB" b="1" dirty="0">
                <a:solidFill>
                  <a:srgbClr val="314249"/>
                </a:solidFill>
              </a:rPr>
              <a:t>Pre-Production</a:t>
            </a:r>
          </a:p>
        </p:txBody>
      </p:sp>
      <p:sp>
        <p:nvSpPr>
          <p:cNvPr id="15" name="Rectangle 14"/>
          <p:cNvSpPr/>
          <p:nvPr/>
        </p:nvSpPr>
        <p:spPr>
          <a:xfrm>
            <a:off x="3359288" y="4176526"/>
            <a:ext cx="2424480" cy="584775"/>
          </a:xfrm>
          <a:prstGeom prst="rect">
            <a:avLst/>
          </a:prstGeom>
        </p:spPr>
        <p:txBody>
          <a:bodyPr wrap="square">
            <a:spAutoFit/>
          </a:bodyPr>
          <a:lstStyle/>
          <a:p>
            <a:pPr algn="ctr"/>
            <a:r>
              <a:rPr lang="en-GB" sz="1600" dirty="0" smtClean="0">
                <a:solidFill>
                  <a:srgbClr val="314249"/>
                </a:solidFill>
                <a:latin typeface="Source Sans Pro" charset="0"/>
                <a:ea typeface="Source Sans Pro" charset="0"/>
                <a:cs typeface="Source Sans Pro" charset="0"/>
              </a:rPr>
              <a:t>Continuously </a:t>
            </a:r>
            <a:r>
              <a:rPr lang="en-GB" sz="1600" dirty="0">
                <a:solidFill>
                  <a:srgbClr val="314249"/>
                </a:solidFill>
                <a:latin typeface="Source Sans Pro" charset="0"/>
                <a:ea typeface="Source Sans Pro" charset="0"/>
                <a:cs typeface="Source Sans Pro" charset="0"/>
              </a:rPr>
              <a:t>throughout the project</a:t>
            </a:r>
          </a:p>
        </p:txBody>
      </p:sp>
      <p:sp>
        <p:nvSpPr>
          <p:cNvPr id="16" name="Rectangle 15"/>
          <p:cNvSpPr/>
          <p:nvPr/>
        </p:nvSpPr>
        <p:spPr>
          <a:xfrm>
            <a:off x="3359287" y="2469863"/>
            <a:ext cx="2424480" cy="369332"/>
          </a:xfrm>
          <a:prstGeom prst="rect">
            <a:avLst/>
          </a:prstGeom>
        </p:spPr>
        <p:txBody>
          <a:bodyPr wrap="square">
            <a:spAutoFit/>
          </a:bodyPr>
          <a:lstStyle/>
          <a:p>
            <a:pPr algn="ctr"/>
            <a:r>
              <a:rPr lang="en-GB" b="1" dirty="0" smtClean="0">
                <a:solidFill>
                  <a:schemeClr val="bg1"/>
                </a:solidFill>
              </a:rPr>
              <a:t>Production</a:t>
            </a:r>
            <a:endParaRPr lang="en-GB" b="1" dirty="0">
              <a:solidFill>
                <a:schemeClr val="bg1"/>
              </a:solidFill>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5245" y="1255777"/>
            <a:ext cx="2441210" cy="2784106"/>
          </a:xfrm>
          <a:prstGeom prst="rect">
            <a:avLst/>
          </a:prstGeom>
        </p:spPr>
      </p:pic>
      <p:sp>
        <p:nvSpPr>
          <p:cNvPr id="22" name="Rectangle 21"/>
          <p:cNvSpPr/>
          <p:nvPr/>
        </p:nvSpPr>
        <p:spPr>
          <a:xfrm>
            <a:off x="6235245" y="4176526"/>
            <a:ext cx="2424480" cy="584775"/>
          </a:xfrm>
          <a:prstGeom prst="rect">
            <a:avLst/>
          </a:prstGeom>
        </p:spPr>
        <p:txBody>
          <a:bodyPr wrap="square">
            <a:spAutoFit/>
          </a:bodyPr>
          <a:lstStyle/>
          <a:p>
            <a:pPr algn="ctr"/>
            <a:r>
              <a:rPr lang="en-GB" sz="1600" dirty="0" smtClean="0">
                <a:solidFill>
                  <a:srgbClr val="314249"/>
                </a:solidFill>
                <a:latin typeface="Source Sans Pro" charset="0"/>
                <a:ea typeface="Source Sans Pro" charset="0"/>
                <a:cs typeface="Source Sans Pro" charset="0"/>
              </a:rPr>
              <a:t>Things get </a:t>
            </a:r>
            <a:r>
              <a:rPr lang="en-GB" sz="1600" dirty="0">
                <a:solidFill>
                  <a:srgbClr val="314249"/>
                </a:solidFill>
                <a:latin typeface="Source Sans Pro" charset="0"/>
                <a:ea typeface="Source Sans Pro" charset="0"/>
                <a:cs typeface="Source Sans Pro" charset="0"/>
              </a:rPr>
              <a:t>less accessible over time</a:t>
            </a:r>
          </a:p>
        </p:txBody>
      </p:sp>
      <p:sp>
        <p:nvSpPr>
          <p:cNvPr id="23" name="Rectangle 22"/>
          <p:cNvSpPr/>
          <p:nvPr/>
        </p:nvSpPr>
        <p:spPr>
          <a:xfrm>
            <a:off x="6251976" y="2469863"/>
            <a:ext cx="2424480" cy="369332"/>
          </a:xfrm>
          <a:prstGeom prst="rect">
            <a:avLst/>
          </a:prstGeom>
        </p:spPr>
        <p:txBody>
          <a:bodyPr wrap="square">
            <a:spAutoFit/>
          </a:bodyPr>
          <a:lstStyle/>
          <a:p>
            <a:pPr algn="ctr"/>
            <a:r>
              <a:rPr lang="en-GB" b="1" dirty="0" smtClean="0">
                <a:solidFill>
                  <a:schemeClr val="bg1"/>
                </a:solidFill>
              </a:rPr>
              <a:t>Post-Production</a:t>
            </a:r>
            <a:endParaRPr lang="en-GB" b="1" dirty="0">
              <a:solidFill>
                <a:schemeClr val="bg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29216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GB" dirty="0" smtClean="0"/>
              <a:t>Accessibility is everyone’s </a:t>
            </a:r>
            <a:r>
              <a:rPr lang="en-GB" dirty="0"/>
              <a:t>responsibility</a:t>
            </a:r>
            <a:endParaRPr lang="en-GB" dirty="0">
              <a:solidFill>
                <a:srgbClr val="314249"/>
              </a:solidFill>
            </a:endParaRPr>
          </a:p>
        </p:txBody>
      </p:sp>
      <p:sp>
        <p:nvSpPr>
          <p:cNvPr id="3" name="Sisällön paikkamerkki 2"/>
          <p:cNvSpPr>
            <a:spLocks noGrp="1"/>
          </p:cNvSpPr>
          <p:nvPr>
            <p:ph idx="1"/>
          </p:nvPr>
        </p:nvSpPr>
        <p:spPr/>
        <p:txBody>
          <a:bodyPr/>
          <a:lstStyle/>
          <a:p>
            <a:r>
              <a:rPr lang="en-GB" dirty="0"/>
              <a:t>Research</a:t>
            </a:r>
          </a:p>
          <a:p>
            <a:r>
              <a:rPr lang="en-GB" dirty="0" smtClean="0"/>
              <a:t>Design</a:t>
            </a:r>
          </a:p>
          <a:p>
            <a:r>
              <a:rPr lang="en-GB" dirty="0" smtClean="0"/>
              <a:t>Software</a:t>
            </a:r>
          </a:p>
          <a:p>
            <a:r>
              <a:rPr lang="en-GB" dirty="0" smtClean="0"/>
              <a:t>Marketing</a:t>
            </a:r>
          </a:p>
          <a:p>
            <a:r>
              <a:rPr lang="en-GB" dirty="0" smtClean="0"/>
              <a:t>Management</a:t>
            </a:r>
          </a:p>
          <a:p>
            <a:r>
              <a:rPr lang="en-GB" dirty="0" smtClean="0"/>
              <a:t>Everybody</a:t>
            </a:r>
            <a:endParaRPr lang="en-GB" dirty="0"/>
          </a:p>
          <a:p>
            <a:endParaRPr lang="en-GB" dirty="0"/>
          </a:p>
        </p:txBody>
      </p:sp>
    </p:spTree>
    <p:extLst>
      <p:ext uri="{BB962C8B-B14F-4D97-AF65-F5344CB8AC3E}">
        <p14:creationId xmlns:p14="http://schemas.microsoft.com/office/powerpoint/2010/main" val="250286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GB" dirty="0" smtClean="0"/>
              <a:t>An accessible presentation</a:t>
            </a:r>
            <a:endParaRPr lang="en-GB" dirty="0"/>
          </a:p>
        </p:txBody>
      </p:sp>
    </p:spTree>
    <p:extLst>
      <p:ext uri="{BB962C8B-B14F-4D97-AF65-F5344CB8AC3E}">
        <p14:creationId xmlns:p14="http://schemas.microsoft.com/office/powerpoint/2010/main" val="1273791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GB" dirty="0" smtClean="0"/>
              <a:t>Testing our website</a:t>
            </a:r>
            <a:endParaRPr lang="en-GB" dirty="0"/>
          </a:p>
        </p:txBody>
      </p:sp>
    </p:spTree>
    <p:extLst>
      <p:ext uri="{BB962C8B-B14F-4D97-AF65-F5344CB8AC3E}">
        <p14:creationId xmlns:p14="http://schemas.microsoft.com/office/powerpoint/2010/main" val="1338278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GB" dirty="0" smtClean="0"/>
              <a:t>Testing</a:t>
            </a:r>
            <a:endParaRPr lang="en-GB" dirty="0"/>
          </a:p>
        </p:txBody>
      </p:sp>
      <p:sp>
        <p:nvSpPr>
          <p:cNvPr id="3" name="Sisällön paikkamerkki 2"/>
          <p:cNvSpPr>
            <a:spLocks noGrp="1"/>
          </p:cNvSpPr>
          <p:nvPr>
            <p:ph idx="1"/>
          </p:nvPr>
        </p:nvSpPr>
        <p:spPr>
          <a:xfrm>
            <a:off x="324000" y="1131590"/>
            <a:ext cx="5760168" cy="3382810"/>
          </a:xfrm>
        </p:spPr>
        <p:txBody>
          <a:bodyPr>
            <a:normAutofit/>
          </a:bodyPr>
          <a:lstStyle/>
          <a:p>
            <a:r>
              <a:rPr lang="en-US" dirty="0" err="1" smtClean="0"/>
              <a:t>WebAIM’s</a:t>
            </a:r>
            <a:r>
              <a:rPr lang="en-US" dirty="0" smtClean="0"/>
              <a:t> </a:t>
            </a:r>
            <a:r>
              <a:rPr lang="en-US" dirty="0"/>
              <a:t>WCAG 2.0 Checklist </a:t>
            </a:r>
            <a:r>
              <a:rPr lang="en-US" dirty="0" smtClean="0">
                <a:hlinkClick r:id="rId3"/>
              </a:rPr>
              <a:t>webaim.org/standards/wcag/checklist</a:t>
            </a:r>
            <a:endParaRPr lang="en-GB" dirty="0" smtClean="0"/>
          </a:p>
          <a:p>
            <a:r>
              <a:rPr lang="en-GB" dirty="0" smtClean="0"/>
              <a:t>Use tools like: </a:t>
            </a:r>
          </a:p>
          <a:p>
            <a:pPr lvl="1"/>
            <a:r>
              <a:rPr lang="en-GB" dirty="0" smtClean="0"/>
              <a:t>WAVE </a:t>
            </a:r>
            <a:r>
              <a:rPr lang="en-GB" dirty="0" smtClean="0">
                <a:hlinkClick r:id="rId4"/>
              </a:rPr>
              <a:t>wave.webaim.org/extension/</a:t>
            </a:r>
            <a:endParaRPr lang="en-GB" dirty="0" smtClean="0"/>
          </a:p>
          <a:p>
            <a:pPr lvl="1"/>
            <a:r>
              <a:rPr lang="en-GB" dirty="0"/>
              <a:t>Tenon </a:t>
            </a:r>
            <a:r>
              <a:rPr lang="en-GB" dirty="0" smtClean="0">
                <a:hlinkClick r:id="rId5"/>
              </a:rPr>
              <a:t>tenon.io</a:t>
            </a:r>
            <a:endParaRPr lang="en-GB" dirty="0" smtClean="0"/>
          </a:p>
          <a:p>
            <a:r>
              <a:rPr lang="en-GB" dirty="0" smtClean="0"/>
              <a:t>Beware, </a:t>
            </a:r>
            <a:r>
              <a:rPr lang="en-GB" dirty="0"/>
              <a:t>they can only find 20% to 30% of </a:t>
            </a:r>
            <a:r>
              <a:rPr lang="en-GB" dirty="0" smtClean="0"/>
              <a:t>issues</a:t>
            </a:r>
          </a:p>
          <a:p>
            <a:r>
              <a:rPr lang="en-GB" dirty="0" smtClean="0"/>
              <a:t>We also need company-wide awareness</a:t>
            </a:r>
          </a:p>
          <a:p>
            <a:r>
              <a:rPr lang="en-GB" dirty="0" smtClean="0"/>
              <a:t>And usability testing</a:t>
            </a:r>
          </a:p>
          <a:p>
            <a:endParaRPr lang="en-GB" dirty="0" smtClean="0"/>
          </a:p>
        </p:txBody>
      </p:sp>
    </p:spTree>
    <p:extLst>
      <p:ext uri="{BB962C8B-B14F-4D97-AF65-F5344CB8AC3E}">
        <p14:creationId xmlns:p14="http://schemas.microsoft.com/office/powerpoint/2010/main" val="76078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24000" y="1131590"/>
            <a:ext cx="3959968" cy="3382810"/>
          </a:xfrm>
        </p:spPr>
        <p:txBody>
          <a:bodyPr>
            <a:normAutofit/>
          </a:bodyPr>
          <a:lstStyle/>
          <a:p>
            <a:r>
              <a:rPr lang="en-US" sz="1800" dirty="0" smtClean="0">
                <a:latin typeface="Source Sans Pro" charset="0"/>
                <a:ea typeface="Source Sans Pro" charset="0"/>
                <a:cs typeface="Source Sans Pro" charset="0"/>
              </a:rPr>
              <a:t>Alternative text is currently “Turnover”</a:t>
            </a:r>
          </a:p>
          <a:p>
            <a:r>
              <a:rPr lang="en-US" sz="1800" dirty="0" smtClean="0">
                <a:latin typeface="Source Sans Pro" charset="0"/>
                <a:ea typeface="Source Sans Pro" charset="0"/>
                <a:cs typeface="Source Sans Pro" charset="0"/>
              </a:rPr>
              <a:t>It doesn’t explain the image</a:t>
            </a:r>
          </a:p>
          <a:p>
            <a:r>
              <a:rPr lang="en-US" sz="1800" dirty="0" smtClean="0">
                <a:latin typeface="Source Sans Pro" charset="0"/>
                <a:ea typeface="Source Sans Pro" charset="0"/>
                <a:cs typeface="Source Sans Pro" charset="0"/>
              </a:rPr>
              <a:t>We could write detailed alt text, (imagine you had to describe the image to someone over the phone)</a:t>
            </a:r>
          </a:p>
          <a:p>
            <a:r>
              <a:rPr lang="en-US" sz="1800" dirty="0" smtClean="0">
                <a:latin typeface="Source Sans Pro" charset="0"/>
                <a:ea typeface="Source Sans Pro" charset="0"/>
                <a:cs typeface="Source Sans Pro" charset="0"/>
              </a:rPr>
              <a:t>Even better: rebuild the graphic in HTML and CSS</a:t>
            </a:r>
          </a:p>
          <a:p>
            <a:r>
              <a:rPr lang="en-US" sz="1800" dirty="0" smtClean="0">
                <a:latin typeface="Source Sans Pro" charset="0"/>
                <a:ea typeface="Source Sans Pro" charset="0"/>
                <a:cs typeface="Source Sans Pro" charset="0"/>
              </a:rPr>
              <a:t>The whole team would need to work together to fix this</a:t>
            </a:r>
          </a:p>
        </p:txBody>
      </p:sp>
      <p:sp>
        <p:nvSpPr>
          <p:cNvPr id="5" name="Title 4"/>
          <p:cNvSpPr>
            <a:spLocks noGrp="1"/>
          </p:cNvSpPr>
          <p:nvPr>
            <p:ph type="title"/>
          </p:nvPr>
        </p:nvSpPr>
        <p:spPr/>
        <p:txBody>
          <a:bodyPr/>
          <a:lstStyle/>
          <a:p>
            <a:r>
              <a:rPr lang="en-GB" dirty="0" smtClean="0"/>
              <a:t>Alternative text</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1378" y="1071460"/>
            <a:ext cx="3503070" cy="3503070"/>
          </a:xfrm>
          <a:prstGeom prst="rect">
            <a:avLst/>
          </a:prstGeom>
        </p:spPr>
      </p:pic>
    </p:spTree>
    <p:extLst>
      <p:ext uri="{BB962C8B-B14F-4D97-AF65-F5344CB8AC3E}">
        <p14:creationId xmlns:p14="http://schemas.microsoft.com/office/powerpoint/2010/main" val="604997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F1EF"/>
        </a:solidFill>
        <a:effectLst/>
      </p:bgPr>
    </p:bg>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t="32303"/>
          <a:stretch/>
        </p:blipFill>
        <p:spPr>
          <a:xfrm>
            <a:off x="539552" y="1059582"/>
            <a:ext cx="7988682" cy="2900449"/>
          </a:xfrm>
        </p:spPr>
      </p:pic>
    </p:spTree>
    <p:extLst>
      <p:ext uri="{BB962C8B-B14F-4D97-AF65-F5344CB8AC3E}">
        <p14:creationId xmlns:p14="http://schemas.microsoft.com/office/powerpoint/2010/main" val="1330936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24000" y="1131590"/>
            <a:ext cx="4464024" cy="3382810"/>
          </a:xfrm>
        </p:spPr>
        <p:txBody>
          <a:bodyPr>
            <a:normAutofit/>
          </a:bodyPr>
          <a:lstStyle/>
          <a:p>
            <a:r>
              <a:rPr lang="en-US" sz="1800" dirty="0" smtClean="0">
                <a:latin typeface="Source Sans Pro" charset="0"/>
                <a:ea typeface="Source Sans Pro" charset="0"/>
                <a:cs typeface="Source Sans Pro" charset="0"/>
              </a:rPr>
              <a:t>PDFs can be made accessible</a:t>
            </a:r>
          </a:p>
          <a:p>
            <a:r>
              <a:rPr lang="en-US" sz="1800" dirty="0" smtClean="0">
                <a:latin typeface="Source Sans Pro" charset="0"/>
                <a:ea typeface="Source Sans Pro" charset="0"/>
                <a:cs typeface="Source Sans Pro" charset="0"/>
              </a:rPr>
              <a:t>But they aren’t very robust</a:t>
            </a:r>
          </a:p>
          <a:p>
            <a:r>
              <a:rPr lang="en-US" sz="1800" dirty="0" smtClean="0">
                <a:latin typeface="Source Sans Pro" charset="0"/>
                <a:ea typeface="Source Sans Pro" charset="0"/>
                <a:cs typeface="Source Sans Pro" charset="0"/>
              </a:rPr>
              <a:t>They can’t be customized</a:t>
            </a:r>
          </a:p>
          <a:p>
            <a:r>
              <a:rPr lang="en-US" sz="1800" dirty="0">
                <a:latin typeface="Source Sans Pro" charset="0"/>
                <a:ea typeface="Source Sans Pro" charset="0"/>
                <a:cs typeface="Source Sans Pro" charset="0"/>
              </a:rPr>
              <a:t>T</a:t>
            </a:r>
            <a:r>
              <a:rPr lang="en-US" sz="1800" dirty="0" smtClean="0">
                <a:latin typeface="Source Sans Pro" charset="0"/>
                <a:ea typeface="Source Sans Pro" charset="0"/>
                <a:cs typeface="Source Sans Pro" charset="0"/>
              </a:rPr>
              <a:t>hey aren’t responsive</a:t>
            </a:r>
          </a:p>
          <a:p>
            <a:r>
              <a:rPr lang="en-US" sz="1800" dirty="0" smtClean="0">
                <a:latin typeface="Source Sans Pro" charset="0"/>
                <a:ea typeface="Source Sans Pro" charset="0"/>
                <a:cs typeface="Source Sans Pro" charset="0"/>
              </a:rPr>
              <a:t>Let’s turn these into web pages</a:t>
            </a:r>
          </a:p>
          <a:p>
            <a:r>
              <a:rPr lang="en-US" sz="1800" dirty="0" smtClean="0">
                <a:latin typeface="Source Sans Pro" charset="0"/>
                <a:ea typeface="Source Sans Pro" charset="0"/>
                <a:cs typeface="Source Sans Pro" charset="0"/>
              </a:rPr>
              <a:t>Better for search</a:t>
            </a:r>
          </a:p>
          <a:p>
            <a:r>
              <a:rPr lang="en-US" sz="1800" dirty="0" smtClean="0">
                <a:latin typeface="Source Sans Pro" charset="0"/>
                <a:ea typeface="Source Sans Pro" charset="0"/>
                <a:cs typeface="Source Sans Pro" charset="0"/>
              </a:rPr>
              <a:t>Could be translated by Google Translate</a:t>
            </a:r>
          </a:p>
          <a:p>
            <a:r>
              <a:rPr lang="en-US" sz="1800" dirty="0" smtClean="0">
                <a:latin typeface="Source Sans Pro" charset="0"/>
                <a:ea typeface="Source Sans Pro" charset="0"/>
                <a:cs typeface="Source Sans Pro" charset="0"/>
              </a:rPr>
              <a:t>Doesn’t need a plugin</a:t>
            </a:r>
          </a:p>
          <a:p>
            <a:r>
              <a:rPr lang="en-US" sz="1800" dirty="0" smtClean="0">
                <a:latin typeface="Source Sans Pro" charset="0"/>
                <a:ea typeface="Source Sans Pro" charset="0"/>
                <a:cs typeface="Source Sans Pro" charset="0"/>
              </a:rPr>
              <a:t>Smaller file size</a:t>
            </a:r>
          </a:p>
          <a:p>
            <a:endParaRPr lang="en-US" sz="1800" dirty="0" smtClean="0">
              <a:latin typeface="Source Sans Pro" charset="0"/>
              <a:ea typeface="Source Sans Pro" charset="0"/>
              <a:cs typeface="Source Sans Pro" charset="0"/>
            </a:endParaRPr>
          </a:p>
        </p:txBody>
      </p:sp>
      <p:sp>
        <p:nvSpPr>
          <p:cNvPr id="5" name="Title 4"/>
          <p:cNvSpPr>
            <a:spLocks noGrp="1"/>
          </p:cNvSpPr>
          <p:nvPr>
            <p:ph type="title"/>
          </p:nvPr>
        </p:nvSpPr>
        <p:spPr/>
        <p:txBody>
          <a:bodyPr/>
          <a:lstStyle/>
          <a:p>
            <a:r>
              <a:rPr lang="en-GB" dirty="0" smtClean="0"/>
              <a:t>Don’t hide content</a:t>
            </a:r>
            <a:endParaRPr lang="en-GB"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564" t="5600" r="6755" b="6201"/>
          <a:stretch/>
        </p:blipFill>
        <p:spPr>
          <a:xfrm>
            <a:off x="5098714" y="1059582"/>
            <a:ext cx="3505734" cy="3503070"/>
          </a:xfrm>
          <a:prstGeom prst="rect">
            <a:avLst/>
          </a:prstGeom>
        </p:spPr>
      </p:pic>
    </p:spTree>
    <p:extLst>
      <p:ext uri="{BB962C8B-B14F-4D97-AF65-F5344CB8AC3E}">
        <p14:creationId xmlns:p14="http://schemas.microsoft.com/office/powerpoint/2010/main" val="182000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24000" y="1131590"/>
            <a:ext cx="4175992" cy="3382810"/>
          </a:xfrm>
        </p:spPr>
        <p:txBody>
          <a:bodyPr/>
          <a:lstStyle/>
          <a:p>
            <a:r>
              <a:rPr lang="en-US" dirty="0" smtClean="0"/>
              <a:t>Links must </a:t>
            </a:r>
            <a:r>
              <a:rPr lang="en-US" dirty="0"/>
              <a:t>be </a:t>
            </a:r>
            <a:r>
              <a:rPr lang="en-US" dirty="0" smtClean="0"/>
              <a:t>unique</a:t>
            </a:r>
          </a:p>
          <a:p>
            <a:r>
              <a:rPr lang="en-US" dirty="0"/>
              <a:t>C</a:t>
            </a:r>
            <a:r>
              <a:rPr lang="en-US" dirty="0" smtClean="0"/>
              <a:t>learly </a:t>
            </a:r>
            <a:r>
              <a:rPr lang="en-US" dirty="0"/>
              <a:t>describe the </a:t>
            </a:r>
            <a:r>
              <a:rPr lang="en-US" dirty="0" smtClean="0"/>
              <a:t>destination</a:t>
            </a:r>
          </a:p>
          <a:p>
            <a:r>
              <a:rPr lang="en-US" dirty="0"/>
              <a:t>This helps people who are visually scanning a </a:t>
            </a:r>
            <a:r>
              <a:rPr lang="en-US" dirty="0" smtClean="0"/>
              <a:t>page</a:t>
            </a:r>
          </a:p>
          <a:p>
            <a:r>
              <a:rPr lang="en-US" dirty="0"/>
              <a:t>A</a:t>
            </a:r>
            <a:r>
              <a:rPr lang="en-US" dirty="0" smtClean="0"/>
              <a:t>lso </a:t>
            </a:r>
            <a:r>
              <a:rPr lang="en-US" dirty="0"/>
              <a:t>helps screen reader </a:t>
            </a:r>
            <a:r>
              <a:rPr lang="en-US" dirty="0" smtClean="0"/>
              <a:t>users</a:t>
            </a:r>
          </a:p>
          <a:p>
            <a:r>
              <a:rPr lang="en-US" dirty="0"/>
              <a:t>Make sure users can tell when </a:t>
            </a:r>
            <a:r>
              <a:rPr lang="en-US" dirty="0" smtClean="0"/>
              <a:t>links open </a:t>
            </a:r>
            <a:r>
              <a:rPr lang="en-US" dirty="0"/>
              <a:t>in a new window or tab</a:t>
            </a:r>
          </a:p>
          <a:p>
            <a:endParaRPr lang="en-GB" dirty="0"/>
          </a:p>
        </p:txBody>
      </p:sp>
      <p:pic>
        <p:nvPicPr>
          <p:cNvPr id="9"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714" y="1059582"/>
            <a:ext cx="3505734" cy="3505734"/>
          </a:xfrm>
          <a:prstGeom prst="rect">
            <a:avLst/>
          </a:prstGeom>
          <a:ln>
            <a:solidFill>
              <a:srgbClr val="EFF1EF"/>
            </a:solidFill>
          </a:ln>
        </p:spPr>
      </p:pic>
      <p:sp>
        <p:nvSpPr>
          <p:cNvPr id="10" name="Title 9"/>
          <p:cNvSpPr>
            <a:spLocks noGrp="1"/>
          </p:cNvSpPr>
          <p:nvPr>
            <p:ph type="title"/>
          </p:nvPr>
        </p:nvSpPr>
        <p:spPr/>
        <p:txBody>
          <a:bodyPr/>
          <a:lstStyle/>
          <a:p>
            <a:r>
              <a:rPr lang="en-GB" dirty="0" smtClean="0"/>
              <a:t>Links</a:t>
            </a:r>
            <a:endParaRPr lang="en-GB" dirty="0"/>
          </a:p>
        </p:txBody>
      </p:sp>
    </p:spTree>
    <p:extLst>
      <p:ext uri="{BB962C8B-B14F-4D97-AF65-F5344CB8AC3E}">
        <p14:creationId xmlns:p14="http://schemas.microsoft.com/office/powerpoint/2010/main" val="1984489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24000" y="1131590"/>
            <a:ext cx="4175992" cy="3382810"/>
          </a:xfrm>
        </p:spPr>
        <p:txBody>
          <a:bodyPr/>
          <a:lstStyle/>
          <a:p>
            <a:r>
              <a:rPr lang="en-US" dirty="0" smtClean="0"/>
              <a:t>It’s not easy to tell that this link has keyboard focus</a:t>
            </a:r>
          </a:p>
          <a:p>
            <a:r>
              <a:rPr lang="en-US" dirty="0" smtClean="0"/>
              <a:t>We can’t rely on browser defaults</a:t>
            </a:r>
          </a:p>
          <a:p>
            <a:r>
              <a:rPr lang="en-US" dirty="0" smtClean="0"/>
              <a:t>We should add our own styles</a:t>
            </a:r>
            <a:endParaRPr lang="en-US" dirty="0"/>
          </a:p>
          <a:p>
            <a:endParaRPr lang="en-GB" dirty="0"/>
          </a:p>
        </p:txBody>
      </p:sp>
      <p:sp>
        <p:nvSpPr>
          <p:cNvPr id="10" name="Title 9"/>
          <p:cNvSpPr>
            <a:spLocks noGrp="1"/>
          </p:cNvSpPr>
          <p:nvPr>
            <p:ph type="title"/>
          </p:nvPr>
        </p:nvSpPr>
        <p:spPr/>
        <p:txBody>
          <a:bodyPr/>
          <a:lstStyle/>
          <a:p>
            <a:r>
              <a:rPr lang="en-GB" dirty="0" smtClean="0"/>
              <a:t>Keyboard focus</a:t>
            </a:r>
            <a:endParaRPr lang="en-GB"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999" t="4200" r="4802" b="7601"/>
          <a:stretch/>
        </p:blipFill>
        <p:spPr>
          <a:xfrm>
            <a:off x="5098714" y="1059582"/>
            <a:ext cx="3505734" cy="3505734"/>
          </a:xfrm>
          <a:prstGeom prst="rect">
            <a:avLst/>
          </a:prstGeom>
        </p:spPr>
      </p:pic>
    </p:spTree>
    <p:extLst>
      <p:ext uri="{BB962C8B-B14F-4D97-AF65-F5344CB8AC3E}">
        <p14:creationId xmlns:p14="http://schemas.microsoft.com/office/powerpoint/2010/main" val="1185388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24000" y="1131590"/>
            <a:ext cx="4175992" cy="3382810"/>
          </a:xfrm>
        </p:spPr>
        <p:txBody>
          <a:bodyPr/>
          <a:lstStyle/>
          <a:p>
            <a:r>
              <a:rPr lang="en-US" dirty="0" smtClean="0"/>
              <a:t>Each form field should have a descriptive label</a:t>
            </a:r>
          </a:p>
          <a:p>
            <a:r>
              <a:rPr lang="en-US" dirty="0" smtClean="0"/>
              <a:t>Placeholder text shouldn’t be used as a label</a:t>
            </a:r>
          </a:p>
          <a:p>
            <a:r>
              <a:rPr lang="en-US" dirty="0" smtClean="0"/>
              <a:t>Placeholders are too light and they </a:t>
            </a:r>
            <a:r>
              <a:rPr lang="en-US" dirty="0"/>
              <a:t>disappear when a user starts to </a:t>
            </a:r>
            <a:r>
              <a:rPr lang="en-US" dirty="0" smtClean="0"/>
              <a:t>type</a:t>
            </a:r>
          </a:p>
        </p:txBody>
      </p:sp>
      <p:sp>
        <p:nvSpPr>
          <p:cNvPr id="10" name="Title 9"/>
          <p:cNvSpPr>
            <a:spLocks noGrp="1"/>
          </p:cNvSpPr>
          <p:nvPr>
            <p:ph type="title"/>
          </p:nvPr>
        </p:nvSpPr>
        <p:spPr/>
        <p:txBody>
          <a:bodyPr/>
          <a:lstStyle/>
          <a:p>
            <a:r>
              <a:rPr lang="en-GB" dirty="0" smtClean="0"/>
              <a:t>Forms</a:t>
            </a:r>
            <a:endParaRPr lang="en-GB"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714" y="1059582"/>
            <a:ext cx="3505734" cy="3505734"/>
          </a:xfrm>
          <a:prstGeom prst="rect">
            <a:avLst/>
          </a:prstGeom>
        </p:spPr>
      </p:pic>
    </p:spTree>
    <p:extLst>
      <p:ext uri="{BB962C8B-B14F-4D97-AF65-F5344CB8AC3E}">
        <p14:creationId xmlns:p14="http://schemas.microsoft.com/office/powerpoint/2010/main" val="485853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GB" dirty="0" smtClean="0"/>
              <a:t>Homework time!</a:t>
            </a:r>
            <a:endParaRPr lang="en-GB" dirty="0"/>
          </a:p>
        </p:txBody>
      </p:sp>
    </p:spTree>
    <p:extLst>
      <p:ext uri="{BB962C8B-B14F-4D97-AF65-F5344CB8AC3E}">
        <p14:creationId xmlns:p14="http://schemas.microsoft.com/office/powerpoint/2010/main" val="15503389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GB" dirty="0" smtClean="0"/>
              <a:t>Homework time!</a:t>
            </a:r>
            <a:endParaRPr lang="en-GB" dirty="0"/>
          </a:p>
        </p:txBody>
      </p:sp>
      <p:sp>
        <p:nvSpPr>
          <p:cNvPr id="3" name="Sisällön paikkamerkki 2"/>
          <p:cNvSpPr>
            <a:spLocks noGrp="1"/>
          </p:cNvSpPr>
          <p:nvPr>
            <p:ph idx="1"/>
          </p:nvPr>
        </p:nvSpPr>
        <p:spPr>
          <a:xfrm>
            <a:off x="324000" y="1131590"/>
            <a:ext cx="5558400" cy="3382810"/>
          </a:xfrm>
        </p:spPr>
        <p:txBody>
          <a:bodyPr>
            <a:normAutofit/>
          </a:bodyPr>
          <a:lstStyle/>
          <a:p>
            <a:r>
              <a:rPr lang="en-GB" dirty="0" smtClean="0"/>
              <a:t>Navigate your favourite website with just a keyboard (no mouse)</a:t>
            </a:r>
          </a:p>
          <a:p>
            <a:r>
              <a:rPr lang="en-GB" dirty="0" smtClean="0"/>
              <a:t>Or, for bonus points, close your eyes, plug in your head phones and try using a screen reader</a:t>
            </a:r>
          </a:p>
          <a:p>
            <a:r>
              <a:rPr lang="en-GB" dirty="0" smtClean="0"/>
              <a:t>Basic commands for screen readers:</a:t>
            </a:r>
            <a:r>
              <a:rPr lang="en-GB" dirty="0"/>
              <a:t/>
            </a:r>
            <a:br>
              <a:rPr lang="en-GB" dirty="0"/>
            </a:br>
            <a:r>
              <a:rPr lang="en-GB" dirty="0" smtClean="0">
                <a:hlinkClick r:id="rId3"/>
              </a:rPr>
              <a:t>www.paciellogroup.com/blog/2015/01/basic-screen-reader-commands-for-accessibility-testing/</a:t>
            </a:r>
            <a:endParaRPr lang="en-GB" dirty="0" smtClean="0"/>
          </a:p>
          <a:p>
            <a:endParaRPr lang="en-GB" dirty="0"/>
          </a:p>
          <a:p>
            <a:endParaRPr lang="en-GB" dirty="0" smtClean="0"/>
          </a:p>
          <a:p>
            <a:endParaRPr lang="en-GB" dirty="0" smtClean="0"/>
          </a:p>
        </p:txBody>
      </p:sp>
    </p:spTree>
    <p:extLst>
      <p:ext uri="{BB962C8B-B14F-4D97-AF65-F5344CB8AC3E}">
        <p14:creationId xmlns:p14="http://schemas.microsoft.com/office/powerpoint/2010/main" val="441066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r>
              <a:rPr lang="en-GB" dirty="0" smtClean="0"/>
              <a:t>An accessible presentation</a:t>
            </a:r>
            <a:endParaRPr lang="en-GB" dirty="0"/>
          </a:p>
        </p:txBody>
      </p:sp>
      <p:sp>
        <p:nvSpPr>
          <p:cNvPr id="3" name="Sisällön paikkamerkki 2"/>
          <p:cNvSpPr>
            <a:spLocks noGrp="1"/>
          </p:cNvSpPr>
          <p:nvPr>
            <p:ph idx="1"/>
          </p:nvPr>
        </p:nvSpPr>
        <p:spPr/>
        <p:txBody>
          <a:bodyPr/>
          <a:lstStyle/>
          <a:p>
            <a:r>
              <a:rPr lang="en-GB" dirty="0" smtClean="0"/>
              <a:t>High contrast colours</a:t>
            </a:r>
          </a:p>
          <a:p>
            <a:r>
              <a:rPr lang="en-GB" dirty="0" smtClean="0"/>
              <a:t>Read everything aloud and explain images</a:t>
            </a:r>
            <a:endParaRPr lang="en-GB" dirty="0"/>
          </a:p>
          <a:p>
            <a:r>
              <a:rPr lang="en-GB" dirty="0" smtClean="0"/>
              <a:t>Supply slides and notes in advance</a:t>
            </a:r>
          </a:p>
          <a:p>
            <a:r>
              <a:rPr lang="en-GB" dirty="0" smtClean="0"/>
              <a:t>Use clear and simple language</a:t>
            </a:r>
          </a:p>
        </p:txBody>
      </p:sp>
      <p:sp>
        <p:nvSpPr>
          <p:cNvPr id="5" name="Alatunnisteen paikkamerkki 4"/>
          <p:cNvSpPr txBox="1">
            <a:spLocks/>
          </p:cNvSpPr>
          <p:nvPr/>
        </p:nvSpPr>
        <p:spPr>
          <a:xfrm>
            <a:off x="323528" y="4672800"/>
            <a:ext cx="7416368" cy="274637"/>
          </a:xfrm>
          <a:prstGeom prst="rect">
            <a:avLst/>
          </a:prstGeom>
        </p:spPr>
        <p:txBody>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smtClean="0">
                <a:solidFill>
                  <a:srgbClr val="314249"/>
                </a:solidFill>
              </a:rPr>
              <a:t>Can it be better? Please let me know </a:t>
            </a:r>
            <a:r>
              <a:rPr lang="en-GB" sz="1600" dirty="0" smtClean="0">
                <a:hlinkClick r:id="rId3"/>
              </a:rPr>
              <a:t>benjy.stanton@leadin.co.uk</a:t>
            </a:r>
            <a:endParaRPr lang="en-GB" sz="1600" dirty="0"/>
          </a:p>
        </p:txBody>
      </p:sp>
    </p:spTree>
    <p:extLst>
      <p:ext uri="{BB962C8B-B14F-4D97-AF65-F5344CB8AC3E}">
        <p14:creationId xmlns:p14="http://schemas.microsoft.com/office/powerpoint/2010/main" val="1997958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b="0" dirty="0" smtClean="0"/>
              <a:t>Conclusion</a:t>
            </a:r>
            <a:endParaRPr lang="en-US" b="0" dirty="0"/>
          </a:p>
        </p:txBody>
      </p:sp>
      <p:sp>
        <p:nvSpPr>
          <p:cNvPr id="3" name="Sisällön paikkamerkki 2"/>
          <p:cNvSpPr>
            <a:spLocks noGrp="1"/>
          </p:cNvSpPr>
          <p:nvPr>
            <p:ph idx="1"/>
          </p:nvPr>
        </p:nvSpPr>
        <p:spPr>
          <a:xfrm>
            <a:off x="324000" y="1131590"/>
            <a:ext cx="6048200" cy="3382810"/>
          </a:xfrm>
        </p:spPr>
        <p:txBody>
          <a:bodyPr>
            <a:normAutofit/>
          </a:bodyPr>
          <a:lstStyle/>
          <a:p>
            <a:r>
              <a:rPr lang="en-US" dirty="0" smtClean="0"/>
              <a:t>Accessibility leads to a better </a:t>
            </a:r>
            <a:r>
              <a:rPr lang="en-US" dirty="0"/>
              <a:t>user </a:t>
            </a:r>
            <a:r>
              <a:rPr lang="en-US" dirty="0" smtClean="0"/>
              <a:t>experience for all</a:t>
            </a:r>
          </a:p>
          <a:p>
            <a:r>
              <a:rPr lang="en-US" dirty="0" smtClean="0"/>
              <a:t>Better accessibility means better usability too</a:t>
            </a:r>
          </a:p>
          <a:p>
            <a:r>
              <a:rPr lang="en-US" dirty="0" smtClean="0"/>
              <a:t>So, let’s create things that can be used by everyone</a:t>
            </a:r>
          </a:p>
        </p:txBody>
      </p:sp>
    </p:spTree>
    <p:extLst>
      <p:ext uri="{BB962C8B-B14F-4D97-AF65-F5344CB8AC3E}">
        <p14:creationId xmlns:p14="http://schemas.microsoft.com/office/powerpoint/2010/main" val="699786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a:xfrm>
            <a:off x="396000" y="2739599"/>
            <a:ext cx="7344352" cy="1386000"/>
          </a:xfrm>
        </p:spPr>
        <p:txBody>
          <a:bodyPr/>
          <a:lstStyle/>
          <a:p>
            <a:r>
              <a:rPr lang="en-US" b="1" dirty="0" smtClean="0"/>
              <a:t>Remember it’s not </a:t>
            </a:r>
            <a:r>
              <a:rPr lang="en-US" b="1" dirty="0"/>
              <a:t>a s</a:t>
            </a:r>
            <a:r>
              <a:rPr lang="en-US" b="1" dirty="0" smtClean="0"/>
              <a:t>eparate thing </a:t>
            </a:r>
            <a:endParaRPr lang="en-US" dirty="0">
              <a:effectLst/>
            </a:endParaRPr>
          </a:p>
        </p:txBody>
      </p:sp>
      <p:sp>
        <p:nvSpPr>
          <p:cNvPr id="3" name="Alatunnisteen paikkamerkki 4"/>
          <p:cNvSpPr>
            <a:spLocks noGrp="1"/>
          </p:cNvSpPr>
          <p:nvPr>
            <p:ph type="ftr" sz="quarter" idx="11"/>
          </p:nvPr>
        </p:nvSpPr>
        <p:spPr>
          <a:xfrm>
            <a:off x="468000" y="4672800"/>
            <a:ext cx="6336000" cy="274637"/>
          </a:xfrm>
        </p:spPr>
        <p:txBody>
          <a:bodyPr/>
          <a:lstStyle/>
          <a:p>
            <a:r>
              <a:rPr lang="en-GB" sz="1600" dirty="0"/>
              <a:t>Mat Johnson, </a:t>
            </a:r>
            <a:r>
              <a:rPr lang="en-GB" sz="1600" dirty="0" smtClean="0"/>
              <a:t>Designer, NHS</a:t>
            </a:r>
            <a:endParaRPr lang="en-GB" sz="1600" dirty="0"/>
          </a:p>
        </p:txBody>
      </p:sp>
    </p:spTree>
    <p:extLst>
      <p:ext uri="{BB962C8B-B14F-4D97-AF65-F5344CB8AC3E}">
        <p14:creationId xmlns:p14="http://schemas.microsoft.com/office/powerpoint/2010/main" val="7426822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14249"/>
        </a:solidFill>
        <a:effectLst/>
      </p:bgPr>
    </p:bg>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en-GB" dirty="0" smtClean="0"/>
              <a:t>Thank you!</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p:txBody>
          <a:bodyPr/>
          <a:lstStyle/>
          <a:p>
            <a:r>
              <a:rPr lang="en-GB" dirty="0" smtClean="0"/>
              <a:t>What is accessibility?</a:t>
            </a:r>
            <a:endParaRPr lang="en-GB" dirty="0"/>
          </a:p>
        </p:txBody>
      </p:sp>
    </p:spTree>
    <p:extLst>
      <p:ext uri="{BB962C8B-B14F-4D97-AF65-F5344CB8AC3E}">
        <p14:creationId xmlns:p14="http://schemas.microsoft.com/office/powerpoint/2010/main" val="1830030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r>
              <a:rPr lang="en-US" b="0" dirty="0" smtClean="0"/>
              <a:t>Microsoft: </a:t>
            </a:r>
            <a:r>
              <a:rPr lang="en-US" b="0" dirty="0"/>
              <a:t>Inclusive Design </a:t>
            </a:r>
            <a:r>
              <a:rPr lang="en-US" b="0" dirty="0" smtClean="0"/>
              <a:t>Toolkit</a:t>
            </a:r>
            <a:endParaRPr lang="en-US" b="0" dirty="0"/>
          </a:p>
        </p:txBody>
      </p:sp>
      <p:sp>
        <p:nvSpPr>
          <p:cNvPr id="3" name="Sisällön paikkamerkki 2"/>
          <p:cNvSpPr>
            <a:spLocks noGrp="1"/>
          </p:cNvSpPr>
          <p:nvPr>
            <p:ph idx="1"/>
          </p:nvPr>
        </p:nvSpPr>
        <p:spPr>
          <a:xfrm>
            <a:off x="324000" y="1131590"/>
            <a:ext cx="5558400" cy="3382810"/>
          </a:xfrm>
        </p:spPr>
        <p:txBody>
          <a:bodyPr>
            <a:normAutofit/>
          </a:bodyPr>
          <a:lstStyle/>
          <a:p>
            <a:pPr marL="0" indent="0">
              <a:buNone/>
            </a:pPr>
            <a:r>
              <a:rPr lang="en-US" dirty="0"/>
              <a:t>In 2001 the World Health Organization redefined disability as “a mismatch in interaction between the features of a person’s body and the features of the environment in which they live</a:t>
            </a:r>
            <a:r>
              <a:rPr lang="en-US" dirty="0" smtClean="0"/>
              <a:t>.”</a:t>
            </a:r>
          </a:p>
          <a:p>
            <a:pPr marL="0" indent="0">
              <a:buNone/>
            </a:pPr>
            <a:endParaRPr lang="en-US" dirty="0"/>
          </a:p>
          <a:p>
            <a:pPr marL="0" indent="0">
              <a:buNone/>
            </a:pPr>
            <a:r>
              <a:rPr lang="en-US" dirty="0" smtClean="0"/>
              <a:t>As </a:t>
            </a:r>
            <a:r>
              <a:rPr lang="en-US" dirty="0"/>
              <a:t>designers, our work can create or remove these mismatches in interaction.</a:t>
            </a:r>
            <a:endParaRPr lang="en-US" dirty="0" smtClean="0"/>
          </a:p>
        </p:txBody>
      </p:sp>
      <p:sp>
        <p:nvSpPr>
          <p:cNvPr id="4" name="Alatunnisteen paikkamerkki 4"/>
          <p:cNvSpPr txBox="1">
            <a:spLocks/>
          </p:cNvSpPr>
          <p:nvPr/>
        </p:nvSpPr>
        <p:spPr>
          <a:xfrm>
            <a:off x="323528" y="4672800"/>
            <a:ext cx="7416368" cy="274637"/>
          </a:xfrm>
          <a:prstGeom prst="rect">
            <a:avLst/>
          </a:prstGeom>
        </p:spPr>
        <p:txBody>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smtClean="0">
                <a:solidFill>
                  <a:srgbClr val="314249"/>
                </a:solidFill>
                <a:latin typeface="Source Sans Pro" charset="0"/>
                <a:ea typeface="Source Sans Pro" charset="0"/>
                <a:cs typeface="Source Sans Pro" charset="0"/>
                <a:hlinkClick r:id="rId3"/>
              </a:rPr>
              <a:t>www.microsoft.com/en-us/design/practice#howwemake-section</a:t>
            </a:r>
            <a:endParaRPr lang="en-GB" sz="1600" dirty="0" smtClean="0">
              <a:solidFill>
                <a:srgbClr val="314249"/>
              </a:solidFill>
              <a:latin typeface="Source Sans Pro" charset="0"/>
              <a:ea typeface="Source Sans Pro" charset="0"/>
              <a:cs typeface="Source Sans Pro" charset="0"/>
            </a:endParaRPr>
          </a:p>
          <a:p>
            <a:endParaRPr lang="en-GB" sz="1600" dirty="0">
              <a:solidFill>
                <a:srgbClr val="314249"/>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64093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00" y="0"/>
            <a:ext cx="8251410" cy="5143500"/>
          </a:xfrm>
          <a:prstGeom prst="rect">
            <a:avLst/>
          </a:prstGeom>
        </p:spPr>
      </p:pic>
    </p:spTree>
    <p:extLst>
      <p:ext uri="{BB962C8B-B14F-4D97-AF65-F5344CB8AC3E}">
        <p14:creationId xmlns:p14="http://schemas.microsoft.com/office/powerpoint/2010/main" val="909198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0"/>
            <a:ext cx="8251410" cy="5143500"/>
          </a:xfrm>
          <a:prstGeom prst="rect">
            <a:avLst/>
          </a:prstGeom>
        </p:spPr>
      </p:pic>
    </p:spTree>
    <p:extLst>
      <p:ext uri="{BB962C8B-B14F-4D97-AF65-F5344CB8AC3E}">
        <p14:creationId xmlns:p14="http://schemas.microsoft.com/office/powerpoint/2010/main" val="300360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GB" dirty="0" smtClean="0"/>
              <a:t>Accessibility</a:t>
            </a:r>
            <a:endParaRPr lang="en-GB" dirty="0"/>
          </a:p>
        </p:txBody>
      </p:sp>
      <p:sp>
        <p:nvSpPr>
          <p:cNvPr id="3" name="Sisällön paikkamerkki 2"/>
          <p:cNvSpPr>
            <a:spLocks noGrp="1"/>
          </p:cNvSpPr>
          <p:nvPr>
            <p:ph idx="1"/>
          </p:nvPr>
        </p:nvSpPr>
        <p:spPr>
          <a:xfrm>
            <a:off x="324000" y="1131590"/>
            <a:ext cx="5559840" cy="3382810"/>
          </a:xfrm>
        </p:spPr>
        <p:txBody>
          <a:bodyPr>
            <a:normAutofit/>
          </a:bodyPr>
          <a:lstStyle/>
          <a:p>
            <a:pPr marL="0" lvl="0" indent="0">
              <a:buNone/>
            </a:pPr>
            <a:r>
              <a:rPr lang="en-GB" sz="3200" dirty="0" smtClean="0"/>
              <a:t>A range of techniques for giving all kinds of people equivalent experiences and opportunities, despite limitations in their capabilities.</a:t>
            </a:r>
            <a:endParaRPr lang="en-GB" sz="3200" dirty="0"/>
          </a:p>
        </p:txBody>
      </p:sp>
      <p:sp>
        <p:nvSpPr>
          <p:cNvPr id="5" name="Alatunnisteen paikkamerkki 4"/>
          <p:cNvSpPr txBox="1">
            <a:spLocks/>
          </p:cNvSpPr>
          <p:nvPr/>
        </p:nvSpPr>
        <p:spPr>
          <a:xfrm>
            <a:off x="323528" y="4672800"/>
            <a:ext cx="7416368" cy="274637"/>
          </a:xfrm>
          <a:prstGeom prst="rect">
            <a:avLst/>
          </a:prstGeom>
        </p:spPr>
        <p:txBody>
          <a:bodyPr/>
          <a:ls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600" dirty="0">
                <a:solidFill>
                  <a:srgbClr val="314249"/>
                </a:solidFill>
              </a:rPr>
              <a:t>Emily </a:t>
            </a:r>
            <a:r>
              <a:rPr lang="en-GB" sz="1600" dirty="0" smtClean="0">
                <a:solidFill>
                  <a:srgbClr val="314249"/>
                </a:solidFill>
              </a:rPr>
              <a:t>Ball and James Buller, User Research, Home Office</a:t>
            </a:r>
            <a:endParaRPr lang="en-GB" sz="1600" dirty="0"/>
          </a:p>
        </p:txBody>
      </p:sp>
    </p:spTree>
    <p:extLst>
      <p:ext uri="{BB962C8B-B14F-4D97-AF65-F5344CB8AC3E}">
        <p14:creationId xmlns:p14="http://schemas.microsoft.com/office/powerpoint/2010/main" val="1248323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GB" dirty="0" smtClean="0"/>
              <a:t>It’s the law!</a:t>
            </a:r>
            <a:endParaRPr lang="en-GB" dirty="0"/>
          </a:p>
        </p:txBody>
      </p:sp>
      <p:sp>
        <p:nvSpPr>
          <p:cNvPr id="3" name="Sisällön paikkamerkki 2"/>
          <p:cNvSpPr>
            <a:spLocks noGrp="1"/>
          </p:cNvSpPr>
          <p:nvPr>
            <p:ph idx="1"/>
          </p:nvPr>
        </p:nvSpPr>
        <p:spPr>
          <a:xfrm>
            <a:off x="324000" y="1131590"/>
            <a:ext cx="4320008" cy="3382810"/>
          </a:xfrm>
        </p:spPr>
        <p:txBody>
          <a:bodyPr/>
          <a:lstStyle/>
          <a:p>
            <a:r>
              <a:rPr lang="en-GB" dirty="0" smtClean="0"/>
              <a:t>Equality </a:t>
            </a:r>
            <a:r>
              <a:rPr lang="en-GB" dirty="0"/>
              <a:t>Act </a:t>
            </a:r>
            <a:r>
              <a:rPr lang="en-GB" dirty="0" smtClean="0"/>
              <a:t>2010 in the UK</a:t>
            </a:r>
          </a:p>
          <a:p>
            <a:r>
              <a:rPr lang="en-GB" dirty="0"/>
              <a:t>Section 508 of the Rehabilitation Act in the </a:t>
            </a:r>
            <a:r>
              <a:rPr lang="en-GB" dirty="0" smtClean="0"/>
              <a:t>US</a:t>
            </a:r>
          </a:p>
          <a:p>
            <a:r>
              <a:rPr lang="en-GB" dirty="0" smtClean="0"/>
              <a:t>Finland?</a:t>
            </a:r>
            <a:endParaRPr lang="en-GB" dirty="0"/>
          </a:p>
          <a:p>
            <a:r>
              <a:rPr lang="en-GB" dirty="0"/>
              <a:t>Level AA of the Web Content Accessibility Guidelines (WCAG) </a:t>
            </a:r>
            <a:r>
              <a:rPr lang="en-GB" dirty="0" smtClean="0"/>
              <a:t>2.0</a:t>
            </a:r>
          </a:p>
          <a:p>
            <a:r>
              <a:rPr lang="en-GB" dirty="0" smtClean="0"/>
              <a:t>But </a:t>
            </a:r>
            <a:r>
              <a:rPr lang="en-GB" dirty="0"/>
              <a:t>d</a:t>
            </a:r>
            <a:r>
              <a:rPr lang="en-GB" dirty="0" smtClean="0"/>
              <a:t>on’t stop there, it’s </a:t>
            </a:r>
            <a:r>
              <a:rPr lang="en-GB" dirty="0"/>
              <a:t>not just about putting a tick in a </a:t>
            </a:r>
            <a:r>
              <a:rPr lang="en-GB" dirty="0" smtClean="0"/>
              <a:t>box, we make services even better</a:t>
            </a:r>
          </a:p>
          <a:p>
            <a:endParaRPr lang="en-GB" dirty="0" smtClean="0"/>
          </a:p>
          <a:p>
            <a:endParaRPr lang="en-GB"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671957"/>
            <a:ext cx="2523580" cy="3814138"/>
          </a:xfrm>
          <a:prstGeom prst="rect">
            <a:avLst/>
          </a:prstGeom>
        </p:spPr>
      </p:pic>
    </p:spTree>
    <p:extLst>
      <p:ext uri="{BB962C8B-B14F-4D97-AF65-F5344CB8AC3E}">
        <p14:creationId xmlns:p14="http://schemas.microsoft.com/office/powerpoint/2010/main" val="168586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din 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ema">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870A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717</TotalTime>
  <Words>1693</Words>
  <Application>Microsoft Macintosh PowerPoint</Application>
  <PresentationFormat>On-screen Show (16:9)</PresentationFormat>
  <Paragraphs>331</Paragraphs>
  <Slides>32</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Calibri</vt:lpstr>
      <vt:lpstr>Source Sans Pro</vt:lpstr>
      <vt:lpstr>Source Sans Pro Semibold</vt:lpstr>
      <vt:lpstr>Arial</vt:lpstr>
      <vt:lpstr>Leadin PPT template</vt:lpstr>
      <vt:lpstr>Office-teema</vt:lpstr>
      <vt:lpstr>Accessibility is not boring or difficult.  It’s the right thing to do.</vt:lpstr>
      <vt:lpstr>An accessible presentation</vt:lpstr>
      <vt:lpstr>An accessible presentation</vt:lpstr>
      <vt:lpstr>What is accessibility?</vt:lpstr>
      <vt:lpstr>Microsoft: Inclusive Design Toolkit</vt:lpstr>
      <vt:lpstr>PowerPoint Presentation</vt:lpstr>
      <vt:lpstr>PowerPoint Presentation</vt:lpstr>
      <vt:lpstr>Accessibility</vt:lpstr>
      <vt:lpstr>It’s the law!</vt:lpstr>
      <vt:lpstr>Different types of access needs</vt:lpstr>
      <vt:lpstr>Four Principles of Accessibility</vt:lpstr>
      <vt:lpstr>PowerPoint Presentation</vt:lpstr>
      <vt:lpstr>Assistive Technology</vt:lpstr>
      <vt:lpstr>Assistive technology</vt:lpstr>
      <vt:lpstr>PowerPoint Presentation</vt:lpstr>
      <vt:lpstr>Creating accessible things</vt:lpstr>
      <vt:lpstr>PowerPoint Presentation</vt:lpstr>
      <vt:lpstr>Accessible Service Production</vt:lpstr>
      <vt:lpstr>Accessibility is everyone’s responsibility</vt:lpstr>
      <vt:lpstr>Testing our website</vt:lpstr>
      <vt:lpstr>Testing</vt:lpstr>
      <vt:lpstr>Alternative text</vt:lpstr>
      <vt:lpstr>PowerPoint Presentation</vt:lpstr>
      <vt:lpstr>Don’t hide content</vt:lpstr>
      <vt:lpstr>Links</vt:lpstr>
      <vt:lpstr>Keyboard focus</vt:lpstr>
      <vt:lpstr>Forms</vt:lpstr>
      <vt:lpstr>Homework time!</vt:lpstr>
      <vt:lpstr>Homework time!</vt:lpstr>
      <vt:lpstr>Conclusion</vt:lpstr>
      <vt:lpstr>Remember it’s not a separate thing </vt:lpstr>
      <vt:lpstr>Thank you!</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Leadin – Empty Powerpoint</dc:title>
  <dc:creator>Markus Turppa</dc:creator>
  <cp:lastModifiedBy>Microsoft Office User</cp:lastModifiedBy>
  <cp:revision>107</cp:revision>
  <dcterms:created xsi:type="dcterms:W3CDTF">2015-11-13T12:53:42Z</dcterms:created>
  <dcterms:modified xsi:type="dcterms:W3CDTF">2016-06-08T09:18:06Z</dcterms:modified>
</cp:coreProperties>
</file>