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EA3F1-6A00-4262-ABEF-E9F7ECA8494A}" type="datetimeFigureOut">
              <a:rPr lang="en-US" smtClean="0"/>
              <a:t>2024/07/11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3DE0-35E9-4E50-97F4-21B73E4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3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F3DE0-35E9-4E50-97F4-21B73E43D5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9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F3DE0-35E9-4E50-97F4-21B73E43D5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F3DE0-35E9-4E50-97F4-21B73E43D5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2024/07/11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77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2024/07/11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1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2024/07/11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2024/07/11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2024/07/11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2024/07/11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2024/07/11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2024/07/11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4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2024/07/11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2024/07/11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8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2024/07/11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2024/07/11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8" name="Picture 17" descr="Graph on document with pen">
            <a:extLst>
              <a:ext uri="{FF2B5EF4-FFF2-40B4-BE49-F238E27FC236}">
                <a16:creationId xmlns:a16="http://schemas.microsoft.com/office/drawing/2014/main" id="{2BF64889-FD7D-1FD4-988A-84A94D2EA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10" b="1422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D5A10-FAFE-DCA7-0916-3447610D9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6100" dirty="0"/>
              <a:t>Project 1: Investment Portfolio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BA374-AB23-1364-EF76-0EAD022F2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Benjamin Kalnbach</a:t>
            </a:r>
          </a:p>
        </p:txBody>
      </p:sp>
    </p:spTree>
    <p:extLst>
      <p:ext uri="{BB962C8B-B14F-4D97-AF65-F5344CB8AC3E}">
        <p14:creationId xmlns:p14="http://schemas.microsoft.com/office/powerpoint/2010/main" val="277951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3174-A6D8-456D-4BBF-6A820315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&amp; 100 Day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7ABE-47CA-23FE-00C6-F67BAC50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889539"/>
            <a:ext cx="4980432" cy="3694176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Simple Calculation</a:t>
            </a:r>
          </a:p>
          <a:p>
            <a:r>
              <a:rPr lang="en-US" dirty="0"/>
              <a:t>Just AVG() aggregation over the N-1 preceding days and the current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120CC-9444-4576-466B-97F25912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49" y="3913596"/>
            <a:ext cx="5547841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3DD1-4FBC-B642-A0F9-D6043B0E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Day Average -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E1C5B-2127-A85F-CD1C-D1E9BA60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10" y="2070096"/>
            <a:ext cx="9791980" cy="46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4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5DF6-7ADC-F263-9B3C-ACD13222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Day Average -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2EF29-85D5-90B1-4AD0-11905AB3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20" y="2077548"/>
            <a:ext cx="9531159" cy="45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4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2355-9A49-D83C-3D5E-DBDA60C4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Change &amp;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975E-B074-0F35-9CCE-04A270351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60" y="3732662"/>
            <a:ext cx="4699445" cy="1179576"/>
          </a:xfrm>
        </p:spPr>
        <p:txBody>
          <a:bodyPr/>
          <a:lstStyle/>
          <a:p>
            <a:r>
              <a:rPr lang="en-US" dirty="0"/>
              <a:t>Two ways to visualize the same thing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1AA1B-34F6-E31E-DB2E-BD38A036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642" y="2275052"/>
            <a:ext cx="4132508" cy="2915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E9890-84EB-97C6-FC1A-D31C84F7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32" y="5838077"/>
            <a:ext cx="4557155" cy="190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C80BE7-A331-4B8B-D850-B80FB245BC28}"/>
              </a:ext>
            </a:extLst>
          </p:cNvPr>
          <p:cNvSpPr txBox="1"/>
          <p:nvPr/>
        </p:nvSpPr>
        <p:spPr>
          <a:xfrm>
            <a:off x="8380530" y="532950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05498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69D-577D-39F1-15B7-285FE69F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Change -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4AF7F-5B95-E4A7-AAA9-C284F0DC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8" y="2078832"/>
            <a:ext cx="9807144" cy="46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0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AFEF-654E-C0F1-0D76-1681C3BF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-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9168E-5468-1EE5-AC40-EF708B90E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18" y="2065151"/>
            <a:ext cx="9846564" cy="47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5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D1B8-7A59-97F0-54F9-021ACA76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3A4B6C-ADB9-BFBF-1ADB-4E7BC3DD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102" y="3561032"/>
            <a:ext cx="6036705" cy="2782545"/>
          </a:xfrm>
          <a:prstGeom prst="rect">
            <a:avLst/>
          </a:prstGeom>
        </p:spPr>
      </p:pic>
      <p:pic>
        <p:nvPicPr>
          <p:cNvPr id="2050" name="Picture 2" descr="Covariance Formula- What Is It, How To Calculate, Example">
            <a:extLst>
              <a:ext uri="{FF2B5EF4-FFF2-40B4-BE49-F238E27FC236}">
                <a16:creationId xmlns:a16="http://schemas.microsoft.com/office/drawing/2014/main" id="{9E3DB3EA-774B-88A8-F0FB-289401B87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241" y="2135777"/>
            <a:ext cx="2869566" cy="129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does the Beta of a stock mean? - Quora">
            <a:extLst>
              <a:ext uri="{FF2B5EF4-FFF2-40B4-BE49-F238E27FC236}">
                <a16:creationId xmlns:a16="http://schemas.microsoft.com/office/drawing/2014/main" id="{5631ADA7-A675-0B23-6D0F-CA448A1E8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49" y="2192711"/>
            <a:ext cx="2048739" cy="117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84CF9A-CE3D-F38D-8DF1-D98F511EA36B}"/>
              </a:ext>
            </a:extLst>
          </p:cNvPr>
          <p:cNvSpPr txBox="1"/>
          <p:nvPr/>
        </p:nvSpPr>
        <p:spPr>
          <a:xfrm>
            <a:off x="571499" y="2782500"/>
            <a:ext cx="49577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Lengthy process in SQL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both Covariance and Variance 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 SQL provides Variance function… but no Covariance</a:t>
            </a:r>
          </a:p>
        </p:txBody>
      </p:sp>
    </p:spTree>
    <p:extLst>
      <p:ext uri="{BB962C8B-B14F-4D97-AF65-F5344CB8AC3E}">
        <p14:creationId xmlns:p14="http://schemas.microsoft.com/office/powerpoint/2010/main" val="48611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924E-7090-A4B2-5A75-BD75E8A6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-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178AA-1B44-2A56-7CF5-3B0F0E6C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78" y="2058228"/>
            <a:ext cx="9036844" cy="432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7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6F39-DD6D-A995-D839-8BA4BDDD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FFBA2-2E76-97DC-B930-AA730014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25" y="3542987"/>
            <a:ext cx="5097970" cy="176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0A3E3A-7771-11A3-D2F5-C4FAED0C8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5140"/>
            <a:ext cx="5653389" cy="1565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4915A-78D3-A5EB-6479-413C7613EA97}"/>
              </a:ext>
            </a:extLst>
          </p:cNvPr>
          <p:cNvSpPr txBox="1"/>
          <p:nvPr/>
        </p:nvSpPr>
        <p:spPr>
          <a:xfrm>
            <a:off x="1803195" y="295751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Stock: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6881D-D044-8C60-FF64-94B63DFDC0C8}"/>
              </a:ext>
            </a:extLst>
          </p:cNvPr>
          <p:cNvSpPr txBox="1"/>
          <p:nvPr/>
        </p:nvSpPr>
        <p:spPr>
          <a:xfrm>
            <a:off x="8382589" y="2957512"/>
            <a:ext cx="184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Portfolio:</a:t>
            </a:r>
          </a:p>
        </p:txBody>
      </p:sp>
    </p:spTree>
    <p:extLst>
      <p:ext uri="{BB962C8B-B14F-4D97-AF65-F5344CB8AC3E}">
        <p14:creationId xmlns:p14="http://schemas.microsoft.com/office/powerpoint/2010/main" val="175844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6704-A9CF-86EC-A639-3FF98762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 Ratio – Results: Portfolio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D7AC5-FB3E-8910-B2B0-E2C35C67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23" y="2085976"/>
            <a:ext cx="8970153" cy="43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3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e chart with numbers and a white background&#10;&#10;Description automatically generated">
            <a:extLst>
              <a:ext uri="{FF2B5EF4-FFF2-40B4-BE49-F238E27FC236}">
                <a16:creationId xmlns:a16="http://schemas.microsoft.com/office/drawing/2014/main" id="{016B0A90-06BB-E147-D4D9-D55714AC2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79" y="1128712"/>
            <a:ext cx="4711221" cy="4600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B2638-8A36-D427-2C90-4E2460F3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Choices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E4F38-0463-DC29-01A9-6DDAE714D2A8}"/>
              </a:ext>
            </a:extLst>
          </p:cNvPr>
          <p:cNvSpPr txBox="1"/>
          <p:nvPr/>
        </p:nvSpPr>
        <p:spPr>
          <a:xfrm>
            <a:off x="564356" y="2278856"/>
            <a:ext cx="68151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AMD – Advanced Micro Devices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Stock has been sharply rising over the last 5 years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 – Colgate-Palmolive Company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Low volatility, steady growth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HSY – The Hershey Company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Historically steady growth, diversification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PG – The Procter &amp; Gamble Company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Incredibly steady growth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USPH – U.S. Physical Therapy, Inc.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Diversification</a:t>
            </a:r>
          </a:p>
        </p:txBody>
      </p:sp>
    </p:spTree>
    <p:extLst>
      <p:ext uri="{BB962C8B-B14F-4D97-AF65-F5344CB8AC3E}">
        <p14:creationId xmlns:p14="http://schemas.microsoft.com/office/powerpoint/2010/main" val="3038433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C34F-3CED-C3D4-639D-91395C49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 Ratio – Results [ALL]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0A90D-6B90-C515-C9CC-0FC204C3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73" y="2478024"/>
            <a:ext cx="8606118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1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646A-810B-1042-BC05-49F7D2DB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CEA7-8455-9DCB-D01D-57E9E3BF1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62" y="3849624"/>
            <a:ext cx="4980432" cy="808101"/>
          </a:xfrm>
        </p:spPr>
        <p:txBody>
          <a:bodyPr/>
          <a:lstStyle/>
          <a:p>
            <a:r>
              <a:rPr lang="en-US" dirty="0"/>
              <a:t>More Simple Aggregations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8678F-2958-803B-1AE1-13986EA9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93" y="3221914"/>
            <a:ext cx="6777616" cy="3286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79BB27-329E-A5E2-A4A8-B1FBF6C9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786" y="2106018"/>
            <a:ext cx="5768245" cy="5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1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5B7-3958-1AA4-311C-44B5668E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Index - NDX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9261B-66DD-52F8-2A6E-41289BA4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85" y="2097742"/>
            <a:ext cx="9223829" cy="43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39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0E2C-3A15-0316-F8F2-B12B9944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FOREX - CADUSD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69D22-F586-713E-BA48-F24C091A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3" y="2288049"/>
            <a:ext cx="8444753" cy="402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13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E7C-B92B-802A-4453-8AEF11BB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Returns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7D20E-B141-A635-0D75-D12B6BF8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57" y="2121320"/>
            <a:ext cx="9556074" cy="45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9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756B2-0189-D58D-1FE3-CDA06A02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8" y="2185989"/>
            <a:ext cx="6752569" cy="4618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6EE46-4625-0C3A-DDB9-ADF5E1F9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73" y="-2627"/>
            <a:ext cx="5051327" cy="2421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D259AC-9E87-B27E-1913-15991D9DC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175" y="2499483"/>
            <a:ext cx="1903744" cy="1859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5F995-BE29-5DCE-0FE7-54D731802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817" y="2450306"/>
            <a:ext cx="1903744" cy="1859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82F1B7-FE6A-75D3-B0BA-BE38CF493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5175" y="4407694"/>
            <a:ext cx="5051328" cy="2396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15DFFA-EF26-AEEF-6441-5F3DC9AC4410}"/>
              </a:ext>
            </a:extLst>
          </p:cNvPr>
          <p:cNvSpPr txBox="1"/>
          <p:nvPr/>
        </p:nvSpPr>
        <p:spPr>
          <a:xfrm>
            <a:off x="612625" y="741685"/>
            <a:ext cx="693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12993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e chart with numbers and a white background&#10;&#10;Description automatically generated">
            <a:extLst>
              <a:ext uri="{FF2B5EF4-FFF2-40B4-BE49-F238E27FC236}">
                <a16:creationId xmlns:a16="http://schemas.microsoft.com/office/drawing/2014/main" id="{5E906FB4-6F92-F27D-1CC5-0F076FF6E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79" y="1128712"/>
            <a:ext cx="4711221" cy="4600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47C3B4-B5F1-2A2B-5645-B4F4D642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Choices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35CC-019A-AFB8-12A8-60E2570F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986690" cy="3694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ETF: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IJH – iShares Core S&amp;P Mid-Cap ETF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Further diversification in the make up the fund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Top Three Sectors: Industrials, Financial Services, and Consumer Cyclical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CADUSD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Buy low, sell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0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F2A1-94FE-583B-5AF2-6365B34E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Ingestion Process - ELT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ABE8-9F0B-F015-1756-B07E03EB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94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Extract data from Polygon.io using Python</a:t>
            </a:r>
          </a:p>
          <a:p>
            <a:pPr>
              <a:lnSpc>
                <a:spcPct val="150000"/>
              </a:lnSpc>
            </a:pPr>
            <a:r>
              <a:rPr lang="en-US"/>
              <a:t>Load into MS SQL Server</a:t>
            </a:r>
          </a:p>
          <a:p>
            <a:pPr>
              <a:lnSpc>
                <a:spcPct val="150000"/>
              </a:lnSpc>
            </a:pPr>
            <a:r>
              <a:rPr lang="en-US"/>
              <a:t>Transform data in MS SQL Server</a:t>
            </a:r>
            <a:endParaRPr lang="en-US" dirty="0"/>
          </a:p>
        </p:txBody>
      </p:sp>
      <p:pic>
        <p:nvPicPr>
          <p:cNvPr id="1026" name="Picture 2" descr="Python Vector SVG Icon (13) - SVG Repo">
            <a:extLst>
              <a:ext uri="{FF2B5EF4-FFF2-40B4-BE49-F238E27FC236}">
                <a16:creationId xmlns:a16="http://schemas.microsoft.com/office/drawing/2014/main" id="{86F4C606-534C-13EC-D7BF-063B2537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73" y="3300659"/>
            <a:ext cx="1507407" cy="150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lygon.io Logo &amp; Brand Assets (SVG, PNG and vector) - Brandfetch">
            <a:extLst>
              <a:ext uri="{FF2B5EF4-FFF2-40B4-BE49-F238E27FC236}">
                <a16:creationId xmlns:a16="http://schemas.microsoft.com/office/drawing/2014/main" id="{74015698-B122-5E23-AF2E-647F21A96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839" y="1949166"/>
            <a:ext cx="573374" cy="98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Best Microsoft SQL Server ETL Tools (2024) | Airbyte">
            <a:extLst>
              <a:ext uri="{FF2B5EF4-FFF2-40B4-BE49-F238E27FC236}">
                <a16:creationId xmlns:a16="http://schemas.microsoft.com/office/drawing/2014/main" id="{24C0DF28-957F-59F4-8074-D1915EB5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92" y="4808066"/>
            <a:ext cx="37338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40995A37-4928-4FDE-1107-E98219348B90}"/>
              </a:ext>
            </a:extLst>
          </p:cNvPr>
          <p:cNvSpPr/>
          <p:nvPr/>
        </p:nvSpPr>
        <p:spPr>
          <a:xfrm>
            <a:off x="9294019" y="3057525"/>
            <a:ext cx="192881" cy="3714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900D494-A41C-18AE-7CA3-025193DD238C}"/>
              </a:ext>
            </a:extLst>
          </p:cNvPr>
          <p:cNvSpPr/>
          <p:nvPr/>
        </p:nvSpPr>
        <p:spPr>
          <a:xfrm>
            <a:off x="9298085" y="4622328"/>
            <a:ext cx="192881" cy="3714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D4A70-C75D-B731-C798-23C2909F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Extract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218A-4CF9-DB73-B21E-FF9D5080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Query Polygon.io and turn the ‘results’ column into DataFrame</a:t>
            </a:r>
          </a:p>
          <a:p>
            <a:r>
              <a:rPr lang="en-US" sz="1800" dirty="0"/>
              <a:t>Save result as 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9DDAD-1B5E-14AE-9327-343F5B02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624671"/>
            <a:ext cx="11164824" cy="17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9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EEA10-7D48-074C-FF21-228A4BC6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632008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02A0-1334-F02C-7DF9-FA2BA222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4095"/>
            <a:ext cx="4632007" cy="3492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700" dirty="0"/>
              <a:t>Create new database in SQL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Right click new DB in Object Explorer, in “Tasks” drop down select Import “Flat File…”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Use wizard to import as new table within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88CC5-17FB-F84E-81C2-81B9F8A1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8" y="1019737"/>
            <a:ext cx="5766588" cy="51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4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C91-03A4-498B-42A0-76A37644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5D2F-F0B6-CD42-C293-221EAE04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360388" cy="3694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Transform semi-usable data into easily used data</a:t>
            </a:r>
          </a:p>
          <a:p>
            <a:pPr lvl="1"/>
            <a:r>
              <a:rPr lang="en-US" dirty="0"/>
              <a:t>Rename columns</a:t>
            </a:r>
          </a:p>
          <a:p>
            <a:pPr lvl="1"/>
            <a:r>
              <a:rPr lang="en-US" dirty="0"/>
              <a:t>Convert UNIX time to </a:t>
            </a:r>
            <a:r>
              <a:rPr lang="en-US" dirty="0" err="1"/>
              <a:t>DateTime</a:t>
            </a:r>
            <a:r>
              <a:rPr lang="en-US" dirty="0"/>
              <a:t>, fix FOREX dates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Star Schema</a:t>
            </a:r>
          </a:p>
          <a:p>
            <a:pPr>
              <a:lnSpc>
                <a:spcPct val="150000"/>
              </a:lnSpc>
            </a:pPr>
            <a:r>
              <a:rPr lang="en-US" dirty="0"/>
              <a:t>Aggregate Dimension Tables into Fact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C020C-53A8-43FE-6BC6-3698F034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91" y="3254425"/>
            <a:ext cx="4595258" cy="127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83B112-D429-BD57-DA05-F7D7AB72C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955" y="4695970"/>
            <a:ext cx="5502117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1C84-BFF2-8523-BC7B-04A03E5E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pic>
        <p:nvPicPr>
          <p:cNvPr id="4" name="Picture 3" descr="A diagram of a table&#10;&#10;Description automatically generated">
            <a:extLst>
              <a:ext uri="{FF2B5EF4-FFF2-40B4-BE49-F238E27FC236}">
                <a16:creationId xmlns:a16="http://schemas.microsoft.com/office/drawing/2014/main" id="{69525C1F-D08A-E33C-9C88-41C8120C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0" t="5729" r="15025" b="28438"/>
          <a:stretch/>
        </p:blipFill>
        <p:spPr>
          <a:xfrm>
            <a:off x="2085696" y="2126412"/>
            <a:ext cx="8227872" cy="47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5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2CAA-0B40-2706-47C0-2E745951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62CD-1F3E-B404-99D1-F7F17723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75" y="2242159"/>
            <a:ext cx="4333254" cy="4067201"/>
          </a:xfrm>
        </p:spPr>
        <p:txBody>
          <a:bodyPr>
            <a:normAutofit/>
          </a:bodyPr>
          <a:lstStyle/>
          <a:p>
            <a:r>
              <a:rPr lang="en-US" dirty="0"/>
              <a:t>10 Day Average</a:t>
            </a:r>
          </a:p>
          <a:p>
            <a:r>
              <a:rPr lang="en-US" dirty="0"/>
              <a:t>100 Day Average</a:t>
            </a:r>
          </a:p>
          <a:p>
            <a:r>
              <a:rPr lang="en-US" dirty="0"/>
              <a:t>Total, Cumulative, Annualized Returns</a:t>
            </a:r>
          </a:p>
          <a:p>
            <a:r>
              <a:rPr lang="en-US" dirty="0"/>
              <a:t>Volatility</a:t>
            </a:r>
          </a:p>
          <a:p>
            <a:r>
              <a:rPr lang="en-US" dirty="0"/>
              <a:t>Sharpe Ratio</a:t>
            </a:r>
          </a:p>
          <a:p>
            <a:r>
              <a:rPr lang="en-US" dirty="0"/>
              <a:t>Beta</a:t>
            </a:r>
          </a:p>
          <a:p>
            <a:r>
              <a:rPr lang="en-US" dirty="0"/>
              <a:t>Percent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16C0D-2D3C-EEBF-0274-30F61F5F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74" y="2419964"/>
            <a:ext cx="4203192" cy="371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64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344</Words>
  <Application>Microsoft Office PowerPoint</Application>
  <PresentationFormat>Widescreen</PresentationFormat>
  <Paragraphs>80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Avenir Next LT Pro</vt:lpstr>
      <vt:lpstr>Calibri</vt:lpstr>
      <vt:lpstr>Neue Haas Grotesk Text Pro</vt:lpstr>
      <vt:lpstr>AccentBoxVTI</vt:lpstr>
      <vt:lpstr>Project 1: Investment Portfolio</vt:lpstr>
      <vt:lpstr>Investment Choices </vt:lpstr>
      <vt:lpstr>Investment Choices Cont.</vt:lpstr>
      <vt:lpstr>Ingestion Process - ELT</vt:lpstr>
      <vt:lpstr>Extract</vt:lpstr>
      <vt:lpstr>Load</vt:lpstr>
      <vt:lpstr>Transform</vt:lpstr>
      <vt:lpstr>Star Schema</vt:lpstr>
      <vt:lpstr>Aggregations</vt:lpstr>
      <vt:lpstr>10 &amp; 100 Day Average</vt:lpstr>
      <vt:lpstr>10 Day Average - Results</vt:lpstr>
      <vt:lpstr>100 Day Average - Results</vt:lpstr>
      <vt:lpstr>Percent Change &amp; Volatility</vt:lpstr>
      <vt:lpstr>Percent Change - Results</vt:lpstr>
      <vt:lpstr>Volatility - Results</vt:lpstr>
      <vt:lpstr>Beta</vt:lpstr>
      <vt:lpstr>Beta - Results</vt:lpstr>
      <vt:lpstr>Sharpe Ratio</vt:lpstr>
      <vt:lpstr>Sharpe Ratio – Results: Portfolio </vt:lpstr>
      <vt:lpstr>Sharpe Ratio – Results [ALL]</vt:lpstr>
      <vt:lpstr>Returns</vt:lpstr>
      <vt:lpstr>Market Index - NDX</vt:lpstr>
      <vt:lpstr>FOREX - CADUSD</vt:lpstr>
      <vt:lpstr>Total Returns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Kalnbach</dc:creator>
  <cp:lastModifiedBy>Benjamin Kalnbach</cp:lastModifiedBy>
  <cp:revision>4</cp:revision>
  <dcterms:created xsi:type="dcterms:W3CDTF">2024-07-11T21:48:15Z</dcterms:created>
  <dcterms:modified xsi:type="dcterms:W3CDTF">2024-07-12T03:01:09Z</dcterms:modified>
</cp:coreProperties>
</file>