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10.xml" ContentType="application/vnd.openxmlformats-officedocument.presentationml.notesSlide+xml"/>
  <Override PartName="/ppt/diagrams/layout1.xml" ContentType="application/vnd.openxmlformats-officedocument.drawingml.diagramLayout+xml"/>
  <Override PartName="/ppt/tags/tag32.xml" ContentType="application/vnd.openxmlformats-officedocument.presentationml.tags+xml"/>
  <Default Extension="xlsx" ContentType="application/vnd.openxmlformats-officedocument.spreadsheetml.sheet"/>
  <Override PartName="/ppt/tags/tag41.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30.xml" ContentType="application/vnd.openxmlformats-officedocument.presentationml.tags+xml"/>
  <Override PartName="/ppt/charts/chart1.xml" ContentType="application/vnd.openxmlformats-officedocument.drawingml.chart+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diagrams/quickStyle1.xml" ContentType="application/vnd.openxmlformats-officedocument.drawingml.diagramStyle+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0"/>
  </p:notesMasterIdLst>
  <p:handoutMasterIdLst>
    <p:handoutMasterId r:id="rId21"/>
  </p:handoutMasterIdLst>
  <p:sldIdLst>
    <p:sldId id="256" r:id="rId2"/>
    <p:sldId id="259" r:id="rId3"/>
    <p:sldId id="260" r:id="rId4"/>
    <p:sldId id="261" r:id="rId5"/>
    <p:sldId id="262" r:id="rId6"/>
    <p:sldId id="264" r:id="rId7"/>
    <p:sldId id="265" r:id="rId8"/>
    <p:sldId id="266" r:id="rId9"/>
    <p:sldId id="267" r:id="rId10"/>
    <p:sldId id="268" r:id="rId11"/>
    <p:sldId id="276" r:id="rId12"/>
    <p:sldId id="269" r:id="rId13"/>
    <p:sldId id="270" r:id="rId14"/>
    <p:sldId id="271" r:id="rId15"/>
    <p:sldId id="272" r:id="rId16"/>
    <p:sldId id="273" r:id="rId17"/>
    <p:sldId id="274" r:id="rId18"/>
    <p:sldId id="275"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5" autoAdjust="0"/>
    <p:restoredTop sz="56659" autoAdjust="0"/>
  </p:normalViewPr>
  <p:slideViewPr>
    <p:cSldViewPr>
      <p:cViewPr varScale="1">
        <p:scale>
          <a:sx n="63" d="100"/>
          <a:sy n="63" d="100"/>
        </p:scale>
        <p:origin x="-122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9" d="100"/>
          <a:sy n="89" d="100"/>
        </p:scale>
        <p:origin x="-384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Microsoft_Office_Excel1.xlsx"/></Relationships>
</file>

<file path=ppt/charts/chart1.xml><?xml version="1.0" encoding="utf-8"?>
<c:chartSpace xmlns:c="http://schemas.openxmlformats.org/drawingml/2006/chart" xmlns:a="http://schemas.openxmlformats.org/drawingml/2006/main" xmlns:r="http://schemas.openxmlformats.org/officeDocument/2006/relationships">
  <c:lang val="fr-FR"/>
  <c:chart>
    <c:autoTitleDeleted val="1"/>
    <c:view3D>
      <c:rotX val="30"/>
      <c:perspective val="30"/>
    </c:view3D>
    <c:plotArea>
      <c:layout/>
      <c:pie3DChart>
        <c:varyColors val="1"/>
        <c:ser>
          <c:idx val="0"/>
          <c:order val="0"/>
          <c:tx>
            <c:strRef>
              <c:f>Feuil1!$B$1</c:f>
              <c:strCache>
                <c:ptCount val="1"/>
                <c:pt idx="0">
                  <c:v>Ressources</c:v>
                </c:pt>
              </c:strCache>
            </c:strRef>
          </c:tx>
          <c:explosion val="25"/>
          <c:dLbls>
            <c:dLbl>
              <c:idx val="0"/>
              <c:layout>
                <c:manualLayout>
                  <c:x val="-5.0679133858267715E-2"/>
                  <c:y val="-0.102346712456178"/>
                </c:manualLayout>
              </c:layout>
              <c:tx>
                <c:rich>
                  <a:bodyPr/>
                  <a:lstStyle/>
                  <a:p>
                    <a:r>
                      <a:rPr lang="en-US" err="1"/>
                      <a:t>Apport</a:t>
                    </a:r>
                    <a:r>
                      <a:rPr lang="en-US"/>
                      <a:t> </a:t>
                    </a:r>
                    <a:r>
                      <a:rPr lang="en-US" smtClean="0"/>
                      <a:t>associés </a:t>
                    </a:r>
                  </a:p>
                  <a:p>
                    <a:r>
                      <a:rPr lang="en-US" smtClean="0"/>
                      <a:t>55 k€</a:t>
                    </a:r>
                    <a:endParaRPr lang="en-US"/>
                  </a:p>
                </c:rich>
              </c:tx>
              <c:showVal val="1"/>
              <c:showCatName val="1"/>
            </c:dLbl>
            <c:dLbl>
              <c:idx val="1"/>
              <c:layout/>
              <c:tx>
                <c:rich>
                  <a:bodyPr/>
                  <a:lstStyle/>
                  <a:p>
                    <a:r>
                      <a:rPr lang="en-US" dirty="0"/>
                      <a:t>Prix </a:t>
                    </a:r>
                    <a:r>
                      <a:rPr lang="en-US" err="1"/>
                      <a:t>concours</a:t>
                    </a:r>
                    <a:r>
                      <a:rPr lang="en-US"/>
                      <a:t> </a:t>
                    </a:r>
                    <a:r>
                      <a:rPr lang="en-US" smtClean="0"/>
                      <a:t>SQY </a:t>
                    </a:r>
                  </a:p>
                  <a:p>
                    <a:r>
                      <a:rPr lang="en-US" smtClean="0"/>
                      <a:t>10 k€</a:t>
                    </a:r>
                    <a:endParaRPr lang="en-US" dirty="0"/>
                  </a:p>
                </c:rich>
              </c:tx>
              <c:showVal val="1"/>
              <c:showCatName val="1"/>
            </c:dLbl>
            <c:dLbl>
              <c:idx val="2"/>
              <c:layout>
                <c:manualLayout>
                  <c:x val="-5.692834402644114E-2"/>
                  <c:y val="-4.1013419561951155E-2"/>
                </c:manualLayout>
              </c:layout>
              <c:tx>
                <c:rich>
                  <a:bodyPr/>
                  <a:lstStyle/>
                  <a:p>
                    <a:r>
                      <a:rPr lang="en-US" err="1"/>
                      <a:t>Apport</a:t>
                    </a:r>
                    <a:r>
                      <a:rPr lang="en-US"/>
                      <a:t> </a:t>
                    </a:r>
                    <a:r>
                      <a:rPr lang="en-US" smtClean="0"/>
                      <a:t>BA</a:t>
                    </a:r>
                  </a:p>
                  <a:p>
                    <a:r>
                      <a:rPr lang="en-US" smtClean="0"/>
                      <a:t>45 k€</a:t>
                    </a:r>
                    <a:endParaRPr lang="en-US" dirty="0"/>
                  </a:p>
                </c:rich>
              </c:tx>
              <c:showVal val="1"/>
              <c:showCatName val="1"/>
            </c:dLbl>
            <c:dLbl>
              <c:idx val="3"/>
              <c:layout/>
              <c:tx>
                <c:rich>
                  <a:bodyPr/>
                  <a:lstStyle/>
                  <a:p>
                    <a:r>
                      <a:rPr lang="en-US"/>
                      <a:t>Prêt </a:t>
                    </a:r>
                    <a:r>
                      <a:rPr lang="en-US" smtClean="0"/>
                      <a:t>bancaire</a:t>
                    </a:r>
                  </a:p>
                  <a:p>
                    <a:r>
                      <a:rPr lang="en-US" smtClean="0"/>
                      <a:t>20 k€</a:t>
                    </a:r>
                    <a:endParaRPr lang="en-US" dirty="0"/>
                  </a:p>
                </c:rich>
              </c:tx>
              <c:showVal val="1"/>
              <c:showCatName val="1"/>
            </c:dLbl>
            <c:dLbl>
              <c:idx val="4"/>
              <c:layout>
                <c:manualLayout>
                  <c:x val="0.24260887527947894"/>
                  <c:y val="6.5013640421686554E-4"/>
                </c:manualLayout>
              </c:layout>
              <c:tx>
                <c:rich>
                  <a:bodyPr/>
                  <a:lstStyle/>
                  <a:p>
                    <a:r>
                      <a:rPr lang="en-US" dirty="0" err="1"/>
                      <a:t>Prêts</a:t>
                    </a:r>
                    <a:r>
                      <a:rPr lang="en-US" dirty="0"/>
                      <a:t> </a:t>
                    </a:r>
                    <a:r>
                      <a:rPr lang="en-US" dirty="0" err="1" smtClean="0"/>
                      <a:t>d'honneur</a:t>
                    </a:r>
                    <a:r>
                      <a:rPr lang="en-US" dirty="0" smtClean="0"/>
                      <a:t> </a:t>
                    </a:r>
                  </a:p>
                  <a:p>
                    <a:r>
                      <a:rPr lang="en-US" dirty="0" smtClean="0"/>
                      <a:t>20 k€</a:t>
                    </a:r>
                    <a:endParaRPr lang="en-US" dirty="0"/>
                  </a:p>
                </c:rich>
              </c:tx>
              <c:showVal val="1"/>
              <c:showCatName val="1"/>
            </c:dLbl>
            <c:showVal val="1"/>
            <c:showCatName val="1"/>
          </c:dLbls>
          <c:cat>
            <c:strRef>
              <c:f>Feuil1!$A$2:$A$6</c:f>
              <c:strCache>
                <c:ptCount val="5"/>
                <c:pt idx="0">
                  <c:v>Apport associés</c:v>
                </c:pt>
                <c:pt idx="1">
                  <c:v>Prix concours SQY</c:v>
                </c:pt>
                <c:pt idx="2">
                  <c:v>Apport BA</c:v>
                </c:pt>
                <c:pt idx="3">
                  <c:v>Prêt bancaire</c:v>
                </c:pt>
                <c:pt idx="4">
                  <c:v>Prêts d'honneur</c:v>
                </c:pt>
              </c:strCache>
            </c:strRef>
          </c:cat>
          <c:val>
            <c:numRef>
              <c:f>Feuil1!$B$2:$B$6</c:f>
              <c:numCache>
                <c:formatCode>General</c:formatCode>
                <c:ptCount val="5"/>
                <c:pt idx="0">
                  <c:v>55</c:v>
                </c:pt>
                <c:pt idx="1">
                  <c:v>10</c:v>
                </c:pt>
                <c:pt idx="2">
                  <c:v>45</c:v>
                </c:pt>
                <c:pt idx="3">
                  <c:v>20</c:v>
                </c:pt>
                <c:pt idx="4">
                  <c:v>20</c:v>
                </c:pt>
              </c:numCache>
            </c:numRef>
          </c:val>
        </c:ser>
        <c:dLbls>
          <c:showVal val="1"/>
          <c:showCatName val="1"/>
        </c:dLbls>
      </c:pie3DChart>
    </c:plotArea>
    <c:plotVisOnly val="1"/>
  </c:chart>
  <c:txPr>
    <a:bodyPr/>
    <a:lstStyle/>
    <a:p>
      <a:pPr>
        <a:defRPr sz="1800"/>
      </a:pPr>
      <a:endParaRPr lang="fr-FR"/>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56E370-E203-4792-9AB3-7AC5A53AE477}" type="doc">
      <dgm:prSet loTypeId="urn:microsoft.com/office/officeart/2005/8/layout/chevron2" loCatId="list" qsTypeId="urn:microsoft.com/office/officeart/2005/8/quickstyle/simple5" qsCatId="simple" csTypeId="urn:microsoft.com/office/officeart/2005/8/colors/accent1_2" csCatId="accent1" phldr="1"/>
      <dgm:spPr/>
      <dgm:t>
        <a:bodyPr/>
        <a:lstStyle/>
        <a:p>
          <a:endParaRPr lang="fr-FR"/>
        </a:p>
      </dgm:t>
    </dgm:pt>
    <dgm:pt modelId="{F8CEA702-B233-4F2E-B79B-7395F4232183}">
      <dgm:prSet phldrT="[Texte]" custT="1"/>
      <dgm:spPr/>
      <dgm:t>
        <a:bodyPr/>
        <a:lstStyle/>
        <a:p>
          <a:r>
            <a:rPr lang="fr-FR" sz="1400" dirty="0" smtClean="0"/>
            <a:t>Janvier 2010</a:t>
          </a:r>
          <a:endParaRPr lang="fr-FR" sz="1400" dirty="0"/>
        </a:p>
      </dgm:t>
    </dgm:pt>
    <dgm:pt modelId="{FD0FE742-7E62-4F0A-9C2D-18DB5B2DB99A}" type="parTrans" cxnId="{1DF25093-E000-41F7-BB59-C1F122C53905}">
      <dgm:prSet/>
      <dgm:spPr/>
      <dgm:t>
        <a:bodyPr/>
        <a:lstStyle/>
        <a:p>
          <a:endParaRPr lang="fr-FR"/>
        </a:p>
      </dgm:t>
    </dgm:pt>
    <dgm:pt modelId="{5CFFE614-831C-4710-A67F-F859FED14F85}" type="sibTrans" cxnId="{1DF25093-E000-41F7-BB59-C1F122C53905}">
      <dgm:prSet/>
      <dgm:spPr/>
      <dgm:t>
        <a:bodyPr/>
        <a:lstStyle/>
        <a:p>
          <a:endParaRPr lang="fr-FR"/>
        </a:p>
      </dgm:t>
    </dgm:pt>
    <dgm:pt modelId="{15A3BDF1-4A2D-4735-9C04-EB7F02850E4B}">
      <dgm:prSet phldrT="[Texte]"/>
      <dgm:spPr/>
      <dgm:t>
        <a:bodyPr/>
        <a:lstStyle/>
        <a:p>
          <a:r>
            <a:rPr lang="fr-FR" dirty="0" smtClean="0"/>
            <a:t>3 des 4 associés passent sur le projet à plein temps</a:t>
          </a:r>
          <a:endParaRPr lang="fr-FR" dirty="0"/>
        </a:p>
      </dgm:t>
    </dgm:pt>
    <dgm:pt modelId="{95A5E6C3-7B69-49EC-BEE2-0B3B206676F0}" type="parTrans" cxnId="{601F0ABE-481F-4EF6-976A-095212A613D1}">
      <dgm:prSet/>
      <dgm:spPr/>
      <dgm:t>
        <a:bodyPr/>
        <a:lstStyle/>
        <a:p>
          <a:endParaRPr lang="fr-FR"/>
        </a:p>
      </dgm:t>
    </dgm:pt>
    <dgm:pt modelId="{3039DBA8-5750-4C33-B31D-B97DD0222FA2}" type="sibTrans" cxnId="{601F0ABE-481F-4EF6-976A-095212A613D1}">
      <dgm:prSet/>
      <dgm:spPr/>
      <dgm:t>
        <a:bodyPr/>
        <a:lstStyle/>
        <a:p>
          <a:endParaRPr lang="fr-FR"/>
        </a:p>
      </dgm:t>
    </dgm:pt>
    <dgm:pt modelId="{D45C142F-1531-4C62-8C56-11ECC0F44CCB}">
      <dgm:prSet phldrT="[Texte]" custT="1"/>
      <dgm:spPr/>
      <dgm:t>
        <a:bodyPr/>
        <a:lstStyle/>
        <a:p>
          <a:r>
            <a:rPr lang="fr-FR" sz="1400" dirty="0" smtClean="0"/>
            <a:t>Avril 2010</a:t>
          </a:r>
          <a:endParaRPr lang="fr-FR" sz="1400" dirty="0"/>
        </a:p>
      </dgm:t>
    </dgm:pt>
    <dgm:pt modelId="{F1A5BF79-F13C-4C58-8F8F-5DA9B5D95A81}" type="parTrans" cxnId="{2391BD13-C3B9-4E34-8961-FCAE9658BCF6}">
      <dgm:prSet/>
      <dgm:spPr/>
      <dgm:t>
        <a:bodyPr/>
        <a:lstStyle/>
        <a:p>
          <a:endParaRPr lang="fr-FR"/>
        </a:p>
      </dgm:t>
    </dgm:pt>
    <dgm:pt modelId="{7324F087-A625-491A-8133-759A7145E8B1}" type="sibTrans" cxnId="{2391BD13-C3B9-4E34-8961-FCAE9658BCF6}">
      <dgm:prSet/>
      <dgm:spPr/>
      <dgm:t>
        <a:bodyPr/>
        <a:lstStyle/>
        <a:p>
          <a:endParaRPr lang="fr-FR"/>
        </a:p>
      </dgm:t>
    </dgm:pt>
    <dgm:pt modelId="{BAFA97A9-F4F8-4084-95E5-AB767B8A596D}">
      <dgm:prSet phldrT="[Texte]"/>
      <dgm:spPr/>
      <dgm:t>
        <a:bodyPr/>
        <a:lstStyle/>
        <a:p>
          <a:r>
            <a:rPr lang="fr-FR" dirty="0" smtClean="0"/>
            <a:t>Deux employés graphistes rejoignent l’équipe</a:t>
          </a:r>
          <a:endParaRPr lang="fr-FR" dirty="0"/>
        </a:p>
      </dgm:t>
    </dgm:pt>
    <dgm:pt modelId="{7CF886DC-B570-4D8B-8F6F-BFE6F354238E}" type="parTrans" cxnId="{8BF59F90-6506-42DA-9DDD-B5CF202DB2FD}">
      <dgm:prSet/>
      <dgm:spPr/>
      <dgm:t>
        <a:bodyPr/>
        <a:lstStyle/>
        <a:p>
          <a:endParaRPr lang="fr-FR"/>
        </a:p>
      </dgm:t>
    </dgm:pt>
    <dgm:pt modelId="{2366B2B8-AC13-4937-AF3D-944CAA1D0635}" type="sibTrans" cxnId="{8BF59F90-6506-42DA-9DDD-B5CF202DB2FD}">
      <dgm:prSet/>
      <dgm:spPr/>
      <dgm:t>
        <a:bodyPr/>
        <a:lstStyle/>
        <a:p>
          <a:endParaRPr lang="fr-FR"/>
        </a:p>
      </dgm:t>
    </dgm:pt>
    <dgm:pt modelId="{D5F1CBCC-8C63-4001-879E-E449CF8246B3}">
      <dgm:prSet phldrT="[Texte]" custT="1"/>
      <dgm:spPr/>
      <dgm:t>
        <a:bodyPr/>
        <a:lstStyle/>
        <a:p>
          <a:r>
            <a:rPr lang="fr-FR" sz="1000" dirty="0" smtClean="0"/>
            <a:t>Septembre 2010</a:t>
          </a:r>
          <a:endParaRPr lang="fr-FR" sz="1000" dirty="0"/>
        </a:p>
      </dgm:t>
    </dgm:pt>
    <dgm:pt modelId="{AC3D7D4B-FC93-48F7-B48F-327E2EFB1C02}" type="parTrans" cxnId="{383BD3F5-D60B-4C4E-9A83-26292AFA07C9}">
      <dgm:prSet/>
      <dgm:spPr/>
      <dgm:t>
        <a:bodyPr/>
        <a:lstStyle/>
        <a:p>
          <a:endParaRPr lang="fr-FR"/>
        </a:p>
      </dgm:t>
    </dgm:pt>
    <dgm:pt modelId="{061D4C06-5627-4053-8A47-EF109A6CCA90}" type="sibTrans" cxnId="{383BD3F5-D60B-4C4E-9A83-26292AFA07C9}">
      <dgm:prSet/>
      <dgm:spPr/>
      <dgm:t>
        <a:bodyPr/>
        <a:lstStyle/>
        <a:p>
          <a:endParaRPr lang="fr-FR"/>
        </a:p>
      </dgm:t>
    </dgm:pt>
    <dgm:pt modelId="{2CA36CF7-7AEB-486B-969A-234D1BA6B8D4}">
      <dgm:prSet phldrT="[Texte]"/>
      <dgm:spPr/>
      <dgm:t>
        <a:bodyPr/>
        <a:lstStyle/>
        <a:p>
          <a:r>
            <a:rPr lang="fr-FR" dirty="0" smtClean="0"/>
            <a:t>Mise en ligne de la version bêta</a:t>
          </a:r>
          <a:endParaRPr lang="fr-FR" dirty="0"/>
        </a:p>
      </dgm:t>
    </dgm:pt>
    <dgm:pt modelId="{5BBA26F6-441A-410C-A23A-598859D18F97}" type="parTrans" cxnId="{DAC5B37A-7324-45FB-9D5C-5E7440C034CA}">
      <dgm:prSet/>
      <dgm:spPr/>
      <dgm:t>
        <a:bodyPr/>
        <a:lstStyle/>
        <a:p>
          <a:endParaRPr lang="fr-FR"/>
        </a:p>
      </dgm:t>
    </dgm:pt>
    <dgm:pt modelId="{0263EE1F-8B75-4D25-8351-8076EAA6AE8D}" type="sibTrans" cxnId="{DAC5B37A-7324-45FB-9D5C-5E7440C034CA}">
      <dgm:prSet/>
      <dgm:spPr/>
      <dgm:t>
        <a:bodyPr/>
        <a:lstStyle/>
        <a:p>
          <a:endParaRPr lang="fr-FR"/>
        </a:p>
      </dgm:t>
    </dgm:pt>
    <dgm:pt modelId="{3AD2FBD1-DF17-4EAD-904E-96D872EDC873}">
      <dgm:prSet phldrT="[Texte]" custT="1"/>
      <dgm:spPr/>
      <dgm:t>
        <a:bodyPr/>
        <a:lstStyle/>
        <a:p>
          <a:r>
            <a:rPr lang="fr-FR" sz="1400" dirty="0" smtClean="0"/>
            <a:t>Janvier 2011</a:t>
          </a:r>
          <a:endParaRPr lang="fr-FR" sz="1400" dirty="0"/>
        </a:p>
      </dgm:t>
    </dgm:pt>
    <dgm:pt modelId="{AF5DD8B9-ABBB-4B1E-86FD-C1FCE7A66CE2}" type="parTrans" cxnId="{43C38386-1007-4EF4-9D6C-22FFDAF6EE0A}">
      <dgm:prSet/>
      <dgm:spPr/>
      <dgm:t>
        <a:bodyPr/>
        <a:lstStyle/>
        <a:p>
          <a:endParaRPr lang="fr-FR"/>
        </a:p>
      </dgm:t>
    </dgm:pt>
    <dgm:pt modelId="{F746B163-5E5C-47E2-9EEA-699A843F8DE2}" type="sibTrans" cxnId="{43C38386-1007-4EF4-9D6C-22FFDAF6EE0A}">
      <dgm:prSet/>
      <dgm:spPr/>
      <dgm:t>
        <a:bodyPr/>
        <a:lstStyle/>
        <a:p>
          <a:endParaRPr lang="fr-FR"/>
        </a:p>
      </dgm:t>
    </dgm:pt>
    <dgm:pt modelId="{D65F7E24-A90B-41A2-B15A-297DB0152792}">
      <dgm:prSet phldrT="[Texte]"/>
      <dgm:spPr/>
      <dgm:t>
        <a:bodyPr/>
        <a:lstStyle/>
        <a:p>
          <a:r>
            <a:rPr lang="fr-FR" dirty="0" smtClean="0"/>
            <a:t>Mise en ligne des premiers items payants</a:t>
          </a:r>
          <a:endParaRPr lang="fr-FR" dirty="0"/>
        </a:p>
      </dgm:t>
    </dgm:pt>
    <dgm:pt modelId="{246ACAEA-A7F5-4E33-81A4-F121BDEBC00E}" type="parTrans" cxnId="{CD475CE4-0A13-4D50-A895-63645ECE027D}">
      <dgm:prSet/>
      <dgm:spPr/>
      <dgm:t>
        <a:bodyPr/>
        <a:lstStyle/>
        <a:p>
          <a:endParaRPr lang="fr-FR"/>
        </a:p>
      </dgm:t>
    </dgm:pt>
    <dgm:pt modelId="{98AC13FB-3902-4BB0-9499-6FE6312E8441}" type="sibTrans" cxnId="{CD475CE4-0A13-4D50-A895-63645ECE027D}">
      <dgm:prSet/>
      <dgm:spPr/>
      <dgm:t>
        <a:bodyPr/>
        <a:lstStyle/>
        <a:p>
          <a:endParaRPr lang="fr-FR"/>
        </a:p>
      </dgm:t>
    </dgm:pt>
    <dgm:pt modelId="{33269741-3A61-4C47-B24A-7120DF8AA24F}">
      <dgm:prSet phldrT="[Texte]" custT="1"/>
      <dgm:spPr/>
      <dgm:t>
        <a:bodyPr/>
        <a:lstStyle/>
        <a:p>
          <a:r>
            <a:rPr lang="fr-FR" sz="1200" dirty="0" smtClean="0"/>
            <a:t>Courant 2011</a:t>
          </a:r>
          <a:endParaRPr lang="fr-FR" sz="1200" dirty="0"/>
        </a:p>
      </dgm:t>
    </dgm:pt>
    <dgm:pt modelId="{31B42AF8-CB5F-42F6-944C-A0E467A5170E}" type="parTrans" cxnId="{17473BE3-3447-44D9-9423-13A342AA61F8}">
      <dgm:prSet/>
      <dgm:spPr/>
      <dgm:t>
        <a:bodyPr/>
        <a:lstStyle/>
        <a:p>
          <a:endParaRPr lang="fr-FR"/>
        </a:p>
      </dgm:t>
    </dgm:pt>
    <dgm:pt modelId="{787C35DB-2362-4E2D-8138-394DA172DE01}" type="sibTrans" cxnId="{17473BE3-3447-44D9-9423-13A342AA61F8}">
      <dgm:prSet/>
      <dgm:spPr/>
      <dgm:t>
        <a:bodyPr/>
        <a:lstStyle/>
        <a:p>
          <a:endParaRPr lang="fr-FR"/>
        </a:p>
      </dgm:t>
    </dgm:pt>
    <dgm:pt modelId="{EFE20B20-D2D2-4656-AD81-D148F34831F3}">
      <dgm:prSet phldrT="[Texte]"/>
      <dgm:spPr/>
      <dgm:t>
        <a:bodyPr/>
        <a:lstStyle/>
        <a:p>
          <a:r>
            <a:rPr lang="fr-FR" dirty="0" smtClean="0"/>
            <a:t>Mises à jour régulières du jeu</a:t>
          </a:r>
          <a:endParaRPr lang="fr-FR" dirty="0"/>
        </a:p>
      </dgm:t>
    </dgm:pt>
    <dgm:pt modelId="{7DEE36D5-61F3-4B54-978D-7FCDC853F31E}" type="parTrans" cxnId="{89E2AD45-0B0A-49A8-A995-465E894D4743}">
      <dgm:prSet/>
      <dgm:spPr/>
      <dgm:t>
        <a:bodyPr/>
        <a:lstStyle/>
        <a:p>
          <a:endParaRPr lang="fr-FR"/>
        </a:p>
      </dgm:t>
    </dgm:pt>
    <dgm:pt modelId="{4A08C7FF-F315-44C0-8A4B-0ECEFE66246B}" type="sibTrans" cxnId="{89E2AD45-0B0A-49A8-A995-465E894D4743}">
      <dgm:prSet/>
      <dgm:spPr/>
      <dgm:t>
        <a:bodyPr/>
        <a:lstStyle/>
        <a:p>
          <a:endParaRPr lang="fr-FR"/>
        </a:p>
      </dgm:t>
    </dgm:pt>
    <dgm:pt modelId="{1087857A-A7B7-47C3-BCDE-0B0EFAAFC124}">
      <dgm:prSet phldrT="[Texte]"/>
      <dgm:spPr/>
      <dgm:t>
        <a:bodyPr/>
        <a:lstStyle/>
        <a:p>
          <a:r>
            <a:rPr lang="fr-FR" dirty="0" smtClean="0"/>
            <a:t>Développement du produit suivant</a:t>
          </a:r>
          <a:endParaRPr lang="fr-FR" dirty="0"/>
        </a:p>
      </dgm:t>
    </dgm:pt>
    <dgm:pt modelId="{D4B171DC-AF3C-4D95-898C-02CB7DF3973B}" type="parTrans" cxnId="{014B1323-490D-47CC-8C8F-51BAC8BF9ACD}">
      <dgm:prSet/>
      <dgm:spPr/>
      <dgm:t>
        <a:bodyPr/>
        <a:lstStyle/>
        <a:p>
          <a:endParaRPr lang="fr-FR"/>
        </a:p>
      </dgm:t>
    </dgm:pt>
    <dgm:pt modelId="{014DC86C-E981-46D6-A3C3-2574953108EB}" type="sibTrans" cxnId="{014B1323-490D-47CC-8C8F-51BAC8BF9ACD}">
      <dgm:prSet/>
      <dgm:spPr/>
      <dgm:t>
        <a:bodyPr/>
        <a:lstStyle/>
        <a:p>
          <a:endParaRPr lang="fr-FR"/>
        </a:p>
      </dgm:t>
    </dgm:pt>
    <dgm:pt modelId="{7905DBA0-178F-41BA-8176-CA0EA7BFBBCF}" type="pres">
      <dgm:prSet presAssocID="{CA56E370-E203-4792-9AB3-7AC5A53AE477}" presName="linearFlow" presStyleCnt="0">
        <dgm:presLayoutVars>
          <dgm:dir/>
          <dgm:animLvl val="lvl"/>
          <dgm:resizeHandles val="exact"/>
        </dgm:presLayoutVars>
      </dgm:prSet>
      <dgm:spPr/>
      <dgm:t>
        <a:bodyPr/>
        <a:lstStyle/>
        <a:p>
          <a:endParaRPr lang="fr-FR"/>
        </a:p>
      </dgm:t>
    </dgm:pt>
    <dgm:pt modelId="{E053D162-6E0F-4FF4-A6F4-4717242A896C}" type="pres">
      <dgm:prSet presAssocID="{F8CEA702-B233-4F2E-B79B-7395F4232183}" presName="composite" presStyleCnt="0"/>
      <dgm:spPr/>
    </dgm:pt>
    <dgm:pt modelId="{050697C0-2986-42C6-A7CC-D2739281A549}" type="pres">
      <dgm:prSet presAssocID="{F8CEA702-B233-4F2E-B79B-7395F4232183}" presName="parentText" presStyleLbl="alignNode1" presStyleIdx="0" presStyleCnt="5">
        <dgm:presLayoutVars>
          <dgm:chMax val="1"/>
          <dgm:bulletEnabled val="1"/>
        </dgm:presLayoutVars>
      </dgm:prSet>
      <dgm:spPr/>
      <dgm:t>
        <a:bodyPr/>
        <a:lstStyle/>
        <a:p>
          <a:endParaRPr lang="fr-FR"/>
        </a:p>
      </dgm:t>
    </dgm:pt>
    <dgm:pt modelId="{9B779CAD-924F-4B48-A2EF-532DFAFC3C5B}" type="pres">
      <dgm:prSet presAssocID="{F8CEA702-B233-4F2E-B79B-7395F4232183}" presName="descendantText" presStyleLbl="alignAcc1" presStyleIdx="0" presStyleCnt="5">
        <dgm:presLayoutVars>
          <dgm:bulletEnabled val="1"/>
        </dgm:presLayoutVars>
      </dgm:prSet>
      <dgm:spPr/>
      <dgm:t>
        <a:bodyPr/>
        <a:lstStyle/>
        <a:p>
          <a:endParaRPr lang="fr-FR"/>
        </a:p>
      </dgm:t>
    </dgm:pt>
    <dgm:pt modelId="{E0DF9617-17B3-4F46-BDA4-C0A0725805A6}" type="pres">
      <dgm:prSet presAssocID="{5CFFE614-831C-4710-A67F-F859FED14F85}" presName="sp" presStyleCnt="0"/>
      <dgm:spPr/>
    </dgm:pt>
    <dgm:pt modelId="{CE332361-D2B9-490D-8A2C-2C451CFCF4F1}" type="pres">
      <dgm:prSet presAssocID="{D45C142F-1531-4C62-8C56-11ECC0F44CCB}" presName="composite" presStyleCnt="0"/>
      <dgm:spPr/>
    </dgm:pt>
    <dgm:pt modelId="{A52E7947-531C-4B71-8D31-0643F3F95B35}" type="pres">
      <dgm:prSet presAssocID="{D45C142F-1531-4C62-8C56-11ECC0F44CCB}" presName="parentText" presStyleLbl="alignNode1" presStyleIdx="1" presStyleCnt="5">
        <dgm:presLayoutVars>
          <dgm:chMax val="1"/>
          <dgm:bulletEnabled val="1"/>
        </dgm:presLayoutVars>
      </dgm:prSet>
      <dgm:spPr/>
      <dgm:t>
        <a:bodyPr/>
        <a:lstStyle/>
        <a:p>
          <a:endParaRPr lang="fr-FR"/>
        </a:p>
      </dgm:t>
    </dgm:pt>
    <dgm:pt modelId="{516A7E97-901E-4AE6-939A-B79804E01F19}" type="pres">
      <dgm:prSet presAssocID="{D45C142F-1531-4C62-8C56-11ECC0F44CCB}" presName="descendantText" presStyleLbl="alignAcc1" presStyleIdx="1" presStyleCnt="5">
        <dgm:presLayoutVars>
          <dgm:bulletEnabled val="1"/>
        </dgm:presLayoutVars>
      </dgm:prSet>
      <dgm:spPr/>
      <dgm:t>
        <a:bodyPr/>
        <a:lstStyle/>
        <a:p>
          <a:endParaRPr lang="fr-FR"/>
        </a:p>
      </dgm:t>
    </dgm:pt>
    <dgm:pt modelId="{18285FE9-170E-4847-81CD-6A914F968579}" type="pres">
      <dgm:prSet presAssocID="{7324F087-A625-491A-8133-759A7145E8B1}" presName="sp" presStyleCnt="0"/>
      <dgm:spPr/>
    </dgm:pt>
    <dgm:pt modelId="{0EBA86EE-C601-4174-8918-101598D5AF2F}" type="pres">
      <dgm:prSet presAssocID="{D5F1CBCC-8C63-4001-879E-E449CF8246B3}" presName="composite" presStyleCnt="0"/>
      <dgm:spPr/>
    </dgm:pt>
    <dgm:pt modelId="{7028AE89-63B1-4E31-B1FF-65A2C1B211CB}" type="pres">
      <dgm:prSet presAssocID="{D5F1CBCC-8C63-4001-879E-E449CF8246B3}" presName="parentText" presStyleLbl="alignNode1" presStyleIdx="2" presStyleCnt="5">
        <dgm:presLayoutVars>
          <dgm:chMax val="1"/>
          <dgm:bulletEnabled val="1"/>
        </dgm:presLayoutVars>
      </dgm:prSet>
      <dgm:spPr/>
      <dgm:t>
        <a:bodyPr/>
        <a:lstStyle/>
        <a:p>
          <a:endParaRPr lang="fr-FR"/>
        </a:p>
      </dgm:t>
    </dgm:pt>
    <dgm:pt modelId="{798D7BCA-6504-4995-8060-97741917AA0B}" type="pres">
      <dgm:prSet presAssocID="{D5F1CBCC-8C63-4001-879E-E449CF8246B3}" presName="descendantText" presStyleLbl="alignAcc1" presStyleIdx="2" presStyleCnt="5">
        <dgm:presLayoutVars>
          <dgm:bulletEnabled val="1"/>
        </dgm:presLayoutVars>
      </dgm:prSet>
      <dgm:spPr/>
      <dgm:t>
        <a:bodyPr/>
        <a:lstStyle/>
        <a:p>
          <a:endParaRPr lang="fr-FR"/>
        </a:p>
      </dgm:t>
    </dgm:pt>
    <dgm:pt modelId="{501AECB3-DABB-4327-8E7D-1FD1EA8D58C6}" type="pres">
      <dgm:prSet presAssocID="{061D4C06-5627-4053-8A47-EF109A6CCA90}" presName="sp" presStyleCnt="0"/>
      <dgm:spPr/>
    </dgm:pt>
    <dgm:pt modelId="{6E7500CF-3FE4-4A71-88DD-A3DF0625D476}" type="pres">
      <dgm:prSet presAssocID="{3AD2FBD1-DF17-4EAD-904E-96D872EDC873}" presName="composite" presStyleCnt="0"/>
      <dgm:spPr/>
    </dgm:pt>
    <dgm:pt modelId="{8AF58F77-4EF1-4B04-B2B3-23CAE7D28FF1}" type="pres">
      <dgm:prSet presAssocID="{3AD2FBD1-DF17-4EAD-904E-96D872EDC873}" presName="parentText" presStyleLbl="alignNode1" presStyleIdx="3" presStyleCnt="5">
        <dgm:presLayoutVars>
          <dgm:chMax val="1"/>
          <dgm:bulletEnabled val="1"/>
        </dgm:presLayoutVars>
      </dgm:prSet>
      <dgm:spPr/>
      <dgm:t>
        <a:bodyPr/>
        <a:lstStyle/>
        <a:p>
          <a:endParaRPr lang="fr-FR"/>
        </a:p>
      </dgm:t>
    </dgm:pt>
    <dgm:pt modelId="{F9F793FD-E2CB-48BD-BDFD-2EFAFAECBDFE}" type="pres">
      <dgm:prSet presAssocID="{3AD2FBD1-DF17-4EAD-904E-96D872EDC873}" presName="descendantText" presStyleLbl="alignAcc1" presStyleIdx="3" presStyleCnt="5">
        <dgm:presLayoutVars>
          <dgm:bulletEnabled val="1"/>
        </dgm:presLayoutVars>
      </dgm:prSet>
      <dgm:spPr/>
      <dgm:t>
        <a:bodyPr/>
        <a:lstStyle/>
        <a:p>
          <a:endParaRPr lang="fr-FR"/>
        </a:p>
      </dgm:t>
    </dgm:pt>
    <dgm:pt modelId="{D57BA8B8-4E01-49BD-A82E-7A16421E2B85}" type="pres">
      <dgm:prSet presAssocID="{F746B163-5E5C-47E2-9EEA-699A843F8DE2}" presName="sp" presStyleCnt="0"/>
      <dgm:spPr/>
    </dgm:pt>
    <dgm:pt modelId="{886E7309-E85A-487F-A150-DD3AE0336D65}" type="pres">
      <dgm:prSet presAssocID="{33269741-3A61-4C47-B24A-7120DF8AA24F}" presName="composite" presStyleCnt="0"/>
      <dgm:spPr/>
    </dgm:pt>
    <dgm:pt modelId="{C2864708-79CF-445A-8D12-ABFA2F2F3187}" type="pres">
      <dgm:prSet presAssocID="{33269741-3A61-4C47-B24A-7120DF8AA24F}" presName="parentText" presStyleLbl="alignNode1" presStyleIdx="4" presStyleCnt="5">
        <dgm:presLayoutVars>
          <dgm:chMax val="1"/>
          <dgm:bulletEnabled val="1"/>
        </dgm:presLayoutVars>
      </dgm:prSet>
      <dgm:spPr/>
      <dgm:t>
        <a:bodyPr/>
        <a:lstStyle/>
        <a:p>
          <a:endParaRPr lang="fr-FR"/>
        </a:p>
      </dgm:t>
    </dgm:pt>
    <dgm:pt modelId="{D8AE1508-E576-4959-B4FA-3CAC6ABE4C20}" type="pres">
      <dgm:prSet presAssocID="{33269741-3A61-4C47-B24A-7120DF8AA24F}" presName="descendantText" presStyleLbl="alignAcc1" presStyleIdx="4" presStyleCnt="5">
        <dgm:presLayoutVars>
          <dgm:bulletEnabled val="1"/>
        </dgm:presLayoutVars>
      </dgm:prSet>
      <dgm:spPr/>
      <dgm:t>
        <a:bodyPr/>
        <a:lstStyle/>
        <a:p>
          <a:endParaRPr lang="fr-FR"/>
        </a:p>
      </dgm:t>
    </dgm:pt>
  </dgm:ptLst>
  <dgm:cxnLst>
    <dgm:cxn modelId="{5D13E7CF-9B92-4F43-8F09-916E3490F5DC}" type="presOf" srcId="{1087857A-A7B7-47C3-BCDE-0B0EFAAFC124}" destId="{D8AE1508-E576-4959-B4FA-3CAC6ABE4C20}" srcOrd="0" destOrd="1" presId="urn:microsoft.com/office/officeart/2005/8/layout/chevron2"/>
    <dgm:cxn modelId="{17473BE3-3447-44D9-9423-13A342AA61F8}" srcId="{CA56E370-E203-4792-9AB3-7AC5A53AE477}" destId="{33269741-3A61-4C47-B24A-7120DF8AA24F}" srcOrd="4" destOrd="0" parTransId="{31B42AF8-CB5F-42F6-944C-A0E467A5170E}" sibTransId="{787C35DB-2362-4E2D-8138-394DA172DE01}"/>
    <dgm:cxn modelId="{8BF59F90-6506-42DA-9DDD-B5CF202DB2FD}" srcId="{D45C142F-1531-4C62-8C56-11ECC0F44CCB}" destId="{BAFA97A9-F4F8-4084-95E5-AB767B8A596D}" srcOrd="0" destOrd="0" parTransId="{7CF886DC-B570-4D8B-8F6F-BFE6F354238E}" sibTransId="{2366B2B8-AC13-4937-AF3D-944CAA1D0635}"/>
    <dgm:cxn modelId="{601F0ABE-481F-4EF6-976A-095212A613D1}" srcId="{F8CEA702-B233-4F2E-B79B-7395F4232183}" destId="{15A3BDF1-4A2D-4735-9C04-EB7F02850E4B}" srcOrd="0" destOrd="0" parTransId="{95A5E6C3-7B69-49EC-BEE2-0B3B206676F0}" sibTransId="{3039DBA8-5750-4C33-B31D-B97DD0222FA2}"/>
    <dgm:cxn modelId="{CD475CE4-0A13-4D50-A895-63645ECE027D}" srcId="{3AD2FBD1-DF17-4EAD-904E-96D872EDC873}" destId="{D65F7E24-A90B-41A2-B15A-297DB0152792}" srcOrd="0" destOrd="0" parTransId="{246ACAEA-A7F5-4E33-81A4-F121BDEBC00E}" sibTransId="{98AC13FB-3902-4BB0-9499-6FE6312E8441}"/>
    <dgm:cxn modelId="{383BD3F5-D60B-4C4E-9A83-26292AFA07C9}" srcId="{CA56E370-E203-4792-9AB3-7AC5A53AE477}" destId="{D5F1CBCC-8C63-4001-879E-E449CF8246B3}" srcOrd="2" destOrd="0" parTransId="{AC3D7D4B-FC93-48F7-B48F-327E2EFB1C02}" sibTransId="{061D4C06-5627-4053-8A47-EF109A6CCA90}"/>
    <dgm:cxn modelId="{E697BAC4-6BBA-455E-9315-2E8EBAD71A06}" type="presOf" srcId="{33269741-3A61-4C47-B24A-7120DF8AA24F}" destId="{C2864708-79CF-445A-8D12-ABFA2F2F3187}" srcOrd="0" destOrd="0" presId="urn:microsoft.com/office/officeart/2005/8/layout/chevron2"/>
    <dgm:cxn modelId="{DAC5B37A-7324-45FB-9D5C-5E7440C034CA}" srcId="{D5F1CBCC-8C63-4001-879E-E449CF8246B3}" destId="{2CA36CF7-7AEB-486B-969A-234D1BA6B8D4}" srcOrd="0" destOrd="0" parTransId="{5BBA26F6-441A-410C-A23A-598859D18F97}" sibTransId="{0263EE1F-8B75-4D25-8351-8076EAA6AE8D}"/>
    <dgm:cxn modelId="{F61B095B-CFD1-4AF4-8C05-C645C4F195BD}" type="presOf" srcId="{F8CEA702-B233-4F2E-B79B-7395F4232183}" destId="{050697C0-2986-42C6-A7CC-D2739281A549}" srcOrd="0" destOrd="0" presId="urn:microsoft.com/office/officeart/2005/8/layout/chevron2"/>
    <dgm:cxn modelId="{67691D52-D726-457B-9ABD-BBFA5541E98D}" type="presOf" srcId="{D45C142F-1531-4C62-8C56-11ECC0F44CCB}" destId="{A52E7947-531C-4B71-8D31-0643F3F95B35}" srcOrd="0" destOrd="0" presId="urn:microsoft.com/office/officeart/2005/8/layout/chevron2"/>
    <dgm:cxn modelId="{4A038CCF-A731-46FD-BDB3-892AC020C764}" type="presOf" srcId="{15A3BDF1-4A2D-4735-9C04-EB7F02850E4B}" destId="{9B779CAD-924F-4B48-A2EF-532DFAFC3C5B}" srcOrd="0" destOrd="0" presId="urn:microsoft.com/office/officeart/2005/8/layout/chevron2"/>
    <dgm:cxn modelId="{697AA802-A11D-4C02-A924-4C36F8A1F51B}" type="presOf" srcId="{CA56E370-E203-4792-9AB3-7AC5A53AE477}" destId="{7905DBA0-178F-41BA-8176-CA0EA7BFBBCF}" srcOrd="0" destOrd="0" presId="urn:microsoft.com/office/officeart/2005/8/layout/chevron2"/>
    <dgm:cxn modelId="{89E2AD45-0B0A-49A8-A995-465E894D4743}" srcId="{33269741-3A61-4C47-B24A-7120DF8AA24F}" destId="{EFE20B20-D2D2-4656-AD81-D148F34831F3}" srcOrd="0" destOrd="0" parTransId="{7DEE36D5-61F3-4B54-978D-7FCDC853F31E}" sibTransId="{4A08C7FF-F315-44C0-8A4B-0ECEFE66246B}"/>
    <dgm:cxn modelId="{1DF25093-E000-41F7-BB59-C1F122C53905}" srcId="{CA56E370-E203-4792-9AB3-7AC5A53AE477}" destId="{F8CEA702-B233-4F2E-B79B-7395F4232183}" srcOrd="0" destOrd="0" parTransId="{FD0FE742-7E62-4F0A-9C2D-18DB5B2DB99A}" sibTransId="{5CFFE614-831C-4710-A67F-F859FED14F85}"/>
    <dgm:cxn modelId="{F7B89396-54CA-45E9-A0E7-6523DE137749}" type="presOf" srcId="{3AD2FBD1-DF17-4EAD-904E-96D872EDC873}" destId="{8AF58F77-4EF1-4B04-B2B3-23CAE7D28FF1}" srcOrd="0" destOrd="0" presId="urn:microsoft.com/office/officeart/2005/8/layout/chevron2"/>
    <dgm:cxn modelId="{FA88833D-C7C4-4B60-90CA-8305A4E66572}" type="presOf" srcId="{2CA36CF7-7AEB-486B-969A-234D1BA6B8D4}" destId="{798D7BCA-6504-4995-8060-97741917AA0B}" srcOrd="0" destOrd="0" presId="urn:microsoft.com/office/officeart/2005/8/layout/chevron2"/>
    <dgm:cxn modelId="{014B1323-490D-47CC-8C8F-51BAC8BF9ACD}" srcId="{33269741-3A61-4C47-B24A-7120DF8AA24F}" destId="{1087857A-A7B7-47C3-BCDE-0B0EFAAFC124}" srcOrd="1" destOrd="0" parTransId="{D4B171DC-AF3C-4D95-898C-02CB7DF3973B}" sibTransId="{014DC86C-E981-46D6-A3C3-2574953108EB}"/>
    <dgm:cxn modelId="{EB827F2C-941A-48D8-96CE-601724409516}" type="presOf" srcId="{EFE20B20-D2D2-4656-AD81-D148F34831F3}" destId="{D8AE1508-E576-4959-B4FA-3CAC6ABE4C20}" srcOrd="0" destOrd="0" presId="urn:microsoft.com/office/officeart/2005/8/layout/chevron2"/>
    <dgm:cxn modelId="{2391BD13-C3B9-4E34-8961-FCAE9658BCF6}" srcId="{CA56E370-E203-4792-9AB3-7AC5A53AE477}" destId="{D45C142F-1531-4C62-8C56-11ECC0F44CCB}" srcOrd="1" destOrd="0" parTransId="{F1A5BF79-F13C-4C58-8F8F-5DA9B5D95A81}" sibTransId="{7324F087-A625-491A-8133-759A7145E8B1}"/>
    <dgm:cxn modelId="{C06EAF2B-AEA4-4EE5-9C62-0F322E41F60A}" type="presOf" srcId="{BAFA97A9-F4F8-4084-95E5-AB767B8A596D}" destId="{516A7E97-901E-4AE6-939A-B79804E01F19}" srcOrd="0" destOrd="0" presId="urn:microsoft.com/office/officeart/2005/8/layout/chevron2"/>
    <dgm:cxn modelId="{27B52F9D-88CA-4D6F-8AD3-6948545879D1}" type="presOf" srcId="{D5F1CBCC-8C63-4001-879E-E449CF8246B3}" destId="{7028AE89-63B1-4E31-B1FF-65A2C1B211CB}" srcOrd="0" destOrd="0" presId="urn:microsoft.com/office/officeart/2005/8/layout/chevron2"/>
    <dgm:cxn modelId="{43C38386-1007-4EF4-9D6C-22FFDAF6EE0A}" srcId="{CA56E370-E203-4792-9AB3-7AC5A53AE477}" destId="{3AD2FBD1-DF17-4EAD-904E-96D872EDC873}" srcOrd="3" destOrd="0" parTransId="{AF5DD8B9-ABBB-4B1E-86FD-C1FCE7A66CE2}" sibTransId="{F746B163-5E5C-47E2-9EEA-699A843F8DE2}"/>
    <dgm:cxn modelId="{63A52858-59A0-4150-B9A2-1EBCBEC6C1D8}" type="presOf" srcId="{D65F7E24-A90B-41A2-B15A-297DB0152792}" destId="{F9F793FD-E2CB-48BD-BDFD-2EFAFAECBDFE}" srcOrd="0" destOrd="0" presId="urn:microsoft.com/office/officeart/2005/8/layout/chevron2"/>
    <dgm:cxn modelId="{7E5D76AF-C002-449E-989B-629363CD8B4A}" type="presParOf" srcId="{7905DBA0-178F-41BA-8176-CA0EA7BFBBCF}" destId="{E053D162-6E0F-4FF4-A6F4-4717242A896C}" srcOrd="0" destOrd="0" presId="urn:microsoft.com/office/officeart/2005/8/layout/chevron2"/>
    <dgm:cxn modelId="{9075A7C2-B0CF-418F-8059-CDB2CB3BE9C4}" type="presParOf" srcId="{E053D162-6E0F-4FF4-A6F4-4717242A896C}" destId="{050697C0-2986-42C6-A7CC-D2739281A549}" srcOrd="0" destOrd="0" presId="urn:microsoft.com/office/officeart/2005/8/layout/chevron2"/>
    <dgm:cxn modelId="{146534B8-FF6B-4625-B37B-8887ECFA96B8}" type="presParOf" srcId="{E053D162-6E0F-4FF4-A6F4-4717242A896C}" destId="{9B779CAD-924F-4B48-A2EF-532DFAFC3C5B}" srcOrd="1" destOrd="0" presId="urn:microsoft.com/office/officeart/2005/8/layout/chevron2"/>
    <dgm:cxn modelId="{18ECEAD3-2DA9-4A4E-80D7-4120DBBA3C43}" type="presParOf" srcId="{7905DBA0-178F-41BA-8176-CA0EA7BFBBCF}" destId="{E0DF9617-17B3-4F46-BDA4-C0A0725805A6}" srcOrd="1" destOrd="0" presId="urn:microsoft.com/office/officeart/2005/8/layout/chevron2"/>
    <dgm:cxn modelId="{1181FE0E-CD9A-41E2-BD77-FFBCF74FA81C}" type="presParOf" srcId="{7905DBA0-178F-41BA-8176-CA0EA7BFBBCF}" destId="{CE332361-D2B9-490D-8A2C-2C451CFCF4F1}" srcOrd="2" destOrd="0" presId="urn:microsoft.com/office/officeart/2005/8/layout/chevron2"/>
    <dgm:cxn modelId="{FC0AD53B-0521-46CA-812C-FD14253BBC6B}" type="presParOf" srcId="{CE332361-D2B9-490D-8A2C-2C451CFCF4F1}" destId="{A52E7947-531C-4B71-8D31-0643F3F95B35}" srcOrd="0" destOrd="0" presId="urn:microsoft.com/office/officeart/2005/8/layout/chevron2"/>
    <dgm:cxn modelId="{20149989-A9A6-4EB7-B375-8E45FE0B47CA}" type="presParOf" srcId="{CE332361-D2B9-490D-8A2C-2C451CFCF4F1}" destId="{516A7E97-901E-4AE6-939A-B79804E01F19}" srcOrd="1" destOrd="0" presId="urn:microsoft.com/office/officeart/2005/8/layout/chevron2"/>
    <dgm:cxn modelId="{A3AC924E-3F55-405F-9922-D8BB7EF7E291}" type="presParOf" srcId="{7905DBA0-178F-41BA-8176-CA0EA7BFBBCF}" destId="{18285FE9-170E-4847-81CD-6A914F968579}" srcOrd="3" destOrd="0" presId="urn:microsoft.com/office/officeart/2005/8/layout/chevron2"/>
    <dgm:cxn modelId="{2891F6F4-C216-4D6D-B7E2-7321E7BDD676}" type="presParOf" srcId="{7905DBA0-178F-41BA-8176-CA0EA7BFBBCF}" destId="{0EBA86EE-C601-4174-8918-101598D5AF2F}" srcOrd="4" destOrd="0" presId="urn:microsoft.com/office/officeart/2005/8/layout/chevron2"/>
    <dgm:cxn modelId="{E71663F2-0356-4A94-80AA-F784841F6E15}" type="presParOf" srcId="{0EBA86EE-C601-4174-8918-101598D5AF2F}" destId="{7028AE89-63B1-4E31-B1FF-65A2C1B211CB}" srcOrd="0" destOrd="0" presId="urn:microsoft.com/office/officeart/2005/8/layout/chevron2"/>
    <dgm:cxn modelId="{73F55C7B-5775-4119-BAF4-942D22A0DB5D}" type="presParOf" srcId="{0EBA86EE-C601-4174-8918-101598D5AF2F}" destId="{798D7BCA-6504-4995-8060-97741917AA0B}" srcOrd="1" destOrd="0" presId="urn:microsoft.com/office/officeart/2005/8/layout/chevron2"/>
    <dgm:cxn modelId="{771D8603-AB1C-4D86-AD5B-A0B17623057A}" type="presParOf" srcId="{7905DBA0-178F-41BA-8176-CA0EA7BFBBCF}" destId="{501AECB3-DABB-4327-8E7D-1FD1EA8D58C6}" srcOrd="5" destOrd="0" presId="urn:microsoft.com/office/officeart/2005/8/layout/chevron2"/>
    <dgm:cxn modelId="{595324B4-C545-4ED4-9B57-0DB9C8EE0F3C}" type="presParOf" srcId="{7905DBA0-178F-41BA-8176-CA0EA7BFBBCF}" destId="{6E7500CF-3FE4-4A71-88DD-A3DF0625D476}" srcOrd="6" destOrd="0" presId="urn:microsoft.com/office/officeart/2005/8/layout/chevron2"/>
    <dgm:cxn modelId="{D97981EC-09B5-49F1-B031-E240ED2A3783}" type="presParOf" srcId="{6E7500CF-3FE4-4A71-88DD-A3DF0625D476}" destId="{8AF58F77-4EF1-4B04-B2B3-23CAE7D28FF1}" srcOrd="0" destOrd="0" presId="urn:microsoft.com/office/officeart/2005/8/layout/chevron2"/>
    <dgm:cxn modelId="{7EBBCCC3-DF74-47DB-B932-D5AE63258AD9}" type="presParOf" srcId="{6E7500CF-3FE4-4A71-88DD-A3DF0625D476}" destId="{F9F793FD-E2CB-48BD-BDFD-2EFAFAECBDFE}" srcOrd="1" destOrd="0" presId="urn:microsoft.com/office/officeart/2005/8/layout/chevron2"/>
    <dgm:cxn modelId="{13941043-48C4-4FAE-AEDE-835BDE38979B}" type="presParOf" srcId="{7905DBA0-178F-41BA-8176-CA0EA7BFBBCF}" destId="{D57BA8B8-4E01-49BD-A82E-7A16421E2B85}" srcOrd="7" destOrd="0" presId="urn:microsoft.com/office/officeart/2005/8/layout/chevron2"/>
    <dgm:cxn modelId="{83341AF5-FEC0-42EC-857B-45E44DF62790}" type="presParOf" srcId="{7905DBA0-178F-41BA-8176-CA0EA7BFBBCF}" destId="{886E7309-E85A-487F-A150-DD3AE0336D65}" srcOrd="8" destOrd="0" presId="urn:microsoft.com/office/officeart/2005/8/layout/chevron2"/>
    <dgm:cxn modelId="{571B69AA-D8E6-49AF-A25C-6C3463FED06D}" type="presParOf" srcId="{886E7309-E85A-487F-A150-DD3AE0336D65}" destId="{C2864708-79CF-445A-8D12-ABFA2F2F3187}" srcOrd="0" destOrd="0" presId="urn:microsoft.com/office/officeart/2005/8/layout/chevron2"/>
    <dgm:cxn modelId="{E97F7139-9E30-487B-BB20-63920C00546E}" type="presParOf" srcId="{886E7309-E85A-487F-A150-DD3AE0336D65}" destId="{D8AE1508-E576-4959-B4FA-3CAC6ABE4C20}"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4C722E-0969-46AC-A0F5-DD617CADEFDE}" type="datetimeFigureOut">
              <a:rPr lang="fr-FR" smtClean="0"/>
              <a:pPr/>
              <a:t>13/11/2009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458533-82C7-49DD-BA57-14DC414DD620}" type="slidenum">
              <a:rPr lang="fr-FR" smtClean="0"/>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D0818-2684-45CE-A8E4-B51AD6898E72}" type="datetimeFigureOut">
              <a:rPr lang="fr-FR" smtClean="0"/>
              <a:pPr/>
              <a:t>13/11/2009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E26B62-00C3-43CE-892B-4DAF1CBF0525}"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Notre équipe est composée de quatre associés. Nous sommes tous informaticiens de formation et nous avons des expériences professionnelles complémentaires dans des domaines comme les jeux vidéo, les télécommunications, la finance, l'imagerie médicale ou la recherche.</a:t>
            </a:r>
            <a:endParaRPr lang="fr-FR" dirty="0"/>
          </a:p>
        </p:txBody>
      </p:sp>
      <p:sp>
        <p:nvSpPr>
          <p:cNvPr id="4" name="Espace réservé du numéro de diapositive 3"/>
          <p:cNvSpPr>
            <a:spLocks noGrp="1"/>
          </p:cNvSpPr>
          <p:nvPr>
            <p:ph type="sldNum" sz="quarter" idx="10"/>
          </p:nvPr>
        </p:nvSpPr>
        <p:spPr/>
        <p:txBody>
          <a:bodyPr/>
          <a:lstStyle/>
          <a:p>
            <a:fld id="{13E26B62-00C3-43CE-892B-4DAF1CBF0525}"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dirty="0" smtClean="0"/>
              <a:t>Pour concrétiser ce concept, en Janvier, trois des quatre associés vont passer à plein temps sur le projet. Les quinze premiers mois nous ne nous verserons pas de salaires, c'est ce qui nous permet d'avoir des coûts de développement assez faibles au vu de ce qu'on va réaliser.</a:t>
            </a:r>
            <a:br>
              <a:rPr lang="fr-FR" dirty="0" smtClean="0"/>
            </a:br>
            <a:r>
              <a:rPr lang="fr-FR" dirty="0" smtClean="0"/>
              <a:t/>
            </a:r>
            <a:br>
              <a:rPr lang="fr-FR" dirty="0" smtClean="0"/>
            </a:br>
            <a:r>
              <a:rPr lang="fr-FR" dirty="0" smtClean="0"/>
              <a:t>Au niveau des compétences techniques il n'y a pas de problème, nous nous en chargerons. Par contre, pour tout ce qui est créations graphiques nous avons besoin d'aide. Nous allons en partie passer par des prestataires, des entreprises tiers donc, et nous aurons aussi deux employés graphistes, qui rejoindront l'équipe en Avril.</a:t>
            </a:r>
            <a:br>
              <a:rPr lang="fr-FR" dirty="0" smtClean="0"/>
            </a:br>
            <a:r>
              <a:rPr lang="fr-FR" dirty="0" smtClean="0"/>
              <a:t/>
            </a:r>
            <a:br>
              <a:rPr lang="fr-FR" dirty="0" smtClean="0"/>
            </a:br>
            <a:r>
              <a:rPr lang="fr-FR" dirty="0" smtClean="0"/>
              <a:t>Avec eux, nous allons créer une version bêta que nous mettrons en ligne en Septembre. Ce sera une version incomplète du jeu mais jouable, que des joueurs pourront tester.</a:t>
            </a:r>
            <a:br>
              <a:rPr lang="fr-FR" dirty="0" smtClean="0"/>
            </a:br>
            <a:r>
              <a:rPr lang="fr-FR" dirty="0" smtClean="0"/>
              <a:t/>
            </a:r>
            <a:br>
              <a:rPr lang="fr-FR" dirty="0" smtClean="0"/>
            </a:br>
            <a:r>
              <a:rPr lang="fr-FR" dirty="0" smtClean="0"/>
              <a:t>A partir de là nous nous donnons trois mois pour tenir compte des feedbacks des joueurs et nous proposerons les premiers items payants en Janvier 2011.</a:t>
            </a:r>
            <a:br>
              <a:rPr lang="fr-FR" dirty="0" smtClean="0"/>
            </a:br>
            <a:r>
              <a:rPr lang="fr-FR" dirty="0" smtClean="0"/>
              <a:t/>
            </a:r>
            <a:br>
              <a:rPr lang="fr-FR" dirty="0" smtClean="0"/>
            </a:br>
            <a:r>
              <a:rPr lang="fr-FR" dirty="0" smtClean="0"/>
              <a:t>Après cela nous proposerons des mises à jour régulières et dans le courant de l'année nous commencerons à travailler sur un nouveau produit puisque notre objectif est de proposer un catalogue de jeux.</a:t>
            </a:r>
          </a:p>
          <a:p>
            <a:endParaRPr lang="fr-FR" dirty="0" smtClean="0"/>
          </a:p>
          <a:p>
            <a:r>
              <a:rPr lang="fr-FR" dirty="0" smtClean="0"/>
              <a:t>*</a:t>
            </a:r>
          </a:p>
          <a:p>
            <a:endParaRPr lang="fr-FR" dirty="0" smtClean="0"/>
          </a:p>
          <a:p>
            <a:r>
              <a:rPr lang="fr-FR" dirty="0" smtClean="0"/>
              <a:t>D'après nos projections, nous devrions atteindre l'équilibre financier la deuxième année et commencer à réaliser des bénéfices à partir de la troisième année. La difficulté réside bien évidemment dans la première année puisque nous ne réalisons pas de CA. </a:t>
            </a:r>
            <a:br>
              <a:rPr lang="fr-FR" dirty="0" smtClean="0"/>
            </a:br>
            <a:r>
              <a:rPr lang="fr-FR" dirty="0" smtClean="0"/>
              <a:t/>
            </a:r>
            <a:br>
              <a:rPr lang="fr-FR" dirty="0" smtClean="0"/>
            </a:br>
            <a:r>
              <a:rPr lang="fr-FR" dirty="0" smtClean="0"/>
              <a:t>Ca veut dire que notre besoin de financement correspond au coût de développement du jeu, coût que nous estimons à 155 €.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13E26B62-00C3-43CE-892B-4DAF1CBF0525}"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Afin de faire </a:t>
            </a:r>
            <a:r>
              <a:rPr lang="fr-FR" dirty="0" err="1" smtClean="0"/>
              <a:t>connaitre</a:t>
            </a:r>
            <a:r>
              <a:rPr lang="fr-FR" dirty="0" smtClean="0"/>
              <a:t> notre jeu à nos coeurs de cible, nous prévoyons de communiquer autour des trois axes suivants:</a:t>
            </a:r>
          </a:p>
          <a:p>
            <a:pPr lvl="1"/>
            <a:r>
              <a:rPr lang="fr-FR" b="1" dirty="0" smtClean="0"/>
              <a:t>La presse spécialisée et les communautés de fan de Free2Play : </a:t>
            </a:r>
            <a:r>
              <a:rPr lang="fr-FR" dirty="0" smtClean="0"/>
              <a:t>Les jeux font l’objet d’articles publiés sur ces médias. Cette forme de communication a l’avantage d’être à faible </a:t>
            </a:r>
            <a:r>
              <a:rPr lang="fr-FR" dirty="0" err="1" smtClean="0"/>
              <a:t>cout</a:t>
            </a:r>
            <a:r>
              <a:rPr lang="fr-FR" dirty="0" smtClean="0"/>
              <a:t> et bénéficie d’une diffusion ciblant directement les joueurs potentiels.</a:t>
            </a:r>
          </a:p>
          <a:p>
            <a:pPr lvl="1"/>
            <a:r>
              <a:rPr lang="fr-FR" b="1" dirty="0" smtClean="0"/>
              <a:t>Des campagnes de publicité sur Internet : </a:t>
            </a:r>
            <a:r>
              <a:rPr lang="fr-FR" dirty="0" smtClean="0"/>
              <a:t>Nous prévoyons de déployer des bannières de publicités sur des sites Internet fréquentés par nos cœurs de cible. Nous envisageons de lancer une première campagne de petite envergure durant nos tests d’exploitation et d’évaluer son efficacité afin d’améliorer les suivantes</a:t>
            </a:r>
          </a:p>
          <a:p>
            <a:pPr lvl="1"/>
            <a:r>
              <a:rPr lang="fr-FR" b="1" dirty="0" smtClean="0"/>
              <a:t>Utiliser les réseaux sociaux de nos joueurs : </a:t>
            </a:r>
            <a:r>
              <a:rPr lang="fr-FR" dirty="0" smtClean="0"/>
              <a:t>Nos cœurs de cibles sont friand de ces nouveaux médias. Un système de parrainage sera mis en place incitant les joueurs à inviter leurs connaissances. Des mécanismes permettront aux joueurs de lancer des défis à leurs amis via ces réseaux.</a:t>
            </a:r>
          </a:p>
          <a:p>
            <a:pPr lvl="1"/>
            <a:endParaRPr lang="fr-FR" dirty="0" smtClean="0"/>
          </a:p>
          <a:p>
            <a:pPr lvl="0"/>
            <a:r>
              <a:rPr lang="fr-FR" dirty="0" smtClean="0"/>
              <a:t>Ces trois axes seront combinés pour communiquer suivant trois types d’actions :</a:t>
            </a:r>
          </a:p>
          <a:p>
            <a:pPr lvl="1"/>
            <a:r>
              <a:rPr lang="fr-FR" b="1" dirty="0" smtClean="0"/>
              <a:t>Lors des grandes évolutions du jeu : </a:t>
            </a:r>
            <a:r>
              <a:rPr lang="fr-FR" dirty="0" smtClean="0"/>
              <a:t>De fréquentes mises à jour seront produites afin d’ajouter de nouveau contenu, de nouvelles possibilités d’actions</a:t>
            </a:r>
          </a:p>
          <a:p>
            <a:pPr lvl="1"/>
            <a:r>
              <a:rPr lang="fr-FR" b="1" dirty="0" smtClean="0"/>
              <a:t>Lors d’opération de marketing évènementiel : </a:t>
            </a:r>
            <a:r>
              <a:rPr lang="fr-FR" b="0" dirty="0" smtClean="0"/>
              <a:t>en fonction des différentes périodes de l’année</a:t>
            </a:r>
            <a:r>
              <a:rPr lang="fr-FR" b="0" baseline="0" dirty="0" smtClean="0"/>
              <a:t> (halloween, …) </a:t>
            </a:r>
            <a:r>
              <a:rPr lang="fr-FR" b="0" baseline="0" dirty="0" err="1" smtClean="0"/>
              <a:t>o</a:t>
            </a:r>
            <a:r>
              <a:rPr lang="fr-FR" b="0" baseline="0" dirty="0" smtClean="0"/>
              <a:t>u ciblant directement nos joueurs (anniversaire, …)</a:t>
            </a:r>
            <a:endParaRPr lang="fr-FR" b="0" dirty="0" smtClean="0"/>
          </a:p>
          <a:p>
            <a:pPr lvl="1"/>
            <a:r>
              <a:rPr lang="fr-FR" b="1" dirty="0" smtClean="0"/>
              <a:t>Lors de l’organisation de championnats : </a:t>
            </a:r>
            <a:r>
              <a:rPr lang="fr-FR" dirty="0" smtClean="0"/>
              <a:t>qui animeront notre communauté de joueurs.</a:t>
            </a:r>
            <a:endParaRPr lang="fr-FR" b="1" dirty="0"/>
          </a:p>
        </p:txBody>
      </p:sp>
      <p:sp>
        <p:nvSpPr>
          <p:cNvPr id="4" name="Espace réservé du numéro de diapositive 3"/>
          <p:cNvSpPr>
            <a:spLocks noGrp="1"/>
          </p:cNvSpPr>
          <p:nvPr>
            <p:ph type="sldNum" sz="quarter" idx="10"/>
          </p:nvPr>
        </p:nvSpPr>
        <p:spPr/>
        <p:txBody>
          <a:bodyPr/>
          <a:lstStyle/>
          <a:p>
            <a:fld id="{13E26B62-00C3-43CE-892B-4DAF1CBF0525}"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dirty="0" smtClean="0"/>
              <a:t>Pour financer l'entreprise, les associés apportent 55 k€ de capital.</a:t>
            </a:r>
            <a:br>
              <a:rPr lang="fr-FR" dirty="0" smtClean="0"/>
            </a:br>
            <a:r>
              <a:rPr lang="fr-FR" dirty="0" smtClean="0"/>
              <a:t>En tant que lauréats du concours SQY, nous avons gagné un prix de 10 k€.</a:t>
            </a:r>
            <a:br>
              <a:rPr lang="fr-FR" dirty="0" smtClean="0"/>
            </a:br>
            <a:r>
              <a:rPr lang="fr-FR" dirty="0" smtClean="0"/>
              <a:t/>
            </a:r>
            <a:br>
              <a:rPr lang="fr-FR" dirty="0" smtClean="0"/>
            </a:br>
            <a:r>
              <a:rPr lang="fr-FR" dirty="0" smtClean="0"/>
              <a:t>Voilà pour ce qui est des sources de financement assurées. Pour le reste nous cherchons à inclure d'autres investisseurs dans le projet. Typiquement, des BA. Et nous pourrons compléter cet apport avec un prêts bancaire.</a:t>
            </a:r>
            <a:br>
              <a:rPr lang="fr-FR" dirty="0" smtClean="0"/>
            </a:br>
            <a:r>
              <a:rPr lang="fr-FR" dirty="0" smtClean="0"/>
              <a:t/>
            </a:r>
            <a:br>
              <a:rPr lang="fr-FR" dirty="0" smtClean="0"/>
            </a:br>
            <a:r>
              <a:rPr lang="fr-FR" dirty="0" smtClean="0"/>
              <a:t>Évidemment, ce n'est pas facile de convaincre des investisseurs ou des banques de se lancer dans un projet aussi ambitieux. Il faut les rassurer, et c'est pour ça que nous sommes là aujourd'hui. Le prix du concours nous serait utile bien sûr. Mais au delà du prix, c'est la reconnaissance qui va avec qui nous serait précieuse. Vous êtes bien placés pour le savoir, être lauréat du concours, ça ouvre souvent des portes qui autrement resteraient closes.</a:t>
            </a:r>
            <a:br>
              <a:rPr lang="fr-FR" dirty="0" smtClean="0"/>
            </a:br>
            <a:r>
              <a:rPr lang="fr-FR" dirty="0" smtClean="0"/>
              <a:t/>
            </a:r>
            <a:br>
              <a:rPr lang="fr-FR" dirty="0" smtClean="0"/>
            </a:br>
            <a:r>
              <a:rPr lang="fr-FR" dirty="0" smtClean="0"/>
              <a:t>...</a:t>
            </a:r>
            <a:br>
              <a:rPr lang="fr-FR" dirty="0" smtClean="0"/>
            </a:br>
            <a:r>
              <a:rPr lang="fr-FR" dirty="0" smtClean="0"/>
              <a:t/>
            </a:r>
            <a:br>
              <a:rPr lang="fr-FR" dirty="0" smtClean="0"/>
            </a:br>
            <a:r>
              <a:rPr lang="fr-FR" dirty="0" smtClean="0"/>
              <a:t>Je crois que je n'ai rien oublié donc si vous le voulez bien nous allons vous montrer quelques images du prototype sur lequel nous travaillons actuellement. Avant de comparer ce prototype aux images que nous vous avons montré juste avant, gardez en tête qu'il s'agit d'un prototype technique </a:t>
            </a:r>
            <a:r>
              <a:rPr lang="fr-FR" dirty="0" err="1" smtClean="0"/>
              <a:t>technique</a:t>
            </a:r>
            <a:r>
              <a:rPr lang="fr-FR" dirty="0" smtClean="0"/>
              <a:t> et pas d'un prototype artistique. Le côté artistique ne sera vraiment mis en avant qu'une fois que les graphistes aurons rejoint l'équipe.</a:t>
            </a:r>
            <a:br>
              <a:rPr lang="fr-FR" dirty="0" smtClean="0"/>
            </a:br>
            <a:r>
              <a:rPr lang="fr-FR" dirty="0" smtClean="0"/>
              <a:t/>
            </a:r>
            <a:br>
              <a:rPr lang="fr-FR" dirty="0" smtClean="0"/>
            </a:br>
            <a:r>
              <a:rPr lang="fr-FR" dirty="0" smtClean="0"/>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13E26B62-00C3-43CE-892B-4DAF1CBF0525}" type="slidenum">
              <a:rPr lang="fr-FR" smtClean="0"/>
              <a:pPr/>
              <a:t>12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En plus de nos expériences professionnelles respectives, nous avons une expérience associative commune. En 2001 nous avons créé l'association LOADED Studio. Au sein de cette association nous avons créé deux jeux vidéo gratuits. Ces jeux amateurs ont été créés sur notre temps libres mais ont bénéficié d'un bon niveau de finition puisqu'ils ont été téléchargés à plus de 100.000 exemplaires chacun.</a:t>
            </a:r>
            <a:endParaRPr lang="fr-FR" dirty="0"/>
          </a:p>
        </p:txBody>
      </p:sp>
      <p:sp>
        <p:nvSpPr>
          <p:cNvPr id="4" name="Espace réservé du numéro de diapositive 3"/>
          <p:cNvSpPr>
            <a:spLocks noGrp="1"/>
          </p:cNvSpPr>
          <p:nvPr>
            <p:ph type="sldNum" sz="quarter" idx="10"/>
          </p:nvPr>
        </p:nvSpPr>
        <p:spPr/>
        <p:txBody>
          <a:bodyPr/>
          <a:lstStyle/>
          <a:p>
            <a:fld id="{13E26B62-00C3-43CE-892B-4DAF1CBF0525}"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Maintenant, c'est forts de ses expériences que nous nous lançons dans un projet plus ambitieux et commercial cette fois.</a:t>
            </a:r>
            <a:br>
              <a:rPr lang="fr-FR" dirty="0" smtClean="0"/>
            </a:br>
            <a:r>
              <a:rPr lang="fr-FR" dirty="0" smtClean="0"/>
              <a:t/>
            </a:r>
            <a:br>
              <a:rPr lang="fr-FR" dirty="0" smtClean="0"/>
            </a:br>
            <a:r>
              <a:rPr lang="fr-FR" dirty="0" smtClean="0"/>
              <a:t>Notre projet, c'est Anima </a:t>
            </a:r>
            <a:r>
              <a:rPr lang="fr-FR" dirty="0" err="1" smtClean="0"/>
              <a:t>Games</a:t>
            </a:r>
            <a:r>
              <a:rPr lang="fr-FR" dirty="0" smtClean="0"/>
              <a:t>. Une entreprise qui a pour objectif de créer des jeux vidéo en ligne, de les exploiter selon le business model du Free2Play et de les licencier à des éditeurs, c'est à dire que nous vendrons à des partenaires, le droit de les exploiter à leur tour.</a:t>
            </a:r>
            <a:endParaRPr lang="fr-FR" dirty="0"/>
          </a:p>
        </p:txBody>
      </p:sp>
      <p:sp>
        <p:nvSpPr>
          <p:cNvPr id="4" name="Espace réservé du numéro de diapositive 3"/>
          <p:cNvSpPr>
            <a:spLocks noGrp="1"/>
          </p:cNvSpPr>
          <p:nvPr>
            <p:ph type="sldNum" sz="quarter" idx="10"/>
          </p:nvPr>
        </p:nvSpPr>
        <p:spPr/>
        <p:txBody>
          <a:bodyPr/>
          <a:lstStyle/>
          <a:p>
            <a:fld id="{13E26B62-00C3-43CE-892B-4DAF1CBF0525}"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dirty="0" smtClean="0"/>
              <a:t>Pour exploiter nos produits, nous avons choisi un modèle économique particulier qui est celui du Free2Play.</a:t>
            </a:r>
            <a:br>
              <a:rPr lang="fr-FR" dirty="0" smtClean="0"/>
            </a:br>
            <a:r>
              <a:rPr lang="fr-FR" dirty="0" smtClean="0"/>
              <a:t/>
            </a:r>
            <a:br>
              <a:rPr lang="fr-FR" dirty="0" smtClean="0"/>
            </a:br>
            <a:r>
              <a:rPr lang="fr-FR" dirty="0" smtClean="0"/>
              <a:t>Le principe du Free2Play est de proposer des jeux gratuits, jouables exclusivement en lignes, sans achat ni abonnement. Ensuite, dans l'univers du jeu, le joueur a la possibilité d'acheter des objets virtuels par micro transaction, avec de l'argent réel. </a:t>
            </a:r>
            <a:endParaRPr lang="fr-FR" dirty="0"/>
          </a:p>
        </p:txBody>
      </p:sp>
      <p:sp>
        <p:nvSpPr>
          <p:cNvPr id="4" name="Espace réservé du numéro de diapositive 3"/>
          <p:cNvSpPr>
            <a:spLocks noGrp="1"/>
          </p:cNvSpPr>
          <p:nvPr>
            <p:ph type="sldNum" sz="quarter" idx="10"/>
          </p:nvPr>
        </p:nvSpPr>
        <p:spPr/>
        <p:txBody>
          <a:bodyPr/>
          <a:lstStyle/>
          <a:p>
            <a:fld id="{13E26B62-00C3-43CE-892B-4DAF1CBF0525}"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20000"/>
          </a:bodyPr>
          <a:lstStyle/>
          <a:p>
            <a:r>
              <a:rPr lang="fr-FR" dirty="0" smtClean="0"/>
              <a:t>Typiquement, le joueur incarne un personnage et il peut acheter de l'équipement et des vêtements pour son personnage. Ses objets peuvent être purement décoratifs ou donner des avantages en terme de jeu. Vous pouvez voir une capture d'écran du magasin virtuel de </a:t>
            </a:r>
            <a:r>
              <a:rPr lang="fr-FR" dirty="0" err="1" smtClean="0"/>
              <a:t>Pangya</a:t>
            </a:r>
            <a:r>
              <a:rPr lang="fr-FR" dirty="0" smtClean="0"/>
              <a:t>, un Free2Play de golf très connu en Asie.</a:t>
            </a:r>
            <a:br>
              <a:rPr lang="fr-FR" dirty="0" smtClean="0"/>
            </a:br>
            <a:r>
              <a:rPr lang="fr-FR" dirty="0" smtClean="0"/>
              <a:t/>
            </a:r>
            <a:br>
              <a:rPr lang="fr-FR" dirty="0" smtClean="0"/>
            </a:br>
            <a:r>
              <a:rPr lang="fr-FR" dirty="0" smtClean="0"/>
              <a:t>L'Asie, c'est justement le berceau du Free2Play, où il est apparu il y a une dizaine d'année. Il arrive en Europe et aux Etats Unis où le potentiel de croissance est considérable. </a:t>
            </a:r>
            <a:br>
              <a:rPr lang="fr-FR" dirty="0" smtClean="0"/>
            </a:br>
            <a:r>
              <a:rPr lang="fr-FR" dirty="0" smtClean="0"/>
              <a:t/>
            </a:r>
            <a:br>
              <a:rPr lang="fr-FR" dirty="0" smtClean="0"/>
            </a:br>
            <a:r>
              <a:rPr lang="fr-FR" dirty="0" smtClean="0"/>
              <a:t>Mais pour l'instant, l'offre en Free2Play occidentaux n'est pas très fournie. On trouve principalement des imports de jeux asiatiques ou des transpositions de jeux plus traditionnels.</a:t>
            </a:r>
            <a:br>
              <a:rPr lang="fr-FR" dirty="0" smtClean="0"/>
            </a:br>
            <a:r>
              <a:rPr lang="fr-FR" dirty="0" smtClean="0"/>
              <a:t/>
            </a:r>
            <a:br>
              <a:rPr lang="fr-FR" dirty="0" smtClean="0"/>
            </a:br>
            <a:r>
              <a:rPr lang="fr-FR" dirty="0" smtClean="0"/>
              <a:t>Face à ce constat, notre stratégie est de créer des jeux dès le départ pensés pour le modèle économique du Free2Play et qui soient adaptés aux joueurs occidentaux.</a:t>
            </a:r>
          </a:p>
          <a:p>
            <a:endParaRPr lang="fr-FR" dirty="0" smtClean="0"/>
          </a:p>
          <a:p>
            <a:r>
              <a:rPr lang="fr-FR" dirty="0" smtClean="0"/>
              <a:t>C'est avec ces idées en tête que nous avons imaginé notre premier jeu.</a:t>
            </a:r>
            <a:endParaRPr lang="fr-FR" dirty="0"/>
          </a:p>
        </p:txBody>
      </p:sp>
      <p:sp>
        <p:nvSpPr>
          <p:cNvPr id="4" name="Espace réservé du numéro de diapositive 3"/>
          <p:cNvSpPr>
            <a:spLocks noGrp="1"/>
          </p:cNvSpPr>
          <p:nvPr>
            <p:ph type="sldNum" sz="quarter" idx="10"/>
          </p:nvPr>
        </p:nvSpPr>
        <p:spPr/>
        <p:txBody>
          <a:bodyPr/>
          <a:lstStyle/>
          <a:p>
            <a:fld id="{13E26B62-00C3-43CE-892B-4DAF1CBF0525}"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 résultat de nos réflexion, c'est </a:t>
            </a:r>
            <a:r>
              <a:rPr lang="fr-FR" dirty="0" err="1" smtClean="0"/>
              <a:t>Wizards</a:t>
            </a:r>
            <a:r>
              <a:rPr lang="fr-FR" dirty="0" smtClean="0"/>
              <a:t> Online. Le titre est temporaire, il nous permet de désigner le produit en attendant d'avoir un titre officiel.</a:t>
            </a:r>
            <a:br>
              <a:rPr lang="fr-FR" dirty="0" smtClean="0"/>
            </a:br>
            <a:r>
              <a:rPr lang="fr-FR" dirty="0" smtClean="0"/>
              <a:t/>
            </a:r>
            <a:br>
              <a:rPr lang="fr-FR" dirty="0" smtClean="0"/>
            </a:br>
            <a:r>
              <a:rPr lang="fr-FR" dirty="0" smtClean="0"/>
              <a:t>L'histoire prend place à une époque imaginaire inspirée de la mythologie Grecque et en particulier du mythe de l’</a:t>
            </a:r>
            <a:r>
              <a:rPr lang="fr-FR" dirty="0" err="1" smtClean="0"/>
              <a:t>Hyberborée</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3E26B62-00C3-43CE-892B-4DAF1CBF0525}"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Dans cet univers, la</a:t>
            </a:r>
            <a:r>
              <a:rPr lang="fr-FR" baseline="0" dirty="0" smtClean="0"/>
              <a:t> magie et le fantastique sont omniprésents et les dieux de la mythologie vivent </a:t>
            </a:r>
            <a:r>
              <a:rPr lang="fr-FR" baseline="0" dirty="0" err="1" smtClean="0"/>
              <a:t>parmis</a:t>
            </a:r>
            <a:r>
              <a:rPr lang="fr-FR" baseline="0" dirty="0" smtClean="0"/>
              <a:t> les hommes. </a:t>
            </a:r>
            <a:r>
              <a:rPr lang="fr-FR" dirty="0" smtClean="0"/>
              <a:t>Jusqu’au jour où les Dieux quittent le monde des mortels.</a:t>
            </a:r>
            <a:endParaRPr lang="fr-FR" dirty="0"/>
          </a:p>
        </p:txBody>
      </p:sp>
      <p:sp>
        <p:nvSpPr>
          <p:cNvPr id="4" name="Espace réservé du numéro de diapositive 3"/>
          <p:cNvSpPr>
            <a:spLocks noGrp="1"/>
          </p:cNvSpPr>
          <p:nvPr>
            <p:ph type="sldNum" sz="quarter" idx="10"/>
          </p:nvPr>
        </p:nvSpPr>
        <p:spPr/>
        <p:txBody>
          <a:bodyPr/>
          <a:lstStyle/>
          <a:p>
            <a:fld id="{13E26B62-00C3-43CE-892B-4DAF1CBF0525}"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 ce moment, les mages, qui détiennent une parcelle du pouvoir</a:t>
            </a:r>
            <a:r>
              <a:rPr lang="fr-FR" baseline="0" dirty="0" smtClean="0"/>
              <a:t> divin</a:t>
            </a:r>
            <a:r>
              <a:rPr lang="fr-FR" dirty="0" smtClean="0"/>
              <a:t>, commencent à s'affronter pour savoir qui serait digne de succéder aux dieux.</a:t>
            </a:r>
            <a:br>
              <a:rPr lang="fr-FR" dirty="0" smtClean="0"/>
            </a:br>
            <a:r>
              <a:rPr lang="fr-FR" dirty="0" smtClean="0"/>
              <a:t/>
            </a:r>
            <a:br>
              <a:rPr lang="fr-FR" dirty="0" smtClean="0"/>
            </a:br>
            <a:endParaRPr lang="fr-FR" dirty="0" smtClean="0"/>
          </a:p>
          <a:p>
            <a:endParaRPr lang="fr-FR"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26B62-00C3-43CE-892B-4DAF1CBF0525}"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joueurs incarnent donc des mages. Ils s'affrontent dans des duels de sorcellerie. L'objectif des joueurs est de vaincre un maximum d'adversaires et d'accéder au statut de divinité. Le </a:t>
            </a:r>
            <a:r>
              <a:rPr lang="fr-FR" dirty="0" err="1" smtClean="0"/>
              <a:t>coeur</a:t>
            </a:r>
            <a:r>
              <a:rPr lang="fr-FR" dirty="0" smtClean="0"/>
              <a:t> du jeu, c'est donc le duel magique qui se veut tactique, stratégique et enfin épique, puisque chaque sortilège entraîne une cinématique qui met en avant la puissance des mages.</a:t>
            </a:r>
            <a:endParaRPr lang="fr-FR" dirty="0"/>
          </a:p>
        </p:txBody>
      </p:sp>
      <p:sp>
        <p:nvSpPr>
          <p:cNvPr id="4" name="Espace réservé du numéro de diapositive 3"/>
          <p:cNvSpPr>
            <a:spLocks noGrp="1"/>
          </p:cNvSpPr>
          <p:nvPr>
            <p:ph type="sldNum" sz="quarter" idx="10"/>
          </p:nvPr>
        </p:nvSpPr>
        <p:spPr/>
        <p:txBody>
          <a:bodyPr/>
          <a:lstStyle/>
          <a:p>
            <a:fld id="{13E26B62-00C3-43CE-892B-4DAF1CBF0525}"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EBDE4C06-41A5-4A1D-8FB8-4A1078A505A8}" type="datetimeFigureOut">
              <a:rPr lang="fr-FR" smtClean="0"/>
              <a:pPr/>
              <a:t>13/11/2009</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EFFF15B6-8C96-437F-82AF-54F726CA516E}"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EBDE4C06-41A5-4A1D-8FB8-4A1078A505A8}" type="datetimeFigureOut">
              <a:rPr lang="fr-FR" smtClean="0"/>
              <a:pPr/>
              <a:t>13/11/2009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FFF15B6-8C96-437F-82AF-54F726CA516E}"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EBDE4C06-41A5-4A1D-8FB8-4A1078A505A8}" type="datetimeFigureOut">
              <a:rPr lang="fr-FR" smtClean="0"/>
              <a:pPr/>
              <a:t>13/11/2009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FFF15B6-8C96-437F-82AF-54F726CA516E}"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EBDE4C06-41A5-4A1D-8FB8-4A1078A505A8}" type="datetimeFigureOut">
              <a:rPr lang="fr-FR" smtClean="0"/>
              <a:pPr/>
              <a:t>13/11/2009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FFF15B6-8C96-437F-82AF-54F726CA516E}" type="slidenum">
              <a:rPr lang="fr-FR" smtClean="0"/>
              <a:pPr/>
              <a:t>‹N°›</a:t>
            </a:fld>
            <a:endParaRPr lang="fr-FR"/>
          </a:p>
        </p:txBody>
      </p:sp>
      <p:sp>
        <p:nvSpPr>
          <p:cNvPr id="7" name="Titre 6"/>
          <p:cNvSpPr>
            <a:spLocks noGrp="1"/>
          </p:cNvSpPr>
          <p:nvPr>
            <p:ph type="title"/>
          </p:nvPr>
        </p:nvSpPr>
        <p:spPr/>
        <p:txBody>
          <a:bodyPr rtlCol="0"/>
          <a:lstStyle>
            <a:lvl1pPr algn="ctr">
              <a:defRPr/>
            </a:lvl1pPr>
            <a:extLst/>
          </a:lstStyle>
          <a:p>
            <a:r>
              <a:rPr kumimoji="0" lang="fr-FR" dirty="0" smtClean="0"/>
              <a:t>Cliquez pour modifier le style du titre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EBDE4C06-41A5-4A1D-8FB8-4A1078A505A8}" type="datetimeFigureOut">
              <a:rPr lang="fr-FR" smtClean="0"/>
              <a:pPr/>
              <a:t>13/11/2009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FFF15B6-8C96-437F-82AF-54F726CA516E}"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EBDE4C06-41A5-4A1D-8FB8-4A1078A505A8}" type="datetimeFigureOut">
              <a:rPr lang="fr-FR" smtClean="0"/>
              <a:pPr/>
              <a:t>13/11/2009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EFFF15B6-8C96-437F-82AF-54F726CA516E}"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EBDE4C06-41A5-4A1D-8FB8-4A1078A505A8}" type="datetimeFigureOut">
              <a:rPr lang="fr-FR" smtClean="0"/>
              <a:pPr/>
              <a:t>13/11/2009</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EFFF15B6-8C96-437F-82AF-54F726CA516E}"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EBDE4C06-41A5-4A1D-8FB8-4A1078A505A8}" type="datetimeFigureOut">
              <a:rPr lang="fr-FR" smtClean="0"/>
              <a:pPr/>
              <a:t>13/11/2009</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EFFF15B6-8C96-437F-82AF-54F726CA516E}"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EBDE4C06-41A5-4A1D-8FB8-4A1078A505A8}" type="datetimeFigureOut">
              <a:rPr lang="fr-FR" smtClean="0"/>
              <a:pPr/>
              <a:t>13/11/2009</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EFFF15B6-8C96-437F-82AF-54F726CA516E}"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EBDE4C06-41A5-4A1D-8FB8-4A1078A505A8}" type="datetimeFigureOut">
              <a:rPr lang="fr-FR" smtClean="0"/>
              <a:pPr/>
              <a:t>13/11/2009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EFFF15B6-8C96-437F-82AF-54F726CA516E}"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EBDE4C06-41A5-4A1D-8FB8-4A1078A505A8}" type="datetimeFigureOut">
              <a:rPr lang="fr-FR" smtClean="0"/>
              <a:pPr/>
              <a:t>13/11/2009</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EFFF15B6-8C96-437F-82AF-54F726CA516E}"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2357422" y="274638"/>
            <a:ext cx="6329378" cy="868346"/>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dirty="0" smtClean="0"/>
              <a:t>Cliquez pour modifier le style du titre</a:t>
            </a:r>
            <a:endParaRPr kumimoji="0" lang="en-US" dirty="0"/>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BDE4C06-41A5-4A1D-8FB8-4A1078A505A8}" type="datetimeFigureOut">
              <a:rPr lang="fr-FR" smtClean="0"/>
              <a:pPr/>
              <a:t>13/11/2009</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FFF15B6-8C96-437F-82AF-54F726CA516E}" type="slidenum">
              <a:rPr lang="fr-FR" smtClean="0"/>
              <a:pPr/>
              <a:t>‹N°›</a:t>
            </a:fld>
            <a:endParaRPr lang="fr-FR"/>
          </a:p>
        </p:txBody>
      </p:sp>
      <p:grpSp>
        <p:nvGrpSpPr>
          <p:cNvPr id="11" name="Groupe 10"/>
          <p:cNvGrpSpPr/>
          <p:nvPr/>
        </p:nvGrpSpPr>
        <p:grpSpPr>
          <a:xfrm>
            <a:off x="0" y="500042"/>
            <a:ext cx="9148493" cy="1663585"/>
            <a:chOff x="-4493" y="736679"/>
            <a:chExt cx="9148493" cy="1663585"/>
          </a:xfrm>
        </p:grpSpPr>
        <p:cxnSp>
          <p:nvCxnSpPr>
            <p:cNvPr id="16" name="Connecteur droit 15"/>
            <p:cNvCxnSpPr/>
            <p:nvPr userDrawn="1"/>
          </p:nvCxnSpPr>
          <p:spPr>
            <a:xfrm flipV="1">
              <a:off x="-32" y="1428736"/>
              <a:ext cx="285752" cy="2"/>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Connecteur droit 16"/>
            <p:cNvCxnSpPr/>
            <p:nvPr userDrawn="1"/>
          </p:nvCxnSpPr>
          <p:spPr>
            <a:xfrm>
              <a:off x="2185030" y="1428736"/>
              <a:ext cx="6958970" cy="1588"/>
            </a:xfrm>
            <a:prstGeom prst="line">
              <a:avLst/>
            </a:prstGeom>
            <a:ln w="38100"/>
          </p:spPr>
          <p:style>
            <a:lnRef idx="1">
              <a:schemeClr val="dk1"/>
            </a:lnRef>
            <a:fillRef idx="0">
              <a:schemeClr val="dk1"/>
            </a:fillRef>
            <a:effectRef idx="0">
              <a:schemeClr val="dk1"/>
            </a:effectRef>
            <a:fontRef idx="minor">
              <a:schemeClr val="tx1"/>
            </a:fontRef>
          </p:style>
        </p:cxnSp>
        <p:pic>
          <p:nvPicPr>
            <p:cNvPr id="19" name="Image 32" descr="test.tif"/>
            <p:cNvPicPr>
              <a:picLocks noChangeAspect="1"/>
            </p:cNvPicPr>
            <p:nvPr userDrawn="1"/>
          </p:nvPicPr>
          <p:blipFill>
            <a:blip r:embed="rId14"/>
            <a:srcRect/>
            <a:stretch>
              <a:fillRect/>
            </a:stretch>
          </p:blipFill>
          <p:spPr bwMode="auto">
            <a:xfrm>
              <a:off x="-4493" y="736679"/>
              <a:ext cx="2357422" cy="166358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chart" Target="../charts/char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6.xml"/><Relationship Id="rId7" Type="http://schemas.openxmlformats.org/officeDocument/2006/relationships/notesSlide" Target="../notesSlides/notesSlide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2.xml"/><Relationship Id="rId11" Type="http://schemas.openxmlformats.org/officeDocument/2006/relationships/image" Target="../media/image6.jpeg"/><Relationship Id="rId5" Type="http://schemas.openxmlformats.org/officeDocument/2006/relationships/tags" Target="../tags/tag8.xml"/><Relationship Id="rId10" Type="http://schemas.openxmlformats.org/officeDocument/2006/relationships/image" Target="../media/image5.jpeg"/><Relationship Id="rId4" Type="http://schemas.openxmlformats.org/officeDocument/2006/relationships/tags" Target="../tags/tag7.xml"/><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1.xml"/><Relationship Id="rId7" Type="http://schemas.openxmlformats.org/officeDocument/2006/relationships/notesSlide" Target="../notesSlides/notesSlide3.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11" Type="http://schemas.openxmlformats.org/officeDocument/2006/relationships/image" Target="../media/image10.jpeg"/><Relationship Id="rId5" Type="http://schemas.openxmlformats.org/officeDocument/2006/relationships/tags" Target="../tags/tag13.xml"/><Relationship Id="rId10" Type="http://schemas.openxmlformats.org/officeDocument/2006/relationships/image" Target="../media/image9.jpeg"/><Relationship Id="rId4" Type="http://schemas.openxmlformats.org/officeDocument/2006/relationships/tags" Target="../tags/tag12.xml"/><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1.jpe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2.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3.jpe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4.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6.jpe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5.jpe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custDataLst>
              <p:tags r:id="rId1"/>
            </p:custDataLst>
          </p:nvPr>
        </p:nvCxnSpPr>
        <p:spPr>
          <a:xfrm rot="10800000">
            <a:off x="1" y="1428737"/>
            <a:ext cx="2992425" cy="206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Connecteur droit 4"/>
          <p:cNvCxnSpPr/>
          <p:nvPr>
            <p:custDataLst>
              <p:tags r:id="rId2"/>
            </p:custDataLst>
          </p:nvPr>
        </p:nvCxnSpPr>
        <p:spPr>
          <a:xfrm rot="10800000" flipV="1">
            <a:off x="6116624" y="1428736"/>
            <a:ext cx="3027376" cy="19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age 32" descr="test.tif"/>
          <p:cNvPicPr>
            <a:picLocks noChangeAspect="1"/>
          </p:cNvPicPr>
          <p:nvPr>
            <p:custDataLst>
              <p:tags r:id="rId3"/>
            </p:custDataLst>
          </p:nvPr>
        </p:nvPicPr>
        <p:blipFill>
          <a:blip r:embed="rId6"/>
          <a:srcRect/>
          <a:stretch>
            <a:fillRect/>
          </a:stretch>
        </p:blipFill>
        <p:spPr bwMode="auto">
          <a:xfrm>
            <a:off x="2643174" y="357166"/>
            <a:ext cx="3689350" cy="260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custDataLst>
              <p:tags r:id="rId1"/>
            </p:custDataLst>
          </p:nvPr>
        </p:nvGraphicFramePr>
        <p:xfrm>
          <a:off x="500034" y="1643050"/>
          <a:ext cx="8229600" cy="45259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Titre 2"/>
          <p:cNvSpPr>
            <a:spLocks noGrp="1"/>
          </p:cNvSpPr>
          <p:nvPr>
            <p:ph type="title"/>
            <p:custDataLst>
              <p:tags r:id="rId2"/>
            </p:custDataLst>
          </p:nvPr>
        </p:nvSpPr>
        <p:spPr/>
        <p:txBody>
          <a:bodyPr/>
          <a:lstStyle/>
          <a:p>
            <a:r>
              <a:rPr lang="fr-FR" dirty="0" smtClean="0"/>
              <a:t>Planning</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custDataLst>
              <p:tags r:id="rId1"/>
            </p:custDataLst>
          </p:nvPr>
        </p:nvSpPr>
        <p:spPr/>
        <p:txBody>
          <a:bodyPr>
            <a:normAutofit fontScale="90000"/>
          </a:bodyPr>
          <a:lstStyle/>
          <a:p>
            <a:r>
              <a:rPr lang="fr-FR" dirty="0" smtClean="0"/>
              <a:t>Stratégie de communication </a:t>
            </a:r>
            <a:endParaRPr lang="fr-FR" dirty="0"/>
          </a:p>
        </p:txBody>
      </p:sp>
      <p:sp>
        <p:nvSpPr>
          <p:cNvPr id="6" name="Espace réservé du contenu 5"/>
          <p:cNvSpPr>
            <a:spLocks noGrp="1"/>
          </p:cNvSpPr>
          <p:nvPr>
            <p:ph idx="1"/>
            <p:custDataLst>
              <p:tags r:id="rId2"/>
            </p:custDataLst>
          </p:nvPr>
        </p:nvSpPr>
        <p:spPr>
          <a:xfrm>
            <a:off x="457200" y="2071678"/>
            <a:ext cx="8543956" cy="3935613"/>
          </a:xfrm>
        </p:spPr>
        <p:txBody>
          <a:bodyPr>
            <a:normAutofit/>
          </a:bodyPr>
          <a:lstStyle/>
          <a:p>
            <a:pPr marL="365760" lvl="1" indent="-256032">
              <a:spcBef>
                <a:spcPts val="400"/>
              </a:spcBef>
              <a:buSzPct val="68000"/>
              <a:buFont typeface="Wingdings 3"/>
              <a:buChar char=""/>
            </a:pPr>
            <a:r>
              <a:rPr lang="fr-FR" sz="2700" dirty="0" smtClean="0"/>
              <a:t>La presse spécialisée</a:t>
            </a:r>
          </a:p>
          <a:p>
            <a:pPr marL="365760" lvl="1" indent="-256032">
              <a:spcBef>
                <a:spcPts val="400"/>
              </a:spcBef>
              <a:buSzPct val="68000"/>
              <a:buFont typeface="Wingdings 3"/>
              <a:buChar char=""/>
            </a:pPr>
            <a:r>
              <a:rPr lang="fr-FR" sz="2700" dirty="0" smtClean="0"/>
              <a:t>Publicité sur Internet</a:t>
            </a:r>
          </a:p>
          <a:p>
            <a:pPr marL="365760" lvl="1" indent="-256032">
              <a:spcBef>
                <a:spcPts val="400"/>
              </a:spcBef>
              <a:buSzPct val="68000"/>
              <a:buFont typeface="Wingdings 3"/>
              <a:buChar char=""/>
            </a:pPr>
            <a:r>
              <a:rPr lang="fr-FR" sz="2700" dirty="0" smtClean="0"/>
              <a:t>Utiliser les réseaux sociaux de nos joueurs</a:t>
            </a:r>
          </a:p>
          <a:p>
            <a:pPr marL="365760" lvl="1" indent="-256032">
              <a:spcBef>
                <a:spcPts val="400"/>
              </a:spcBef>
              <a:buSzPct val="68000"/>
              <a:buFont typeface="Wingdings 3"/>
              <a:buChar char=""/>
            </a:pPr>
            <a:endParaRPr lang="fr-FR" sz="2700" dirty="0" smtClean="0"/>
          </a:p>
          <a:p>
            <a:pPr marL="365760" lvl="1" indent="-256032">
              <a:spcBef>
                <a:spcPts val="400"/>
              </a:spcBef>
              <a:buSzPct val="68000"/>
              <a:buNone/>
            </a:pPr>
            <a:endParaRPr lang="fr-FR" sz="2700" dirty="0" smtClean="0"/>
          </a:p>
          <a:p>
            <a:pPr marL="365760" lvl="1" indent="-256032" algn="ctr">
              <a:spcBef>
                <a:spcPts val="400"/>
              </a:spcBef>
              <a:buSzPct val="68000"/>
              <a:buNone/>
            </a:pPr>
            <a:r>
              <a:rPr lang="fr-FR" sz="2700" dirty="0" smtClean="0"/>
              <a:t>Mise à jour | Évènementiel | Concours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custDataLst>
              <p:tags r:id="rId1"/>
            </p:custDataLst>
          </p:nvPr>
        </p:nvGraphicFramePr>
        <p:xfrm>
          <a:off x="428596" y="1428736"/>
          <a:ext cx="8229600" cy="5143536"/>
        </p:xfrm>
        <a:graphic>
          <a:graphicData uri="http://schemas.openxmlformats.org/drawingml/2006/chart">
            <c:chart xmlns:c="http://schemas.openxmlformats.org/drawingml/2006/chart" xmlns:r="http://schemas.openxmlformats.org/officeDocument/2006/relationships" r:id="rId5"/>
          </a:graphicData>
        </a:graphic>
      </p:graphicFrame>
      <p:sp>
        <p:nvSpPr>
          <p:cNvPr id="3" name="Titre 2"/>
          <p:cNvSpPr>
            <a:spLocks noGrp="1"/>
          </p:cNvSpPr>
          <p:nvPr>
            <p:ph type="title"/>
            <p:custDataLst>
              <p:tags r:id="rId2"/>
            </p:custDataLst>
          </p:nvPr>
        </p:nvSpPr>
        <p:spPr/>
        <p:txBody>
          <a:bodyPr/>
          <a:lstStyle/>
          <a:p>
            <a:r>
              <a:rPr lang="fr-FR" dirty="0" smtClean="0"/>
              <a:t>Financement</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01.jpg"/>
          <p:cNvPicPr>
            <a:picLocks noGrp="1" noChangeAspect="1"/>
          </p:cNvPicPr>
          <p:nvPr>
            <p:ph idx="1"/>
            <p:custDataLst>
              <p:tags r:id="rId1"/>
            </p:custDataLst>
          </p:nvPr>
        </p:nvPicPr>
        <p:blipFill>
          <a:blip r:embed="rId4"/>
          <a:stretch>
            <a:fillRect/>
          </a:stretch>
        </p:blipFill>
        <p:spPr>
          <a:xfrm>
            <a:off x="1785918" y="1785926"/>
            <a:ext cx="5862862" cy="4525962"/>
          </a:xfrm>
          <a:prstGeom prst="rect">
            <a:avLst/>
          </a:prstGeom>
          <a:ln>
            <a:noFill/>
          </a:ln>
          <a:effectLst>
            <a:outerShdw blurRad="190500" algn="tl" rotWithShape="0">
              <a:srgbClr val="000000">
                <a:alpha val="70000"/>
              </a:srgbClr>
            </a:outerShdw>
          </a:effectLst>
        </p:spPr>
      </p:pic>
      <p:sp>
        <p:nvSpPr>
          <p:cNvPr id="3" name="Titre 2"/>
          <p:cNvSpPr>
            <a:spLocks noGrp="1"/>
          </p:cNvSpPr>
          <p:nvPr>
            <p:ph type="title"/>
            <p:custDataLst>
              <p:tags r:id="rId2"/>
            </p:custDataLst>
          </p:nvPr>
        </p:nvSpPr>
        <p:spPr/>
        <p:txBody>
          <a:bodyPr>
            <a:normAutofit fontScale="90000"/>
          </a:bodyPr>
          <a:lstStyle/>
          <a:p>
            <a:r>
              <a:rPr lang="fr-FR" dirty="0" smtClean="0"/>
              <a:t>Captures d’écran du prototype</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02.jpg"/>
          <p:cNvPicPr>
            <a:picLocks noGrp="1" noChangeAspect="1"/>
          </p:cNvPicPr>
          <p:nvPr>
            <p:ph idx="1"/>
            <p:custDataLst>
              <p:tags r:id="rId1"/>
            </p:custDataLst>
          </p:nvPr>
        </p:nvPicPr>
        <p:blipFill>
          <a:blip r:embed="rId4"/>
          <a:stretch>
            <a:fillRect/>
          </a:stretch>
        </p:blipFill>
        <p:spPr>
          <a:xfrm>
            <a:off x="1643042" y="1714488"/>
            <a:ext cx="5949754" cy="4525962"/>
          </a:xfrm>
          <a:prstGeom prst="rect">
            <a:avLst/>
          </a:prstGeom>
          <a:ln>
            <a:noFill/>
          </a:ln>
          <a:effectLst>
            <a:outerShdw blurRad="190500" algn="tl" rotWithShape="0">
              <a:srgbClr val="000000">
                <a:alpha val="70000"/>
              </a:srgbClr>
            </a:outerShdw>
          </a:effectLst>
        </p:spPr>
      </p:pic>
      <p:sp>
        <p:nvSpPr>
          <p:cNvPr id="3" name="Titre 2"/>
          <p:cNvSpPr>
            <a:spLocks noGrp="1"/>
          </p:cNvSpPr>
          <p:nvPr>
            <p:ph type="title"/>
            <p:custDataLst>
              <p:tags r:id="rId2"/>
            </p:custDataLst>
          </p:nvPr>
        </p:nvSpPr>
        <p:spPr/>
        <p:txBody>
          <a:bodyPr>
            <a:normAutofit fontScale="90000"/>
          </a:bodyPr>
          <a:lstStyle/>
          <a:p>
            <a:r>
              <a:rPr lang="fr-FR" dirty="0" smtClean="0"/>
              <a:t>Captures d’écran du prototype</a:t>
            </a: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03.jpg"/>
          <p:cNvPicPr>
            <a:picLocks noGrp="1" noChangeAspect="1"/>
          </p:cNvPicPr>
          <p:nvPr>
            <p:ph idx="1"/>
            <p:custDataLst>
              <p:tags r:id="rId1"/>
            </p:custDataLst>
          </p:nvPr>
        </p:nvPicPr>
        <p:blipFill>
          <a:blip r:embed="rId4"/>
          <a:stretch>
            <a:fillRect/>
          </a:stretch>
        </p:blipFill>
        <p:spPr>
          <a:xfrm>
            <a:off x="1714480" y="1785926"/>
            <a:ext cx="5887963" cy="4525962"/>
          </a:xfrm>
          <a:prstGeom prst="rect">
            <a:avLst/>
          </a:prstGeom>
          <a:ln>
            <a:noFill/>
          </a:ln>
          <a:effectLst>
            <a:outerShdw blurRad="190500" algn="tl" rotWithShape="0">
              <a:srgbClr val="000000">
                <a:alpha val="70000"/>
              </a:srgbClr>
            </a:outerShdw>
          </a:effectLst>
        </p:spPr>
      </p:pic>
      <p:sp>
        <p:nvSpPr>
          <p:cNvPr id="3" name="Titre 2"/>
          <p:cNvSpPr>
            <a:spLocks noGrp="1"/>
          </p:cNvSpPr>
          <p:nvPr>
            <p:ph type="title"/>
            <p:custDataLst>
              <p:tags r:id="rId2"/>
            </p:custDataLst>
          </p:nvPr>
        </p:nvSpPr>
        <p:spPr/>
        <p:txBody>
          <a:bodyPr>
            <a:normAutofit fontScale="90000"/>
          </a:bodyPr>
          <a:lstStyle/>
          <a:p>
            <a:r>
              <a:rPr lang="fr-FR" dirty="0" smtClean="0"/>
              <a:t>Captures d’écran du prototype</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04.jpg"/>
          <p:cNvPicPr>
            <a:picLocks noGrp="1" noChangeAspect="1"/>
          </p:cNvPicPr>
          <p:nvPr>
            <p:ph idx="1"/>
            <p:custDataLst>
              <p:tags r:id="rId1"/>
            </p:custDataLst>
          </p:nvPr>
        </p:nvPicPr>
        <p:blipFill>
          <a:blip r:embed="rId4"/>
          <a:stretch>
            <a:fillRect/>
          </a:stretch>
        </p:blipFill>
        <p:spPr>
          <a:xfrm>
            <a:off x="1714480" y="1714488"/>
            <a:ext cx="5945040" cy="4525962"/>
          </a:xfrm>
          <a:prstGeom prst="rect">
            <a:avLst/>
          </a:prstGeom>
          <a:ln>
            <a:noFill/>
          </a:ln>
          <a:effectLst>
            <a:outerShdw blurRad="190500" algn="tl" rotWithShape="0">
              <a:srgbClr val="000000">
                <a:alpha val="70000"/>
              </a:srgbClr>
            </a:outerShdw>
          </a:effectLst>
        </p:spPr>
      </p:pic>
      <p:sp>
        <p:nvSpPr>
          <p:cNvPr id="3" name="Titre 2"/>
          <p:cNvSpPr>
            <a:spLocks noGrp="1"/>
          </p:cNvSpPr>
          <p:nvPr>
            <p:ph type="title"/>
            <p:custDataLst>
              <p:tags r:id="rId2"/>
            </p:custDataLst>
          </p:nvPr>
        </p:nvSpPr>
        <p:spPr/>
        <p:txBody>
          <a:bodyPr>
            <a:normAutofit fontScale="90000"/>
          </a:bodyPr>
          <a:lstStyle/>
          <a:p>
            <a:r>
              <a:rPr lang="fr-FR" dirty="0" smtClean="0"/>
              <a:t>Captures d’écran du prototype</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05.jpg"/>
          <p:cNvPicPr>
            <a:picLocks noGrp="1" noChangeAspect="1"/>
          </p:cNvPicPr>
          <p:nvPr>
            <p:ph idx="1"/>
            <p:custDataLst>
              <p:tags r:id="rId1"/>
            </p:custDataLst>
          </p:nvPr>
        </p:nvPicPr>
        <p:blipFill>
          <a:blip r:embed="rId4"/>
          <a:stretch>
            <a:fillRect/>
          </a:stretch>
        </p:blipFill>
        <p:spPr>
          <a:xfrm>
            <a:off x="1571604" y="1857364"/>
            <a:ext cx="5945040" cy="4525962"/>
          </a:xfrm>
          <a:prstGeom prst="rect">
            <a:avLst/>
          </a:prstGeom>
          <a:ln>
            <a:noFill/>
          </a:ln>
          <a:effectLst>
            <a:outerShdw blurRad="190500" algn="tl" rotWithShape="0">
              <a:srgbClr val="000000">
                <a:alpha val="70000"/>
              </a:srgbClr>
            </a:outerShdw>
          </a:effectLst>
        </p:spPr>
      </p:pic>
      <p:sp>
        <p:nvSpPr>
          <p:cNvPr id="3" name="Titre 2"/>
          <p:cNvSpPr>
            <a:spLocks noGrp="1"/>
          </p:cNvSpPr>
          <p:nvPr>
            <p:ph type="title"/>
            <p:custDataLst>
              <p:tags r:id="rId2"/>
            </p:custDataLst>
          </p:nvPr>
        </p:nvSpPr>
        <p:spPr/>
        <p:txBody>
          <a:bodyPr>
            <a:normAutofit fontScale="90000"/>
          </a:bodyPr>
          <a:lstStyle/>
          <a:p>
            <a:r>
              <a:rPr lang="fr-FR" dirty="0" smtClean="0"/>
              <a:t>Captures d’écran du prototype</a:t>
            </a: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06.jpg"/>
          <p:cNvPicPr>
            <a:picLocks noGrp="1" noChangeAspect="1"/>
          </p:cNvPicPr>
          <p:nvPr>
            <p:ph idx="1"/>
            <p:custDataLst>
              <p:tags r:id="rId1"/>
            </p:custDataLst>
          </p:nvPr>
        </p:nvPicPr>
        <p:blipFill>
          <a:blip r:embed="rId4"/>
          <a:stretch>
            <a:fillRect/>
          </a:stretch>
        </p:blipFill>
        <p:spPr>
          <a:xfrm>
            <a:off x="1714480" y="1714488"/>
            <a:ext cx="5945040" cy="4525962"/>
          </a:xfrm>
          <a:prstGeom prst="rect">
            <a:avLst/>
          </a:prstGeom>
          <a:ln>
            <a:noFill/>
          </a:ln>
          <a:effectLst>
            <a:outerShdw blurRad="190500" algn="tl" rotWithShape="0">
              <a:srgbClr val="000000">
                <a:alpha val="70000"/>
              </a:srgbClr>
            </a:outerShdw>
          </a:effectLst>
        </p:spPr>
      </p:pic>
      <p:sp>
        <p:nvSpPr>
          <p:cNvPr id="3" name="Titre 2"/>
          <p:cNvSpPr>
            <a:spLocks noGrp="1"/>
          </p:cNvSpPr>
          <p:nvPr>
            <p:ph type="title"/>
            <p:custDataLst>
              <p:tags r:id="rId2"/>
            </p:custDataLst>
          </p:nvPr>
        </p:nvSpPr>
        <p:spPr/>
        <p:txBody>
          <a:bodyPr>
            <a:normAutofit fontScale="90000"/>
          </a:bodyPr>
          <a:lstStyle/>
          <a:p>
            <a:r>
              <a:rPr lang="fr-FR" dirty="0" smtClean="0"/>
              <a:t>Captures d’écran du prototype</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custDataLst>
              <p:tags r:id="rId1"/>
            </p:custDataLst>
          </p:nvPr>
        </p:nvSpPr>
        <p:spPr/>
        <p:txBody>
          <a:bodyPr>
            <a:normAutofit fontScale="90000"/>
          </a:bodyPr>
          <a:lstStyle/>
          <a:p>
            <a:r>
              <a:rPr lang="fr-FR" dirty="0" smtClean="0"/>
              <a:t>Association </a:t>
            </a:r>
            <a:br>
              <a:rPr lang="fr-FR" dirty="0" smtClean="0"/>
            </a:br>
            <a:r>
              <a:rPr lang="fr-FR" dirty="0" smtClean="0"/>
              <a:t>LOADED Studio</a:t>
            </a:r>
            <a:endParaRPr lang="fr-FR" dirty="0"/>
          </a:p>
        </p:txBody>
      </p:sp>
      <p:pic>
        <p:nvPicPr>
          <p:cNvPr id="4" name="Image 19" descr="bb5.jpg"/>
          <p:cNvPicPr>
            <a:picLocks noChangeAspect="1"/>
          </p:cNvPicPr>
          <p:nvPr>
            <p:custDataLst>
              <p:tags r:id="rId2"/>
            </p:custDataLst>
          </p:nvPr>
        </p:nvPicPr>
        <p:blipFill>
          <a:blip r:embed="rId8"/>
          <a:srcRect/>
          <a:stretch>
            <a:fillRect/>
          </a:stretch>
        </p:blipFill>
        <p:spPr bwMode="auto">
          <a:xfrm>
            <a:off x="1428728" y="1714488"/>
            <a:ext cx="2880000" cy="2160000"/>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pic>
        <p:nvPicPr>
          <p:cNvPr id="5" name="Image 20" descr="bb4.jpg"/>
          <p:cNvPicPr>
            <a:picLocks noChangeAspect="1"/>
          </p:cNvPicPr>
          <p:nvPr>
            <p:custDataLst>
              <p:tags r:id="rId3"/>
            </p:custDataLst>
          </p:nvPr>
        </p:nvPicPr>
        <p:blipFill>
          <a:blip r:embed="rId9"/>
          <a:srcRect/>
          <a:stretch>
            <a:fillRect/>
          </a:stretch>
        </p:blipFill>
        <p:spPr bwMode="auto">
          <a:xfrm>
            <a:off x="4643438" y="1714488"/>
            <a:ext cx="2880000" cy="2160000"/>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pic>
        <p:nvPicPr>
          <p:cNvPr id="6" name="Image 21" descr="bb3.jpg"/>
          <p:cNvPicPr>
            <a:picLocks noChangeAspect="1"/>
          </p:cNvPicPr>
          <p:nvPr>
            <p:custDataLst>
              <p:tags r:id="rId4"/>
            </p:custDataLst>
          </p:nvPr>
        </p:nvPicPr>
        <p:blipFill>
          <a:blip r:embed="rId10"/>
          <a:srcRect/>
          <a:stretch>
            <a:fillRect/>
          </a:stretch>
        </p:blipFill>
        <p:spPr bwMode="auto">
          <a:xfrm>
            <a:off x="1428728" y="4071942"/>
            <a:ext cx="2880000" cy="2160000"/>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pic>
        <p:nvPicPr>
          <p:cNvPr id="7" name="Image 22" descr="bb2.jpg"/>
          <p:cNvPicPr>
            <a:picLocks noChangeAspect="1"/>
          </p:cNvPicPr>
          <p:nvPr>
            <p:custDataLst>
              <p:tags r:id="rId5"/>
            </p:custDataLst>
          </p:nvPr>
        </p:nvPicPr>
        <p:blipFill>
          <a:blip r:embed="rId11"/>
          <a:srcRect/>
          <a:stretch>
            <a:fillRect/>
          </a:stretch>
        </p:blipFill>
        <p:spPr bwMode="auto">
          <a:xfrm>
            <a:off x="4643438" y="4071942"/>
            <a:ext cx="2880000" cy="2160000"/>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custDataLst>
              <p:tags r:id="rId1"/>
            </p:custDataLst>
          </p:nvPr>
        </p:nvSpPr>
        <p:spPr/>
        <p:txBody>
          <a:bodyPr>
            <a:normAutofit fontScale="90000"/>
          </a:bodyPr>
          <a:lstStyle/>
          <a:p>
            <a:r>
              <a:rPr lang="fr-FR" dirty="0" smtClean="0"/>
              <a:t>Association </a:t>
            </a:r>
            <a:br>
              <a:rPr lang="fr-FR" dirty="0" smtClean="0"/>
            </a:br>
            <a:r>
              <a:rPr lang="fr-FR" dirty="0" smtClean="0"/>
              <a:t>LOADED Studio</a:t>
            </a:r>
            <a:endParaRPr lang="fr-FR" dirty="0"/>
          </a:p>
        </p:txBody>
      </p:sp>
      <p:pic>
        <p:nvPicPr>
          <p:cNvPr id="4" name="Image 12" descr="st1.jpg"/>
          <p:cNvPicPr preferRelativeResize="0">
            <a:picLocks/>
          </p:cNvPicPr>
          <p:nvPr>
            <p:custDataLst>
              <p:tags r:id="rId2"/>
            </p:custDataLst>
          </p:nvPr>
        </p:nvPicPr>
        <p:blipFill>
          <a:blip r:embed="rId8"/>
          <a:srcRect/>
          <a:stretch>
            <a:fillRect/>
          </a:stretch>
        </p:blipFill>
        <p:spPr bwMode="auto">
          <a:xfrm>
            <a:off x="4429125" y="1714488"/>
            <a:ext cx="2869200" cy="2160000"/>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pic>
        <p:nvPicPr>
          <p:cNvPr id="5" name="Image 13" descr="st3.jpg"/>
          <p:cNvPicPr>
            <a:picLocks noChangeAspect="1"/>
          </p:cNvPicPr>
          <p:nvPr>
            <p:custDataLst>
              <p:tags r:id="rId3"/>
            </p:custDataLst>
          </p:nvPr>
        </p:nvPicPr>
        <p:blipFill>
          <a:blip r:embed="rId9"/>
          <a:srcRect/>
          <a:stretch>
            <a:fillRect/>
          </a:stretch>
        </p:blipFill>
        <p:spPr bwMode="auto">
          <a:xfrm>
            <a:off x="4429124" y="4000504"/>
            <a:ext cx="2867296" cy="2160000"/>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pic>
        <p:nvPicPr>
          <p:cNvPr id="6" name="Image 14" descr="st2.jpg"/>
          <p:cNvPicPr>
            <a:picLocks noChangeAspect="1"/>
          </p:cNvPicPr>
          <p:nvPr>
            <p:custDataLst>
              <p:tags r:id="rId4"/>
            </p:custDataLst>
          </p:nvPr>
        </p:nvPicPr>
        <p:blipFill>
          <a:blip r:embed="rId10"/>
          <a:srcRect/>
          <a:stretch>
            <a:fillRect/>
          </a:stretch>
        </p:blipFill>
        <p:spPr bwMode="auto">
          <a:xfrm>
            <a:off x="1357290" y="4000504"/>
            <a:ext cx="2881021" cy="2160000"/>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pic>
        <p:nvPicPr>
          <p:cNvPr id="7" name="Image 16" descr="st5.jpg"/>
          <p:cNvPicPr>
            <a:picLocks noChangeAspect="1"/>
          </p:cNvPicPr>
          <p:nvPr>
            <p:custDataLst>
              <p:tags r:id="rId5"/>
            </p:custDataLst>
          </p:nvPr>
        </p:nvPicPr>
        <p:blipFill>
          <a:blip r:embed="rId11"/>
          <a:srcRect/>
          <a:stretch>
            <a:fillRect/>
          </a:stretch>
        </p:blipFill>
        <p:spPr bwMode="auto">
          <a:xfrm>
            <a:off x="1357290" y="1714488"/>
            <a:ext cx="2880000" cy="2160000"/>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custDataLst>
              <p:tags r:id="rId1"/>
            </p:custDataLst>
          </p:nvPr>
        </p:nvSpPr>
        <p:spPr/>
        <p:txBody>
          <a:bodyPr/>
          <a:lstStyle/>
          <a:p>
            <a:endParaRPr lang="fr-FR" dirty="0" smtClean="0"/>
          </a:p>
          <a:p>
            <a:endParaRPr lang="fr-FR" dirty="0" smtClean="0"/>
          </a:p>
          <a:p>
            <a:r>
              <a:rPr lang="fr-FR" dirty="0" smtClean="0"/>
              <a:t>Création de jeux vidéo en ligne</a:t>
            </a:r>
          </a:p>
          <a:p>
            <a:r>
              <a:rPr lang="fr-FR" dirty="0" smtClean="0"/>
              <a:t>Exploitation des jeux produits</a:t>
            </a:r>
          </a:p>
          <a:p>
            <a:r>
              <a:rPr lang="fr-FR" dirty="0" smtClean="0"/>
              <a:t>Vente de licences à des éditeurs</a:t>
            </a:r>
            <a:endParaRPr lang="fr-FR" dirty="0"/>
          </a:p>
        </p:txBody>
      </p:sp>
      <p:sp>
        <p:nvSpPr>
          <p:cNvPr id="3" name="Titre 2"/>
          <p:cNvSpPr>
            <a:spLocks noGrp="1"/>
          </p:cNvSpPr>
          <p:nvPr>
            <p:ph type="title"/>
            <p:custDataLst>
              <p:tags r:id="rId2"/>
            </p:custDataLst>
          </p:nvPr>
        </p:nvSpPr>
        <p:spPr/>
        <p:txBody>
          <a:bodyPr/>
          <a:lstStyle/>
          <a:p>
            <a:r>
              <a:rPr lang="fr-FR" dirty="0" smtClean="0"/>
              <a:t>Anima </a:t>
            </a:r>
            <a:r>
              <a:rPr lang="fr-FR" dirty="0" err="1" smtClean="0"/>
              <a:t>Games</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pangya004mm2.jpg"/>
          <p:cNvPicPr>
            <a:picLocks noGrp="1" noChangeAspect="1"/>
          </p:cNvPicPr>
          <p:nvPr>
            <p:ph idx="1"/>
            <p:custDataLst>
              <p:tags r:id="rId1"/>
            </p:custDataLst>
          </p:nvPr>
        </p:nvPicPr>
        <p:blipFill>
          <a:blip r:embed="rId5"/>
          <a:stretch>
            <a:fillRect/>
          </a:stretch>
        </p:blipFill>
        <p:spPr>
          <a:xfrm>
            <a:off x="1571604" y="1643050"/>
            <a:ext cx="6034616" cy="4525962"/>
          </a:xfrm>
          <a:prstGeom prst="rect">
            <a:avLst/>
          </a:prstGeom>
          <a:ln>
            <a:noFill/>
          </a:ln>
          <a:effectLst>
            <a:outerShdw blurRad="292100" dist="139700" dir="2700000" algn="tl" rotWithShape="0">
              <a:srgbClr val="333333">
                <a:alpha val="65000"/>
              </a:srgbClr>
            </a:outerShdw>
          </a:effectLst>
        </p:spPr>
      </p:pic>
      <p:sp>
        <p:nvSpPr>
          <p:cNvPr id="3" name="Titre 2"/>
          <p:cNvSpPr>
            <a:spLocks noGrp="1"/>
          </p:cNvSpPr>
          <p:nvPr>
            <p:ph type="title"/>
            <p:custDataLst>
              <p:tags r:id="rId2"/>
            </p:custDataLst>
          </p:nvPr>
        </p:nvSpPr>
        <p:spPr/>
        <p:txBody>
          <a:bodyPr>
            <a:normAutofit fontScale="90000"/>
          </a:bodyPr>
          <a:lstStyle/>
          <a:p>
            <a:r>
              <a:rPr lang="fr-FR" dirty="0" smtClean="0"/>
              <a:t>Exemple de magasin virtuel</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Auroreboreale.jpg"/>
          <p:cNvPicPr>
            <a:picLocks noGrp="1" noChangeAspect="1"/>
          </p:cNvPicPr>
          <p:nvPr>
            <p:ph idx="1"/>
            <p:custDataLst>
              <p:tags r:id="rId1"/>
            </p:custDataLst>
          </p:nvPr>
        </p:nvPicPr>
        <p:blipFill>
          <a:blip r:embed="rId5"/>
          <a:stretch>
            <a:fillRect/>
          </a:stretch>
        </p:blipFill>
        <p:spPr>
          <a:xfrm>
            <a:off x="1571604" y="1714488"/>
            <a:ext cx="5994652" cy="4525962"/>
          </a:xfrm>
        </p:spPr>
      </p:pic>
      <p:sp>
        <p:nvSpPr>
          <p:cNvPr id="3" name="Titre 2"/>
          <p:cNvSpPr>
            <a:spLocks noGrp="1"/>
          </p:cNvSpPr>
          <p:nvPr>
            <p:ph type="title"/>
            <p:custDataLst>
              <p:tags r:id="rId2"/>
            </p:custDataLst>
          </p:nvPr>
        </p:nvSpPr>
        <p:spPr/>
        <p:txBody>
          <a:bodyPr>
            <a:normAutofit fontScale="90000"/>
          </a:bodyPr>
          <a:lstStyle/>
          <a:p>
            <a:r>
              <a:rPr lang="fr-FR" dirty="0" err="1" smtClean="0"/>
              <a:t>Wizards</a:t>
            </a:r>
            <a:r>
              <a:rPr lang="fr-FR" dirty="0" smtClean="0"/>
              <a:t> Online : inspirations</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Paysage.jpg"/>
          <p:cNvPicPr>
            <a:picLocks noGrp="1" noChangeAspect="1"/>
          </p:cNvPicPr>
          <p:nvPr>
            <p:ph idx="1"/>
            <p:custDataLst>
              <p:tags r:id="rId1"/>
            </p:custDataLst>
          </p:nvPr>
        </p:nvPicPr>
        <p:blipFill>
          <a:blip r:embed="rId5"/>
          <a:stretch>
            <a:fillRect/>
          </a:stretch>
        </p:blipFill>
        <p:spPr>
          <a:xfrm>
            <a:off x="457200" y="1686719"/>
            <a:ext cx="8229600" cy="4114800"/>
          </a:xfrm>
          <a:prstGeom prst="rect">
            <a:avLst/>
          </a:prstGeom>
          <a:ln>
            <a:noFill/>
          </a:ln>
          <a:effectLst>
            <a:outerShdw blurRad="292100" dist="139700" dir="2700000" algn="tl" rotWithShape="0">
              <a:srgbClr val="333333">
                <a:alpha val="65000"/>
              </a:srgbClr>
            </a:outerShdw>
          </a:effectLst>
        </p:spPr>
      </p:pic>
      <p:sp>
        <p:nvSpPr>
          <p:cNvPr id="3" name="Titre 2"/>
          <p:cNvSpPr>
            <a:spLocks noGrp="1"/>
          </p:cNvSpPr>
          <p:nvPr>
            <p:ph type="title"/>
            <p:custDataLst>
              <p:tags r:id="rId2"/>
            </p:custDataLst>
          </p:nvPr>
        </p:nvSpPr>
        <p:spPr/>
        <p:txBody>
          <a:bodyPr>
            <a:normAutofit fontScale="90000"/>
          </a:bodyPr>
          <a:lstStyle/>
          <a:p>
            <a:r>
              <a:rPr lang="fr-FR" dirty="0" err="1" smtClean="0"/>
              <a:t>Wizards</a:t>
            </a:r>
            <a:r>
              <a:rPr lang="fr-FR" dirty="0" smtClean="0"/>
              <a:t> Online : inspirations</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Suspendue.jpg"/>
          <p:cNvPicPr>
            <a:picLocks noGrp="1" noChangeAspect="1"/>
          </p:cNvPicPr>
          <p:nvPr>
            <p:ph idx="1"/>
            <p:custDataLst>
              <p:tags r:id="rId1"/>
            </p:custDataLst>
          </p:nvPr>
        </p:nvPicPr>
        <p:blipFill>
          <a:blip r:embed="rId5"/>
          <a:stretch>
            <a:fillRect/>
          </a:stretch>
        </p:blipFill>
        <p:spPr>
          <a:xfrm>
            <a:off x="3168165" y="1481138"/>
            <a:ext cx="2807669" cy="4525962"/>
          </a:xfrm>
          <a:prstGeom prst="rect">
            <a:avLst/>
          </a:prstGeom>
          <a:ln>
            <a:noFill/>
          </a:ln>
          <a:effectLst>
            <a:outerShdw blurRad="190500" algn="tl" rotWithShape="0">
              <a:srgbClr val="000000">
                <a:alpha val="70000"/>
              </a:srgbClr>
            </a:outerShdw>
          </a:effectLst>
        </p:spPr>
      </p:pic>
      <p:sp>
        <p:nvSpPr>
          <p:cNvPr id="3" name="Titre 2"/>
          <p:cNvSpPr>
            <a:spLocks noGrp="1"/>
          </p:cNvSpPr>
          <p:nvPr>
            <p:ph type="title"/>
            <p:custDataLst>
              <p:tags r:id="rId2"/>
            </p:custDataLst>
          </p:nvPr>
        </p:nvSpPr>
        <p:spPr/>
        <p:txBody>
          <a:bodyPr>
            <a:normAutofit fontScale="90000"/>
          </a:bodyPr>
          <a:lstStyle/>
          <a:p>
            <a:r>
              <a:rPr lang="fr-FR" dirty="0" err="1" smtClean="0"/>
              <a:t>Wizards</a:t>
            </a:r>
            <a:r>
              <a:rPr lang="fr-FR" dirty="0" smtClean="0"/>
              <a:t> Online : inspirations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Magefeu.jpg"/>
          <p:cNvPicPr>
            <a:picLocks noGrp="1" noChangeAspect="1"/>
          </p:cNvPicPr>
          <p:nvPr>
            <p:ph idx="1"/>
            <p:custDataLst>
              <p:tags r:id="rId1"/>
            </p:custDataLst>
          </p:nvPr>
        </p:nvPicPr>
        <p:blipFill>
          <a:blip r:embed="rId6"/>
          <a:stretch>
            <a:fillRect/>
          </a:stretch>
        </p:blipFill>
        <p:spPr>
          <a:xfrm>
            <a:off x="1071538" y="1714488"/>
            <a:ext cx="2887564" cy="4525962"/>
          </a:xfrm>
          <a:prstGeom prst="rect">
            <a:avLst/>
          </a:prstGeom>
          <a:ln>
            <a:noFill/>
          </a:ln>
          <a:effectLst>
            <a:outerShdw blurRad="292100" dist="139700" dir="2700000" algn="tl" rotWithShape="0">
              <a:srgbClr val="333333">
                <a:alpha val="65000"/>
              </a:srgbClr>
            </a:outerShdw>
          </a:effectLst>
        </p:spPr>
      </p:pic>
      <p:sp>
        <p:nvSpPr>
          <p:cNvPr id="3" name="Titre 2"/>
          <p:cNvSpPr>
            <a:spLocks noGrp="1"/>
          </p:cNvSpPr>
          <p:nvPr>
            <p:ph type="title"/>
            <p:custDataLst>
              <p:tags r:id="rId2"/>
            </p:custDataLst>
          </p:nvPr>
        </p:nvSpPr>
        <p:spPr/>
        <p:txBody>
          <a:bodyPr>
            <a:normAutofit fontScale="90000"/>
          </a:bodyPr>
          <a:lstStyle/>
          <a:p>
            <a:r>
              <a:rPr lang="fr-FR" dirty="0" err="1" smtClean="0"/>
              <a:t>Wizards</a:t>
            </a:r>
            <a:r>
              <a:rPr lang="fr-FR" dirty="0" smtClean="0"/>
              <a:t> Online : inspirations</a:t>
            </a:r>
            <a:endParaRPr lang="fr-FR" dirty="0"/>
          </a:p>
        </p:txBody>
      </p:sp>
      <p:pic>
        <p:nvPicPr>
          <p:cNvPr id="5" name="Image 4" descr="Magestyle.jpg"/>
          <p:cNvPicPr>
            <a:picLocks noChangeAspect="1"/>
          </p:cNvPicPr>
          <p:nvPr>
            <p:custDataLst>
              <p:tags r:id="rId3"/>
            </p:custDataLst>
          </p:nvPr>
        </p:nvPicPr>
        <p:blipFill>
          <a:blip r:embed="rId7"/>
          <a:stretch>
            <a:fillRect/>
          </a:stretch>
        </p:blipFill>
        <p:spPr>
          <a:xfrm>
            <a:off x="4643438" y="1714488"/>
            <a:ext cx="3127913" cy="450059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4"/>
</p:tagLst>
</file>

<file path=ppt/tags/tag13.xml><?xml version="1.0" encoding="utf-8"?>
<p:tagLst xmlns:a="http://schemas.openxmlformats.org/drawingml/2006/main" xmlns:r="http://schemas.openxmlformats.org/officeDocument/2006/relationships" xmlns:p="http://schemas.openxmlformats.org/presentationml/2006/main">
  <p:tag name="NUM" val="5"/>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4.xml><?xml version="1.0" encoding="utf-8"?>
<p:tagLst xmlns:a="http://schemas.openxmlformats.org/drawingml/2006/main" xmlns:r="http://schemas.openxmlformats.org/officeDocument/2006/relationships" xmlns:p="http://schemas.openxmlformats.org/presentationml/2006/main">
  <p:tag name="NUM" val="2"/>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NUM" val="4"/>
</p:tagLst>
</file>

<file path=ppt/tags/tag8.xml><?xml version="1.0" encoding="utf-8"?>
<p:tagLst xmlns:a="http://schemas.openxmlformats.org/drawingml/2006/main" xmlns:r="http://schemas.openxmlformats.org/officeDocument/2006/relationships" xmlns:p="http://schemas.openxmlformats.org/presentationml/2006/main">
  <p:tag name="NUM" val="5"/>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486</TotalTime>
  <Words>756</Words>
  <Application>Microsoft Office PowerPoint</Application>
  <PresentationFormat>Affichage à l'écran (4:3)</PresentationFormat>
  <Paragraphs>88</Paragraphs>
  <Slides>18</Slides>
  <Notes>12</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Rotonde</vt:lpstr>
      <vt:lpstr>Diapositive 1</vt:lpstr>
      <vt:lpstr>Association  LOADED Studio</vt:lpstr>
      <vt:lpstr>Association  LOADED Studio</vt:lpstr>
      <vt:lpstr>Anima Games</vt:lpstr>
      <vt:lpstr>Exemple de magasin virtuel</vt:lpstr>
      <vt:lpstr>Wizards Online : inspirations</vt:lpstr>
      <vt:lpstr>Wizards Online : inspirations</vt:lpstr>
      <vt:lpstr>Wizards Online : inspirations</vt:lpstr>
      <vt:lpstr>Wizards Online : inspirations</vt:lpstr>
      <vt:lpstr>Planning</vt:lpstr>
      <vt:lpstr>Stratégie de communication </vt:lpstr>
      <vt:lpstr>Financement</vt:lpstr>
      <vt:lpstr>Captures d’écran du prototype</vt:lpstr>
      <vt:lpstr>Captures d’écran du prototype</vt:lpstr>
      <vt:lpstr>Captures d’écran du prototype</vt:lpstr>
      <vt:lpstr>Captures d’écran du prototype</vt:lpstr>
      <vt:lpstr>Captures d’écran du prototype</vt:lpstr>
      <vt:lpstr>Captures d’écran du prototype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Benjamin</dc:creator>
  <cp:lastModifiedBy>Benjamin</cp:lastModifiedBy>
  <cp:revision>56</cp:revision>
  <dcterms:created xsi:type="dcterms:W3CDTF">2009-09-20T20:32:10Z</dcterms:created>
  <dcterms:modified xsi:type="dcterms:W3CDTF">2009-11-13T20:47:10Z</dcterms:modified>
</cp:coreProperties>
</file>