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592BD-553A-4C1F-94F1-DAC20DD84B94}">
  <a:tblStyle styleId="{CD4592BD-553A-4C1F-94F1-DAC20DD84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Lato-bold.fntdata"/><Relationship Id="rId18" Type="http://schemas.openxmlformats.org/officeDocument/2006/relationships/slide" Target="slides/slide12.xml"/><Relationship Id="rId42" Type="http://schemas.openxmlformats.org/officeDocument/2006/relationships/font" Target="fonts/MavenPro-regular.fntdata"/><Relationship Id="rId21" Type="http://schemas.openxmlformats.org/officeDocument/2006/relationships/slide" Target="slides/slide15.xml"/><Relationship Id="rId34" Type="http://schemas.openxmlformats.org/officeDocument/2006/relationships/font" Target="fonts/Nunito-regular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Lato-italic.fntdata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Nunito-boldItalic.fntdata"/><Relationship Id="rId45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Nunito-italic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1.xml"/><Relationship Id="rId22" Type="http://schemas.openxmlformats.org/officeDocument/2006/relationships/slide" Target="slides/slide16.xml"/><Relationship Id="rId43" Type="http://schemas.openxmlformats.org/officeDocument/2006/relationships/font" Target="fonts/MavenPro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Nunito-bold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Lato-regular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484eda1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484eda1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7398bc3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7398bc3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84eda4d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84eda4d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84eda4d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484eda4d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484eda4d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484eda4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484eda4d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484eda4d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484eda4da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484eda4da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484eda4d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484eda4d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484eda4da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484eda4da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484eda4d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484eda4d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84eda4d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484eda4d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84eda4d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484eda4d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484eda4d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484eda4d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84eda4d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84eda4d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484eda4d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484eda4d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484eda4d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484eda4d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484eda4d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484eda4d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484eda4d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484eda4d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484eda4d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484eda4d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484eda4da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484eda4da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84eda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84eda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84eda4d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84eda4d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398bc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398bc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84eda4da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484eda4da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7398bc3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7398bc3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84eda4da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84eda4da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jCjkQ14DXU0XItpqEi4Qq1anCpvFjn-x/view" TargetMode="External"/><Relationship Id="rId5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-267200" y="-55675"/>
            <a:ext cx="9819300" cy="524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0"/>
            <a:ext cx="61104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0" y="4548325"/>
            <a:ext cx="12741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By Yeeeet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3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Covid laws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675" y="2982247"/>
            <a:ext cx="1906448" cy="14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100" y="1241938"/>
            <a:ext cx="2767825" cy="326255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/>
          <p:nvPr/>
        </p:nvSpPr>
        <p:spPr>
          <a:xfrm>
            <a:off x="767850" y="1349638"/>
            <a:ext cx="3569400" cy="17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1083375" y="1419400"/>
            <a:ext cx="3665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Issue: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Redundant information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Split attention effect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Inefficient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Severity: 3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3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Covid laws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300" y="1857085"/>
            <a:ext cx="1906448" cy="14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75" y="836838"/>
            <a:ext cx="2734428" cy="39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400" y="1181163"/>
            <a:ext cx="2767825" cy="326255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3"/>
          <p:cNvSpPr/>
          <p:nvPr/>
        </p:nvSpPr>
        <p:spPr>
          <a:xfrm>
            <a:off x="4373394" y="2612350"/>
            <a:ext cx="677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4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Shop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725" y="340900"/>
            <a:ext cx="1672524" cy="22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50" y="1241950"/>
            <a:ext cx="3736474" cy="3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4"/>
          <p:cNvSpPr/>
          <p:nvPr/>
        </p:nvSpPr>
        <p:spPr>
          <a:xfrm>
            <a:off x="767850" y="1241938"/>
            <a:ext cx="3569400" cy="17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1083375" y="1419400"/>
            <a:ext cx="366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Issue: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Split attention effect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Feedback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Severity: 2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4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Shop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629025" y="2739050"/>
            <a:ext cx="1277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1625" y="1948525"/>
            <a:ext cx="1485399" cy="19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47" y="1515425"/>
            <a:ext cx="2945975" cy="28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226" y="259900"/>
            <a:ext cx="3349000" cy="3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6">
            <a:alphaModFix/>
          </a:blip>
          <a:srcRect b="34170" l="13139" r="11734" t="32476"/>
          <a:stretch/>
        </p:blipFill>
        <p:spPr>
          <a:xfrm>
            <a:off x="5534425" y="3803650"/>
            <a:ext cx="2672600" cy="11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38763">
            <a:off x="-563001" y="-629126"/>
            <a:ext cx="3913348" cy="29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5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How to stay safe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767850" y="1241938"/>
            <a:ext cx="3569400" cy="17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906900" y="1375725"/>
            <a:ext cx="366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Issue: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Cognitive Overload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Users with vision impairments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Severity: 2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950" y="812825"/>
            <a:ext cx="3389531" cy="39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/>
          <p:nvPr/>
        </p:nvSpPr>
        <p:spPr>
          <a:xfrm>
            <a:off x="6054700" y="2665075"/>
            <a:ext cx="1979400" cy="102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368175" y="259900"/>
            <a:ext cx="84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5</a:t>
            </a:r>
            <a:r>
              <a:rPr b="1"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How to stay safe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75" y="1014075"/>
            <a:ext cx="2672476" cy="31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7"/>
          <p:cNvSpPr/>
          <p:nvPr/>
        </p:nvSpPr>
        <p:spPr>
          <a:xfrm>
            <a:off x="4109300" y="2660475"/>
            <a:ext cx="1277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550" y="752500"/>
            <a:ext cx="3289345" cy="39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/>
          <p:cNvSpPr/>
          <p:nvPr/>
        </p:nvSpPr>
        <p:spPr>
          <a:xfrm>
            <a:off x="2391050" y="2395725"/>
            <a:ext cx="1643700" cy="92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5309825" y="1430000"/>
            <a:ext cx="3569400" cy="195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368175" y="259900"/>
            <a:ext cx="6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#6</a:t>
            </a: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GAMES??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00" y="1007937"/>
            <a:ext cx="4743574" cy="320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5392925" y="1550275"/>
            <a:ext cx="340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Issue: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Novice Users are Different From Expert Users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Users Might not Understand how to Play a Game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Severity: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25" y="1857080"/>
            <a:ext cx="1906448" cy="14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300" y="1348775"/>
            <a:ext cx="4246149" cy="2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368175" y="259900"/>
            <a:ext cx="6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#6</a:t>
            </a: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GAME??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7751325" y="1518650"/>
            <a:ext cx="677400" cy="49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3894594" y="2590550"/>
            <a:ext cx="677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75" y="1518650"/>
            <a:ext cx="3760931" cy="25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3770">
            <a:off x="7166475" y="722775"/>
            <a:ext cx="1672525" cy="223085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0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368175" y="259900"/>
            <a:ext cx="6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#7</a:t>
            </a: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Notifications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25" y="660100"/>
            <a:ext cx="2291250" cy="4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/>
          <p:nvPr/>
        </p:nvSpPr>
        <p:spPr>
          <a:xfrm>
            <a:off x="5400150" y="1734200"/>
            <a:ext cx="3569400" cy="195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Issue: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Very Difficult to Read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Poor Grouping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 Analogous in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Severity:</a:t>
            </a:r>
            <a:r>
              <a:rPr lang="en-GB"/>
              <a:t> 2</a:t>
            </a:r>
            <a:endParaRPr/>
          </a:p>
        </p:txBody>
      </p:sp>
      <p:pic>
        <p:nvPicPr>
          <p:cNvPr id="431" name="Google Shape;4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600" y="1923100"/>
            <a:ext cx="3326130" cy="1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000" y="118300"/>
            <a:ext cx="2970800" cy="60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1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368175" y="259900"/>
            <a:ext cx="6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#7</a:t>
            </a: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Notifications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3137099" y="2271850"/>
            <a:ext cx="2116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4958000" y="118300"/>
            <a:ext cx="3208800" cy="1641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650" y="715919"/>
            <a:ext cx="2116500" cy="428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75" y="488399"/>
            <a:ext cx="4359549" cy="39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ctrTitle"/>
          </p:nvPr>
        </p:nvSpPr>
        <p:spPr>
          <a:xfrm>
            <a:off x="237725" y="1512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Why is User Centric Design Important?</a:t>
            </a:r>
            <a:endParaRPr sz="3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/>
        </p:nvSpPr>
        <p:spPr>
          <a:xfrm>
            <a:off x="4016675" y="231175"/>
            <a:ext cx="193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Accessibility</a:t>
            </a: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320025" y="2079950"/>
            <a:ext cx="393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Vision </a:t>
            </a: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Impairment - 18.8%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No accessibility need - 80%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Users still preferred to use accessibility features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7123"/>
          <a:stretch/>
        </p:blipFill>
        <p:spPr>
          <a:xfrm>
            <a:off x="4100350" y="1187625"/>
            <a:ext cx="4734075" cy="335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/>
          <p:nvPr/>
        </p:nvSpPr>
        <p:spPr>
          <a:xfrm>
            <a:off x="3849300" y="239125"/>
            <a:ext cx="14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issue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4" name="Google Shape;454;p33"/>
          <p:cNvPicPr preferRelativeResize="0"/>
          <p:nvPr/>
        </p:nvPicPr>
        <p:blipFill rotWithShape="1">
          <a:blip r:embed="rId3">
            <a:alphaModFix/>
          </a:blip>
          <a:srcRect b="2250" l="3624" r="3920" t="1168"/>
          <a:stretch/>
        </p:blipFill>
        <p:spPr>
          <a:xfrm>
            <a:off x="5995450" y="867875"/>
            <a:ext cx="2316950" cy="39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3"/>
          <p:cNvSpPr/>
          <p:nvPr/>
        </p:nvSpPr>
        <p:spPr>
          <a:xfrm>
            <a:off x="1530300" y="1598875"/>
            <a:ext cx="4104000" cy="210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1495875" y="1715925"/>
            <a:ext cx="410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Users recorded to take ~1-2 seconds to process the screen before answer questions.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grouping on this page was terrible.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We l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acked a way to logically group related issues throughout the app.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/>
        </p:nvSpPr>
        <p:spPr>
          <a:xfrm>
            <a:off x="4064425" y="239125"/>
            <a:ext cx="14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‘fix’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2" name="Google Shape;4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49" y="836875"/>
            <a:ext cx="2381150" cy="40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/>
          <p:nvPr/>
        </p:nvSpPr>
        <p:spPr>
          <a:xfrm>
            <a:off x="1419200" y="1512650"/>
            <a:ext cx="4138800" cy="22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1453075" y="1619750"/>
            <a:ext cx="404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“Put a box around it”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Too blocky and hard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to differentiate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between questions and box groups.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4/9 users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preferred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the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initial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design over this one.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This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iteration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was a failure.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/>
        </p:nvSpPr>
        <p:spPr>
          <a:xfrm>
            <a:off x="3602550" y="255050"/>
            <a:ext cx="193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actual fix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0" name="Google Shape;4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550" y="859876"/>
            <a:ext cx="2418475" cy="40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/>
          <p:nvPr/>
        </p:nvSpPr>
        <p:spPr>
          <a:xfrm>
            <a:off x="1360000" y="1563425"/>
            <a:ext cx="4122000" cy="17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1360000" y="1699775"/>
            <a:ext cx="450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‘Put a box around it v2’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Grouping achieved by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rounded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coloured backdrop.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Very positive feedback from the users.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475" y="621439"/>
            <a:ext cx="2418475" cy="40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624" y="629887"/>
            <a:ext cx="2381150" cy="4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6"/>
          <p:cNvPicPr preferRelativeResize="0"/>
          <p:nvPr/>
        </p:nvPicPr>
        <p:blipFill rotWithShape="1">
          <a:blip r:embed="rId5">
            <a:alphaModFix/>
          </a:blip>
          <a:srcRect b="2250" l="3624" r="3920" t="1168"/>
          <a:stretch/>
        </p:blipFill>
        <p:spPr>
          <a:xfrm>
            <a:off x="278675" y="692163"/>
            <a:ext cx="2316950" cy="39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6"/>
          <p:cNvSpPr/>
          <p:nvPr/>
        </p:nvSpPr>
        <p:spPr>
          <a:xfrm>
            <a:off x="2636375" y="2462675"/>
            <a:ext cx="541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5676375" y="2462688"/>
            <a:ext cx="541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/>
        </p:nvSpPr>
        <p:spPr>
          <a:xfrm>
            <a:off x="3838350" y="231150"/>
            <a:ext cx="146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results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2388650" y="897075"/>
            <a:ext cx="450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 approved and tested concept.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Reused concept throughout the app.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Consistent and pleasurable user experience.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8" name="Google Shape;4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75" y="2744049"/>
            <a:ext cx="1521975" cy="2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575" y="2744050"/>
            <a:ext cx="2079325" cy="227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125" y="2744038"/>
            <a:ext cx="4232734" cy="20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725" y="963101"/>
            <a:ext cx="1655323" cy="124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7"/>
          <p:cNvPicPr preferRelativeResize="0"/>
          <p:nvPr/>
        </p:nvPicPr>
        <p:blipFill rotWithShape="1">
          <a:blip r:embed="rId7">
            <a:alphaModFix/>
          </a:blip>
          <a:srcRect b="14084" l="18227" r="37151" t="28847"/>
          <a:stretch/>
        </p:blipFill>
        <p:spPr>
          <a:xfrm rot="-11">
            <a:off x="549400" y="906141"/>
            <a:ext cx="1521974" cy="145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/>
        </p:nvSpPr>
        <p:spPr>
          <a:xfrm>
            <a:off x="3838350" y="231150"/>
            <a:ext cx="17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reflection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931550" y="1742925"/>
            <a:ext cx="450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Pros/cons of solving problems in a group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unito"/>
              <a:buChar char="+"/>
            </a:pPr>
            <a:r>
              <a:rPr lang="en-GB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Each person brings in something new</a:t>
            </a:r>
            <a:endParaRPr sz="12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People may have clashing preferences</a:t>
            </a:r>
            <a:endParaRPr sz="12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The takeaways of doing this course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Users, Users, Users! Importance of users into every stop of the design process.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9" name="Google Shape;4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00" y="891275"/>
            <a:ext cx="2898102" cy="38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"/>
          <p:cNvSpPr txBox="1"/>
          <p:nvPr/>
        </p:nvSpPr>
        <p:spPr>
          <a:xfrm>
            <a:off x="2290763" y="501300"/>
            <a:ext cx="49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Extra: Adventures Of Masky Gameplay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975" y="763675"/>
            <a:ext cx="2898102" cy="386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9" title="Screen Recording 2021-08-04 at 1.55.50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63" y="1047750"/>
            <a:ext cx="4562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671925" y="1564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Demo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4146750" y="344325"/>
            <a:ext cx="4302000" cy="229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875" y="1154400"/>
            <a:ext cx="4255500" cy="283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Issues table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84750" y="2928050"/>
            <a:ext cx="86328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</a:rPr>
              <a:t>SEVERITY SCALE: </a:t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</a:rPr>
              <a:t>1 - Cosmetic Issue      2 - Minor Issue     3 - Major Issue    4 - Showstopper</a:t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17"/>
          <p:cNvGraphicFramePr/>
          <p:nvPr/>
        </p:nvGraphicFramePr>
        <p:xfrm>
          <a:off x="309563" y="6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{CD4592BD-553A-4C1F-94F1-DAC20DD84B94}</a:tableStyleId>
              </a:tblPr>
              <a:tblGrid>
                <a:gridCol w="876300"/>
                <a:gridCol w="3019425"/>
                <a:gridCol w="3514725"/>
                <a:gridCol w="1114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Issue No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of issue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Changes made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Severity of issue (out of 4)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ovid questionnaire provided poor g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rouping that was confusing and not aesthetically appealing.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Iterated on the design of the backdrop components and applied design throughout the page.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Covid questionnaire 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was initially confusing for users </a:t>
                      </a: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to use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Added a work example by showing a video of how to use the application in a modal popup.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Covid laws page was cluttered and caused users to have a hard time processing all the information on the page.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Removed redundant text that was covered in the video/map and reworked map component.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4.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Difficult to see player coins and no feedback for buying items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Changed design to improve split attention effect  improve visibility of the user’s coins and added feedback to ‘buy’ button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5.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Cognitive Overload when Images are presented to the user. </a:t>
                      </a:r>
                      <a:r>
                        <a:rPr lang="en-GB" sz="1000"/>
                        <a:t>Additionally the grouping of the images it difficult for users vision impairments to grasp the content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Introduced voice over, using modality reduced the cognitive load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6.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Users Didn’t understand how to play some of the games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Introduced Instructions and Goals in the Pause Menu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7.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Notification was difficult to read due to poor grouping.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Reworked design to provide better indication of the severity of notification and grouping of information.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309575" y="214975"/>
            <a:ext cx="83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SEVERITY SCALE:    1 -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Cosmetic Issue   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2 -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Minor Issue 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3 -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Major Issue 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4 -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Showstopper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368175" y="259900"/>
            <a:ext cx="842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#1</a:t>
            </a:r>
            <a:r>
              <a:rPr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ovid questionnaire provided poor grouping was confusing.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767850" y="1241938"/>
            <a:ext cx="3569400" cy="17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1052550" y="1311700"/>
            <a:ext cx="300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Issues: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Poor grouping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Efficiency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Not aesthetically pleasing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Severity: 3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2250" l="3624" r="3920" t="1168"/>
          <a:stretch/>
        </p:blipFill>
        <p:spPr>
          <a:xfrm>
            <a:off x="5262925" y="859413"/>
            <a:ext cx="2316950" cy="3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2250" l="3624" r="3920" t="1168"/>
          <a:stretch/>
        </p:blipFill>
        <p:spPr>
          <a:xfrm>
            <a:off x="1273050" y="692188"/>
            <a:ext cx="2316950" cy="39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/>
          <p:nvPr/>
        </p:nvSpPr>
        <p:spPr>
          <a:xfrm>
            <a:off x="3800850" y="2462688"/>
            <a:ext cx="1542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262750" y="167200"/>
            <a:ext cx="837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#1</a:t>
            </a:r>
            <a:r>
              <a:rPr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Covid questionnaire provided poor grouping was confusing.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776" y="692212"/>
            <a:ext cx="2316950" cy="403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1212775" y="487275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368175" y="259900"/>
            <a:ext cx="6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#2</a:t>
            </a:r>
            <a:r>
              <a:rPr b="1"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Covid questionnaire was confusing for novices.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2105" l="3543" r="5818" t="1303"/>
          <a:stretch/>
        </p:blipFill>
        <p:spPr>
          <a:xfrm>
            <a:off x="5986431" y="842625"/>
            <a:ext cx="2278194" cy="40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/>
          <p:nvPr/>
        </p:nvSpPr>
        <p:spPr>
          <a:xfrm>
            <a:off x="1086325" y="1496750"/>
            <a:ext cx="3569400" cy="17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1371025" y="1566500"/>
            <a:ext cx="300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Issues: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Overwhelming amount of elements.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No worked examples.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Severity: 2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/>
        </p:nvSpPr>
        <p:spPr>
          <a:xfrm>
            <a:off x="368175" y="259900"/>
            <a:ext cx="6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Issue #2</a:t>
            </a:r>
            <a:r>
              <a:rPr b="1"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Covid questionnaire was confusing for novices.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75" y="2386950"/>
            <a:ext cx="3913349" cy="29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 rotWithShape="1">
          <a:blip r:embed="rId4">
            <a:alphaModFix/>
          </a:blip>
          <a:srcRect b="2105" l="3543" r="5818" t="1303"/>
          <a:stretch/>
        </p:blipFill>
        <p:spPr>
          <a:xfrm>
            <a:off x="266500" y="1077525"/>
            <a:ext cx="2095391" cy="37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/>
          <p:nvPr/>
        </p:nvSpPr>
        <p:spPr>
          <a:xfrm>
            <a:off x="2882613" y="2788538"/>
            <a:ext cx="1277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395" y="1077525"/>
            <a:ext cx="2199181" cy="37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475" y="1077513"/>
            <a:ext cx="2244725" cy="3822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80B0610233040A936E17200F162BE" ma:contentTypeVersion="9" ma:contentTypeDescription="Create a new document." ma:contentTypeScope="" ma:versionID="81a1d9df2ce282f7ca8ed4ada41c0835">
  <xsd:schema xmlns:xsd="http://www.w3.org/2001/XMLSchema" xmlns:xs="http://www.w3.org/2001/XMLSchema" xmlns:p="http://schemas.microsoft.com/office/2006/metadata/properties" xmlns:ns2="a99865a8-e79e-435c-8602-9e800d441f89" targetNamespace="http://schemas.microsoft.com/office/2006/metadata/properties" ma:root="true" ma:fieldsID="9b5ce9f42f7282cf1d8ff3f8206f5081" ns2:_="">
    <xsd:import namespace="a99865a8-e79e-435c-8602-9e800d441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865a8-e79e-435c-8602-9e800d441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62A4BB-05F8-4131-9CC0-5AA69B513C24}"/>
</file>

<file path=customXml/itemProps2.xml><?xml version="1.0" encoding="utf-8"?>
<ds:datastoreItem xmlns:ds="http://schemas.openxmlformats.org/officeDocument/2006/customXml" ds:itemID="{54B17961-BAD6-4309-A0E9-E72619A44878}"/>
</file>

<file path=customXml/itemProps3.xml><?xml version="1.0" encoding="utf-8"?>
<ds:datastoreItem xmlns:ds="http://schemas.openxmlformats.org/officeDocument/2006/customXml" ds:itemID="{BE11CA1C-43A9-4E33-B607-7E8B785A9B5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0x010100E1F80B0610233040A936E17200F162BE</vt:lpwstr>
  </property>
</Properties>
</file>