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84" r:id="rId11"/>
    <p:sldId id="39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86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87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85" r:id="rId57"/>
    <p:sldId id="308" r:id="rId58"/>
    <p:sldId id="309" r:id="rId59"/>
    <p:sldId id="310" r:id="rId60"/>
    <p:sldId id="311" r:id="rId61"/>
    <p:sldId id="388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89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90" r:id="rId122"/>
    <p:sldId id="391" r:id="rId123"/>
    <p:sldId id="392" r:id="rId124"/>
    <p:sldId id="393" r:id="rId125"/>
    <p:sldId id="370" r:id="rId126"/>
    <p:sldId id="395" r:id="rId127"/>
    <p:sldId id="371" r:id="rId128"/>
    <p:sldId id="372" r:id="rId129"/>
    <p:sldId id="373" r:id="rId130"/>
    <p:sldId id="397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94" r:id="rId140"/>
    <p:sldId id="396" r:id="rId141"/>
    <p:sldId id="382" r:id="rId142"/>
    <p:sldId id="383" r:id="rId143"/>
  </p:sldIdLst>
  <p:sldSz cx="10693400" cy="7556500"/>
  <p:notesSz cx="10693400" cy="7556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6" y="-7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8427" y="1906523"/>
            <a:ext cx="8496545" cy="579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l.cat/jrgonzalez/software.htm" TargetMode="External"/><Relationship Id="rId2" Type="http://schemas.openxmlformats.org/officeDocument/2006/relationships/hyperlink" Target="mailto:juanr.gonzalez@isglobal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global-br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mailto:cran@r-project.org" TargetMode="Externa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washington.edu/mclust/license.txt" TargetMode="Externa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.ox.ac.uk/pub/MASS4" TargetMode="Externa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.ox.ac.uk/pub/MASS4" TargetMode="Externa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5032" y="3697222"/>
            <a:ext cx="6833870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0299"/>
              </a:lnSpc>
              <a:spcBef>
                <a:spcPts val="675"/>
              </a:spcBef>
            </a:pPr>
            <a:r>
              <a:rPr lang="es-ES" sz="1600" b="1" spc="-5" dirty="0" smtClean="0">
                <a:solidFill>
                  <a:srgbClr val="A50020"/>
                </a:solidFill>
                <a:latin typeface="+mj-lt"/>
                <a:cs typeface="Arial"/>
              </a:rPr>
              <a:t>Juan R González</a:t>
            </a:r>
          </a:p>
          <a:p>
            <a:pPr marL="12700" marR="5080" indent="-1905" algn="ctr">
              <a:lnSpc>
                <a:spcPct val="100299"/>
              </a:lnSpc>
              <a:spcBef>
                <a:spcPts val="675"/>
              </a:spcBef>
            </a:pPr>
            <a:r>
              <a:rPr lang="es-ES" sz="1600" spc="-5" dirty="0" err="1" smtClean="0">
                <a:solidFill>
                  <a:srgbClr val="A50020"/>
                </a:solidFill>
                <a:latin typeface="+mj-lt"/>
                <a:cs typeface="Arial"/>
              </a:rPr>
              <a:t>Insitituto</a:t>
            </a:r>
            <a:r>
              <a:rPr lang="es-ES" sz="1600" spc="-5" dirty="0" smtClean="0">
                <a:solidFill>
                  <a:srgbClr val="A50020"/>
                </a:solidFill>
                <a:latin typeface="+mj-lt"/>
                <a:cs typeface="Arial"/>
              </a:rPr>
              <a:t> de Salud Global Barcelona (</a:t>
            </a:r>
            <a:r>
              <a:rPr lang="es-ES" sz="1600" spc="-5" dirty="0" err="1" smtClean="0">
                <a:solidFill>
                  <a:srgbClr val="A50020"/>
                </a:solidFill>
                <a:latin typeface="+mj-lt"/>
                <a:cs typeface="Arial"/>
              </a:rPr>
              <a:t>ISGlobal</a:t>
            </a:r>
            <a:r>
              <a:rPr lang="es-ES" sz="1600" spc="-5" dirty="0" smtClean="0">
                <a:solidFill>
                  <a:srgbClr val="A50020"/>
                </a:solidFill>
                <a:latin typeface="+mj-lt"/>
                <a:cs typeface="Arial"/>
              </a:rPr>
              <a:t>)</a:t>
            </a:r>
          </a:p>
          <a:p>
            <a:pPr marL="12700" marR="5080" indent="-1905" algn="ctr">
              <a:lnSpc>
                <a:spcPct val="100299"/>
              </a:lnSpc>
              <a:spcBef>
                <a:spcPts val="675"/>
              </a:spcBef>
            </a:pPr>
            <a:r>
              <a:rPr sz="1600" spc="-5" dirty="0" err="1" smtClean="0">
                <a:solidFill>
                  <a:srgbClr val="A50020"/>
                </a:solidFill>
                <a:latin typeface="+mj-lt"/>
                <a:cs typeface="Arial"/>
              </a:rPr>
              <a:t>Departamento</a:t>
            </a:r>
            <a:r>
              <a:rPr sz="1600" spc="-5" dirty="0" smtClean="0">
                <a:solidFill>
                  <a:srgbClr val="A50020"/>
                </a:solidFill>
                <a:latin typeface="+mj-lt"/>
                <a:cs typeface="Arial"/>
              </a:rPr>
              <a:t> </a:t>
            </a:r>
            <a:r>
              <a:rPr sz="1600" dirty="0">
                <a:solidFill>
                  <a:srgbClr val="A50020"/>
                </a:solidFill>
                <a:latin typeface="+mj-lt"/>
                <a:cs typeface="Arial"/>
              </a:rPr>
              <a:t>de Matemáticas, </a:t>
            </a:r>
            <a:r>
              <a:rPr sz="1600" spc="-5" dirty="0">
                <a:solidFill>
                  <a:srgbClr val="A50020"/>
                </a:solidFill>
                <a:latin typeface="+mj-lt"/>
                <a:cs typeface="Arial"/>
              </a:rPr>
              <a:t>Universidad Autónoma de Barcelona (UAB)  </a:t>
            </a:r>
            <a:r>
              <a:rPr sz="1600" spc="-5" dirty="0" smtClean="0">
                <a:solidFill>
                  <a:srgbClr val="A50020"/>
                </a:solidFill>
                <a:latin typeface="+mj-lt"/>
                <a:cs typeface="Arial"/>
                <a:hlinkClick r:id="rId2"/>
              </a:rPr>
              <a:t>j</a:t>
            </a:r>
            <a:r>
              <a:rPr lang="es-ES" sz="1600" spc="-5" dirty="0" err="1" smtClean="0">
                <a:solidFill>
                  <a:srgbClr val="A50020"/>
                </a:solidFill>
                <a:latin typeface="+mj-lt"/>
                <a:cs typeface="Arial"/>
                <a:hlinkClick r:id="rId2"/>
              </a:rPr>
              <a:t>uanr</a:t>
            </a:r>
            <a:r>
              <a:rPr lang="es-ES" sz="1600" spc="-5" dirty="0" smtClean="0">
                <a:solidFill>
                  <a:srgbClr val="A50020"/>
                </a:solidFill>
                <a:latin typeface="+mj-lt"/>
                <a:cs typeface="Arial"/>
                <a:hlinkClick r:id="rId2"/>
              </a:rPr>
              <a:t>.</a:t>
            </a:r>
            <a:r>
              <a:rPr sz="1600" spc="-5" dirty="0" err="1" smtClean="0">
                <a:solidFill>
                  <a:srgbClr val="A50020"/>
                </a:solidFill>
                <a:latin typeface="+mj-lt"/>
                <a:cs typeface="Arial"/>
                <a:hlinkClick r:id="rId2"/>
              </a:rPr>
              <a:t>gonzalez</a:t>
            </a:r>
            <a:r>
              <a:rPr sz="1600" spc="-5" dirty="0" smtClean="0">
                <a:solidFill>
                  <a:srgbClr val="A50020"/>
                </a:solidFill>
                <a:latin typeface="+mj-lt"/>
                <a:cs typeface="Arial"/>
                <a:hlinkClick r:id="rId2"/>
              </a:rPr>
              <a:t>@</a:t>
            </a:r>
            <a:r>
              <a:rPr lang="es-ES" sz="1600" spc="-5" dirty="0" smtClean="0">
                <a:solidFill>
                  <a:srgbClr val="A50020"/>
                </a:solidFill>
                <a:latin typeface="+mj-lt"/>
                <a:cs typeface="Arial"/>
                <a:hlinkClick r:id="rId2"/>
              </a:rPr>
              <a:t>isglobal.org</a:t>
            </a:r>
            <a:endParaRPr sz="1600" dirty="0">
              <a:latin typeface="+mj-lt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A50020"/>
                </a:solidFill>
                <a:latin typeface="+mj-lt"/>
                <a:cs typeface="Arial"/>
                <a:hlinkClick r:id="rId3"/>
              </a:rPr>
              <a:t>http://</a:t>
            </a:r>
            <a:r>
              <a:rPr sz="1600" spc="-5" dirty="0" smtClean="0">
                <a:solidFill>
                  <a:srgbClr val="A50020"/>
                </a:solidFill>
                <a:latin typeface="+mj-lt"/>
                <a:cs typeface="Arial"/>
                <a:hlinkClick r:id="rId3"/>
              </a:rPr>
              <a:t>www.creal.cat/jrgonzalez/software.htm</a:t>
            </a:r>
            <a:endParaRPr lang="es-ES" sz="1600" spc="-5" dirty="0" smtClean="0">
              <a:solidFill>
                <a:srgbClr val="A50020"/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dirty="0" smtClean="0">
                <a:latin typeface="+mj-lt"/>
                <a:cs typeface="Arial"/>
                <a:hlinkClick r:id="rId4"/>
              </a:rPr>
              <a:t>https://github.com/isglobal-brge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7370" y="5762241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47700" algn="ctr">
              <a:lnSpc>
                <a:spcPct val="100000"/>
              </a:lnSpc>
              <a:spcBef>
                <a:spcPts val="10"/>
              </a:spcBef>
            </a:pPr>
            <a:r>
              <a:rPr lang="es-ES" sz="1600" spc="-5" dirty="0" smtClean="0">
                <a:latin typeface="+mj-lt"/>
                <a:cs typeface="Arial"/>
              </a:rPr>
              <a:t>16, </a:t>
            </a:r>
            <a:r>
              <a:rPr sz="1600" spc="-5" dirty="0" smtClean="0">
                <a:latin typeface="+mj-lt"/>
                <a:cs typeface="Arial"/>
              </a:rPr>
              <a:t>17 </a:t>
            </a:r>
            <a:r>
              <a:rPr sz="1600" dirty="0">
                <a:latin typeface="+mj-lt"/>
                <a:cs typeface="Arial"/>
              </a:rPr>
              <a:t>y 18 </a:t>
            </a:r>
            <a:r>
              <a:rPr sz="1600" spc="-5" dirty="0">
                <a:latin typeface="+mj-lt"/>
                <a:cs typeface="Arial"/>
              </a:rPr>
              <a:t>de </a:t>
            </a:r>
            <a:r>
              <a:rPr lang="es-ES" sz="1600" spc="-5" dirty="0" smtClean="0">
                <a:latin typeface="+mj-lt"/>
                <a:cs typeface="Arial"/>
              </a:rPr>
              <a:t>Mayo</a:t>
            </a:r>
            <a:r>
              <a:rPr sz="1600" spc="-5" dirty="0" smtClean="0">
                <a:latin typeface="+mj-lt"/>
                <a:cs typeface="Arial"/>
              </a:rPr>
              <a:t> </a:t>
            </a:r>
            <a:r>
              <a:rPr sz="1600" dirty="0">
                <a:latin typeface="+mj-lt"/>
                <a:cs typeface="Arial"/>
              </a:rPr>
              <a:t>de </a:t>
            </a:r>
            <a:r>
              <a:rPr sz="1600" spc="-5" dirty="0" smtClean="0">
                <a:latin typeface="+mj-lt"/>
                <a:cs typeface="Arial"/>
              </a:rPr>
              <a:t>20</a:t>
            </a:r>
            <a:r>
              <a:rPr lang="es-ES" sz="1600" spc="-5" dirty="0" smtClean="0">
                <a:latin typeface="+mj-lt"/>
                <a:cs typeface="Arial"/>
              </a:rPr>
              <a:t>17</a:t>
            </a:r>
            <a:r>
              <a:rPr sz="1600" spc="-5" dirty="0" smtClean="0">
                <a:latin typeface="+mj-lt"/>
                <a:cs typeface="Arial"/>
              </a:rPr>
              <a:t>  </a:t>
            </a:r>
            <a:endParaRPr lang="es-ES" sz="1600" spc="-5" dirty="0" smtClean="0">
              <a:latin typeface="+mj-lt"/>
              <a:cs typeface="Arial"/>
            </a:endParaRPr>
          </a:p>
          <a:p>
            <a:pPr marL="12700" marR="5080" indent="647700" algn="ctr">
              <a:lnSpc>
                <a:spcPct val="100000"/>
              </a:lnSpc>
              <a:spcBef>
                <a:spcPts val="10"/>
              </a:spcBef>
            </a:pPr>
            <a:r>
              <a:rPr lang="es-ES" sz="1600" spc="-10" dirty="0" smtClean="0">
                <a:latin typeface="+mj-lt"/>
                <a:cs typeface="Arial"/>
              </a:rPr>
              <a:t>Parque de Investigación Biomédica de Barcelona</a:t>
            </a:r>
          </a:p>
          <a:p>
            <a:pPr marL="12700" marR="5080" indent="647700" algn="ctr">
              <a:lnSpc>
                <a:spcPct val="100000"/>
              </a:lnSpc>
              <a:spcBef>
                <a:spcPts val="10"/>
              </a:spcBef>
            </a:pPr>
            <a:r>
              <a:rPr lang="es-ES" sz="1600" spc="-10" dirty="0" smtClean="0">
                <a:latin typeface="+mj-lt"/>
                <a:cs typeface="Arial"/>
              </a:rPr>
              <a:t>(PRBB)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74700" y="501650"/>
            <a:ext cx="9296400" cy="144655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 smtClean="0">
                <a:solidFill>
                  <a:schemeClr val="bg1"/>
                </a:solidFill>
                <a:latin typeface="+mj-lt"/>
              </a:rPr>
              <a:t>Bioherramientas</a:t>
            </a:r>
            <a:r>
              <a:rPr lang="es-ES" sz="4400" b="1" dirty="0" smtClean="0">
                <a:solidFill>
                  <a:schemeClr val="bg1"/>
                </a:solidFill>
                <a:latin typeface="+mj-lt"/>
              </a:rPr>
              <a:t> en </a:t>
            </a:r>
            <a:r>
              <a:rPr lang="es-ES" sz="4400" b="1" dirty="0" err="1" smtClean="0">
                <a:solidFill>
                  <a:schemeClr val="bg1"/>
                </a:solidFill>
                <a:latin typeface="+mj-lt"/>
              </a:rPr>
              <a:t>Bioinformática</a:t>
            </a:r>
            <a:r>
              <a:rPr lang="es-ES" sz="4400" b="1" dirty="0" smtClean="0">
                <a:solidFill>
                  <a:schemeClr val="bg1"/>
                </a:solidFill>
                <a:latin typeface="+mj-lt"/>
              </a:rPr>
              <a:t> y Bioestadística (1ª </a:t>
            </a:r>
            <a:r>
              <a:rPr lang="es-ES" sz="4400" b="1" dirty="0" err="1" smtClean="0">
                <a:solidFill>
                  <a:schemeClr val="bg1"/>
                </a:solidFill>
                <a:latin typeface="+mj-lt"/>
              </a:rPr>
              <a:t>ed</a:t>
            </a:r>
            <a:r>
              <a:rPr lang="es-ES" sz="44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74700" y="2398540"/>
            <a:ext cx="9296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+mj-lt"/>
              </a:rPr>
              <a:t>Creación de librerías con R</a:t>
            </a:r>
            <a:endParaRPr lang="es-ES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038468" cy="4942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400" spc="114" dirty="0" smtClean="0">
                <a:solidFill>
                  <a:srgbClr val="A50020"/>
                </a:solidFill>
                <a:latin typeface="+mj-lt"/>
                <a:cs typeface="Verdana"/>
              </a:rPr>
              <a:t>Instalación y requerimientos 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 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Hay que añadir las </a:t>
            </a:r>
            <a:r>
              <a:rPr lang="es-ES" sz="2400" dirty="0" err="1" smtClean="0">
                <a:latin typeface="+mj-lt"/>
                <a:cs typeface="Verdana"/>
              </a:rPr>
              <a:t>Rtools</a:t>
            </a:r>
            <a:r>
              <a:rPr lang="es-ES" sz="2400" dirty="0" smtClean="0">
                <a:latin typeface="+mj-lt"/>
                <a:cs typeface="Verdana"/>
              </a:rPr>
              <a:t> y el </a:t>
            </a:r>
            <a:r>
              <a:rPr lang="es-ES" sz="2400" dirty="0" err="1" smtClean="0">
                <a:latin typeface="+mj-lt"/>
                <a:cs typeface="Verdana"/>
              </a:rPr>
              <a:t>MinGW</a:t>
            </a:r>
            <a:r>
              <a:rPr lang="es-ES" sz="2400" dirty="0" smtClean="0">
                <a:latin typeface="+mj-lt"/>
                <a:cs typeface="Verdana"/>
              </a:rPr>
              <a:t> al </a:t>
            </a:r>
            <a:r>
              <a:rPr lang="es-ES" sz="2400" dirty="0" err="1" smtClean="0">
                <a:latin typeface="+mj-lt"/>
                <a:cs typeface="Verdana"/>
              </a:rPr>
              <a:t>path</a:t>
            </a:r>
            <a:r>
              <a:rPr lang="es-ES" sz="2400" dirty="0" smtClean="0">
                <a:latin typeface="+mj-lt"/>
                <a:cs typeface="Verdana"/>
              </a:rPr>
              <a:t> del ordenador. Desde R se puede con  ….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err="1" smtClean="0">
                <a:latin typeface="+mj-lt"/>
              </a:rPr>
              <a:t>rtools</a:t>
            </a:r>
            <a:r>
              <a:rPr lang="es-ES" sz="2400" dirty="0" smtClean="0">
                <a:latin typeface="+mj-lt"/>
              </a:rPr>
              <a:t> &lt;- "C:\\</a:t>
            </a:r>
            <a:r>
              <a:rPr lang="es-ES" sz="2400" dirty="0" err="1" smtClean="0">
                <a:latin typeface="+mj-lt"/>
              </a:rPr>
              <a:t>Rtools</a:t>
            </a:r>
            <a:r>
              <a:rPr lang="es-ES" sz="2400" dirty="0" smtClean="0">
                <a:latin typeface="+mj-lt"/>
              </a:rPr>
              <a:t>\\</a:t>
            </a:r>
            <a:r>
              <a:rPr lang="es-ES" sz="2400" dirty="0" err="1" smtClean="0">
                <a:latin typeface="+mj-lt"/>
              </a:rPr>
              <a:t>bin</a:t>
            </a:r>
            <a:r>
              <a:rPr lang="es-ES" sz="2400" dirty="0" smtClean="0"/>
              <a:t>"</a:t>
            </a:r>
            <a:endParaRPr lang="es-ES" sz="2400" dirty="0" smtClean="0">
              <a:latin typeface="+mj-lt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err="1" smtClean="0">
                <a:latin typeface="+mj-lt"/>
              </a:rPr>
              <a:t>gcc</a:t>
            </a:r>
            <a:r>
              <a:rPr lang="es-ES" sz="2400" dirty="0" smtClean="0">
                <a:latin typeface="+mj-lt"/>
              </a:rPr>
              <a:t> &lt;- "C:\\</a:t>
            </a:r>
            <a:r>
              <a:rPr lang="es-ES" sz="2400" dirty="0" err="1" smtClean="0">
                <a:latin typeface="+mj-lt"/>
              </a:rPr>
              <a:t>Rtools</a:t>
            </a:r>
            <a:r>
              <a:rPr lang="es-ES" sz="2400" dirty="0" smtClean="0">
                <a:latin typeface="+mj-lt"/>
              </a:rPr>
              <a:t>\\min_gw_64\\</a:t>
            </a:r>
            <a:r>
              <a:rPr lang="es-ES" sz="2400" dirty="0" err="1" smtClean="0">
                <a:latin typeface="+mj-lt"/>
              </a:rPr>
              <a:t>bin</a:t>
            </a:r>
            <a:r>
              <a:rPr lang="es-ES" sz="2400" dirty="0" smtClean="0">
                <a:latin typeface="+mj-lt"/>
              </a:rPr>
              <a:t>" 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err="1" smtClean="0">
                <a:latin typeface="+mj-lt"/>
              </a:rPr>
              <a:t>path</a:t>
            </a:r>
            <a:r>
              <a:rPr lang="es-ES" sz="2400" dirty="0" smtClean="0">
                <a:latin typeface="+mj-lt"/>
              </a:rPr>
              <a:t> &lt;- </a:t>
            </a:r>
            <a:r>
              <a:rPr lang="es-ES" sz="2400" dirty="0" err="1" smtClean="0">
                <a:latin typeface="+mj-lt"/>
              </a:rPr>
              <a:t>strsplit</a:t>
            </a:r>
            <a:r>
              <a:rPr lang="es-ES" sz="2400" dirty="0" smtClean="0">
                <a:latin typeface="+mj-lt"/>
              </a:rPr>
              <a:t>(</a:t>
            </a:r>
            <a:r>
              <a:rPr lang="es-ES" sz="2400" dirty="0" err="1" smtClean="0">
                <a:latin typeface="+mj-lt"/>
              </a:rPr>
              <a:t>Sys.getenv</a:t>
            </a:r>
            <a:r>
              <a:rPr lang="es-ES" sz="2400" dirty="0" smtClean="0">
                <a:latin typeface="+mj-lt"/>
              </a:rPr>
              <a:t>("PATH"), ";")[[1]] 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err="1" smtClean="0">
                <a:latin typeface="+mj-lt"/>
              </a:rPr>
              <a:t>new_path</a:t>
            </a:r>
            <a:r>
              <a:rPr lang="es-ES" sz="2400" dirty="0" smtClean="0">
                <a:latin typeface="+mj-lt"/>
              </a:rPr>
              <a:t> &lt;- c(</a:t>
            </a:r>
            <a:r>
              <a:rPr lang="es-ES" sz="2400" dirty="0" err="1" smtClean="0">
                <a:latin typeface="+mj-lt"/>
              </a:rPr>
              <a:t>rtools</a:t>
            </a:r>
            <a:r>
              <a:rPr lang="es-ES" sz="2400" dirty="0" smtClean="0">
                <a:latin typeface="+mj-lt"/>
              </a:rPr>
              <a:t>, </a:t>
            </a:r>
            <a:r>
              <a:rPr lang="es-ES" sz="2400" dirty="0" err="1" smtClean="0">
                <a:latin typeface="+mj-lt"/>
              </a:rPr>
              <a:t>gcc</a:t>
            </a:r>
            <a:r>
              <a:rPr lang="es-ES" sz="2400" dirty="0" smtClean="0">
                <a:latin typeface="+mj-lt"/>
              </a:rPr>
              <a:t>, </a:t>
            </a:r>
            <a:r>
              <a:rPr lang="es-ES" sz="2400" dirty="0" err="1" smtClean="0">
                <a:latin typeface="+mj-lt"/>
              </a:rPr>
              <a:t>path</a:t>
            </a:r>
            <a:r>
              <a:rPr lang="es-ES" sz="2400" dirty="0" smtClean="0">
                <a:latin typeface="+mj-lt"/>
              </a:rPr>
              <a:t>) 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err="1" smtClean="0">
                <a:latin typeface="+mj-lt"/>
              </a:rPr>
              <a:t>new_path</a:t>
            </a:r>
            <a:r>
              <a:rPr lang="es-ES" sz="2400" dirty="0" smtClean="0">
                <a:latin typeface="+mj-lt"/>
              </a:rPr>
              <a:t> &lt;- </a:t>
            </a:r>
            <a:r>
              <a:rPr lang="es-ES" sz="2400" dirty="0" err="1" smtClean="0">
                <a:latin typeface="+mj-lt"/>
              </a:rPr>
              <a:t>new_path</a:t>
            </a:r>
            <a:r>
              <a:rPr lang="es-ES" sz="2400" dirty="0" smtClean="0">
                <a:latin typeface="+mj-lt"/>
              </a:rPr>
              <a:t>[!</a:t>
            </a:r>
            <a:r>
              <a:rPr lang="es-ES" sz="2400" dirty="0" err="1" smtClean="0">
                <a:latin typeface="+mj-lt"/>
              </a:rPr>
              <a:t>duplicated</a:t>
            </a:r>
            <a:r>
              <a:rPr lang="es-ES" sz="2400" dirty="0" smtClean="0">
                <a:latin typeface="+mj-lt"/>
              </a:rPr>
              <a:t>(</a:t>
            </a:r>
            <a:r>
              <a:rPr lang="es-ES" sz="2400" dirty="0" err="1" smtClean="0">
                <a:latin typeface="+mj-lt"/>
              </a:rPr>
              <a:t>tolower</a:t>
            </a:r>
            <a:r>
              <a:rPr lang="es-ES" sz="2400" dirty="0" smtClean="0">
                <a:latin typeface="+mj-lt"/>
              </a:rPr>
              <a:t>(</a:t>
            </a:r>
            <a:r>
              <a:rPr lang="es-ES" sz="2400" dirty="0" err="1" smtClean="0">
                <a:latin typeface="+mj-lt"/>
              </a:rPr>
              <a:t>new_path</a:t>
            </a:r>
            <a:r>
              <a:rPr lang="es-ES" sz="2400" dirty="0" smtClean="0">
                <a:latin typeface="+mj-lt"/>
              </a:rPr>
              <a:t>))] 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err="1" smtClean="0">
                <a:latin typeface="+mj-lt"/>
              </a:rPr>
              <a:t>Sys.setenv</a:t>
            </a:r>
            <a:r>
              <a:rPr lang="es-ES" sz="2400" dirty="0" smtClean="0">
                <a:latin typeface="+mj-lt"/>
              </a:rPr>
              <a:t>(PATH = paste(</a:t>
            </a:r>
            <a:r>
              <a:rPr lang="es-ES" sz="2400" dirty="0" err="1" smtClean="0">
                <a:latin typeface="+mj-lt"/>
              </a:rPr>
              <a:t>new_path</a:t>
            </a:r>
            <a:r>
              <a:rPr lang="es-ES" sz="2400" dirty="0" smtClean="0">
                <a:latin typeface="+mj-lt"/>
              </a:rPr>
              <a:t>, </a:t>
            </a:r>
            <a:r>
              <a:rPr lang="es-ES" sz="2400" dirty="0" err="1" smtClean="0">
                <a:latin typeface="+mj-lt"/>
              </a:rPr>
              <a:t>collapse</a:t>
            </a:r>
            <a:r>
              <a:rPr lang="es-ES" sz="2400" dirty="0" smtClean="0">
                <a:latin typeface="+mj-lt"/>
              </a:rPr>
              <a:t> = ";"))</a:t>
            </a: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endParaRPr sz="24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1266" y="1475231"/>
            <a:ext cx="6623304" cy="499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6382" y="1185671"/>
            <a:ext cx="7127747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5683885" cy="377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La función</a:t>
            </a:r>
            <a:r>
              <a:rPr sz="1600" spc="-2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package.skeleton()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Ejemplo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##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dos funciones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dos "data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sets"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&gt;f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function(x,y)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x+y</a:t>
            </a:r>
            <a:endParaRPr sz="14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&gt;g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function(x,y)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x-y</a:t>
            </a:r>
            <a:endParaRPr sz="1400">
              <a:latin typeface="Verdana"/>
              <a:cs typeface="Verdana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&gt;d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data.frame(a=1,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b=2)</a:t>
            </a:r>
            <a:endParaRPr sz="1400">
              <a:latin typeface="Verdana"/>
              <a:cs typeface="Verdana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&gt;e &lt;-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rnorm(1000)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83820" marR="296545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&gt;package.skeleton(list=c("f","g","d","e"), name="mypkg")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Creating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directories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  <a:p>
            <a:pPr marL="83820" marR="2665095">
              <a:lnSpc>
                <a:spcPct val="99600"/>
              </a:lnSpc>
              <a:spcBef>
                <a:spcPts val="5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Creating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DESCRIPTION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...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Creating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Read-and-delete-me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...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Saving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functions and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data</a:t>
            </a:r>
            <a:r>
              <a:rPr sz="14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  <a:p>
            <a:pPr marL="83820" marR="3837304">
              <a:lnSpc>
                <a:spcPts val="1680"/>
              </a:lnSpc>
              <a:spcBef>
                <a:spcPts val="4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Making help files</a:t>
            </a:r>
            <a:r>
              <a:rPr sz="1400" spc="-1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...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Done.</a:t>
            </a:r>
            <a:endParaRPr sz="1400">
              <a:latin typeface="Verdana"/>
              <a:cs typeface="Verdana"/>
            </a:endParaRPr>
          </a:p>
          <a:p>
            <a:pPr marL="83820">
              <a:lnSpc>
                <a:spcPts val="161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Further steps are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described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</a:t>
            </a:r>
            <a:r>
              <a:rPr sz="1400" spc="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'./mypkg/Read-and-delete-me'.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6486" y="1257299"/>
            <a:ext cx="7056119" cy="525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424" y="2043683"/>
            <a:ext cx="1303020" cy="113030"/>
          </a:xfrm>
          <a:custGeom>
            <a:avLst/>
            <a:gdLst/>
            <a:ahLst/>
            <a:cxnLst/>
            <a:rect l="l" t="t" r="r" b="b"/>
            <a:pathLst>
              <a:path w="1303020" h="113030">
                <a:moveTo>
                  <a:pt x="1226369" y="69385"/>
                </a:moveTo>
                <a:lnTo>
                  <a:pt x="6095" y="0"/>
                </a:lnTo>
                <a:lnTo>
                  <a:pt x="3047" y="1523"/>
                </a:lnTo>
                <a:lnTo>
                  <a:pt x="0" y="4571"/>
                </a:lnTo>
                <a:lnTo>
                  <a:pt x="1523" y="9143"/>
                </a:lnTo>
                <a:lnTo>
                  <a:pt x="4571" y="10667"/>
                </a:lnTo>
                <a:lnTo>
                  <a:pt x="1225821" y="78515"/>
                </a:lnTo>
                <a:lnTo>
                  <a:pt x="1226369" y="69385"/>
                </a:lnTo>
                <a:close/>
              </a:path>
              <a:path w="1303020" h="113030">
                <a:moveTo>
                  <a:pt x="1243577" y="104393"/>
                </a:moveTo>
                <a:lnTo>
                  <a:pt x="1243577" y="74675"/>
                </a:lnTo>
                <a:lnTo>
                  <a:pt x="1242053" y="79247"/>
                </a:lnTo>
                <a:lnTo>
                  <a:pt x="1239005" y="79247"/>
                </a:lnTo>
                <a:lnTo>
                  <a:pt x="1225821" y="78515"/>
                </a:lnTo>
                <a:lnTo>
                  <a:pt x="1223765" y="112775"/>
                </a:lnTo>
                <a:lnTo>
                  <a:pt x="1243577" y="104393"/>
                </a:lnTo>
                <a:close/>
              </a:path>
              <a:path w="1303020" h="113030">
                <a:moveTo>
                  <a:pt x="1243577" y="74675"/>
                </a:moveTo>
                <a:lnTo>
                  <a:pt x="1242053" y="71627"/>
                </a:lnTo>
                <a:lnTo>
                  <a:pt x="1239005" y="70103"/>
                </a:lnTo>
                <a:lnTo>
                  <a:pt x="1226369" y="69385"/>
                </a:lnTo>
                <a:lnTo>
                  <a:pt x="1225821" y="78515"/>
                </a:lnTo>
                <a:lnTo>
                  <a:pt x="1239005" y="79247"/>
                </a:lnTo>
                <a:lnTo>
                  <a:pt x="1242053" y="79247"/>
                </a:lnTo>
                <a:lnTo>
                  <a:pt x="1243577" y="74675"/>
                </a:lnTo>
                <a:close/>
              </a:path>
              <a:path w="1303020" h="113030">
                <a:moveTo>
                  <a:pt x="1303013" y="79247"/>
                </a:moveTo>
                <a:lnTo>
                  <a:pt x="1228337" y="36575"/>
                </a:lnTo>
                <a:lnTo>
                  <a:pt x="1226369" y="69385"/>
                </a:lnTo>
                <a:lnTo>
                  <a:pt x="1239005" y="70103"/>
                </a:lnTo>
                <a:lnTo>
                  <a:pt x="1242053" y="71627"/>
                </a:lnTo>
                <a:lnTo>
                  <a:pt x="1243577" y="74675"/>
                </a:lnTo>
                <a:lnTo>
                  <a:pt x="1243577" y="104393"/>
                </a:lnTo>
                <a:lnTo>
                  <a:pt x="1303013" y="792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6167755" cy="270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3825" algn="ctr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La función</a:t>
            </a:r>
            <a:r>
              <a:rPr sz="1600" spc="-2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package.skeleton()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20"/>
              </a:spcBef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Further steps are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described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</a:t>
            </a:r>
            <a:r>
              <a:rPr sz="1400" spc="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'./mypkg/Read-and-delete-me'.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208915" marR="70485" indent="-125095">
              <a:lnSpc>
                <a:spcPts val="1670"/>
              </a:lnSpc>
              <a:buChar char="*"/>
              <a:tabLst>
                <a:tab pos="25971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Edit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help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file skeletons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'man', possibly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combining help files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multiple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functions.</a:t>
            </a:r>
            <a:endParaRPr sz="1400">
              <a:latin typeface="Verdana"/>
              <a:cs typeface="Verdana"/>
            </a:endParaRPr>
          </a:p>
          <a:p>
            <a:pPr marL="259715" indent="-175895">
              <a:lnSpc>
                <a:spcPts val="1625"/>
              </a:lnSpc>
              <a:buChar char="*"/>
              <a:tabLst>
                <a:tab pos="25971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Put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any C/C++/Fortran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code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'src'.</a:t>
            </a:r>
            <a:endParaRPr sz="1400">
              <a:latin typeface="Verdana"/>
              <a:cs typeface="Verdana"/>
            </a:endParaRPr>
          </a:p>
          <a:p>
            <a:pPr marL="208915" marR="5080" indent="-125095">
              <a:lnSpc>
                <a:spcPts val="1670"/>
              </a:lnSpc>
              <a:spcBef>
                <a:spcPts val="60"/>
              </a:spcBef>
              <a:buChar char="*"/>
              <a:tabLst>
                <a:tab pos="25971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If you have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compiled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code,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 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.First.lib() function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'R' to load  the shared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library.</a:t>
            </a:r>
            <a:endParaRPr sz="1400">
              <a:latin typeface="Verdana"/>
              <a:cs typeface="Verdana"/>
            </a:endParaRPr>
          </a:p>
          <a:p>
            <a:pPr marL="259715" indent="-175895">
              <a:lnSpc>
                <a:spcPts val="1620"/>
              </a:lnSpc>
              <a:buChar char="*"/>
              <a:tabLst>
                <a:tab pos="25971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Run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CMD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build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build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the package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tarball.</a:t>
            </a:r>
            <a:endParaRPr sz="1400">
              <a:latin typeface="Verdana"/>
              <a:cs typeface="Verdana"/>
            </a:endParaRPr>
          </a:p>
          <a:p>
            <a:pPr marL="259715" indent="-175895">
              <a:lnSpc>
                <a:spcPts val="1675"/>
              </a:lnSpc>
              <a:buChar char="*"/>
              <a:tabLst>
                <a:tab pos="25971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Run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CMD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check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to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check the package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tarball.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Read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"Writing 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Extensions" for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more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information.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749427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escribir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documentacion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7F7F7F"/>
                </a:solidFill>
                <a:latin typeface="Verdana"/>
                <a:cs typeface="Verdana"/>
              </a:rPr>
              <a:t>(capítulo</a:t>
            </a:r>
            <a:r>
              <a:rPr sz="1400" spc="-1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7F7F7F"/>
                </a:solidFill>
                <a:latin typeface="Verdana"/>
                <a:cs typeface="Verdana"/>
              </a:rPr>
              <a:t>2</a:t>
            </a:r>
            <a:r>
              <a:rPr sz="1400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b="1" i="1" spc="-5" dirty="0">
                <a:solidFill>
                  <a:srgbClr val="7F7F7F"/>
                </a:solidFill>
                <a:latin typeface="Arial"/>
                <a:cs typeface="Arial"/>
              </a:rPr>
              <a:t>Writting</a:t>
            </a:r>
            <a:r>
              <a:rPr sz="1400" b="1" i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400" b="1" i="1" spc="-10" dirty="0">
                <a:solidFill>
                  <a:srgbClr val="7F7F7F"/>
                </a:solidFill>
                <a:latin typeface="Arial"/>
                <a:cs typeface="Arial"/>
              </a:rPr>
              <a:t> Extensions</a:t>
            </a:r>
            <a:r>
              <a:rPr sz="1400" b="1" i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i="1" spc="10" dirty="0">
                <a:solidFill>
                  <a:srgbClr val="7F7F7F"/>
                </a:solidFill>
                <a:latin typeface="Arial"/>
                <a:cs typeface="Arial"/>
              </a:rPr>
              <a:t>v2.5.0</a:t>
            </a:r>
            <a:r>
              <a:rPr sz="1400" spc="10" dirty="0">
                <a:solidFill>
                  <a:srgbClr val="7F7F7F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243840" indent="-160020">
              <a:lnSpc>
                <a:spcPts val="1675"/>
              </a:lnSpc>
              <a:spcBef>
                <a:spcPts val="920"/>
              </a:spcBef>
              <a:buFont typeface="Verdana"/>
              <a:buChar char="•"/>
              <a:tabLst>
                <a:tab pos="244475" algn="l"/>
              </a:tabLst>
            </a:pP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package.skeleton()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crea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directamente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archivos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.Rd</a:t>
            </a:r>
            <a:endParaRPr sz="1400">
              <a:latin typeface="Verdana"/>
              <a:cs typeface="Verdana"/>
            </a:endParaRPr>
          </a:p>
          <a:p>
            <a:pPr marL="243840" indent="-160020">
              <a:lnSpc>
                <a:spcPts val="1675"/>
              </a:lnSpc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añadimos otro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objeto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podemos usar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función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prompt()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para crear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su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manual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9638" y="2110739"/>
            <a:ext cx="5689076" cy="4690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30614" y="2885946"/>
            <a:ext cx="176593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d</a:t>
            </a:r>
            <a:r>
              <a:rPr sz="1600" spc="130" dirty="0">
                <a:solidFill>
                  <a:srgbClr val="7F7F7F"/>
                </a:solidFill>
                <a:latin typeface="Verdana"/>
                <a:cs typeface="Verdana"/>
              </a:rPr>
              <a:t>o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c</a:t>
            </a:r>
            <a:r>
              <a:rPr sz="1600" spc="125" dirty="0">
                <a:solidFill>
                  <a:srgbClr val="7F7F7F"/>
                </a:solidFill>
                <a:latin typeface="Verdana"/>
                <a:cs typeface="Verdana"/>
              </a:rPr>
              <a:t>u</a:t>
            </a:r>
            <a:r>
              <a:rPr sz="1600" spc="130" dirty="0">
                <a:solidFill>
                  <a:srgbClr val="7F7F7F"/>
                </a:solidFill>
                <a:latin typeface="Verdana"/>
                <a:cs typeface="Verdana"/>
              </a:rPr>
              <a:t>m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e</a:t>
            </a:r>
            <a:r>
              <a:rPr sz="1600" spc="125" dirty="0">
                <a:solidFill>
                  <a:srgbClr val="7F7F7F"/>
                </a:solidFill>
                <a:latin typeface="Verdana"/>
                <a:cs typeface="Verdana"/>
              </a:rPr>
              <a:t>n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t</a:t>
            </a:r>
            <a:r>
              <a:rPr sz="1600" spc="105" dirty="0">
                <a:solidFill>
                  <a:srgbClr val="7F7F7F"/>
                </a:solidFill>
                <a:latin typeface="Verdana"/>
                <a:cs typeface="Verdana"/>
              </a:rPr>
              <a:t>a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c</a:t>
            </a: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i</a:t>
            </a:r>
            <a:r>
              <a:rPr sz="1600" spc="120" dirty="0">
                <a:solidFill>
                  <a:srgbClr val="7F7F7F"/>
                </a:solidFill>
                <a:latin typeface="Verdana"/>
                <a:cs typeface="Verdana"/>
              </a:rPr>
              <a:t>ó</a:t>
            </a:r>
            <a:r>
              <a:rPr sz="1600" spc="85" dirty="0">
                <a:solidFill>
                  <a:srgbClr val="7F7F7F"/>
                </a:solidFill>
                <a:latin typeface="Verdana"/>
                <a:cs typeface="Verdana"/>
              </a:rPr>
              <a:t>n  </a:t>
            </a: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de </a:t>
            </a:r>
            <a:r>
              <a:rPr sz="1600" spc="114" dirty="0">
                <a:solidFill>
                  <a:srgbClr val="7F7F7F"/>
                </a:solidFill>
                <a:latin typeface="Verdana"/>
                <a:cs typeface="Verdana"/>
              </a:rPr>
              <a:t>una</a:t>
            </a:r>
            <a:r>
              <a:rPr sz="1600" spc="-19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7F7F7F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7378700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escribir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documentacion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7F7F7F"/>
                </a:solidFill>
                <a:latin typeface="Verdana"/>
                <a:cs typeface="Verdana"/>
              </a:rPr>
              <a:t>(capítulo</a:t>
            </a:r>
            <a:r>
              <a:rPr sz="1400" spc="-1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7F7F7F"/>
                </a:solidFill>
                <a:latin typeface="Verdana"/>
                <a:cs typeface="Verdana"/>
              </a:rPr>
              <a:t>2</a:t>
            </a:r>
            <a:r>
              <a:rPr sz="1400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b="1" i="1" spc="-5" dirty="0">
                <a:solidFill>
                  <a:srgbClr val="7F7F7F"/>
                </a:solidFill>
                <a:latin typeface="Arial"/>
                <a:cs typeface="Arial"/>
              </a:rPr>
              <a:t>Writting</a:t>
            </a:r>
            <a:r>
              <a:rPr sz="1400" b="1" i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400" b="1" i="1" spc="-10" dirty="0">
                <a:solidFill>
                  <a:srgbClr val="7F7F7F"/>
                </a:solidFill>
                <a:latin typeface="Arial"/>
                <a:cs typeface="Arial"/>
              </a:rPr>
              <a:t> Extensions</a:t>
            </a:r>
            <a:r>
              <a:rPr sz="1400" b="1" i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i="1" spc="10" dirty="0">
                <a:solidFill>
                  <a:srgbClr val="7F7F7F"/>
                </a:solidFill>
                <a:latin typeface="Arial"/>
                <a:cs typeface="Arial"/>
              </a:rPr>
              <a:t>v2.5.0</a:t>
            </a:r>
            <a:r>
              <a:rPr sz="1400" spc="10" dirty="0">
                <a:solidFill>
                  <a:srgbClr val="7F7F7F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028825" marR="3601085">
              <a:lnSpc>
                <a:spcPct val="100000"/>
              </a:lnSpc>
            </a:pP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d</a:t>
            </a:r>
            <a:r>
              <a:rPr sz="1600" spc="130" dirty="0">
                <a:solidFill>
                  <a:srgbClr val="7F7F7F"/>
                </a:solidFill>
                <a:latin typeface="Verdana"/>
                <a:cs typeface="Verdana"/>
              </a:rPr>
              <a:t>o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c</a:t>
            </a:r>
            <a:r>
              <a:rPr sz="1600" spc="125" dirty="0">
                <a:solidFill>
                  <a:srgbClr val="7F7F7F"/>
                </a:solidFill>
                <a:latin typeface="Verdana"/>
                <a:cs typeface="Verdana"/>
              </a:rPr>
              <a:t>u</a:t>
            </a:r>
            <a:r>
              <a:rPr sz="1600" spc="130" dirty="0">
                <a:solidFill>
                  <a:srgbClr val="7F7F7F"/>
                </a:solidFill>
                <a:latin typeface="Verdana"/>
                <a:cs typeface="Verdana"/>
              </a:rPr>
              <a:t>m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e</a:t>
            </a:r>
            <a:r>
              <a:rPr sz="1600" spc="125" dirty="0">
                <a:solidFill>
                  <a:srgbClr val="7F7F7F"/>
                </a:solidFill>
                <a:latin typeface="Verdana"/>
                <a:cs typeface="Verdana"/>
              </a:rPr>
              <a:t>n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t</a:t>
            </a:r>
            <a:r>
              <a:rPr sz="1600" spc="105" dirty="0">
                <a:solidFill>
                  <a:srgbClr val="7F7F7F"/>
                </a:solidFill>
                <a:latin typeface="Verdana"/>
                <a:cs typeface="Verdana"/>
              </a:rPr>
              <a:t>a</a:t>
            </a:r>
            <a:r>
              <a:rPr sz="1600" spc="100" dirty="0">
                <a:solidFill>
                  <a:srgbClr val="7F7F7F"/>
                </a:solidFill>
                <a:latin typeface="Verdana"/>
                <a:cs typeface="Verdana"/>
              </a:rPr>
              <a:t>c</a:t>
            </a: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i</a:t>
            </a:r>
            <a:r>
              <a:rPr sz="1600" spc="120" dirty="0">
                <a:solidFill>
                  <a:srgbClr val="7F7F7F"/>
                </a:solidFill>
                <a:latin typeface="Verdana"/>
                <a:cs typeface="Verdana"/>
              </a:rPr>
              <a:t>ó</a:t>
            </a:r>
            <a:r>
              <a:rPr sz="1600" spc="85" dirty="0">
                <a:solidFill>
                  <a:srgbClr val="7F7F7F"/>
                </a:solidFill>
                <a:latin typeface="Verdana"/>
                <a:cs typeface="Verdana"/>
              </a:rPr>
              <a:t>n  </a:t>
            </a: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de </a:t>
            </a:r>
            <a:r>
              <a:rPr sz="1600" spc="125" dirty="0">
                <a:solidFill>
                  <a:srgbClr val="7F7F7F"/>
                </a:solidFill>
                <a:latin typeface="Verdana"/>
                <a:cs typeface="Verdana"/>
              </a:rPr>
              <a:t>un</a:t>
            </a:r>
            <a:r>
              <a:rPr sz="1600" spc="-229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dataset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9638" y="2409444"/>
            <a:ext cx="6818360" cy="3432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528685" cy="501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escribir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documentacion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7F7F7F"/>
                </a:solidFill>
                <a:latin typeface="Verdana"/>
                <a:cs typeface="Verdana"/>
              </a:rPr>
              <a:t>(capítulo</a:t>
            </a:r>
            <a:r>
              <a:rPr sz="1400" spc="-1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7F7F7F"/>
                </a:solidFill>
                <a:latin typeface="Verdana"/>
                <a:cs typeface="Verdana"/>
              </a:rPr>
              <a:t>2</a:t>
            </a:r>
            <a:r>
              <a:rPr sz="1400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b="1" i="1" spc="-5" dirty="0">
                <a:solidFill>
                  <a:srgbClr val="7F7F7F"/>
                </a:solidFill>
                <a:latin typeface="Arial"/>
                <a:cs typeface="Arial"/>
              </a:rPr>
              <a:t>Writting</a:t>
            </a:r>
            <a:r>
              <a:rPr sz="1400" b="1" i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400" b="1" i="1" spc="-10" dirty="0">
                <a:solidFill>
                  <a:srgbClr val="7F7F7F"/>
                </a:solidFill>
                <a:latin typeface="Arial"/>
                <a:cs typeface="Arial"/>
              </a:rPr>
              <a:t> Extensions</a:t>
            </a:r>
            <a:r>
              <a:rPr sz="1400" b="1" i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i="1" spc="10" dirty="0">
                <a:solidFill>
                  <a:srgbClr val="7F7F7F"/>
                </a:solidFill>
                <a:latin typeface="Arial"/>
                <a:cs typeface="Arial"/>
              </a:rPr>
              <a:t>v2.5.0</a:t>
            </a:r>
            <a:r>
              <a:rPr sz="1400" spc="10" dirty="0">
                <a:solidFill>
                  <a:srgbClr val="7F7F7F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266700" indent="-182880">
              <a:lnSpc>
                <a:spcPct val="100000"/>
              </a:lnSpc>
              <a:spcBef>
                <a:spcPts val="919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Existen más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“markups”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(ver manual) </a:t>
            </a:r>
            <a:r>
              <a:rPr sz="1600" spc="-5" dirty="0">
                <a:solidFill>
                  <a:srgbClr val="4C4C4C"/>
                </a:solidFill>
                <a:latin typeface="Verdana"/>
                <a:cs typeface="Verdana"/>
              </a:rPr>
              <a:t>[warnings, author,</a:t>
            </a:r>
            <a:r>
              <a:rPr sz="1600" spc="85" dirty="0">
                <a:solidFill>
                  <a:srgbClr val="4C4C4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C4C4C"/>
                </a:solidFill>
                <a:latin typeface="Verdana"/>
                <a:cs typeface="Verdana"/>
              </a:rPr>
              <a:t>...]</a:t>
            </a:r>
            <a:endParaRPr sz="1600">
              <a:latin typeface="Verdana"/>
              <a:cs typeface="Verdana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pueden incluir listas y tablas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(ver</a:t>
            </a:r>
            <a:r>
              <a:rPr sz="1600" spc="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manual)</a:t>
            </a:r>
            <a:endParaRPr sz="1600">
              <a:latin typeface="Verdana"/>
              <a:cs typeface="Verdana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pueden incluir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fórmulas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matemáticas (ver</a:t>
            </a:r>
            <a:r>
              <a:rPr sz="1600" spc="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manual)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Font typeface="Verdana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Usar \enq{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latex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}{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ascii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} y</a:t>
            </a:r>
            <a:r>
              <a:rPr sz="1600" spc="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\deqn{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latex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}{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ascii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</a:pP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\eqn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similar a $ … $ en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LateX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(“inline”</a:t>
            </a:r>
            <a:r>
              <a:rPr sz="1600" spc="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formulas)</a:t>
            </a:r>
            <a:endParaRPr sz="1600">
              <a:latin typeface="Verdana"/>
              <a:cs typeface="Verdana"/>
            </a:endParaRPr>
          </a:p>
          <a:p>
            <a:pPr marL="80645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\deqn similar 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$$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…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$$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 LaTeX (ambiente</a:t>
            </a:r>
            <a:r>
              <a:rPr sz="1600" spc="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displaymath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  <a:tabLst>
                <a:tab pos="311721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ej.:</a:t>
            </a:r>
            <a:r>
              <a:rPr sz="1600" spc="-5" dirty="0">
                <a:solidFill>
                  <a:srgbClr val="4C4C4C"/>
                </a:solidFill>
                <a:latin typeface="Verdana"/>
                <a:cs typeface="Verdana"/>
              </a:rPr>
              <a:t>\eqn{\chi^2}{chi^2}	</a:t>
            </a:r>
            <a:r>
              <a:rPr sz="1600" spc="-10" dirty="0">
                <a:solidFill>
                  <a:srgbClr val="4C4C4C"/>
                </a:solidFill>
                <a:latin typeface="Verdana"/>
                <a:cs typeface="Verdana"/>
              </a:rPr>
              <a:t>-&gt; </a:t>
            </a:r>
            <a:r>
              <a:rPr sz="1600" spc="-5" dirty="0">
                <a:solidFill>
                  <a:srgbClr val="4C4C4C"/>
                </a:solidFill>
                <a:latin typeface="Symbol"/>
                <a:cs typeface="Symbol"/>
              </a:rPr>
              <a:t></a:t>
            </a:r>
            <a:r>
              <a:rPr sz="1650" spc="-7" baseline="25252" dirty="0">
                <a:solidFill>
                  <a:srgbClr val="4C4C4C"/>
                </a:solidFill>
                <a:latin typeface="Verdana"/>
                <a:cs typeface="Verdana"/>
              </a:rPr>
              <a:t>2 </a:t>
            </a:r>
            <a:r>
              <a:rPr sz="1600" dirty="0">
                <a:solidFill>
                  <a:srgbClr val="4C4C4C"/>
                </a:solidFill>
                <a:latin typeface="Verdana"/>
                <a:cs typeface="Verdana"/>
              </a:rPr>
              <a:t>en </a:t>
            </a:r>
            <a:r>
              <a:rPr sz="1600" spc="-5" dirty="0">
                <a:solidFill>
                  <a:srgbClr val="4C4C4C"/>
                </a:solidFill>
                <a:latin typeface="Verdana"/>
                <a:cs typeface="Verdana"/>
              </a:rPr>
              <a:t>el </a:t>
            </a:r>
            <a:r>
              <a:rPr sz="1600" dirty="0">
                <a:solidFill>
                  <a:srgbClr val="4C4C4C"/>
                </a:solidFill>
                <a:latin typeface="Verdana"/>
                <a:cs typeface="Verdana"/>
              </a:rPr>
              <a:t>pdf </a:t>
            </a:r>
            <a:r>
              <a:rPr sz="1600" spc="-5" dirty="0">
                <a:solidFill>
                  <a:srgbClr val="4C4C4C"/>
                </a:solidFill>
                <a:latin typeface="Verdana"/>
                <a:cs typeface="Verdana"/>
              </a:rPr>
              <a:t>y chi^2 en el texto de </a:t>
            </a:r>
            <a:r>
              <a:rPr sz="1600" dirty="0">
                <a:solidFill>
                  <a:srgbClr val="4C4C4C"/>
                </a:solidFill>
                <a:latin typeface="Verdana"/>
                <a:cs typeface="Verdana"/>
              </a:rPr>
              <a:t>ayuda </a:t>
            </a:r>
            <a:r>
              <a:rPr sz="1600" spc="-10" dirty="0">
                <a:solidFill>
                  <a:srgbClr val="4C4C4C"/>
                </a:solidFill>
                <a:latin typeface="Verdana"/>
                <a:cs typeface="Verdana"/>
              </a:rPr>
              <a:t>(? </a:t>
            </a:r>
            <a:r>
              <a:rPr sz="1600" spc="-5" dirty="0">
                <a:solidFill>
                  <a:srgbClr val="4C4C4C"/>
                </a:solidFill>
                <a:latin typeface="Verdana"/>
                <a:cs typeface="Verdana"/>
              </a:rPr>
              <a:t>en</a:t>
            </a:r>
            <a:r>
              <a:rPr sz="1600" spc="35" dirty="0">
                <a:solidFill>
                  <a:srgbClr val="4C4C4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C4C4C"/>
                </a:solidFill>
                <a:latin typeface="Verdana"/>
                <a:cs typeface="Verdana"/>
              </a:rPr>
              <a:t>R)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puede procesar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formato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Rd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ver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cómo queda el manual</a:t>
            </a:r>
            <a:r>
              <a:rPr sz="1600" spc="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(LaTex)</a:t>
            </a:r>
            <a:endParaRPr sz="1600">
              <a:latin typeface="Verdana"/>
              <a:cs typeface="Verdana"/>
            </a:endParaRPr>
          </a:p>
          <a:p>
            <a:pPr marL="1714500" lvl="1" indent="-716280">
              <a:lnSpc>
                <a:spcPct val="100000"/>
              </a:lnSpc>
              <a:buChar char="•"/>
              <a:tabLst>
                <a:tab pos="11817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CMD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Rd2txt crea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 texto</a:t>
            </a:r>
            <a:endParaRPr sz="1600">
              <a:latin typeface="Verdana"/>
              <a:cs typeface="Verdana"/>
            </a:endParaRPr>
          </a:p>
          <a:p>
            <a:pPr marL="1714500" marR="664210" lvl="1" indent="-716280">
              <a:lnSpc>
                <a:spcPct val="100000"/>
              </a:lnSpc>
              <a:spcBef>
                <a:spcPts val="10"/>
              </a:spcBef>
              <a:buChar char="•"/>
              <a:tabLst>
                <a:tab pos="11817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CMD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Rd2dvi genera un archivo DVI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(o PDF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opción --pdf)  ej. 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CMD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Rd2dvi --pdf --output=snpassoc.pdf</a:t>
            </a:r>
            <a:r>
              <a:rPr sz="1600" spc="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SNPassoc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99961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(dentro de esta carpeta debe estar el DESCRIPTION y</a:t>
            </a:r>
            <a:r>
              <a:rPr sz="1600" spc="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/man)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1" y="1086103"/>
            <a:ext cx="8721090" cy="574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0" algn="l"/>
              </a:tabLst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Guidelines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for</a:t>
            </a:r>
            <a:r>
              <a:rPr sz="1600" spc="-1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Rd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files	</a:t>
            </a:r>
            <a:r>
              <a:rPr sz="1400" spc="110" dirty="0">
                <a:solidFill>
                  <a:srgbClr val="7F7F7F"/>
                </a:solidFill>
                <a:latin typeface="Verdana"/>
                <a:cs typeface="Verdana"/>
              </a:rPr>
              <a:t>(en </a:t>
            </a:r>
            <a:r>
              <a:rPr sz="1400" spc="105" dirty="0">
                <a:solidFill>
                  <a:srgbClr val="7F7F7F"/>
                </a:solidFill>
                <a:latin typeface="Verdana"/>
                <a:cs typeface="Verdana"/>
              </a:rPr>
              <a:t>CRAN</a:t>
            </a:r>
            <a:r>
              <a:rPr sz="1400" spc="-229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7F7F7F"/>
                </a:solidFill>
                <a:latin typeface="Verdana"/>
                <a:cs typeface="Verdana"/>
              </a:rPr>
              <a:t>Manuals)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buFont typeface="Verdana"/>
              <a:buChar char="•"/>
              <a:tabLst>
                <a:tab pos="195580" algn="l"/>
              </a:tabLst>
            </a:pPr>
            <a:r>
              <a:rPr sz="1600" dirty="0">
                <a:latin typeface="Arial"/>
                <a:cs typeface="Arial"/>
              </a:rPr>
              <a:t>\title </a:t>
            </a:r>
            <a:r>
              <a:rPr sz="1600" spc="-5" dirty="0">
                <a:latin typeface="Verdana"/>
                <a:cs typeface="Verdana"/>
              </a:rPr>
              <a:t>sections should be capitalized and </a:t>
            </a:r>
            <a:r>
              <a:rPr sz="1600" dirty="0">
                <a:latin typeface="Verdana"/>
                <a:cs typeface="Verdana"/>
              </a:rPr>
              <a:t>not </a:t>
            </a:r>
            <a:r>
              <a:rPr sz="1600" spc="-10" dirty="0">
                <a:latin typeface="Verdana"/>
                <a:cs typeface="Verdana"/>
              </a:rPr>
              <a:t>end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period.</a:t>
            </a:r>
            <a:endParaRPr sz="1600">
              <a:latin typeface="Verdana"/>
              <a:cs typeface="Verdana"/>
            </a:endParaRPr>
          </a:p>
          <a:p>
            <a:pPr marL="12700" marR="771525">
              <a:lnSpc>
                <a:spcPts val="1870"/>
              </a:lnSpc>
              <a:spcBef>
                <a:spcPts val="160"/>
              </a:spcBef>
              <a:buClr>
                <a:srgbClr val="000000"/>
              </a:buClr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Argument lists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need to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cover all the arguments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in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all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the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functions covered,  including</a:t>
            </a:r>
            <a:r>
              <a:rPr sz="16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'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...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'.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ts val="1880"/>
              </a:lnSpc>
              <a:buChar char="•"/>
              <a:tabLst>
                <a:tab pos="195580" algn="l"/>
              </a:tabLst>
            </a:pP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dirty="0">
                <a:latin typeface="Verdana"/>
                <a:cs typeface="Verdana"/>
              </a:rPr>
              <a:t>provide </a:t>
            </a:r>
            <a:r>
              <a:rPr sz="1600" spc="-5" dirty="0">
                <a:latin typeface="Verdana"/>
                <a:cs typeface="Verdana"/>
              </a:rPr>
              <a:t>text alternatives for all but the very simplest </a:t>
            </a:r>
            <a:r>
              <a:rPr sz="1600" spc="-5" dirty="0">
                <a:latin typeface="Arial"/>
                <a:cs typeface="Arial"/>
              </a:rPr>
              <a:t>\eqn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5" dirty="0">
                <a:latin typeface="Arial"/>
                <a:cs typeface="Arial"/>
              </a:rPr>
              <a:t>\deqn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dirty="0">
                <a:latin typeface="Verdana"/>
                <a:cs typeface="Verdana"/>
              </a:rPr>
              <a:t>commands.</a:t>
            </a:r>
            <a:endParaRPr sz="16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buClr>
                <a:srgbClr val="000000"/>
              </a:buClr>
              <a:buFont typeface="Verdana"/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In \source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\references</a:t>
            </a:r>
            <a:r>
              <a:rPr sz="1600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sections</a:t>
            </a:r>
            <a:endParaRPr sz="1600">
              <a:latin typeface="Verdana"/>
              <a:cs typeface="Verdana"/>
            </a:endParaRPr>
          </a:p>
          <a:p>
            <a:pPr marL="734695">
              <a:lnSpc>
                <a:spcPts val="1900"/>
              </a:lnSpc>
              <a:spcBef>
                <a:spcPts val="45"/>
              </a:spcBef>
            </a:pPr>
            <a:r>
              <a:rPr sz="1600" spc="-5" dirty="0">
                <a:latin typeface="Verdana"/>
                <a:cs typeface="Verdana"/>
              </a:rPr>
              <a:t>•Use separate </a:t>
            </a:r>
            <a:r>
              <a:rPr sz="1600" dirty="0">
                <a:latin typeface="Verdana"/>
                <a:cs typeface="Verdana"/>
              </a:rPr>
              <a:t>paragraphs </a:t>
            </a:r>
            <a:r>
              <a:rPr sz="1600" spc="-5" dirty="0">
                <a:latin typeface="Verdana"/>
                <a:cs typeface="Verdana"/>
              </a:rPr>
              <a:t>(separated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blank </a:t>
            </a:r>
            <a:r>
              <a:rPr sz="1600" spc="-5" dirty="0">
                <a:latin typeface="Verdana"/>
                <a:cs typeface="Verdana"/>
              </a:rPr>
              <a:t>line) for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reference.</a:t>
            </a:r>
            <a:endParaRPr sz="1600">
              <a:latin typeface="Verdana"/>
              <a:cs typeface="Verdana"/>
            </a:endParaRPr>
          </a:p>
          <a:p>
            <a:pPr marL="734695" marR="721360">
              <a:lnSpc>
                <a:spcPts val="1920"/>
              </a:lnSpc>
              <a:spcBef>
                <a:spcPts val="45"/>
              </a:spcBef>
            </a:pPr>
            <a:r>
              <a:rPr sz="1600" spc="-5" dirty="0">
                <a:latin typeface="Verdana"/>
                <a:cs typeface="Verdana"/>
              </a:rPr>
              <a:t>•Write </a:t>
            </a:r>
            <a:r>
              <a:rPr sz="1600" dirty="0">
                <a:latin typeface="Verdana"/>
                <a:cs typeface="Verdana"/>
              </a:rPr>
              <a:t>authors' </a:t>
            </a:r>
            <a:r>
              <a:rPr sz="1600" spc="-5" dirty="0">
                <a:latin typeface="Verdana"/>
                <a:cs typeface="Verdana"/>
              </a:rPr>
              <a:t>names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form </a:t>
            </a:r>
            <a:r>
              <a:rPr sz="1600" spc="-5" dirty="0">
                <a:latin typeface="Arial"/>
                <a:cs typeface="Arial"/>
              </a:rPr>
              <a:t>Author, A. B.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separate </a:t>
            </a:r>
            <a:r>
              <a:rPr sz="1600" spc="-5" dirty="0">
                <a:latin typeface="Verdana"/>
                <a:cs typeface="Verdana"/>
              </a:rPr>
              <a:t>them by a  </a:t>
            </a:r>
            <a:r>
              <a:rPr sz="1600" dirty="0">
                <a:latin typeface="Verdana"/>
                <a:cs typeface="Verdana"/>
              </a:rPr>
              <a:t>comma </a:t>
            </a:r>
            <a:r>
              <a:rPr sz="1600" spc="-5" dirty="0">
                <a:latin typeface="Verdana"/>
                <a:cs typeface="Verdana"/>
              </a:rPr>
              <a:t>or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10" dirty="0">
                <a:latin typeface="Verdana"/>
                <a:cs typeface="Verdana"/>
              </a:rPr>
              <a:t>(but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both).</a:t>
            </a:r>
            <a:endParaRPr sz="1600">
              <a:latin typeface="Verdana"/>
              <a:cs typeface="Verdana"/>
            </a:endParaRPr>
          </a:p>
          <a:p>
            <a:pPr marL="734695" marR="27559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Verdana"/>
                <a:cs typeface="Verdana"/>
              </a:rPr>
              <a:t>•Give a date immediately after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author(s), and do </a:t>
            </a:r>
            <a:r>
              <a:rPr sz="1600" dirty="0">
                <a:latin typeface="Verdana"/>
                <a:cs typeface="Verdana"/>
              </a:rPr>
              <a:t>not put </a:t>
            </a:r>
            <a:r>
              <a:rPr sz="1600" spc="-5" dirty="0">
                <a:latin typeface="Verdana"/>
                <a:cs typeface="Verdana"/>
              </a:rPr>
              <a:t>a period after 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date.</a:t>
            </a:r>
            <a:endParaRPr sz="1600">
              <a:latin typeface="Verdana"/>
              <a:cs typeface="Verdana"/>
            </a:endParaRPr>
          </a:p>
          <a:p>
            <a:pPr marL="734695">
              <a:lnSpc>
                <a:spcPts val="1810"/>
              </a:lnSpc>
            </a:pPr>
            <a:r>
              <a:rPr sz="1600" spc="-5" dirty="0">
                <a:latin typeface="Verdana"/>
                <a:cs typeface="Verdana"/>
              </a:rPr>
              <a:t>•Enclose titles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books </a:t>
            </a:r>
            <a:r>
              <a:rPr sz="1600" spc="-5" dirty="0">
                <a:latin typeface="Verdana"/>
                <a:cs typeface="Verdana"/>
              </a:rPr>
              <a:t>and journals (but </a:t>
            </a:r>
            <a:r>
              <a:rPr sz="1600" i="1" spc="-5" dirty="0">
                <a:latin typeface="Verdana"/>
                <a:cs typeface="Verdana"/>
              </a:rPr>
              <a:t>not </a:t>
            </a:r>
            <a:r>
              <a:rPr sz="1600" spc="-5" dirty="0">
                <a:latin typeface="Verdana"/>
                <a:cs typeface="Verdana"/>
              </a:rPr>
              <a:t>articles)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dirty="0">
                <a:latin typeface="Arial"/>
                <a:cs typeface="Arial"/>
              </a:rPr>
              <a:t>\emph{...}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734695" marR="758190">
              <a:lnSpc>
                <a:spcPts val="1970"/>
              </a:lnSpc>
              <a:spcBef>
                <a:spcPts val="35"/>
              </a:spcBef>
            </a:pPr>
            <a:r>
              <a:rPr sz="1600" spc="-5" dirty="0">
                <a:latin typeface="Verdana"/>
                <a:cs typeface="Verdana"/>
              </a:rPr>
              <a:t>•Enclose </a:t>
            </a:r>
            <a:r>
              <a:rPr sz="1600" dirty="0">
                <a:latin typeface="Verdana"/>
                <a:cs typeface="Verdana"/>
              </a:rPr>
              <a:t>volume numbers </a:t>
            </a:r>
            <a:r>
              <a:rPr sz="1600" spc="-5" dirty="0">
                <a:latin typeface="Verdana"/>
                <a:cs typeface="Verdana"/>
              </a:rPr>
              <a:t>for journals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Arial"/>
                <a:cs typeface="Arial"/>
              </a:rPr>
              <a:t>\bold{...} </a:t>
            </a:r>
            <a:r>
              <a:rPr sz="1600" spc="-5" dirty="0">
                <a:latin typeface="Verdana"/>
                <a:cs typeface="Verdana"/>
              </a:rPr>
              <a:t>and follow them by a  </a:t>
            </a:r>
            <a:r>
              <a:rPr sz="1600" dirty="0">
                <a:latin typeface="Verdana"/>
                <a:cs typeface="Verdana"/>
              </a:rPr>
              <a:t>comma.</a:t>
            </a:r>
            <a:endParaRPr sz="1600">
              <a:latin typeface="Verdana"/>
              <a:cs typeface="Verdana"/>
            </a:endParaRPr>
          </a:p>
          <a:p>
            <a:pPr marL="734695">
              <a:lnSpc>
                <a:spcPts val="1810"/>
              </a:lnSpc>
            </a:pPr>
            <a:r>
              <a:rPr sz="1600" spc="-5" dirty="0">
                <a:latin typeface="Verdana"/>
                <a:cs typeface="Verdana"/>
              </a:rPr>
              <a:t>•Use </a:t>
            </a:r>
            <a:r>
              <a:rPr sz="1600" spc="-5" dirty="0">
                <a:latin typeface="Arial"/>
                <a:cs typeface="Arial"/>
              </a:rPr>
              <a:t>-- </a:t>
            </a:r>
            <a:r>
              <a:rPr sz="1600" dirty="0">
                <a:latin typeface="Verdana"/>
                <a:cs typeface="Verdana"/>
              </a:rPr>
              <a:t>for page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ranges.</a:t>
            </a:r>
            <a:endParaRPr sz="1600">
              <a:latin typeface="Verdana"/>
              <a:cs typeface="Verdana"/>
            </a:endParaRPr>
          </a:p>
          <a:p>
            <a:pPr marL="734695">
              <a:lnSpc>
                <a:spcPts val="1900"/>
              </a:lnSpc>
              <a:spcBef>
                <a:spcPts val="45"/>
              </a:spcBef>
            </a:pPr>
            <a:r>
              <a:rPr sz="1600" spc="-5" dirty="0">
                <a:latin typeface="Verdana"/>
                <a:cs typeface="Verdana"/>
              </a:rPr>
              <a:t>•If you give an address for a publisher (probably unnecessary) use the</a:t>
            </a:r>
            <a:r>
              <a:rPr sz="1600" spc="1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form</a:t>
            </a:r>
            <a:endParaRPr sz="1600">
              <a:latin typeface="Verdana"/>
              <a:cs typeface="Verdana"/>
            </a:endParaRPr>
          </a:p>
          <a:p>
            <a:pPr marL="734695">
              <a:lnSpc>
                <a:spcPts val="1900"/>
              </a:lnSpc>
            </a:pPr>
            <a:r>
              <a:rPr sz="1600" spc="-10" dirty="0">
                <a:latin typeface="Arial"/>
                <a:cs typeface="Arial"/>
              </a:rPr>
              <a:t>New </a:t>
            </a:r>
            <a:r>
              <a:rPr sz="1600" spc="-5" dirty="0">
                <a:latin typeface="Arial"/>
                <a:cs typeface="Arial"/>
              </a:rPr>
              <a:t>York: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Springer-Verlag</a:t>
            </a:r>
            <a:r>
              <a:rPr sz="1600" spc="-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•In </a:t>
            </a:r>
            <a:r>
              <a:rPr sz="1600" spc="-5" dirty="0">
                <a:latin typeface="Arial"/>
                <a:cs typeface="Arial"/>
              </a:rPr>
              <a:t>\usage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5" dirty="0">
                <a:latin typeface="Arial"/>
                <a:cs typeface="Arial"/>
              </a:rPr>
              <a:t>\examples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sections</a:t>
            </a:r>
            <a:endParaRPr sz="1600">
              <a:latin typeface="Verdana"/>
              <a:cs typeface="Verdana"/>
            </a:endParaRPr>
          </a:p>
          <a:p>
            <a:pPr marL="734695">
              <a:lnSpc>
                <a:spcPts val="1900"/>
              </a:lnSpc>
              <a:spcBef>
                <a:spcPts val="45"/>
              </a:spcBef>
            </a:pPr>
            <a:r>
              <a:rPr sz="1600" spc="-5" dirty="0">
                <a:latin typeface="Verdana"/>
                <a:cs typeface="Verdana"/>
              </a:rPr>
              <a:t>•Watch </a:t>
            </a:r>
            <a:r>
              <a:rPr sz="1600" spc="-10" dirty="0">
                <a:latin typeface="Verdana"/>
                <a:cs typeface="Verdana"/>
              </a:rPr>
              <a:t>the line </a:t>
            </a:r>
            <a:r>
              <a:rPr sz="1600" spc="-5" dirty="0">
                <a:latin typeface="Verdana"/>
                <a:cs typeface="Verdana"/>
              </a:rPr>
              <a:t>length: </a:t>
            </a:r>
            <a:r>
              <a:rPr sz="1600" dirty="0">
                <a:latin typeface="Verdana"/>
                <a:cs typeface="Verdana"/>
              </a:rPr>
              <a:t>65 </a:t>
            </a:r>
            <a:r>
              <a:rPr sz="1600" spc="-5" dirty="0">
                <a:latin typeface="Verdana"/>
                <a:cs typeface="Verdana"/>
              </a:rPr>
              <a:t>characters </a:t>
            </a:r>
            <a:r>
              <a:rPr sz="160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a reasonable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limit.</a:t>
            </a:r>
            <a:endParaRPr sz="1600">
              <a:latin typeface="Verdana"/>
              <a:cs typeface="Verdana"/>
            </a:endParaRPr>
          </a:p>
          <a:p>
            <a:pPr marL="734695">
              <a:lnSpc>
                <a:spcPts val="1900"/>
              </a:lnSpc>
            </a:pPr>
            <a:r>
              <a:rPr sz="1600" spc="-5" dirty="0">
                <a:latin typeface="Verdana"/>
                <a:cs typeface="Verdana"/>
              </a:rPr>
              <a:t>•Use </a:t>
            </a:r>
            <a:r>
              <a:rPr sz="1600" spc="-10" dirty="0">
                <a:latin typeface="Arial"/>
                <a:cs typeface="Arial"/>
              </a:rPr>
              <a:t>TRUE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5" dirty="0">
                <a:latin typeface="Arial"/>
                <a:cs typeface="Arial"/>
              </a:rPr>
              <a:t>FALSE </a:t>
            </a:r>
            <a:r>
              <a:rPr sz="1600" spc="-5" dirty="0">
                <a:latin typeface="Verdana"/>
                <a:cs typeface="Verdana"/>
              </a:rPr>
              <a:t>rather </a:t>
            </a:r>
            <a:r>
              <a:rPr sz="1600" spc="-10" dirty="0">
                <a:latin typeface="Verdana"/>
                <a:cs typeface="Verdana"/>
              </a:rPr>
              <a:t>than 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734695" marR="86360">
              <a:lnSpc>
                <a:spcPts val="1880"/>
              </a:lnSpc>
              <a:spcBef>
                <a:spcPts val="140"/>
              </a:spcBef>
            </a:pP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•Readability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greatly enhanced by adding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spaces around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binary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operators 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and after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commas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in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argument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lists. In particular,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&lt;-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needs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spaces around</a:t>
            </a:r>
            <a:r>
              <a:rPr sz="1600" spc="20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•Always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use 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&lt;-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rather than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sz="1600" spc="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assignments.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086103"/>
            <a:ext cx="8399145" cy="546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0" algn="l"/>
              </a:tabLst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Guidelines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for</a:t>
            </a:r>
            <a:r>
              <a:rPr sz="1600" spc="-1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Rd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files	</a:t>
            </a:r>
            <a:r>
              <a:rPr sz="1400" spc="110" dirty="0">
                <a:solidFill>
                  <a:srgbClr val="7F7F7F"/>
                </a:solidFill>
                <a:latin typeface="Verdana"/>
                <a:cs typeface="Verdana"/>
              </a:rPr>
              <a:t>(en </a:t>
            </a:r>
            <a:r>
              <a:rPr sz="1400" spc="105" dirty="0">
                <a:solidFill>
                  <a:srgbClr val="7F7F7F"/>
                </a:solidFill>
                <a:latin typeface="Verdana"/>
                <a:cs typeface="Verdana"/>
              </a:rPr>
              <a:t>CRAN</a:t>
            </a:r>
            <a:r>
              <a:rPr sz="1400" spc="-229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7F7F7F"/>
                </a:solidFill>
                <a:latin typeface="Verdana"/>
                <a:cs typeface="Verdana"/>
              </a:rPr>
              <a:t>Manuals)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85725" marR="260350">
              <a:lnSpc>
                <a:spcPct val="100000"/>
              </a:lnSpc>
              <a:buChar char="•"/>
              <a:tabLst>
                <a:tab pos="269240" algn="l"/>
              </a:tabLst>
            </a:pPr>
            <a:r>
              <a:rPr sz="1600" spc="-5" dirty="0">
                <a:latin typeface="Verdana"/>
                <a:cs typeface="Verdana"/>
              </a:rPr>
              <a:t>Follow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'R core' indentation guidelines </a:t>
            </a:r>
            <a:r>
              <a:rPr sz="160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example code (which basically  means an indentation level of 4 spaces and aligning continuation lines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suitably</a:t>
            </a:r>
            <a:endParaRPr sz="1600">
              <a:latin typeface="Verdana"/>
              <a:cs typeface="Verdana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— but copy the code </a:t>
            </a:r>
            <a:r>
              <a:rPr sz="1600" spc="-10" dirty="0">
                <a:latin typeface="Verdana"/>
                <a:cs typeface="Verdana"/>
              </a:rPr>
              <a:t>into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.R </a:t>
            </a:r>
            <a:r>
              <a:rPr sz="1600" spc="-5" dirty="0">
                <a:latin typeface="Verdana"/>
                <a:cs typeface="Verdana"/>
              </a:rPr>
              <a:t>Emacs buffer and </a:t>
            </a:r>
            <a:r>
              <a:rPr sz="1600" dirty="0">
                <a:latin typeface="Verdana"/>
                <a:cs typeface="Verdana"/>
              </a:rPr>
              <a:t>reformat it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there).</a:t>
            </a:r>
            <a:endParaRPr sz="1600">
              <a:latin typeface="Verdana"/>
              <a:cs typeface="Verdana"/>
            </a:endParaRPr>
          </a:p>
          <a:p>
            <a:pPr marL="85725" marR="201295">
              <a:lnSpc>
                <a:spcPct val="100000"/>
              </a:lnSpc>
              <a:spcBef>
                <a:spcPts val="10"/>
              </a:spcBef>
              <a:buChar char="•"/>
              <a:tabLst>
                <a:tab pos="269240" algn="l"/>
              </a:tabLst>
            </a:pPr>
            <a:r>
              <a:rPr sz="1600" spc="-10" dirty="0">
                <a:latin typeface="Verdana"/>
                <a:cs typeface="Verdana"/>
              </a:rPr>
              <a:t>Either </a:t>
            </a:r>
            <a:r>
              <a:rPr sz="1600" spc="-5" dirty="0">
                <a:latin typeface="Verdana"/>
                <a:cs typeface="Verdana"/>
              </a:rPr>
              <a:t>ensure </a:t>
            </a:r>
            <a:r>
              <a:rPr sz="1600" spc="-10" dirty="0">
                <a:latin typeface="Verdana"/>
                <a:cs typeface="Verdana"/>
              </a:rPr>
              <a:t>that the </a:t>
            </a:r>
            <a:r>
              <a:rPr sz="1600" spc="-5" dirty="0">
                <a:latin typeface="Verdana"/>
                <a:cs typeface="Verdana"/>
              </a:rPr>
              <a:t>\usage section exactly matches the </a:t>
            </a:r>
            <a:r>
              <a:rPr sz="1600" spc="-10" dirty="0">
                <a:latin typeface="Verdana"/>
                <a:cs typeface="Verdana"/>
              </a:rPr>
              <a:t>function </a:t>
            </a:r>
            <a:r>
              <a:rPr sz="1600" spc="-5" dirty="0">
                <a:latin typeface="Verdana"/>
                <a:cs typeface="Verdana"/>
              </a:rPr>
              <a:t>definition,  or include a </a:t>
            </a:r>
            <a:r>
              <a:rPr sz="1600" dirty="0">
                <a:latin typeface="Verdana"/>
                <a:cs typeface="Verdana"/>
              </a:rPr>
              <a:t>\synopsis </a:t>
            </a:r>
            <a:r>
              <a:rPr sz="1600" spc="-5" dirty="0">
                <a:latin typeface="Verdana"/>
                <a:cs typeface="Verdana"/>
              </a:rPr>
              <a:t>section with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actual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definition.</a:t>
            </a:r>
            <a:endParaRPr sz="1600">
              <a:latin typeface="Verdana"/>
              <a:cs typeface="Verdana"/>
            </a:endParaRPr>
          </a:p>
          <a:p>
            <a:pPr marL="85725" marR="5080">
              <a:lnSpc>
                <a:spcPct val="100299"/>
              </a:lnSpc>
              <a:spcBef>
                <a:spcPts val="5"/>
              </a:spcBef>
              <a:buChar char="•"/>
              <a:tabLst>
                <a:tab pos="269240" algn="l"/>
              </a:tabLst>
            </a:pPr>
            <a:r>
              <a:rPr sz="1600" spc="-10" dirty="0">
                <a:latin typeface="Verdana"/>
                <a:cs typeface="Verdana"/>
              </a:rPr>
              <a:t>Not </a:t>
            </a:r>
            <a:r>
              <a:rPr sz="1600" spc="-5" dirty="0">
                <a:latin typeface="Verdana"/>
                <a:cs typeface="Verdana"/>
              </a:rPr>
              <a:t>only </a:t>
            </a:r>
            <a:r>
              <a:rPr sz="1600" dirty="0">
                <a:latin typeface="Verdana"/>
                <a:cs typeface="Verdana"/>
              </a:rPr>
              <a:t>make </a:t>
            </a:r>
            <a:r>
              <a:rPr sz="1600" spc="-5" dirty="0">
                <a:latin typeface="Verdana"/>
                <a:cs typeface="Verdana"/>
              </a:rPr>
              <a:t>sure </a:t>
            </a:r>
            <a:r>
              <a:rPr sz="1600" spc="-10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examples </a:t>
            </a:r>
            <a:r>
              <a:rPr sz="1600" spc="-5" dirty="0">
                <a:latin typeface="Verdana"/>
                <a:cs typeface="Verdana"/>
              </a:rPr>
              <a:t>are directly executable, </a:t>
            </a:r>
            <a:r>
              <a:rPr sz="1600" dirty="0">
                <a:latin typeface="Verdana"/>
                <a:cs typeface="Verdana"/>
              </a:rPr>
              <a:t>also </a:t>
            </a:r>
            <a:r>
              <a:rPr sz="1600" spc="-5" dirty="0">
                <a:latin typeface="Verdana"/>
                <a:cs typeface="Verdana"/>
              </a:rPr>
              <a:t>make sure </a:t>
            </a:r>
            <a:r>
              <a:rPr sz="1600" spc="-10" dirty="0">
                <a:latin typeface="Verdana"/>
                <a:cs typeface="Verdana"/>
              </a:rPr>
              <a:t>that  they </a:t>
            </a:r>
            <a:r>
              <a:rPr sz="1600" spc="-5" dirty="0">
                <a:latin typeface="Verdana"/>
                <a:cs typeface="Verdana"/>
              </a:rPr>
              <a:t>are system-independent (do not use system) and do not require special  facilities (for </a:t>
            </a:r>
            <a:r>
              <a:rPr sz="1600" dirty="0">
                <a:latin typeface="Verdana"/>
                <a:cs typeface="Verdana"/>
              </a:rPr>
              <a:t>example </a:t>
            </a:r>
            <a:r>
              <a:rPr sz="1600" spc="-5" dirty="0">
                <a:latin typeface="Verdana"/>
                <a:cs typeface="Verdana"/>
              </a:rPr>
              <a:t>Internet </a:t>
            </a:r>
            <a:r>
              <a:rPr sz="1600" dirty="0">
                <a:latin typeface="Verdana"/>
                <a:cs typeface="Verdana"/>
              </a:rPr>
              <a:t>access </a:t>
            </a:r>
            <a:r>
              <a:rPr sz="1600" spc="-5" dirty="0">
                <a:latin typeface="Verdana"/>
                <a:cs typeface="Verdana"/>
              </a:rPr>
              <a:t>or write </a:t>
            </a:r>
            <a:r>
              <a:rPr sz="1600" dirty="0">
                <a:latin typeface="Verdana"/>
                <a:cs typeface="Verdana"/>
              </a:rPr>
              <a:t>permission </a:t>
            </a:r>
            <a:r>
              <a:rPr sz="1600" spc="-10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specific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directories).</a:t>
            </a:r>
            <a:endParaRPr sz="1600">
              <a:latin typeface="Verdana"/>
              <a:cs typeface="Verdana"/>
            </a:endParaRPr>
          </a:p>
          <a:p>
            <a:pPr marL="85725" marR="104775">
              <a:lnSpc>
                <a:spcPct val="100000"/>
              </a:lnSpc>
              <a:buChar char="•"/>
              <a:tabLst>
                <a:tab pos="269240" algn="l"/>
              </a:tabLst>
            </a:pPr>
            <a:r>
              <a:rPr sz="1600" spc="-5" dirty="0">
                <a:latin typeface="Verdana"/>
                <a:cs typeface="Verdana"/>
              </a:rPr>
              <a:t>Use quotation </a:t>
            </a:r>
            <a:r>
              <a:rPr sz="1600" dirty="0">
                <a:latin typeface="Verdana"/>
                <a:cs typeface="Verdana"/>
              </a:rPr>
              <a:t>marks sparingly: </a:t>
            </a:r>
            <a:r>
              <a:rPr sz="1600" spc="-5" dirty="0">
                <a:latin typeface="Verdana"/>
                <a:cs typeface="Verdana"/>
              </a:rPr>
              <a:t>quotation marks are used for R objects </a:t>
            </a:r>
            <a:r>
              <a:rPr sz="1600" spc="-10" dirty="0">
                <a:latin typeface="Verdana"/>
                <a:cs typeface="Verdana"/>
              </a:rPr>
              <a:t>in text  </a:t>
            </a:r>
            <a:r>
              <a:rPr sz="1600" spc="-5" dirty="0">
                <a:latin typeface="Verdana"/>
                <a:cs typeface="Verdana"/>
              </a:rPr>
              <a:t>rendition. If </a:t>
            </a:r>
            <a:r>
              <a:rPr sz="1600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must use them, make them double (\dQuote{a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quotation}),</a:t>
            </a:r>
            <a:endParaRPr sz="1600">
              <a:latin typeface="Verdana"/>
              <a:cs typeface="Verdana"/>
            </a:endParaRPr>
          </a:p>
          <a:p>
            <a:pPr marL="8572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Verdana"/>
                <a:cs typeface="Verdana"/>
              </a:rPr>
              <a:t>and use </a:t>
            </a:r>
            <a:r>
              <a:rPr sz="1600" dirty="0">
                <a:latin typeface="Verdana"/>
                <a:cs typeface="Verdana"/>
              </a:rPr>
              <a:t>\sQuote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\dQuote&lt;&gt;</a:t>
            </a:r>
            <a:endParaRPr sz="1600">
              <a:latin typeface="Verdana"/>
              <a:cs typeface="Verdana"/>
            </a:endParaRPr>
          </a:p>
          <a:p>
            <a:pPr marL="85725" marR="549910">
              <a:lnSpc>
                <a:spcPts val="1930"/>
              </a:lnSpc>
              <a:spcBef>
                <a:spcPts val="55"/>
              </a:spcBef>
              <a:buClr>
                <a:srgbClr val="000000"/>
              </a:buClr>
              <a:buChar char="•"/>
              <a:tabLst>
                <a:tab pos="269240" algn="l"/>
              </a:tabLst>
            </a:pP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Do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not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use tabs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indent </a:t>
            </a:r>
            <a:r>
              <a:rPr sz="1600" spc="-5" dirty="0">
                <a:latin typeface="Verdana"/>
                <a:cs typeface="Verdana"/>
              </a:rPr>
              <a:t>(as these </a:t>
            </a:r>
            <a:r>
              <a:rPr sz="160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not render </a:t>
            </a:r>
            <a:r>
              <a:rPr sz="1600" dirty="0">
                <a:latin typeface="Verdana"/>
                <a:cs typeface="Verdana"/>
              </a:rPr>
              <a:t>correctly </a:t>
            </a:r>
            <a:r>
              <a:rPr sz="1600" spc="-5" dirty="0">
                <a:latin typeface="Verdana"/>
                <a:cs typeface="Verdana"/>
              </a:rPr>
              <a:t>on </a:t>
            </a:r>
            <a:r>
              <a:rPr sz="1600" dirty="0">
                <a:latin typeface="Verdana"/>
                <a:cs typeface="Verdana"/>
              </a:rPr>
              <a:t>all possible  </a:t>
            </a:r>
            <a:r>
              <a:rPr sz="1600" spc="-5" dirty="0">
                <a:latin typeface="Verdana"/>
                <a:cs typeface="Verdana"/>
              </a:rPr>
              <a:t>pagers).</a:t>
            </a:r>
            <a:endParaRPr sz="1600">
              <a:latin typeface="Verdana"/>
              <a:cs typeface="Verdana"/>
            </a:endParaRPr>
          </a:p>
          <a:p>
            <a:pPr marL="268605" indent="-182880">
              <a:lnSpc>
                <a:spcPts val="1855"/>
              </a:lnSpc>
              <a:buChar char="•"/>
              <a:tabLst>
                <a:tab pos="269240" algn="l"/>
              </a:tabLst>
            </a:pPr>
            <a:r>
              <a:rPr sz="1600" spc="-5" dirty="0">
                <a:latin typeface="Verdana"/>
                <a:cs typeface="Verdana"/>
              </a:rPr>
              <a:t>Please </a:t>
            </a:r>
            <a:r>
              <a:rPr sz="1600" dirty="0">
                <a:latin typeface="Verdana"/>
                <a:cs typeface="Verdana"/>
              </a:rPr>
              <a:t>put </a:t>
            </a:r>
            <a:r>
              <a:rPr sz="1600" spc="-5" dirty="0">
                <a:latin typeface="Verdana"/>
                <a:cs typeface="Verdana"/>
              </a:rPr>
              <a:t>two spaces after </a:t>
            </a:r>
            <a:r>
              <a:rPr sz="1600" spc="-10" dirty="0">
                <a:latin typeface="Verdana"/>
                <a:cs typeface="Verdana"/>
              </a:rPr>
              <a:t>the end </a:t>
            </a:r>
            <a:r>
              <a:rPr sz="1600" spc="-5" dirty="0">
                <a:latin typeface="Verdana"/>
                <a:cs typeface="Verdana"/>
              </a:rPr>
              <a:t>of a sentence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sections with running</a:t>
            </a:r>
            <a:r>
              <a:rPr sz="1600" spc="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text</a:t>
            </a:r>
            <a:endParaRPr sz="1600">
              <a:latin typeface="Verdana"/>
              <a:cs typeface="Verdana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(\description, \details,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...).</a:t>
            </a:r>
            <a:endParaRPr sz="1600">
              <a:latin typeface="Verdana"/>
              <a:cs typeface="Verdana"/>
            </a:endParaRPr>
          </a:p>
          <a:p>
            <a:pPr marL="85725" marR="297180">
              <a:lnSpc>
                <a:spcPct val="100299"/>
              </a:lnSpc>
              <a:spcBef>
                <a:spcPts val="5"/>
              </a:spcBef>
              <a:buChar char="•"/>
              <a:tabLst>
                <a:tab pos="269240" algn="l"/>
              </a:tabLst>
            </a:pPr>
            <a:r>
              <a:rPr sz="1600" spc="-5" dirty="0">
                <a:latin typeface="Verdana"/>
                <a:cs typeface="Verdana"/>
              </a:rPr>
              <a:t>For consistency, </a:t>
            </a:r>
            <a:r>
              <a:rPr sz="1600" dirty="0">
                <a:latin typeface="Verdana"/>
                <a:cs typeface="Verdana"/>
              </a:rPr>
              <a:t>aim </a:t>
            </a:r>
            <a:r>
              <a:rPr sz="1600" spc="-10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use British (rather than American) spelling. </a:t>
            </a:r>
            <a:r>
              <a:rPr sz="1600" dirty="0">
                <a:latin typeface="Verdana"/>
                <a:cs typeface="Verdana"/>
              </a:rPr>
              <a:t>(NB:  </a:t>
            </a:r>
            <a:r>
              <a:rPr sz="1600" spc="-5" dirty="0">
                <a:latin typeface="Verdana"/>
                <a:cs typeface="Verdana"/>
              </a:rPr>
              <a:t>British spelling often uses -ize as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'capitalize'.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view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spell </a:t>
            </a:r>
            <a:r>
              <a:rPr sz="1600" dirty="0">
                <a:latin typeface="Verdana"/>
                <a:cs typeface="Verdana"/>
              </a:rPr>
              <a:t>-b </a:t>
            </a:r>
            <a:r>
              <a:rPr sz="1600" spc="-5" dirty="0">
                <a:latin typeface="Verdana"/>
                <a:cs typeface="Verdana"/>
              </a:rPr>
              <a:t>of British  spelling </a:t>
            </a:r>
            <a:r>
              <a:rPr sz="1600" spc="-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a flawed </a:t>
            </a:r>
            <a:r>
              <a:rPr sz="1600" dirty="0">
                <a:latin typeface="Verdana"/>
                <a:cs typeface="Verdana"/>
              </a:rPr>
              <a:t>American </a:t>
            </a:r>
            <a:r>
              <a:rPr sz="1600" spc="-5" dirty="0">
                <a:latin typeface="Verdana"/>
                <a:cs typeface="Verdana"/>
              </a:rPr>
              <a:t>one. There are English/Scottish differences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too.)</a:t>
            </a:r>
            <a:endParaRPr sz="1600">
              <a:latin typeface="Verdana"/>
              <a:cs typeface="Verdana"/>
            </a:endParaRPr>
          </a:p>
          <a:p>
            <a:pPr marL="85725" marR="166370">
              <a:lnSpc>
                <a:spcPts val="1930"/>
              </a:lnSpc>
              <a:spcBef>
                <a:spcPts val="55"/>
              </a:spcBef>
              <a:buChar char="•"/>
              <a:tabLst>
                <a:tab pos="269240" algn="l"/>
              </a:tabLst>
            </a:pP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dirty="0">
                <a:latin typeface="Verdana"/>
                <a:cs typeface="Verdana"/>
              </a:rPr>
              <a:t>not </a:t>
            </a:r>
            <a:r>
              <a:rPr sz="1600" spc="-5" dirty="0">
                <a:latin typeface="Verdana"/>
                <a:cs typeface="Verdana"/>
              </a:rPr>
              <a:t>use &amp; except where quoting (for example, the publisher </a:t>
            </a:r>
            <a:r>
              <a:rPr sz="1600" spc="-10" dirty="0">
                <a:latin typeface="Verdana"/>
                <a:cs typeface="Verdana"/>
              </a:rPr>
              <a:t>that </a:t>
            </a:r>
            <a:r>
              <a:rPr sz="1600" spc="-5" dirty="0">
                <a:latin typeface="Verdana"/>
                <a:cs typeface="Verdana"/>
              </a:rPr>
              <a:t>has been  called </a:t>
            </a:r>
            <a:r>
              <a:rPr sz="1600" dirty="0">
                <a:latin typeface="Verdana"/>
                <a:cs typeface="Verdana"/>
              </a:rPr>
              <a:t>Chapman </a:t>
            </a:r>
            <a:r>
              <a:rPr sz="1600" spc="-5" dirty="0">
                <a:latin typeface="Verdana"/>
                <a:cs typeface="Verdana"/>
              </a:rPr>
              <a:t>&amp; </a:t>
            </a:r>
            <a:r>
              <a:rPr sz="1600" spc="-10" dirty="0">
                <a:latin typeface="Verdana"/>
                <a:cs typeface="Verdana"/>
              </a:rPr>
              <a:t>Hall </a:t>
            </a:r>
            <a:r>
              <a:rPr sz="1600" spc="-5" dirty="0">
                <a:latin typeface="Verdana"/>
                <a:cs typeface="Verdana"/>
              </a:rPr>
              <a:t>fairly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recently).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038468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400" spc="114" dirty="0" smtClean="0">
                <a:solidFill>
                  <a:srgbClr val="A50020"/>
                </a:solidFill>
                <a:latin typeface="+mj-lt"/>
                <a:cs typeface="Verdana"/>
              </a:rPr>
              <a:t>Ejercicio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 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Testar que todo está OK … ejecutar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err="1" smtClean="0">
                <a:cs typeface="Verdana"/>
              </a:rPr>
              <a:t>system</a:t>
            </a:r>
            <a:r>
              <a:rPr lang="es-ES" sz="2400" dirty="0" smtClean="0">
                <a:cs typeface="Verdana"/>
              </a:rPr>
              <a:t>(“R CMD SHLIB –o prueba.dll </a:t>
            </a:r>
            <a:r>
              <a:rPr lang="es-ES" sz="2400" dirty="0" err="1" smtClean="0">
                <a:cs typeface="Verdana"/>
              </a:rPr>
              <a:t>prueba.f</a:t>
            </a:r>
            <a:r>
              <a:rPr lang="es-ES" sz="2400" dirty="0" smtClean="0">
                <a:cs typeface="Verdana"/>
              </a:rPr>
              <a:t>”)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desde la carpeta donde tengáis el fichero ‘</a:t>
            </a:r>
            <a:r>
              <a:rPr lang="es-ES" sz="2400" dirty="0" err="1" smtClean="0">
                <a:latin typeface="+mj-lt"/>
                <a:cs typeface="Verdana"/>
              </a:rPr>
              <a:t>prueba.f</a:t>
            </a:r>
            <a:r>
              <a:rPr lang="es-ES" sz="2400" dirty="0" smtClean="0">
                <a:latin typeface="+mj-lt"/>
                <a:cs typeface="Verdana"/>
              </a:rPr>
              <a:t>’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 </a:t>
            </a:r>
            <a:endParaRPr sz="24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6609715" cy="5082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escribir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documentación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Funciones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internas</a:t>
            </a:r>
            <a:endParaRPr sz="1600">
              <a:latin typeface="Verdana"/>
              <a:cs typeface="Verdana"/>
            </a:endParaRPr>
          </a:p>
          <a:p>
            <a:pPr marR="2720975" algn="ctr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latin typeface="Arial"/>
                <a:cs typeface="Arial"/>
              </a:rPr>
              <a:t>archivo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myPackage-internal.Rd</a:t>
            </a:r>
            <a:endParaRPr sz="18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152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\name{myPackage-inl}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\alias{myPackage-internal}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\alias{fun1}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\alias{fun2}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\alias{fun3}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\title{Internal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myPackage</a:t>
            </a:r>
            <a:r>
              <a:rPr sz="1600" spc="1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functions}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\description{Internal myPackage</a:t>
            </a:r>
            <a:r>
              <a:rPr sz="1600" spc="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functions}</a:t>
            </a:r>
            <a:endParaRPr sz="1600">
              <a:latin typeface="Courier New"/>
              <a:cs typeface="Courier New"/>
            </a:endParaRPr>
          </a:p>
          <a:p>
            <a:pPr marL="733425" marR="464756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\usage{  fun1(x,</a:t>
            </a:r>
            <a:r>
              <a:rPr sz="1600" spc="-6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y)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fun2(object, y,</a:t>
            </a:r>
            <a:r>
              <a:rPr sz="1600" spc="-3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fun3(x, y,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data,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method,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\details{These are not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be called by the</a:t>
            </a:r>
            <a:r>
              <a:rPr sz="1600" spc="114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user}</a:t>
            </a:r>
            <a:endParaRPr sz="1600">
              <a:latin typeface="Courier New"/>
              <a:cs typeface="Courier New"/>
            </a:endParaRPr>
          </a:p>
          <a:p>
            <a:pPr marL="733425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\keyword{internal}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5770" y="3439158"/>
            <a:ext cx="63690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l</a:t>
            </a:r>
            <a:r>
              <a:rPr sz="1600" spc="0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ne)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488" y="2216911"/>
            <a:ext cx="3445510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\name{lmPackage-package}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\alias{lmPackage-package}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\alias{lmPackage}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\docType{package}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\title{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What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the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package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does</a:t>
            </a:r>
            <a:r>
              <a:rPr sz="1600" spc="-1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(short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~~ package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title</a:t>
            </a:r>
            <a:r>
              <a:rPr sz="1600" spc="-4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~~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\description{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632" y="1325371"/>
            <a:ext cx="6715125" cy="70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escribir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documentación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Descripción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del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paquete</a:t>
            </a:r>
            <a:endParaRPr sz="160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latin typeface="Arial"/>
                <a:cs typeface="Arial"/>
              </a:rPr>
              <a:t>archivo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myPackage-package.Rd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048" y="4417566"/>
            <a:ext cx="7111365" cy="2009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More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about what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it does (maybe more than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one</a:t>
            </a:r>
            <a:r>
              <a:rPr sz="1600" spc="5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line)</a:t>
            </a:r>
            <a:endParaRPr sz="16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~~ A concise (1-5 lines) description of the package</a:t>
            </a:r>
            <a:r>
              <a:rPr sz="1600" spc="16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~~</a:t>
            </a:r>
            <a:endParaRPr sz="16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Ver ejemplo samplesize.pdf con todo lo que </a:t>
            </a:r>
            <a:r>
              <a:rPr sz="1800" spc="-10" dirty="0">
                <a:latin typeface="Arial"/>
                <a:cs typeface="Arial"/>
              </a:rPr>
              <a:t>hace </a:t>
            </a:r>
            <a:r>
              <a:rPr sz="1800" spc="-5" dirty="0">
                <a:latin typeface="Arial"/>
                <a:cs typeface="Arial"/>
              </a:rPr>
              <a:t>según el </a:t>
            </a:r>
            <a:r>
              <a:rPr sz="1800" dirty="0">
                <a:latin typeface="Arial"/>
                <a:cs typeface="Arial"/>
              </a:rPr>
              <a:t>tipo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.Rd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300987"/>
            <a:ext cx="668909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modelo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con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descomposición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QR</a:t>
            </a:r>
            <a:endParaRPr sz="1600">
              <a:latin typeface="Verdana"/>
              <a:cs typeface="Verdana"/>
            </a:endParaRPr>
          </a:p>
          <a:p>
            <a:pPr marL="661670">
              <a:lnSpc>
                <a:spcPct val="100000"/>
              </a:lnSpc>
              <a:spcBef>
                <a:spcPts val="944"/>
              </a:spcBef>
            </a:pPr>
            <a:r>
              <a:rPr sz="1600" b="1" spc="-5" dirty="0">
                <a:solidFill>
                  <a:srgbClr val="4C4C4C"/>
                </a:solidFill>
                <a:latin typeface="Courier New"/>
                <a:cs typeface="Courier New"/>
              </a:rPr>
              <a:t>&gt;</a:t>
            </a:r>
            <a:r>
              <a:rPr sz="1600" b="1" spc="-85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4C4C4C"/>
                </a:solidFill>
                <a:latin typeface="Courier New"/>
                <a:cs typeface="Courier New"/>
              </a:rPr>
              <a:t>ls()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7115" y="1947553"/>
          <a:ext cx="7496588" cy="77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897"/>
                <a:gridCol w="2688778"/>
                <a:gridCol w="2321436"/>
                <a:gridCol w="2037477"/>
              </a:tblGrid>
              <a:tr h="239013">
                <a:tc>
                  <a:txBody>
                    <a:bodyPr/>
                    <a:lstStyle/>
                    <a:p>
                      <a:pPr marL="22225">
                        <a:lnSpc>
                          <a:spcPts val="1614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4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"bass"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4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"lmEst"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614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"lmMod"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22225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[4]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"lmMod.default"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"plot.lmMod"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"print.lmMod"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527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[7]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"print.summary.lmMod"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"summary.lmMod"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6640" y="3375150"/>
            <a:ext cx="3811904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4C4C4C"/>
                </a:solidFill>
                <a:latin typeface="Courier New"/>
                <a:cs typeface="Courier New"/>
              </a:rPr>
              <a:t>&gt;</a:t>
            </a:r>
            <a:r>
              <a:rPr sz="1600" b="1" spc="30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4C4C4C"/>
                </a:solidFill>
                <a:latin typeface="Courier New"/>
                <a:cs typeface="Courier New"/>
              </a:rPr>
              <a:t>package.skeleton("lmPackage",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6344" y="3375150"/>
            <a:ext cx="19792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4C4C4C"/>
                </a:solidFill>
                <a:latin typeface="Courier New"/>
                <a:cs typeface="Courier New"/>
              </a:rPr>
              <a:t>path="c:/temp/")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6640" y="3619782"/>
            <a:ext cx="100266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Creati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g  Creati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g  Creati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5626" y="3620514"/>
            <a:ext cx="271272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5979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directories</a:t>
            </a:r>
            <a:r>
              <a:rPr sz="16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... 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DESCRIPTION</a:t>
            </a:r>
            <a:r>
              <a:rPr sz="16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Read-and-delete-me 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6640" y="4352095"/>
            <a:ext cx="7354570" cy="124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91585">
              <a:lnSpc>
                <a:spcPct val="1006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Saving functions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and data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...  Making help files</a:t>
            </a:r>
            <a:r>
              <a:rPr sz="16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Done.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Further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steps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are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described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in 'c:/temp//lmPackage/Read-and-  delete-me'.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300987"/>
            <a:ext cx="668909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modelo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con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descomposición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QR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2519" y="1833372"/>
            <a:ext cx="8136635" cy="446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7066" y="6082283"/>
            <a:ext cx="228600" cy="581025"/>
          </a:xfrm>
          <a:custGeom>
            <a:avLst/>
            <a:gdLst/>
            <a:ahLst/>
            <a:cxnLst/>
            <a:rect l="l" t="t" r="r" b="b"/>
            <a:pathLst>
              <a:path w="228600" h="581025">
                <a:moveTo>
                  <a:pt x="71627" y="59435"/>
                </a:moveTo>
                <a:lnTo>
                  <a:pt x="9143" y="0"/>
                </a:lnTo>
                <a:lnTo>
                  <a:pt x="0" y="85343"/>
                </a:lnTo>
                <a:lnTo>
                  <a:pt x="25907" y="75973"/>
                </a:lnTo>
                <a:lnTo>
                  <a:pt x="25907" y="62483"/>
                </a:lnTo>
                <a:lnTo>
                  <a:pt x="27431" y="57911"/>
                </a:lnTo>
                <a:lnTo>
                  <a:pt x="28955" y="56387"/>
                </a:lnTo>
                <a:lnTo>
                  <a:pt x="33527" y="56387"/>
                </a:lnTo>
                <a:lnTo>
                  <a:pt x="35051" y="57911"/>
                </a:lnTo>
                <a:lnTo>
                  <a:pt x="39932" y="70900"/>
                </a:lnTo>
                <a:lnTo>
                  <a:pt x="71627" y="59435"/>
                </a:lnTo>
                <a:close/>
              </a:path>
              <a:path w="228600" h="581025">
                <a:moveTo>
                  <a:pt x="39932" y="70900"/>
                </a:moveTo>
                <a:lnTo>
                  <a:pt x="35051" y="57911"/>
                </a:lnTo>
                <a:lnTo>
                  <a:pt x="33527" y="56387"/>
                </a:lnTo>
                <a:lnTo>
                  <a:pt x="28955" y="56387"/>
                </a:lnTo>
                <a:lnTo>
                  <a:pt x="27431" y="57911"/>
                </a:lnTo>
                <a:lnTo>
                  <a:pt x="25907" y="62483"/>
                </a:lnTo>
                <a:lnTo>
                  <a:pt x="30369" y="74359"/>
                </a:lnTo>
                <a:lnTo>
                  <a:pt x="39932" y="70900"/>
                </a:lnTo>
                <a:close/>
              </a:path>
              <a:path w="228600" h="581025">
                <a:moveTo>
                  <a:pt x="30369" y="74359"/>
                </a:moveTo>
                <a:lnTo>
                  <a:pt x="25907" y="62483"/>
                </a:lnTo>
                <a:lnTo>
                  <a:pt x="25907" y="75973"/>
                </a:lnTo>
                <a:lnTo>
                  <a:pt x="30369" y="74359"/>
                </a:lnTo>
                <a:close/>
              </a:path>
              <a:path w="228600" h="581025">
                <a:moveTo>
                  <a:pt x="228599" y="577595"/>
                </a:moveTo>
                <a:lnTo>
                  <a:pt x="228599" y="573023"/>
                </a:lnTo>
                <a:lnTo>
                  <a:pt x="39932" y="70900"/>
                </a:lnTo>
                <a:lnTo>
                  <a:pt x="30369" y="74359"/>
                </a:lnTo>
                <a:lnTo>
                  <a:pt x="219455" y="577595"/>
                </a:lnTo>
                <a:lnTo>
                  <a:pt x="222503" y="579119"/>
                </a:lnTo>
                <a:lnTo>
                  <a:pt x="227075" y="580643"/>
                </a:lnTo>
                <a:lnTo>
                  <a:pt x="228599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0031" y="6429753"/>
            <a:ext cx="2096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lmPackage.Rcheck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1784" y="3735323"/>
            <a:ext cx="394970" cy="228600"/>
          </a:xfrm>
          <a:custGeom>
            <a:avLst/>
            <a:gdLst/>
            <a:ahLst/>
            <a:cxnLst/>
            <a:rect l="l" t="t" r="r" b="b"/>
            <a:pathLst>
              <a:path w="394969" h="228600">
                <a:moveTo>
                  <a:pt x="204215" y="152399"/>
                </a:moveTo>
                <a:lnTo>
                  <a:pt x="204215" y="76199"/>
                </a:lnTo>
                <a:lnTo>
                  <a:pt x="0" y="76199"/>
                </a:lnTo>
                <a:lnTo>
                  <a:pt x="0" y="152399"/>
                </a:lnTo>
                <a:lnTo>
                  <a:pt x="204215" y="152399"/>
                </a:lnTo>
                <a:close/>
              </a:path>
              <a:path w="394969" h="228600">
                <a:moveTo>
                  <a:pt x="394715" y="114299"/>
                </a:moveTo>
                <a:lnTo>
                  <a:pt x="166115" y="0"/>
                </a:lnTo>
                <a:lnTo>
                  <a:pt x="166115" y="76199"/>
                </a:lnTo>
                <a:lnTo>
                  <a:pt x="204215" y="76199"/>
                </a:lnTo>
                <a:lnTo>
                  <a:pt x="204215" y="209549"/>
                </a:lnTo>
                <a:lnTo>
                  <a:pt x="394715" y="114299"/>
                </a:lnTo>
                <a:close/>
              </a:path>
              <a:path w="394969" h="228600">
                <a:moveTo>
                  <a:pt x="204215" y="209549"/>
                </a:moveTo>
                <a:lnTo>
                  <a:pt x="204215" y="152399"/>
                </a:lnTo>
                <a:lnTo>
                  <a:pt x="166115" y="152399"/>
                </a:lnTo>
                <a:lnTo>
                  <a:pt x="166115" y="228599"/>
                </a:lnTo>
                <a:lnTo>
                  <a:pt x="204215" y="2095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396" y="1300987"/>
            <a:ext cx="7875270" cy="431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modelo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con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descomposición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QR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Char char="*"/>
              <a:tabLst>
                <a:tab pos="165735" algn="l"/>
              </a:tabLst>
            </a:pPr>
            <a:r>
              <a:rPr sz="1800" b="1" spc="-5" dirty="0">
                <a:latin typeface="Arial"/>
                <a:cs typeface="Arial"/>
              </a:rPr>
              <a:t>install options are </a:t>
            </a:r>
            <a:r>
              <a:rPr sz="1800" b="1" dirty="0">
                <a:latin typeface="Arial"/>
                <a:cs typeface="Arial"/>
              </a:rPr>
              <a:t>'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--no-html'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*"/>
            </a:pPr>
            <a:endParaRPr sz="185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Char char="*"/>
              <a:tabLst>
                <a:tab pos="165735" algn="l"/>
              </a:tabLst>
            </a:pPr>
            <a:r>
              <a:rPr sz="1800" b="1" spc="-5" dirty="0">
                <a:latin typeface="Arial"/>
                <a:cs typeface="Arial"/>
              </a:rPr>
              <a:t>installing *source* package 'lmPackage'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**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**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** preparing </a:t>
            </a:r>
            <a:r>
              <a:rPr sz="1800" b="1" spc="-10" dirty="0">
                <a:latin typeface="Arial"/>
                <a:cs typeface="Arial"/>
              </a:rPr>
              <a:t>package </a:t>
            </a:r>
            <a:r>
              <a:rPr sz="1800" b="1" dirty="0">
                <a:latin typeface="Arial"/>
                <a:cs typeface="Arial"/>
              </a:rPr>
              <a:t>for lazy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loading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**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help</a:t>
            </a:r>
            <a:endParaRPr sz="1800">
              <a:latin typeface="Arial"/>
              <a:cs typeface="Arial"/>
            </a:endParaRPr>
          </a:p>
          <a:p>
            <a:pPr marL="12700" marR="386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Aviso: ./man/lmPackage-package.Rd:34: All text must </a:t>
            </a:r>
            <a:r>
              <a:rPr sz="1800" b="1" dirty="0">
                <a:latin typeface="Arial"/>
                <a:cs typeface="Arial"/>
              </a:rPr>
              <a:t>be in a </a:t>
            </a:r>
            <a:r>
              <a:rPr sz="1800" b="1" spc="-10" dirty="0">
                <a:latin typeface="Arial"/>
                <a:cs typeface="Arial"/>
              </a:rPr>
              <a:t>section  </a:t>
            </a:r>
            <a:r>
              <a:rPr sz="1800" b="1" spc="-5" dirty="0">
                <a:latin typeface="Arial"/>
                <a:cs typeface="Arial"/>
              </a:rPr>
              <a:t>Aviso: ./man/lmPackage-package.Rd:35: All text must </a:t>
            </a:r>
            <a:r>
              <a:rPr sz="1800" b="1" dirty="0">
                <a:latin typeface="Arial"/>
                <a:cs typeface="Arial"/>
              </a:rPr>
              <a:t>be in a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*** installing help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indices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Error en Rd_info(db[[i]])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Rd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files must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non-empty</a:t>
            </a:r>
            <a:r>
              <a:rPr sz="1800" b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\title.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See chapter 'Writing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documentation'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manual 'Writing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Extensions</a:t>
            </a:r>
            <a:r>
              <a:rPr sz="1800" b="1" spc="-5" dirty="0">
                <a:latin typeface="Arial"/>
                <a:cs typeface="Arial"/>
              </a:rPr>
              <a:t>'.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* </a:t>
            </a:r>
            <a:r>
              <a:rPr sz="1800" b="1" spc="-5" dirty="0">
                <a:latin typeface="Arial"/>
                <a:cs typeface="Arial"/>
              </a:rPr>
              <a:t>removing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'C:/temp/lmPackage.Rcheck/lmPackage'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300987"/>
            <a:ext cx="668909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modelo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con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descomposición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QR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6382" y="1616964"/>
            <a:ext cx="6984492" cy="5222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300987"/>
            <a:ext cx="668909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modelo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con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descomposición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QR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230" y="1639823"/>
            <a:ext cx="6841235" cy="5163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300987"/>
            <a:ext cx="5760085" cy="296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lmPackage-internal.Rd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\name{lmPackage-internal}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\alias{lmPackage-internal}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\alias{lmEst}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\title{Internal lmPackage</a:t>
            </a:r>
            <a:r>
              <a:rPr sz="1800" spc="-4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functions}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\description{Internal lmPackage</a:t>
            </a:r>
            <a:r>
              <a:rPr sz="1800" spc="-4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functions}</a:t>
            </a:r>
            <a:endParaRPr sz="1800">
              <a:latin typeface="Courier New"/>
              <a:cs typeface="Courier New"/>
            </a:endParaRPr>
          </a:p>
          <a:p>
            <a:pPr marL="12700" marR="4236085">
              <a:lnSpc>
                <a:spcPts val="2170"/>
              </a:lnSpc>
              <a:spcBef>
                <a:spcPts val="60"/>
              </a:spcBef>
            </a:pP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\usage{  lmEst(x,</a:t>
            </a:r>
            <a:r>
              <a:rPr sz="18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5"/>
              </a:lnSpc>
            </a:pPr>
            <a:r>
              <a:rPr sz="18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7204" y="4511037"/>
            <a:ext cx="70866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99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323299"/>
                </a:solidFill>
                <a:latin typeface="Courier New"/>
                <a:cs typeface="Courier New"/>
              </a:rPr>
              <a:t>se</a:t>
            </a:r>
            <a:r>
              <a:rPr sz="1800" spc="-15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412" y="4511037"/>
            <a:ext cx="576008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\details{These are not </a:t>
            </a:r>
            <a:r>
              <a:rPr sz="1800" spc="-5" dirty="0">
                <a:solidFill>
                  <a:srgbClr val="323299"/>
                </a:solidFill>
                <a:latin typeface="Courier New"/>
                <a:cs typeface="Courier New"/>
              </a:rPr>
              <a:t>to </a:t>
            </a: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be called </a:t>
            </a:r>
            <a:r>
              <a:rPr sz="1800" spc="-5" dirty="0">
                <a:solidFill>
                  <a:srgbClr val="323299"/>
                </a:solidFill>
                <a:latin typeface="Courier New"/>
                <a:cs typeface="Courier New"/>
              </a:rPr>
              <a:t>by</a:t>
            </a:r>
            <a:r>
              <a:rPr sz="1800" spc="-4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the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23299"/>
                </a:solidFill>
                <a:latin typeface="Courier New"/>
                <a:cs typeface="Courier New"/>
              </a:rPr>
              <a:t>\keyword{internal}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086103"/>
            <a:ext cx="4538980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</a:t>
            </a:r>
            <a:r>
              <a:rPr sz="1600" spc="-6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lmMod.Rd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\name{lmMod}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\alias{lmMod}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\alias{lmMod.default}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\alias{print.lmMod}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\alias{summary.lmMod}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\alias{print.summary.lmMod}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\alias{plot.lmMod}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\title{ Linear regresion using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QR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decomposition 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\description{ This package performs ...</a:t>
            </a:r>
            <a:r>
              <a:rPr sz="1200" spc="-1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95580" marR="3138805" indent="-182880">
              <a:lnSpc>
                <a:spcPts val="143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\usage{  lmMod(x,</a:t>
            </a:r>
            <a:r>
              <a:rPr sz="12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\method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{lmMod}{default}(x,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y,</a:t>
            </a:r>
            <a:r>
              <a:rPr sz="1200" spc="-1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\method{print}{lmMod}(x,</a:t>
            </a:r>
            <a:r>
              <a:rPr sz="1200" spc="-4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\method{summary}{lmMod}(object,</a:t>
            </a:r>
            <a:r>
              <a:rPr sz="1200" spc="-3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\method{print}{summary.lmMod}(x,</a:t>
            </a:r>
            <a:r>
              <a:rPr sz="1200" spc="-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\method{plot}{lmMod}(x,</a:t>
            </a:r>
            <a:r>
              <a:rPr sz="1200" spc="-4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775" y="6304785"/>
            <a:ext cx="85471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to</a:t>
            </a:r>
            <a:r>
              <a:rPr sz="12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print,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0929" y="6304785"/>
            <a:ext cx="13144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plot,</a:t>
            </a:r>
            <a:r>
              <a:rPr sz="1200" spc="-7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summary}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416" y="5573265"/>
            <a:ext cx="3985895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\arguments{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\item{x}{model</a:t>
            </a:r>
            <a:r>
              <a:rPr sz="1200" spc="-6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matrix}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\item{y}{dependent</a:t>
            </a:r>
            <a:r>
              <a:rPr sz="1200" spc="-4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variable}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\item{object}{object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of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class</a:t>
            </a:r>
            <a:r>
              <a:rPr sz="1200" spc="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'lmMod'}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\item{\dots}{other arguments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to be</a:t>
            </a:r>
            <a:r>
              <a:rPr sz="1200" spc="-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passed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086103"/>
            <a:ext cx="442277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lmPackage-internal.Rd</a:t>
            </a:r>
            <a:r>
              <a:rPr sz="1600" spc="-9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(cont.)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\details{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To be supplied</a:t>
            </a:r>
            <a:r>
              <a:rPr sz="1200" spc="1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12" y="1860803"/>
            <a:ext cx="94488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\value{</a:t>
            </a:r>
            <a:r>
              <a:rPr sz="12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967" y="1860803"/>
            <a:ext cx="260477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~Describe the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value</a:t>
            </a:r>
            <a:r>
              <a:rPr sz="1200" spc="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returned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412" y="2043683"/>
            <a:ext cx="223456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	If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it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a LIST,</a:t>
            </a:r>
            <a:r>
              <a:rPr sz="1200" spc="-3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use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756" y="2226562"/>
            <a:ext cx="10375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\item{comp1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\item{comp2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1344" y="2226562"/>
            <a:ext cx="306514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}{Description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of</a:t>
            </a:r>
            <a:r>
              <a:rPr sz="1200" spc="-6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'comp1'}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}{Description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of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'comp2'}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</a:t>
            </a:r>
            <a:r>
              <a:rPr sz="1200" spc="-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...}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412" y="2773678"/>
            <a:ext cx="140525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\references{</a:t>
            </a:r>
            <a:r>
              <a:rPr sz="1200" spc="-7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1358" y="2773678"/>
            <a:ext cx="343217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~put references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to the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 literature/web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0955" y="2773678"/>
            <a:ext cx="122174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site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here ~</a:t>
            </a:r>
            <a:r>
              <a:rPr sz="1200" spc="-5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7412" y="3139438"/>
            <a:ext cx="2787650" cy="93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9040" algn="l"/>
              </a:tabLst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\author{</a:t>
            </a:r>
            <a:r>
              <a:rPr sz="1200" spc="3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%%	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~~who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you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are~~</a:t>
            </a:r>
            <a:r>
              <a:rPr sz="1200" spc="-3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24255" algn="l"/>
              </a:tabLst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\note{</a:t>
            </a:r>
            <a:r>
              <a:rPr sz="1200" spc="2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%%	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~~further notes~~</a:t>
            </a:r>
            <a:r>
              <a:rPr sz="1200" spc="-5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 ~Make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other sections like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7832" y="3869434"/>
            <a:ext cx="361759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Warning with \section{Warning }{....}</a:t>
            </a:r>
            <a:r>
              <a:rPr sz="1200" spc="-1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~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412" y="4233670"/>
            <a:ext cx="5826125" cy="2031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\seealso{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%%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~~objects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to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See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Also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as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\code{\link{help}},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~~~</a:t>
            </a:r>
            <a:r>
              <a:rPr sz="1200" spc="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4139" marR="4792980" indent="-9144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\examples{ 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d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ta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b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04139" marR="95885">
              <a:lnSpc>
                <a:spcPts val="1440"/>
              </a:lnSpc>
              <a:spcBef>
                <a:spcPts val="35"/>
              </a:spcBef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mod&lt;-lmMod(cbind(Const=1, Alk=bass$Alkalinity), bass$Mercury)  coef(mod)</a:t>
            </a:r>
            <a:endParaRPr sz="1200">
              <a:latin typeface="Courier New"/>
              <a:cs typeface="Courier New"/>
            </a:endParaRPr>
          </a:p>
          <a:p>
            <a:pPr marL="104139" marR="4610100">
              <a:lnSpc>
                <a:spcPts val="144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fitted(mod)  resid(mod)</a:t>
            </a:r>
            <a:endParaRPr sz="1200">
              <a:latin typeface="Courier New"/>
              <a:cs typeface="Courier New"/>
            </a:endParaRPr>
          </a:p>
          <a:p>
            <a:pPr marL="104139" marR="4610100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mm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y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od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)  plot(mod)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2348" y="6242301"/>
            <a:ext cx="140525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2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documentation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6274" y="6242301"/>
            <a:ext cx="94488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di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ec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y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7412" y="6242301"/>
            <a:ext cx="85344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% Add</a:t>
            </a:r>
            <a:r>
              <a:rPr sz="12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one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\k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yw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\k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yw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7942" y="6242301"/>
            <a:ext cx="490537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or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more standard keywords, see file 'KEYWORDS'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in</a:t>
            </a:r>
            <a:r>
              <a:rPr sz="1200" spc="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the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~kwd1</a:t>
            </a:r>
            <a:r>
              <a:rPr sz="1200" spc="-6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~kwd2</a:t>
            </a:r>
            <a:r>
              <a:rPr sz="1200" spc="-6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735835"/>
            <a:ext cx="8200268" cy="333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14" dirty="0">
                <a:solidFill>
                  <a:srgbClr val="323299"/>
                </a:solidFill>
                <a:latin typeface="+mj-lt"/>
                <a:cs typeface="Verdana"/>
              </a:rPr>
              <a:t>Sesión</a:t>
            </a:r>
            <a:r>
              <a:rPr sz="24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35" dirty="0">
                <a:solidFill>
                  <a:srgbClr val="323299"/>
                </a:solidFill>
                <a:latin typeface="+mj-lt"/>
                <a:cs typeface="Verdana"/>
              </a:rPr>
              <a:t>2</a:t>
            </a:r>
            <a:r>
              <a:rPr sz="2400" spc="-4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35" dirty="0">
                <a:solidFill>
                  <a:srgbClr val="323299"/>
                </a:solidFill>
                <a:latin typeface="+mj-lt"/>
                <a:cs typeface="Verdana"/>
              </a:rPr>
              <a:t>–</a:t>
            </a:r>
            <a:r>
              <a:rPr sz="2400" spc="-4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40" dirty="0">
                <a:solidFill>
                  <a:srgbClr val="323299"/>
                </a:solidFill>
                <a:latin typeface="+mj-lt"/>
                <a:cs typeface="Verdana"/>
              </a:rPr>
              <a:t>Programación</a:t>
            </a:r>
            <a:r>
              <a:rPr sz="24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30" dirty="0">
                <a:solidFill>
                  <a:srgbClr val="323299"/>
                </a:solidFill>
                <a:latin typeface="+mj-lt"/>
                <a:cs typeface="Verdana"/>
              </a:rPr>
              <a:t>en</a:t>
            </a:r>
            <a:r>
              <a:rPr sz="24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55" dirty="0">
                <a:solidFill>
                  <a:srgbClr val="323299"/>
                </a:solidFill>
                <a:latin typeface="+mj-lt"/>
                <a:cs typeface="Verdana"/>
              </a:rPr>
              <a:t>R</a:t>
            </a:r>
            <a:endParaRPr sz="24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+mj-lt"/>
              <a:cs typeface="Times New Roman"/>
            </a:endParaRPr>
          </a:p>
          <a:p>
            <a:pPr marL="879475" indent="-158115">
              <a:buChar char="•"/>
              <a:tabLst>
                <a:tab pos="880110" algn="l"/>
              </a:tabLst>
            </a:pP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Definición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de</a:t>
            </a:r>
            <a:r>
              <a:rPr sz="2400" spc="-4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nuevos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operadores</a:t>
            </a:r>
            <a:r>
              <a:rPr sz="2400" spc="-4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binarios</a:t>
            </a:r>
            <a:endParaRPr sz="2400" dirty="0">
              <a:latin typeface="+mj-lt"/>
              <a:cs typeface="Verdana"/>
            </a:endParaRPr>
          </a:p>
          <a:p>
            <a:pPr marL="879475" indent="-158115">
              <a:buChar char="•"/>
              <a:tabLst>
                <a:tab pos="880110" algn="l"/>
              </a:tabLst>
            </a:pPr>
            <a:r>
              <a:rPr sz="2400" spc="90" dirty="0">
                <a:solidFill>
                  <a:srgbClr val="A50020"/>
                </a:solidFill>
                <a:latin typeface="+mj-lt"/>
                <a:cs typeface="Verdana"/>
              </a:rPr>
              <a:t>Creación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de nuevas</a:t>
            </a:r>
            <a:r>
              <a:rPr sz="2400" spc="-31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funciones</a:t>
            </a:r>
            <a:endParaRPr sz="2400" dirty="0">
              <a:latin typeface="+mj-lt"/>
              <a:cs typeface="Verdana"/>
            </a:endParaRPr>
          </a:p>
          <a:p>
            <a:pPr marL="1602105" lvl="1" indent="-158750">
              <a:buChar char="•"/>
              <a:tabLst>
                <a:tab pos="1602740" algn="l"/>
              </a:tabLst>
            </a:pP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Cómo organizar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una</a:t>
            </a:r>
            <a:r>
              <a:rPr sz="2400" spc="-27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función</a:t>
            </a:r>
            <a:endParaRPr sz="2400" dirty="0">
              <a:latin typeface="+mj-lt"/>
              <a:cs typeface="Verdana"/>
            </a:endParaRPr>
          </a:p>
          <a:p>
            <a:pPr marL="1602105" lvl="1" indent="-158750">
              <a:buChar char="•"/>
              <a:tabLst>
                <a:tab pos="1602740" algn="l"/>
              </a:tabLst>
            </a:pPr>
            <a:r>
              <a:rPr sz="2400" spc="110" dirty="0">
                <a:solidFill>
                  <a:srgbClr val="A50020"/>
                </a:solidFill>
                <a:latin typeface="+mj-lt"/>
                <a:cs typeface="Verdana"/>
              </a:rPr>
              <a:t>Nombres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de</a:t>
            </a:r>
            <a:r>
              <a:rPr sz="2400" spc="-1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argumentos</a:t>
            </a:r>
            <a:r>
              <a:rPr sz="2400" spc="-2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85" dirty="0">
                <a:solidFill>
                  <a:srgbClr val="A50020"/>
                </a:solidFill>
                <a:latin typeface="+mj-lt"/>
                <a:cs typeface="Verdana"/>
              </a:rPr>
              <a:t>y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90" dirty="0">
                <a:solidFill>
                  <a:srgbClr val="A50020"/>
                </a:solidFill>
                <a:latin typeface="+mj-lt"/>
                <a:cs typeface="Verdana"/>
              </a:rPr>
              <a:t>valores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por</a:t>
            </a:r>
            <a:r>
              <a:rPr sz="2400" spc="-2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90" dirty="0">
                <a:solidFill>
                  <a:srgbClr val="A50020"/>
                </a:solidFill>
                <a:latin typeface="+mj-lt"/>
                <a:cs typeface="Verdana"/>
              </a:rPr>
              <a:t>defecto</a:t>
            </a:r>
            <a:endParaRPr sz="2400" dirty="0">
              <a:latin typeface="+mj-lt"/>
              <a:cs typeface="Verdana"/>
            </a:endParaRPr>
          </a:p>
          <a:p>
            <a:pPr marL="1602105" lvl="1" indent="-158750">
              <a:buChar char="•"/>
              <a:tabLst>
                <a:tab pos="1602740" algn="l"/>
              </a:tabLst>
            </a:pPr>
            <a:r>
              <a:rPr sz="2400" spc="90" dirty="0">
                <a:solidFill>
                  <a:srgbClr val="A50020"/>
                </a:solidFill>
                <a:latin typeface="+mj-lt"/>
                <a:cs typeface="Verdana"/>
              </a:rPr>
              <a:t>Control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de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los</a:t>
            </a:r>
            <a:r>
              <a:rPr sz="2400" spc="-32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argumentos</a:t>
            </a:r>
            <a:endParaRPr sz="2400" dirty="0">
              <a:latin typeface="+mj-lt"/>
              <a:cs typeface="Verdana"/>
            </a:endParaRPr>
          </a:p>
          <a:p>
            <a:pPr marL="1602105" lvl="1" indent="-158750">
              <a:buChar char="•"/>
              <a:tabLst>
                <a:tab pos="1602740" algn="l"/>
              </a:tabLst>
            </a:pP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Uso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de</a:t>
            </a:r>
            <a:r>
              <a:rPr sz="2400" spc="-21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‘formula’</a:t>
            </a:r>
            <a:endParaRPr sz="2400" dirty="0">
              <a:latin typeface="+mj-lt"/>
              <a:cs typeface="Verdana"/>
            </a:endParaRPr>
          </a:p>
          <a:p>
            <a:pPr marL="1602105" lvl="1" indent="-158750">
              <a:buChar char="•"/>
              <a:tabLst>
                <a:tab pos="1602740" algn="l"/>
              </a:tabLst>
            </a:pP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Resultado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de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una</a:t>
            </a:r>
            <a:r>
              <a:rPr sz="2400" spc="-33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función</a:t>
            </a:r>
            <a:endParaRPr sz="24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086103"/>
            <a:ext cx="407162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6275" algn="l"/>
              </a:tabLst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File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KEYWORDS	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(C:\R-2.14.0\doc)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82291" y="2568206"/>
          <a:ext cx="6102943" cy="402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086"/>
                <a:gridCol w="1187972"/>
                <a:gridCol w="3748885"/>
              </a:tblGrid>
              <a:tr h="171957">
                <a:tc>
                  <a:txBody>
                    <a:bodyPr/>
                    <a:lstStyle/>
                    <a:p>
                      <a:pPr marL="22225">
                        <a:lnSpc>
                          <a:spcPts val="1160"/>
                        </a:lnSpc>
                      </a:pPr>
                      <a:r>
                        <a:rPr sz="12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aplot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3225" algn="r">
                        <a:lnSpc>
                          <a:spcPts val="1160"/>
                        </a:lnSpc>
                      </a:pPr>
                      <a:r>
                        <a:rPr sz="12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160"/>
                        </a:lnSpc>
                      </a:pPr>
                      <a:r>
                        <a:rPr sz="12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Add to </a:t>
                      </a:r>
                      <a:r>
                        <a:rPr sz="12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Existing Plot / internal</a:t>
                      </a:r>
                      <a:r>
                        <a:rPr sz="1200" spc="1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plot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0377">
                <a:tc>
                  <a:txBody>
                    <a:bodyPr/>
                    <a:lstStyle/>
                    <a:p>
                      <a:pPr marL="22225">
                        <a:lnSpc>
                          <a:spcPts val="1235"/>
                        </a:lnSpc>
                      </a:pPr>
                      <a:r>
                        <a:rPr sz="12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dplot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3225" algn="r">
                        <a:lnSpc>
                          <a:spcPts val="1235"/>
                        </a:lnSpc>
                      </a:pPr>
                      <a:r>
                        <a:rPr sz="12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235"/>
                        </a:lnSpc>
                      </a:pPr>
                      <a:r>
                        <a:rPr sz="12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Computations Related </a:t>
                      </a:r>
                      <a:r>
                        <a:rPr sz="1200" spc="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200" spc="-4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Plotting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77412" y="1801367"/>
            <a:ext cx="1497965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GROUPED</a:t>
            </a:r>
            <a:r>
              <a:rPr sz="1200" spc="-7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Keywords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----------------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Graphics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Statistics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5119" y="3627118"/>
            <a:ext cx="269494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Functions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for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generating data  Probability Distributions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and  simple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univariate</a:t>
            </a:r>
            <a:r>
              <a:rPr sz="1200" spc="-1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statistics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7005" y="3627118"/>
            <a:ext cx="131445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sets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Random</a:t>
            </a:r>
            <a:r>
              <a:rPr sz="1200" spc="-7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Numbers 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[!=</a:t>
            </a:r>
            <a:r>
              <a:rPr sz="1200" spc="-10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323299"/>
                </a:solidFill>
                <a:latin typeface="Courier New"/>
                <a:cs typeface="Courier New"/>
              </a:rPr>
              <a:t>S]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0690" y="3627118"/>
            <a:ext cx="11747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  &amp;  &amp;  &amp;  &amp;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5104" y="4175758"/>
            <a:ext cx="10375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ti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l 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ti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8644" y="4175758"/>
            <a:ext cx="8547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fe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re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c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e  Models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0809" y="4539994"/>
            <a:ext cx="1958339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Regression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Non-linear</a:t>
            </a:r>
            <a:r>
              <a:rPr sz="1200" spc="-7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Regression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519" y="4722874"/>
            <a:ext cx="66929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y?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1816" y="3627118"/>
            <a:ext cx="1591310" cy="239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6725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datagen 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di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tr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b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n 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univar</a:t>
            </a:r>
            <a:endParaRPr sz="1200">
              <a:latin typeface="Courier New"/>
              <a:cs typeface="Courier New"/>
            </a:endParaRPr>
          </a:p>
          <a:p>
            <a:pPr marL="12700" marR="101981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htest  mo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d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el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  <a:p>
            <a:pPr marL="379730" marR="5080">
              <a:lnSpc>
                <a:spcPts val="1440"/>
              </a:lnSpc>
              <a:spcBef>
                <a:spcPts val="35"/>
              </a:spcBef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</a:t>
            </a:r>
            <a:r>
              <a:rPr sz="1200" spc="-6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regression&amp;  &amp;</a:t>
            </a:r>
            <a:r>
              <a:rPr sz="1200" spc="-6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&amp;nonlinear&amp;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9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robust</a:t>
            </a:r>
            <a:endParaRPr sz="1200">
              <a:latin typeface="Courier New"/>
              <a:cs typeface="Courier New"/>
            </a:endParaRPr>
          </a:p>
          <a:p>
            <a:pPr marL="12700" marR="466725">
              <a:lnSpc>
                <a:spcPct val="99600"/>
              </a:lnSpc>
              <a:spcBef>
                <a:spcPts val="5"/>
              </a:spcBef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design  mu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ti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v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e 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ts</a:t>
            </a:r>
            <a:endParaRPr sz="1200">
              <a:latin typeface="Courier New"/>
              <a:cs typeface="Courier New"/>
            </a:endParaRPr>
          </a:p>
          <a:p>
            <a:pPr marL="12700" marR="375285">
              <a:lnSpc>
                <a:spcPct val="100000"/>
              </a:lnSpc>
              <a:tabLst>
                <a:tab pos="927100" algn="l"/>
              </a:tabLst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survival	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 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no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pa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323299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ri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0640" y="4905754"/>
            <a:ext cx="360934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	Robust/Resistant</a:t>
            </a:r>
            <a:r>
              <a:rPr sz="1200" spc="-5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Techniques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  <a:tabLst>
                <a:tab pos="927100" algn="l"/>
              </a:tabLst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	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Designed</a:t>
            </a:r>
            <a:r>
              <a:rPr sz="1200" spc="-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Experiments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  <a:tabLst>
                <a:tab pos="927100" algn="l"/>
              </a:tabLst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	Multivariate</a:t>
            </a:r>
            <a:r>
              <a:rPr sz="1200" spc="-6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Techniques</a:t>
            </a:r>
            <a:endParaRPr sz="1200">
              <a:latin typeface="Courier New"/>
              <a:cs typeface="Courier New"/>
            </a:endParaRPr>
          </a:p>
          <a:p>
            <a:pPr marL="12700" marR="1661795" indent="-635">
              <a:lnSpc>
                <a:spcPct val="100000"/>
              </a:lnSpc>
              <a:tabLst>
                <a:tab pos="926465" algn="l"/>
              </a:tabLst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	Time</a:t>
            </a:r>
            <a:r>
              <a:rPr sz="12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Series  </a:t>
            </a: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Survival</a:t>
            </a:r>
            <a:r>
              <a:rPr sz="1200" spc="-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Analysis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&amp;	Nonparametric Statistics</a:t>
            </a:r>
            <a:r>
              <a:rPr sz="1200" spc="-5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[w/o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7123" y="5818629"/>
            <a:ext cx="85471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'smooth']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7412" y="6001509"/>
            <a:ext cx="30035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Courier New"/>
                <a:cs typeface="Courier New"/>
              </a:rPr>
              <a:t>..</a:t>
            </a:r>
            <a:r>
              <a:rPr sz="1200" dirty="0">
                <a:solidFill>
                  <a:srgbClr val="323299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276216"/>
            <a:ext cx="8207888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Creación de ayuda con la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libería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devtools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y roxygen2</a:t>
            </a:r>
          </a:p>
          <a:p>
            <a:pPr marL="12700">
              <a:lnSpc>
                <a:spcPct val="100000"/>
              </a:lnSpc>
              <a:tabLst>
                <a:tab pos="1946275" algn="l"/>
              </a:tabLst>
            </a:pP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Creamos una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libería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vacía</a:t>
            </a:r>
          </a:p>
          <a:p>
            <a:pPr marL="812800" lvl="1" indent="-342900">
              <a:tabLst>
                <a:tab pos="1946275" algn="l"/>
              </a:tabLst>
            </a:pPr>
            <a:r>
              <a:rPr lang="en-US" sz="2000" dirty="0" smtClean="0">
                <a:latin typeface="Verdana"/>
                <a:cs typeface="Verdana"/>
              </a:rPr>
              <a:t>library(</a:t>
            </a:r>
            <a:r>
              <a:rPr lang="en-US" sz="2000" dirty="0" err="1" smtClean="0">
                <a:latin typeface="Verdana"/>
                <a:cs typeface="Verdana"/>
              </a:rPr>
              <a:t>devtools</a:t>
            </a:r>
            <a:r>
              <a:rPr lang="en-US" sz="2000" dirty="0" smtClean="0">
                <a:latin typeface="Verdana"/>
                <a:cs typeface="Verdana"/>
              </a:rPr>
              <a:t>)</a:t>
            </a:r>
          </a:p>
          <a:p>
            <a:pPr marL="812800" lvl="1" indent="-342900">
              <a:tabLst>
                <a:tab pos="1946275" algn="l"/>
              </a:tabLst>
            </a:pPr>
            <a:r>
              <a:rPr lang="en-US" sz="2000" dirty="0" smtClean="0">
                <a:latin typeface="Verdana"/>
                <a:cs typeface="Verdana"/>
              </a:rPr>
              <a:t>library(roxygen2)</a:t>
            </a:r>
          </a:p>
          <a:p>
            <a:pPr marL="812800" lvl="1" indent="-342900">
              <a:tabLst>
                <a:tab pos="1946275" algn="l"/>
              </a:tabLst>
            </a:pPr>
            <a:r>
              <a:rPr lang="en-US" sz="2000" dirty="0" smtClean="0">
                <a:latin typeface="Verdana"/>
                <a:cs typeface="Verdana"/>
              </a:rPr>
              <a:t>create("</a:t>
            </a:r>
            <a:r>
              <a:rPr lang="en-US" sz="2000" dirty="0" err="1" smtClean="0">
                <a:latin typeface="Verdana"/>
                <a:cs typeface="Verdana"/>
              </a:rPr>
              <a:t>lmPackage</a:t>
            </a:r>
            <a:r>
              <a:rPr lang="en-US" sz="2000" dirty="0" smtClean="0">
                <a:latin typeface="Verdana"/>
                <a:cs typeface="Verdana"/>
              </a:rPr>
              <a:t>")</a:t>
            </a:r>
          </a:p>
          <a:p>
            <a:pPr marL="812800" lvl="1" indent="-342900">
              <a:tabLst>
                <a:tab pos="1946275" algn="l"/>
              </a:tabLst>
            </a:pPr>
            <a:endParaRPr lang="en-US" sz="2000" dirty="0" smtClean="0">
              <a:latin typeface="Verdana"/>
              <a:cs typeface="Verdana"/>
            </a:endParaRPr>
          </a:p>
          <a:p>
            <a:pPr marL="812800" lvl="1" indent="-342900">
              <a:tabLst>
                <a:tab pos="1946275" algn="l"/>
              </a:tabLst>
            </a:pPr>
            <a:r>
              <a:rPr lang="en-US" sz="2000" dirty="0" err="1" smtClean="0">
                <a:latin typeface="Verdana"/>
                <a:cs typeface="Verdana"/>
              </a:rPr>
              <a:t>Crea</a:t>
            </a:r>
            <a:r>
              <a:rPr lang="en-US" sz="2000" dirty="0" smtClean="0">
                <a:latin typeface="Verdana"/>
                <a:cs typeface="Verdana"/>
              </a:rPr>
              <a:t>: </a:t>
            </a:r>
            <a:r>
              <a:rPr lang="en-US" sz="2000" dirty="0" err="1" smtClean="0">
                <a:latin typeface="Verdana"/>
                <a:cs typeface="Verdana"/>
              </a:rPr>
              <a:t>Carpeta</a:t>
            </a:r>
            <a:r>
              <a:rPr lang="en-US" sz="2000" dirty="0" smtClean="0">
                <a:latin typeface="Verdana"/>
                <a:cs typeface="Verdana"/>
              </a:rPr>
              <a:t> R, DESCRIPTION y NAMESPACE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Movemos los ficheros .R a la carpeta R (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e.g.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, fichero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lmModFinal.R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) </a:t>
            </a:r>
            <a:r>
              <a:rPr lang="es-ES" sz="2000" spc="105" dirty="0" smtClean="0">
                <a:latin typeface="Verdana"/>
                <a:cs typeface="Verdana"/>
              </a:rPr>
              <a:t>(NOTA: ver cabecera de la función)</a:t>
            </a:r>
            <a:endParaRPr lang="es-ES" sz="2000" spc="105" dirty="0" smtClean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Creamos el .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Rd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(carpeta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man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) con</a:t>
            </a:r>
          </a:p>
          <a:p>
            <a:pPr marL="812800" lvl="2" indent="-342900">
              <a:tabLst>
                <a:tab pos="1946275" algn="l"/>
              </a:tabLst>
            </a:pPr>
            <a:r>
              <a:rPr lang="en-US" sz="2000" dirty="0" err="1" smtClean="0">
                <a:latin typeface="Verdana"/>
                <a:cs typeface="Verdana"/>
              </a:rPr>
              <a:t>setwd</a:t>
            </a:r>
            <a:r>
              <a:rPr lang="en-US" sz="2000" dirty="0" smtClean="0">
                <a:latin typeface="Verdana"/>
                <a:cs typeface="Verdana"/>
              </a:rPr>
              <a:t>("</a:t>
            </a:r>
            <a:r>
              <a:rPr lang="en-US" sz="2000" dirty="0" err="1" smtClean="0">
                <a:latin typeface="Verdana"/>
                <a:cs typeface="Verdana"/>
              </a:rPr>
              <a:t>lmPackage</a:t>
            </a:r>
            <a:r>
              <a:rPr lang="en-US" sz="2000" dirty="0" smtClean="0">
                <a:latin typeface="Verdana"/>
                <a:cs typeface="Verdana"/>
              </a:rPr>
              <a:t>")</a:t>
            </a:r>
          </a:p>
          <a:p>
            <a:pPr marL="812800" lvl="2" indent="-342900">
              <a:tabLst>
                <a:tab pos="1946275" algn="l"/>
              </a:tabLst>
            </a:pPr>
            <a:r>
              <a:rPr lang="en-US" sz="2000" dirty="0" smtClean="0">
                <a:latin typeface="Verdana"/>
                <a:cs typeface="Verdana"/>
              </a:rPr>
              <a:t>document()</a:t>
            </a:r>
          </a:p>
          <a:p>
            <a:pPr marL="812800" lvl="2" indent="-342900">
              <a:tabLst>
                <a:tab pos="1946275" algn="l"/>
              </a:tabLst>
            </a:pPr>
            <a:endParaRPr lang="en-US" sz="2000" dirty="0" smtClean="0">
              <a:latin typeface="Verdana"/>
              <a:cs typeface="Verdana"/>
            </a:endParaRPr>
          </a:p>
          <a:p>
            <a:pPr marL="812800" lvl="2" indent="-342900">
              <a:tabLst>
                <a:tab pos="1946275" algn="l"/>
              </a:tabLst>
            </a:pPr>
            <a:r>
              <a:rPr lang="en-US" sz="2000" b="1" dirty="0" smtClean="0">
                <a:latin typeface="Verdana"/>
                <a:cs typeface="Verdana"/>
              </a:rPr>
              <a:t>NOTA: </a:t>
            </a:r>
            <a:r>
              <a:rPr lang="en-US" sz="2000" dirty="0" smtClean="0">
                <a:latin typeface="Verdana"/>
                <a:cs typeface="Verdana"/>
              </a:rPr>
              <a:t>a </a:t>
            </a:r>
            <a:r>
              <a:rPr lang="en-US" sz="2000" dirty="0" err="1" smtClean="0">
                <a:latin typeface="Verdana"/>
                <a:cs typeface="Verdana"/>
              </a:rPr>
              <a:t>veces</a:t>
            </a:r>
            <a:r>
              <a:rPr lang="en-US" sz="2000" dirty="0" smtClean="0">
                <a:latin typeface="Verdana"/>
                <a:cs typeface="Verdana"/>
              </a:rPr>
              <a:t> hay </a:t>
            </a:r>
            <a:r>
              <a:rPr lang="en-US" sz="2000" dirty="0" err="1" smtClean="0">
                <a:latin typeface="Verdana"/>
                <a:cs typeface="Verdana"/>
              </a:rPr>
              <a:t>que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lang="en-US" sz="2000" dirty="0" err="1" smtClean="0">
                <a:latin typeface="Verdana"/>
                <a:cs typeface="Verdana"/>
              </a:rPr>
              <a:t>ejecutar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lang="en-US" sz="2000" dirty="0" err="1" smtClean="0">
                <a:latin typeface="Verdana"/>
                <a:cs typeface="Verdana"/>
              </a:rPr>
              <a:t>esto</a:t>
            </a:r>
            <a:r>
              <a:rPr lang="en-US" sz="2000" dirty="0" smtClean="0">
                <a:latin typeface="Verdana"/>
                <a:cs typeface="Verdana"/>
              </a:rPr>
              <a:t> dos </a:t>
            </a:r>
            <a:r>
              <a:rPr lang="en-US" sz="2000" dirty="0" err="1" smtClean="0">
                <a:latin typeface="Verdana"/>
                <a:cs typeface="Verdana"/>
              </a:rPr>
              <a:t>veces</a:t>
            </a:r>
            <a:endParaRPr lang="en-US" sz="2000" dirty="0" smtClean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276216"/>
            <a:ext cx="820788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Con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RStudio</a:t>
            </a: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946275" algn="l"/>
              </a:tabLst>
            </a:pP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Pinchar en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File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| New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project</a:t>
            </a: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Escoger “New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Directory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700" y="2635250"/>
            <a:ext cx="57369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276216"/>
            <a:ext cx="820788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6275" algn="l"/>
              </a:tabLst>
            </a:pP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Con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RStudio</a:t>
            </a: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946275" algn="l"/>
              </a:tabLst>
            </a:pPr>
            <a:endParaRPr lang="es-ES" sz="2000" spc="105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+mj-lt"/>
              <a:buAutoNum type="arabicPeriod" startAt="3"/>
              <a:tabLst>
                <a:tab pos="1946275" algn="l"/>
              </a:tabLst>
            </a:pP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Despues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“R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package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330450"/>
            <a:ext cx="616132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1900" y="1416050"/>
            <a:ext cx="896988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+mj-lt"/>
              <a:buAutoNum type="arabicPeriod" startAt="4"/>
              <a:tabLst>
                <a:tab pos="1946275" algn="l"/>
              </a:tabLst>
            </a:pP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Despues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pon un nombre al paquete y pincha “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Create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 R </a:t>
            </a:r>
            <a:r>
              <a:rPr lang="es-ES" sz="20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package</a:t>
            </a:r>
            <a:r>
              <a:rPr lang="es-ES" sz="2000" spc="105" dirty="0" smtClean="0">
                <a:solidFill>
                  <a:srgbClr val="A50020"/>
                </a:solidFill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8700" y="2178050"/>
            <a:ext cx="6372225" cy="450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505068" cy="557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5" dirty="0" err="1">
                <a:solidFill>
                  <a:srgbClr val="A50020"/>
                </a:solidFill>
                <a:latin typeface="+mj-lt"/>
                <a:cs typeface="Verdana"/>
              </a:rPr>
              <a:t>Escribir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20" dirty="0" smtClean="0">
                <a:solidFill>
                  <a:srgbClr val="A50020"/>
                </a:solidFill>
                <a:latin typeface="+mj-lt"/>
                <a:cs typeface="Verdana"/>
              </a:rPr>
              <a:t>un</a:t>
            </a:r>
            <a:r>
              <a:rPr lang="es-ES" sz="2400" spc="120" dirty="0" smtClean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lang="es-ES" sz="2400" spc="120" dirty="0" err="1" smtClean="0">
                <a:solidFill>
                  <a:srgbClr val="A50020"/>
                </a:solidFill>
                <a:latin typeface="+mj-lt"/>
                <a:cs typeface="Verdana"/>
              </a:rPr>
              <a:t>vignette</a:t>
            </a:r>
            <a:r>
              <a:rPr lang="es-ES" sz="2400" spc="120" dirty="0" smtClean="0">
                <a:solidFill>
                  <a:srgbClr val="A50020"/>
                </a:solidFill>
                <a:latin typeface="+mj-lt"/>
                <a:cs typeface="Verdana"/>
              </a:rPr>
              <a:t> para</a:t>
            </a:r>
            <a:r>
              <a:rPr sz="2400" spc="-25" dirty="0" smtClean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la</a:t>
            </a:r>
            <a:r>
              <a:rPr sz="2400" spc="-1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10" dirty="0">
                <a:solidFill>
                  <a:srgbClr val="A50020"/>
                </a:solidFill>
                <a:latin typeface="+mj-lt"/>
                <a:cs typeface="Verdana"/>
              </a:rPr>
              <a:t>librería</a:t>
            </a:r>
            <a:endParaRPr sz="2400" dirty="0">
              <a:latin typeface="+mj-lt"/>
              <a:cs typeface="Verdana"/>
            </a:endParaRPr>
          </a:p>
          <a:p>
            <a:pPr marL="83820" marR="5080">
              <a:spcBef>
                <a:spcPts val="980"/>
              </a:spcBef>
              <a:buChar char="•"/>
              <a:tabLst>
                <a:tab pos="244475" algn="l"/>
              </a:tabLst>
            </a:pP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Además de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la ayuda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en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formato .Rd,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los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paquetes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de R permiten </a:t>
            </a:r>
            <a:r>
              <a:rPr sz="2200" spc="5" dirty="0">
                <a:solidFill>
                  <a:srgbClr val="323299"/>
                </a:solidFill>
                <a:latin typeface="+mj-lt"/>
                <a:cs typeface="Verdana"/>
              </a:rPr>
              <a:t>la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inclusión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otros  documentos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en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otros</a:t>
            </a:r>
            <a:r>
              <a:rPr sz="2200" spc="-5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formatos</a:t>
            </a:r>
            <a:endParaRPr sz="2200" dirty="0">
              <a:latin typeface="+mj-lt"/>
              <a:cs typeface="Verdana"/>
            </a:endParaRPr>
          </a:p>
          <a:p>
            <a:pPr>
              <a:buClr>
                <a:srgbClr val="323299"/>
              </a:buClr>
              <a:buFont typeface="Verdana"/>
              <a:buChar char="•"/>
            </a:pPr>
            <a:endParaRPr sz="2200" dirty="0">
              <a:latin typeface="+mj-lt"/>
              <a:cs typeface="Times New Roman"/>
            </a:endParaRPr>
          </a:p>
          <a:p>
            <a:pPr marL="243840" indent="-160020"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ANTES debían </a:t>
            </a:r>
            <a:r>
              <a:rPr sz="2200" spc="-5" dirty="0" err="1" smtClean="0">
                <a:solidFill>
                  <a:srgbClr val="323299"/>
                </a:solidFill>
                <a:latin typeface="+mj-lt"/>
                <a:cs typeface="Verdana"/>
              </a:rPr>
              <a:t>estar</a:t>
            </a:r>
            <a:r>
              <a:rPr sz="2200" spc="-5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en la carpeta ‘inst/doc’ del </a:t>
            </a:r>
            <a:r>
              <a:rPr sz="2200" dirty="0" err="1">
                <a:solidFill>
                  <a:srgbClr val="323299"/>
                </a:solidFill>
                <a:latin typeface="+mj-lt"/>
                <a:cs typeface="Verdana"/>
              </a:rPr>
              <a:t>código</a:t>
            </a:r>
            <a:r>
              <a:rPr sz="2200" spc="-2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200" spc="-5" dirty="0" err="1" smtClean="0">
                <a:solidFill>
                  <a:srgbClr val="323299"/>
                </a:solidFill>
                <a:latin typeface="+mj-lt"/>
                <a:cs typeface="Verdana"/>
              </a:rPr>
              <a:t>fuente</a:t>
            </a:r>
            <a:r>
              <a:rPr lang="es-ES" sz="2200" spc="-5" dirty="0" smtClean="0">
                <a:solidFill>
                  <a:srgbClr val="323299"/>
                </a:solidFill>
                <a:latin typeface="+mj-lt"/>
                <a:cs typeface="Verdana"/>
              </a:rPr>
              <a:t>. AHORA en la carpeta ‘</a:t>
            </a:r>
            <a:r>
              <a:rPr lang="es-ES" sz="2200" spc="-5" dirty="0" err="1" smtClean="0">
                <a:solidFill>
                  <a:srgbClr val="323299"/>
                </a:solidFill>
                <a:latin typeface="+mj-lt"/>
                <a:cs typeface="Verdana"/>
              </a:rPr>
              <a:t>vignettes</a:t>
            </a:r>
            <a:r>
              <a:rPr lang="es-ES" sz="2200" spc="-5" dirty="0" smtClean="0">
                <a:solidFill>
                  <a:srgbClr val="323299"/>
                </a:solidFill>
                <a:latin typeface="+mj-lt"/>
                <a:cs typeface="Verdana"/>
              </a:rPr>
              <a:t>’</a:t>
            </a:r>
            <a:endParaRPr sz="2200" dirty="0">
              <a:latin typeface="+mj-lt"/>
              <a:cs typeface="Verdana"/>
            </a:endParaRPr>
          </a:p>
          <a:p>
            <a:pPr>
              <a:spcBef>
                <a:spcPts val="15"/>
              </a:spcBef>
              <a:buClr>
                <a:srgbClr val="323299"/>
              </a:buClr>
              <a:buFont typeface="Verdana"/>
              <a:buChar char="•"/>
            </a:pPr>
            <a:endParaRPr sz="2200" dirty="0">
              <a:latin typeface="+mj-lt"/>
              <a:cs typeface="Times New Roman"/>
            </a:endParaRPr>
          </a:p>
          <a:p>
            <a:pPr marL="83820" marR="133350"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Pueden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estar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en cualquier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formato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pero se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recomienda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tenerlo en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formato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PDF 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o HTML </a:t>
            </a:r>
            <a:r>
              <a:rPr sz="2200" dirty="0" err="1" smtClean="0">
                <a:solidFill>
                  <a:srgbClr val="323299"/>
                </a:solidFill>
                <a:latin typeface="+mj-lt"/>
                <a:cs typeface="Verdana"/>
              </a:rPr>
              <a:t>para</a:t>
            </a:r>
            <a:r>
              <a:rPr sz="2200" dirty="0" smtClean="0">
                <a:solidFill>
                  <a:srgbClr val="323299"/>
                </a:solidFill>
                <a:latin typeface="+mj-lt"/>
                <a:cs typeface="Verdana"/>
              </a:rPr>
              <a:t> 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que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los usuarios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puedan leerlos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desde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cualquier</a:t>
            </a:r>
            <a:r>
              <a:rPr sz="2200" spc="-5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plataforma</a:t>
            </a:r>
            <a:endParaRPr sz="2200" dirty="0">
              <a:latin typeface="+mj-lt"/>
              <a:cs typeface="Verdana"/>
            </a:endParaRPr>
          </a:p>
          <a:p>
            <a:pPr>
              <a:buClr>
                <a:srgbClr val="323299"/>
              </a:buClr>
              <a:buFont typeface="Verdana"/>
              <a:buChar char="•"/>
            </a:pPr>
            <a:endParaRPr sz="2200" dirty="0">
              <a:latin typeface="+mj-lt"/>
              <a:cs typeface="Times New Roman"/>
            </a:endParaRPr>
          </a:p>
          <a:p>
            <a:pPr marL="243840" indent="-160020"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Normalmente se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ponen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‘technical reports’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o se suelen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hacer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un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manual</a:t>
            </a:r>
            <a:r>
              <a:rPr sz="2200" spc="2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específico</a:t>
            </a:r>
            <a:endParaRPr sz="2200" dirty="0">
              <a:latin typeface="+mj-lt"/>
              <a:cs typeface="Verdana"/>
            </a:endParaRPr>
          </a:p>
          <a:p>
            <a:pPr>
              <a:spcBef>
                <a:spcPts val="10"/>
              </a:spcBef>
              <a:buClr>
                <a:srgbClr val="323299"/>
              </a:buClr>
              <a:buFont typeface="Verdana"/>
              <a:buChar char="•"/>
            </a:pPr>
            <a:endParaRPr sz="2200" dirty="0">
              <a:latin typeface="+mj-lt"/>
              <a:cs typeface="Times New Roman"/>
            </a:endParaRPr>
          </a:p>
          <a:p>
            <a:pPr marL="243840" indent="-160020">
              <a:buClr>
                <a:srgbClr val="323299"/>
              </a:buClr>
              <a:buChar char="•"/>
              <a:tabLst>
                <a:tab pos="244475" algn="l"/>
              </a:tabLst>
            </a:pPr>
            <a:r>
              <a:rPr sz="2200" dirty="0">
                <a:solidFill>
                  <a:srgbClr val="FF0000"/>
                </a:solidFill>
                <a:latin typeface="+mj-lt"/>
                <a:cs typeface="Verdana"/>
              </a:rPr>
              <a:t>VIGNETTE: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Compilado con </a:t>
            </a:r>
            <a:r>
              <a:rPr sz="2200" dirty="0" err="1" smtClean="0">
                <a:solidFill>
                  <a:srgbClr val="323299"/>
                </a:solidFill>
                <a:latin typeface="+mj-lt"/>
                <a:cs typeface="Verdana"/>
              </a:rPr>
              <a:t>Sw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e</a:t>
            </a:r>
            <a:r>
              <a:rPr sz="2200" dirty="0" err="1" smtClean="0">
                <a:solidFill>
                  <a:srgbClr val="323299"/>
                </a:solidFill>
                <a:latin typeface="+mj-lt"/>
                <a:cs typeface="Verdana"/>
              </a:rPr>
              <a:t>ave</a:t>
            </a:r>
            <a:r>
              <a:rPr sz="220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/ 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Knitr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 / 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Markdown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200" dirty="0" smtClean="0">
                <a:solidFill>
                  <a:srgbClr val="323299"/>
                </a:solidFill>
                <a:latin typeface="+mj-lt"/>
                <a:cs typeface="Verdana"/>
              </a:rPr>
              <a:t>-&gt; </a:t>
            </a:r>
            <a:r>
              <a:rPr sz="2200" spc="-5" dirty="0">
                <a:solidFill>
                  <a:srgbClr val="323299"/>
                </a:solidFill>
                <a:latin typeface="+mj-lt"/>
                <a:cs typeface="Verdana"/>
              </a:rPr>
              <a:t>Garantiza</a:t>
            </a:r>
            <a:r>
              <a:rPr sz="2200" spc="-114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323299"/>
                </a:solidFill>
                <a:latin typeface="+mj-lt"/>
                <a:cs typeface="Verdana"/>
              </a:rPr>
              <a:t>reproducibilidad</a:t>
            </a:r>
            <a:endParaRPr sz="22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8844" y="1252947"/>
            <a:ext cx="8505068" cy="5504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5" dirty="0" err="1">
                <a:solidFill>
                  <a:srgbClr val="A50020"/>
                </a:solidFill>
                <a:latin typeface="+mj-lt"/>
                <a:cs typeface="Verdana"/>
              </a:rPr>
              <a:t>Escribir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20" dirty="0" smtClean="0">
                <a:solidFill>
                  <a:srgbClr val="A50020"/>
                </a:solidFill>
                <a:latin typeface="+mj-lt"/>
                <a:cs typeface="Verdana"/>
              </a:rPr>
              <a:t>un</a:t>
            </a:r>
            <a:r>
              <a:rPr lang="es-ES" sz="2400" spc="120" dirty="0" smtClean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lang="es-ES" sz="2400" spc="120" dirty="0" err="1" smtClean="0">
                <a:solidFill>
                  <a:srgbClr val="A50020"/>
                </a:solidFill>
                <a:latin typeface="+mj-lt"/>
                <a:cs typeface="Verdana"/>
              </a:rPr>
              <a:t>vignette</a:t>
            </a:r>
            <a:r>
              <a:rPr lang="es-ES" sz="2400" spc="120" dirty="0" smtClean="0">
                <a:solidFill>
                  <a:srgbClr val="A50020"/>
                </a:solidFill>
                <a:latin typeface="+mj-lt"/>
                <a:cs typeface="Verdana"/>
              </a:rPr>
              <a:t> para</a:t>
            </a:r>
            <a:r>
              <a:rPr sz="2400" spc="-25" dirty="0" smtClean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la</a:t>
            </a:r>
            <a:r>
              <a:rPr sz="2400" spc="-1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10" dirty="0">
                <a:solidFill>
                  <a:srgbClr val="A50020"/>
                </a:solidFill>
                <a:latin typeface="+mj-lt"/>
                <a:cs typeface="Verdana"/>
              </a:rPr>
              <a:t>librería</a:t>
            </a:r>
            <a:endParaRPr sz="2400" dirty="0">
              <a:latin typeface="+mj-lt"/>
              <a:cs typeface="Verdana"/>
            </a:endParaRPr>
          </a:p>
          <a:p>
            <a:pPr marL="83820" marR="5080">
              <a:spcBef>
                <a:spcPts val="980"/>
              </a:spcBef>
              <a:buChar char="•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Knitr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: Ver material en </a:t>
            </a:r>
          </a:p>
          <a:p>
            <a:pPr marL="83820" marR="5080">
              <a:spcBef>
                <a:spcPts val="980"/>
              </a:spcBef>
              <a:buChar char="•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Markdown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: Ver material en</a:t>
            </a:r>
          </a:p>
          <a:p>
            <a:pPr marL="83820" marR="5080">
              <a:spcBef>
                <a:spcPts val="980"/>
              </a:spcBef>
              <a:buChar char="•"/>
              <a:tabLst>
                <a:tab pos="244475" algn="l"/>
              </a:tabLst>
            </a:pPr>
            <a:endParaRPr lang="es-ES" sz="2200" dirty="0" smtClean="0">
              <a:solidFill>
                <a:srgbClr val="323299"/>
              </a:solidFill>
              <a:latin typeface="+mj-lt"/>
              <a:cs typeface="Verdana"/>
            </a:endParaRPr>
          </a:p>
          <a:p>
            <a:pPr marL="83820" marR="5080">
              <a:spcBef>
                <a:spcPts val="980"/>
              </a:spcBef>
              <a:tabLst>
                <a:tab pos="244475" algn="l"/>
              </a:tabLst>
            </a:pPr>
            <a:r>
              <a:rPr lang="es-ES" sz="2200" b="1" dirty="0" smtClean="0">
                <a:solidFill>
                  <a:srgbClr val="323299"/>
                </a:solidFill>
                <a:latin typeface="+mj-lt"/>
                <a:cs typeface="Verdana"/>
              </a:rPr>
              <a:t>Ejercicio (Después de ver el código siguiente):</a:t>
            </a:r>
          </a:p>
          <a:p>
            <a:pPr marL="541020" marR="5080" indent="-457200">
              <a:spcBef>
                <a:spcPts val="980"/>
              </a:spcBef>
              <a:buAutoNum type="arabicPeriod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Crea la 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libería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 ‘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lmPackage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’ [vacía] como hemos visto anteriormente</a:t>
            </a:r>
          </a:p>
          <a:p>
            <a:pPr marL="541020" marR="5080" indent="-457200">
              <a:spcBef>
                <a:spcPts val="980"/>
              </a:spcBef>
              <a:buAutoNum type="arabicPeriod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Añade el fichero ‘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lmModFinal.R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’ a la carpeta ‘R’ de la librería</a:t>
            </a:r>
          </a:p>
          <a:p>
            <a:pPr marL="541020" marR="5080" indent="-457200">
              <a:spcBef>
                <a:spcPts val="980"/>
              </a:spcBef>
              <a:buFontTx/>
              <a:buAutoNum type="arabicPeriod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cs typeface="Verdana"/>
              </a:rPr>
              <a:t>Añade los datos ‘bass.txt’ a la carpeta ‘</a:t>
            </a:r>
            <a:r>
              <a:rPr lang="es-ES" sz="2200" dirty="0" err="1" smtClean="0">
                <a:solidFill>
                  <a:srgbClr val="323299"/>
                </a:solidFill>
                <a:cs typeface="Verdana"/>
              </a:rPr>
              <a:t>extdata</a:t>
            </a:r>
            <a:r>
              <a:rPr lang="es-ES" sz="2200" dirty="0" smtClean="0">
                <a:solidFill>
                  <a:srgbClr val="323299"/>
                </a:solidFill>
                <a:cs typeface="Verdana"/>
              </a:rPr>
              <a:t>’</a:t>
            </a:r>
          </a:p>
          <a:p>
            <a:pPr marL="541020" marR="5080" indent="-457200">
              <a:spcBef>
                <a:spcPts val="980"/>
              </a:spcBef>
              <a:buFontTx/>
              <a:buAutoNum type="arabicPeriod"/>
              <a:tabLst>
                <a:tab pos="244475" algn="l"/>
              </a:tabLst>
            </a:pPr>
            <a:r>
              <a:rPr lang="es-ES" sz="2200" smtClean="0">
                <a:solidFill>
                  <a:srgbClr val="323299"/>
                </a:solidFill>
                <a:cs typeface="Verdana"/>
              </a:rPr>
              <a:t>Crea la documentación</a:t>
            </a:r>
            <a:endParaRPr lang="es-ES" sz="2200" dirty="0" smtClean="0">
              <a:solidFill>
                <a:srgbClr val="323299"/>
              </a:solidFill>
              <a:latin typeface="+mj-lt"/>
              <a:cs typeface="Verdana"/>
            </a:endParaRPr>
          </a:p>
          <a:p>
            <a:pPr marL="541020" marR="5080" indent="-457200">
              <a:spcBef>
                <a:spcPts val="980"/>
              </a:spcBef>
              <a:buAutoNum type="arabicPeriod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Añade el fichero ‘</a:t>
            </a:r>
            <a:r>
              <a:rPr lang="es-ES" sz="2200" dirty="0" err="1" smtClean="0">
                <a:solidFill>
                  <a:srgbClr val="323299"/>
                </a:solidFill>
                <a:cs typeface="Verdana"/>
              </a:rPr>
              <a:t>lmPackage.Rnw</a:t>
            </a:r>
            <a:r>
              <a:rPr lang="es-ES" sz="2200" dirty="0" smtClean="0">
                <a:solidFill>
                  <a:srgbClr val="323299"/>
                </a:solidFill>
                <a:cs typeface="Verdana"/>
              </a:rPr>
              <a:t>’ a una carpeta ‘</a:t>
            </a:r>
            <a:r>
              <a:rPr lang="es-ES" sz="2200" dirty="0" err="1" smtClean="0">
                <a:solidFill>
                  <a:srgbClr val="323299"/>
                </a:solidFill>
                <a:cs typeface="Verdana"/>
              </a:rPr>
              <a:t>vignettes</a:t>
            </a:r>
            <a:r>
              <a:rPr lang="es-ES" sz="2200" dirty="0" smtClean="0">
                <a:solidFill>
                  <a:srgbClr val="323299"/>
                </a:solidFill>
                <a:cs typeface="Verdana"/>
              </a:rPr>
              <a:t>’</a:t>
            </a:r>
          </a:p>
          <a:p>
            <a:pPr marL="541020" marR="5080" indent="-457200">
              <a:spcBef>
                <a:spcPts val="980"/>
              </a:spcBef>
              <a:buAutoNum type="arabicPeriod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Compila la librería</a:t>
            </a:r>
          </a:p>
          <a:p>
            <a:pPr marL="541020" marR="5080" indent="-457200">
              <a:spcBef>
                <a:spcPts val="980"/>
              </a:spcBef>
              <a:buAutoNum type="arabicPeriod"/>
              <a:tabLst>
                <a:tab pos="244475" algn="l"/>
              </a:tabLst>
            </a:pP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Abre el fichero 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lmPackage.Rnw</a:t>
            </a:r>
            <a:r>
              <a:rPr lang="es-ES" sz="2200" dirty="0" smtClean="0">
                <a:solidFill>
                  <a:srgbClr val="323299"/>
                </a:solidFill>
                <a:latin typeface="+mj-lt"/>
                <a:cs typeface="Verdana"/>
              </a:rPr>
              <a:t> y crea la </a:t>
            </a:r>
            <a:r>
              <a:rPr lang="es-ES" sz="2200" dirty="0" err="1" smtClean="0">
                <a:solidFill>
                  <a:srgbClr val="323299"/>
                </a:solidFill>
                <a:latin typeface="+mj-lt"/>
                <a:cs typeface="Verdana"/>
              </a:rPr>
              <a:t>vignette</a:t>
            </a:r>
            <a:endParaRPr sz="22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52947"/>
            <a:ext cx="9190868" cy="5601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36720" algn="ctr">
              <a:lnSpc>
                <a:spcPct val="100000"/>
              </a:lnSpc>
            </a:pPr>
            <a:r>
              <a:rPr lang="es-ES" sz="1600" spc="105" dirty="0" smtClean="0">
                <a:solidFill>
                  <a:srgbClr val="A50020"/>
                </a:solidFill>
                <a:latin typeface="Verdana"/>
                <a:cs typeface="Verdana"/>
              </a:rPr>
              <a:t>Una posible </a:t>
            </a:r>
            <a:r>
              <a:rPr lang="es-ES" sz="1600" spc="105" dirty="0" err="1" smtClean="0">
                <a:solidFill>
                  <a:srgbClr val="A50020"/>
                </a:solidFill>
                <a:latin typeface="Verdana"/>
                <a:cs typeface="Verdana"/>
              </a:rPr>
              <a:t>vignette</a:t>
            </a:r>
            <a:r>
              <a:rPr lang="es-ES" sz="1600" spc="105" dirty="0" smtClean="0">
                <a:solidFill>
                  <a:srgbClr val="A50020"/>
                </a:solidFill>
                <a:latin typeface="Verdana"/>
                <a:cs typeface="Verdana"/>
              </a:rPr>
              <a:t> para nuestro ejemplo</a:t>
            </a:r>
            <a:endParaRPr sz="1600" dirty="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documentclass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[11pt]{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article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begin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document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title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bf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Ejemplo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creaci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de una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vignette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: modelo lineal}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vspace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{1cm}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author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{Juan R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Gonz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alez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maketitle</a:t>
            </a: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begin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{center}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 Instituto de Salud Global Barcelona (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ISGlobal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)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 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vspace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{1cm}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 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juan.rgonzalez@isglobal.org}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 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http://www.creal.cat/jrgonzalez/software.htm}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end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{center}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tableofcontents</a:t>
            </a: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%%%%%%%%%%%%%%%%%%%%%%%%%%%%%%%%%%%%%%%%%%%%%%%%%%%%%%%%%%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section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Introduction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Este documento da una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visi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general del paquete 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lmPackage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 que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est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\'a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accesible en CRAN.  Mediante esta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librer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ia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se puede llevar a cabo ...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section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Getting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started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noindent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El paquete 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lmPackage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 utiliza la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librer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\'a 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survival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}.  Empezamos cargando las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librer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ias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necesarias.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693102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&lt;&lt;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load_library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&gt;&gt;=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library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survival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)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@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noindent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Despues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, la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librer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ia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puede cargarse ejecutando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&lt;&lt;load_library2&gt;&gt;=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library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lmPackage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)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@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section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The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data}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noindent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Los datos pueden importarse usando la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funci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read.delim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 de forma usual. El paquete tiene unos datos (sobre unos lagos) que pueden usarse como ejemplo. Se cargan usando  la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funci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data</a:t>
            </a:r>
          </a:p>
          <a:p>
            <a:pPr marL="83820">
              <a:lnSpc>
                <a:spcPct val="100000"/>
              </a:lnSpc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&lt;&lt;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load_data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&gt;&gt;=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bass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&lt;-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read.delim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("../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extdata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/bass.txt")</a:t>
            </a:r>
          </a:p>
          <a:p>
            <a:pPr marL="83820">
              <a:lnSpc>
                <a:spcPct val="100000"/>
              </a:lnSpc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@</a:t>
            </a:r>
            <a:endParaRPr lang="es-ES"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smtClean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smtClean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smtClean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smtClean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6978015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section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Model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parameter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estimates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noindent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El modelo se puede estimar usando la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funci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{\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tt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lmMod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&lt;&lt;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fit_model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&gt;&gt;=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mod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&lt;-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lmModFinal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(Mercury ~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Alkalinity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, data=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bass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)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names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mod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)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@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noindent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Se puede crear una figura con el modelo mediante la siguiente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instrucci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\'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: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&lt;&lt;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fig_mod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, fig.cap='Modelo de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regresion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lineal estimado mediante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descomposicion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 QR'&gt;&gt;=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plot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mod$data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[,2],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mod$data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[,3],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ylab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="Mercury", 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xlab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="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Alkalinity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")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abline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mod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)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@</a:t>
            </a: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endParaRPr lang="es-ES" sz="1200" spc="-5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\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end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lang="es-ES" sz="1200" spc="-5" dirty="0" err="1" smtClean="0">
                <a:solidFill>
                  <a:srgbClr val="323299"/>
                </a:solidFill>
                <a:latin typeface="Arial"/>
                <a:cs typeface="Arial"/>
              </a:rPr>
              <a:t>document</a:t>
            </a:r>
            <a:r>
              <a:rPr lang="es-ES" sz="1200" spc="-5" dirty="0" smtClean="0">
                <a:solidFill>
                  <a:srgbClr val="323299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640" y="1171447"/>
            <a:ext cx="8745860" cy="553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100" dirty="0">
                <a:solidFill>
                  <a:srgbClr val="A50020"/>
                </a:solidFill>
                <a:latin typeface="+mj-lt"/>
                <a:cs typeface="Verdana"/>
              </a:rPr>
              <a:t>Creación </a:t>
            </a:r>
            <a:r>
              <a:rPr sz="1600" spc="110" dirty="0">
                <a:solidFill>
                  <a:srgbClr val="A50020"/>
                </a:solidFill>
                <a:latin typeface="+mj-lt"/>
                <a:cs typeface="Verdana"/>
              </a:rPr>
              <a:t>de nuevas</a:t>
            </a:r>
            <a:r>
              <a:rPr sz="1600" spc="-29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+mj-lt"/>
                <a:cs typeface="Verdana"/>
              </a:rPr>
              <a:t>funciones</a:t>
            </a:r>
            <a:endParaRPr sz="1600" dirty="0">
              <a:latin typeface="+mj-lt"/>
              <a:cs typeface="Verdana"/>
            </a:endParaRPr>
          </a:p>
          <a:p>
            <a:pPr marL="19685" marR="63500">
              <a:spcBef>
                <a:spcPts val="615"/>
              </a:spcBef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El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lenguaje R suele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utilizarse como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un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conjunto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expresiones "sueltas". Muchas veces nos 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interesará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agruparlas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bajo un determinado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nombre (función)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y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parametrizarlas (argumentos), 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mas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tarde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crear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un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grupo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funciones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(libreria o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paquete). Como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la mayoría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 los 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otros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lenguajes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de programación,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las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asignaciones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dentro de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funciones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son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temporales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y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se 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pierden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cuando acaba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su</a:t>
            </a:r>
            <a:r>
              <a:rPr sz="1600" spc="-35" dirty="0">
                <a:solidFill>
                  <a:srgbClr val="FF0000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ejecución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.</a:t>
            </a:r>
            <a:endParaRPr sz="1600" dirty="0">
              <a:latin typeface="+mj-lt"/>
              <a:cs typeface="Verdana"/>
            </a:endParaRPr>
          </a:p>
          <a:p>
            <a:pPr>
              <a:spcBef>
                <a:spcPts val="10"/>
              </a:spcBef>
            </a:pPr>
            <a:endParaRPr sz="1600" dirty="0">
              <a:latin typeface="+mj-lt"/>
              <a:cs typeface="Times New Roman"/>
            </a:endParaRPr>
          </a:p>
          <a:p>
            <a:pPr marL="742315">
              <a:buChar char="•"/>
              <a:tabLst>
                <a:tab pos="878840" algn="l"/>
              </a:tabLst>
            </a:pP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Crear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funciones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en R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permite añadir nuevas</a:t>
            </a:r>
            <a:r>
              <a:rPr sz="1600" spc="6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funcionalidades</a:t>
            </a:r>
            <a:endParaRPr sz="1600" dirty="0">
              <a:latin typeface="+mj-lt"/>
              <a:cs typeface="Verdana"/>
            </a:endParaRPr>
          </a:p>
          <a:p>
            <a:pPr marL="878205" indent="-135890">
              <a:buChar char="•"/>
              <a:tabLst>
                <a:tab pos="878840" algn="l"/>
              </a:tabLst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Las funciones que escribe un usuario tiene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el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mismo status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que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aquellas que estan escritas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en</a:t>
            </a:r>
            <a:r>
              <a:rPr sz="1600" spc="18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R</a:t>
            </a:r>
            <a:endParaRPr sz="1600" dirty="0">
              <a:latin typeface="+mj-lt"/>
              <a:cs typeface="Verdana"/>
            </a:endParaRPr>
          </a:p>
          <a:p>
            <a:pPr marL="742315" marR="74930">
              <a:spcBef>
                <a:spcPts val="40"/>
              </a:spcBef>
              <a:buChar char="•"/>
              <a:tabLst>
                <a:tab pos="878840" algn="l"/>
              </a:tabLst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Leer/estudiar las funciones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que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estan escritas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en R es una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buena forma de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aprender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cómo escribir  funciones</a:t>
            </a:r>
            <a:endParaRPr sz="1600" dirty="0">
              <a:latin typeface="+mj-lt"/>
              <a:cs typeface="Verdana"/>
            </a:endParaRPr>
          </a:p>
          <a:p>
            <a:pPr marL="878205" indent="-135890">
              <a:buChar char="•"/>
              <a:tabLst>
                <a:tab pos="878840" algn="l"/>
              </a:tabLst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Otros usuarios pueden modificar las funciones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y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adaptarlas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a sus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necesidades (open</a:t>
            </a:r>
            <a:r>
              <a:rPr sz="1600" spc="19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source)</a:t>
            </a:r>
            <a:endParaRPr sz="1600" dirty="0">
              <a:latin typeface="+mj-lt"/>
              <a:cs typeface="Verdana"/>
            </a:endParaRPr>
          </a:p>
          <a:p>
            <a:pPr>
              <a:spcBef>
                <a:spcPts val="50"/>
              </a:spcBef>
            </a:pPr>
            <a:endParaRPr sz="1600" dirty="0">
              <a:latin typeface="+mj-lt"/>
              <a:cs typeface="Times New Roman"/>
            </a:endParaRPr>
          </a:p>
          <a:p>
            <a:pPr marL="19685"/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Las funciones se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definen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siguiendo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el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siguiente</a:t>
            </a:r>
            <a:r>
              <a:rPr sz="1600" spc="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patrón:</a:t>
            </a:r>
            <a:endParaRPr sz="1600" dirty="0">
              <a:latin typeface="+mj-lt"/>
              <a:cs typeface="Verdana"/>
            </a:endParaRPr>
          </a:p>
          <a:p>
            <a:pPr>
              <a:spcBef>
                <a:spcPts val="45"/>
              </a:spcBef>
            </a:pPr>
            <a:endParaRPr sz="1600" dirty="0">
              <a:latin typeface="+mj-lt"/>
              <a:cs typeface="Times New Roman"/>
            </a:endParaRPr>
          </a:p>
          <a:p>
            <a:pPr marL="104139" algn="ctr"/>
            <a:r>
              <a:rPr sz="1600" i="1" dirty="0">
                <a:solidFill>
                  <a:srgbClr val="323299"/>
                </a:solidFill>
                <a:latin typeface="+mj-lt"/>
                <a:cs typeface="Verdana"/>
              </a:rPr>
              <a:t>nombre &lt;- </a:t>
            </a:r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function(arg_1, arg_2, </a:t>
            </a:r>
            <a:r>
              <a:rPr sz="1600" i="1" dirty="0">
                <a:solidFill>
                  <a:srgbClr val="323299"/>
                </a:solidFill>
                <a:latin typeface="+mj-lt"/>
                <a:cs typeface="Verdana"/>
              </a:rPr>
              <a:t>..., arg_n)</a:t>
            </a:r>
            <a:r>
              <a:rPr sz="1600" i="1" spc="-4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i="1" dirty="0">
                <a:solidFill>
                  <a:srgbClr val="323299"/>
                </a:solidFill>
                <a:latin typeface="+mj-lt"/>
                <a:cs typeface="Verdana"/>
              </a:rPr>
              <a:t>expr</a:t>
            </a:r>
            <a:endParaRPr sz="1600" dirty="0">
              <a:latin typeface="+mj-lt"/>
              <a:cs typeface="Verdana"/>
            </a:endParaRPr>
          </a:p>
          <a:p>
            <a:pPr>
              <a:spcBef>
                <a:spcPts val="50"/>
              </a:spcBef>
            </a:pPr>
            <a:endParaRPr sz="1600" dirty="0">
              <a:latin typeface="+mj-lt"/>
              <a:cs typeface="Times New Roman"/>
            </a:endParaRPr>
          </a:p>
          <a:p>
            <a:pPr marL="20320" marR="5080"/>
            <a:r>
              <a:rPr sz="1600" i="1" dirty="0">
                <a:solidFill>
                  <a:srgbClr val="323299"/>
                </a:solidFill>
                <a:latin typeface="+mj-lt"/>
                <a:cs typeface="Verdana"/>
              </a:rPr>
              <a:t>expr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suele ser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una expresión agrupada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que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usa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los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argumentos </a:t>
            </a:r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arg_i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para calcular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un valor. </a:t>
            </a:r>
            <a:r>
              <a:rPr sz="1600" spc="-10" dirty="0">
                <a:solidFill>
                  <a:srgbClr val="323299"/>
                </a:solidFill>
                <a:latin typeface="+mj-lt"/>
                <a:cs typeface="Verdana"/>
              </a:rPr>
              <a:t>El 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valor de </a:t>
            </a:r>
            <a:r>
              <a:rPr sz="1600" spc="5" dirty="0">
                <a:solidFill>
                  <a:srgbClr val="323299"/>
                </a:solidFill>
                <a:latin typeface="+mj-lt"/>
                <a:cs typeface="Verdana"/>
              </a:rPr>
              <a:t>la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expresión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es el valor retornado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por </a:t>
            </a:r>
            <a:r>
              <a:rPr sz="1600" spc="5" dirty="0">
                <a:solidFill>
                  <a:srgbClr val="323299"/>
                </a:solidFill>
                <a:latin typeface="+mj-lt"/>
                <a:cs typeface="Verdana"/>
              </a:rPr>
              <a:t>la</a:t>
            </a:r>
            <a:r>
              <a:rPr sz="1600" spc="-8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función.</a:t>
            </a:r>
            <a:endParaRPr sz="1600" dirty="0">
              <a:latin typeface="+mj-lt"/>
              <a:cs typeface="Verdana"/>
            </a:endParaRPr>
          </a:p>
          <a:p>
            <a:pPr>
              <a:spcBef>
                <a:spcPts val="55"/>
              </a:spcBef>
            </a:pPr>
            <a:endParaRPr sz="1600" dirty="0">
              <a:latin typeface="+mj-lt"/>
              <a:cs typeface="Times New Roman"/>
            </a:endParaRPr>
          </a:p>
          <a:p>
            <a:pPr marL="20320"/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Las llamadas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a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funciones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suelen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tener el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siguiente</a:t>
            </a:r>
            <a:r>
              <a:rPr sz="16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aspecto:</a:t>
            </a:r>
            <a:endParaRPr sz="1600" dirty="0">
              <a:latin typeface="+mj-lt"/>
              <a:cs typeface="Verdana"/>
            </a:endParaRPr>
          </a:p>
          <a:p>
            <a:pPr>
              <a:spcBef>
                <a:spcPts val="20"/>
              </a:spcBef>
            </a:pPr>
            <a:endParaRPr sz="1600" dirty="0">
              <a:latin typeface="+mj-lt"/>
              <a:cs typeface="Times New Roman"/>
            </a:endParaRPr>
          </a:p>
          <a:p>
            <a:pPr marL="104139" algn="ctr"/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nombre(expr_1, expr_2, </a:t>
            </a:r>
            <a:r>
              <a:rPr sz="1600" i="1" spc="5" dirty="0">
                <a:solidFill>
                  <a:srgbClr val="323299"/>
                </a:solidFill>
                <a:latin typeface="+mj-lt"/>
                <a:cs typeface="Verdana"/>
              </a:rPr>
              <a:t>...,</a:t>
            </a:r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 expr_n)</a:t>
            </a:r>
            <a:endParaRPr sz="16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smtClean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smtClean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smtClean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smtClean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399489"/>
            <a:ext cx="9677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3105965" y="2150891"/>
            <a:ext cx="1219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4140329" y="1183674"/>
            <a:ext cx="114300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8300" y="1089368"/>
            <a:ext cx="49339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23182"/>
          <a:stretch>
            <a:fillRect/>
          </a:stretch>
        </p:blipFill>
        <p:spPr bwMode="auto">
          <a:xfrm>
            <a:off x="2881141" y="1155013"/>
            <a:ext cx="5076825" cy="558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8300" y="1187450"/>
            <a:ext cx="4724400" cy="594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7928609" cy="526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Otras </a:t>
            </a:r>
            <a:r>
              <a:rPr sz="1600" spc="365" dirty="0">
                <a:solidFill>
                  <a:srgbClr val="A50020"/>
                </a:solidFill>
                <a:latin typeface="Verdana"/>
                <a:cs typeface="Verdana"/>
              </a:rPr>
              <a:t>…</a:t>
            </a:r>
            <a:r>
              <a:rPr sz="1600" spc="-15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A50020"/>
                </a:solidFill>
                <a:latin typeface="Verdana"/>
                <a:cs typeface="Verdana"/>
              </a:rPr>
              <a:t>(inst/doc/changelog.txt)</a:t>
            </a:r>
            <a:endParaRPr sz="1600">
              <a:latin typeface="Verdana"/>
              <a:cs typeface="Verdana"/>
            </a:endParaRPr>
          </a:p>
          <a:p>
            <a:pPr marL="83820" marR="6771005">
              <a:lnSpc>
                <a:spcPts val="1670"/>
              </a:lnSpc>
              <a:spcBef>
                <a:spcPts val="98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v1.4-8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2007-05-2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  <a:p>
            <a:pPr marL="83820">
              <a:lnSpc>
                <a:spcPts val="1620"/>
              </a:lnSpc>
              <a:buChar char="-"/>
              <a:tabLst>
                <a:tab pos="22796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mvtnorm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required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(change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DESCRIPTION,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NAMESPACE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firstlib.R)</a:t>
            </a:r>
            <a:endParaRPr sz="1400">
              <a:latin typeface="Verdana"/>
              <a:cs typeface="Verdana"/>
            </a:endParaRPr>
          </a:p>
          <a:p>
            <a:pPr marL="83820" marR="519430">
              <a:lnSpc>
                <a:spcPts val="1680"/>
              </a:lnSpc>
              <a:spcBef>
                <a:spcPts val="50"/>
              </a:spcBef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new generic function maxstat (to compute asymptotic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values for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max-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statistic) and some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methods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20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 for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inspecting overdispersion due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population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substructure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(qqpval)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75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 for correcting the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values using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genomic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control</a:t>
            </a:r>
            <a:r>
              <a:rPr sz="1400" spc="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(GenomiControl)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75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example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the Rd file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for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odds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</a:t>
            </a:r>
            <a:endParaRPr sz="1400">
              <a:latin typeface="Verdana"/>
              <a:cs typeface="Verdana"/>
            </a:endParaRPr>
          </a:p>
          <a:p>
            <a:pPr marL="83820" marR="546735">
              <a:lnSpc>
                <a:spcPts val="1680"/>
              </a:lnSpc>
              <a:spcBef>
                <a:spcPts val="50"/>
              </a:spcBef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argument nIndiv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association.fit (to deal with genotypeRate properly).  association has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also been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changed (look for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'nSubject')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20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minor change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in the function snp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(when snp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applied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an object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of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class</a:t>
            </a:r>
            <a:r>
              <a:rPr sz="14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snp)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75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reference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of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SNPassoc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to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some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.Rd</a:t>
            </a:r>
            <a:r>
              <a:rPr sz="1400" spc="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files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-"/>
            </a:pPr>
            <a:endParaRPr sz="1450">
              <a:latin typeface="Times New Roman"/>
              <a:cs typeface="Times New Roman"/>
            </a:endParaRPr>
          </a:p>
          <a:p>
            <a:pPr marL="83820" marR="6771005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v1.4-7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2007-05-1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7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70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bug fixed: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overdominant returned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wrong levels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(thanks to Nicholas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Orr)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Font typeface="Verdana"/>
              <a:buChar char="-"/>
            </a:pPr>
            <a:endParaRPr sz="1450">
              <a:latin typeface="Times New Roman"/>
              <a:cs typeface="Times New Roman"/>
            </a:endParaRPr>
          </a:p>
          <a:p>
            <a:pPr marL="8382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2007-05-02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75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bug fixed: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[&lt;-.setupSNP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added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any variable as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new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SNP,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but could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covariate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75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bug fixed: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odds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returns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NA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 monomorphic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SNPs</a:t>
            </a:r>
            <a:endParaRPr sz="1400">
              <a:latin typeface="Verdana"/>
              <a:cs typeface="Verdana"/>
            </a:endParaRPr>
          </a:p>
          <a:p>
            <a:pPr marL="227329" indent="-143510">
              <a:lnSpc>
                <a:spcPts val="1675"/>
              </a:lnSpc>
              <a:buChar char="-"/>
              <a:tabLst>
                <a:tab pos="2279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bug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fixed: association.fit detected monomorphic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SNPs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that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were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not</a:t>
            </a:r>
            <a:r>
              <a:rPr sz="1400" spc="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so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4992370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Chequear la</a:t>
            </a:r>
            <a:r>
              <a:rPr sz="1600" spc="-19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CMD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check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lleva a cabo las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siguientes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verificaciones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7338" y="1833372"/>
            <a:ext cx="5472684" cy="4919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662175"/>
            <a:ext cx="644017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Chequear la</a:t>
            </a:r>
            <a:r>
              <a:rPr sz="1600" spc="-19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805180">
              <a:lnSpc>
                <a:spcPct val="100000"/>
              </a:lnSpc>
            </a:pP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Ver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algunos</a:t>
            </a:r>
            <a:r>
              <a:rPr sz="18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errores</a:t>
            </a:r>
            <a:endParaRPr sz="1800" dirty="0">
              <a:latin typeface="Verdana"/>
              <a:cs typeface="Verdana"/>
            </a:endParaRPr>
          </a:p>
          <a:p>
            <a:pPr marL="1231265" indent="-184150">
              <a:lnSpc>
                <a:spcPct val="100000"/>
              </a:lnSpc>
              <a:buChar char="-"/>
              <a:tabLst>
                <a:tab pos="1231900" algn="l"/>
              </a:tabLst>
            </a:pP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no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cuadre el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.Rd con</a:t>
            </a:r>
            <a:r>
              <a:rPr sz="18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.R</a:t>
            </a:r>
            <a:endParaRPr sz="1800" dirty="0">
              <a:latin typeface="Verdana"/>
              <a:cs typeface="Verdana"/>
            </a:endParaRPr>
          </a:p>
          <a:p>
            <a:pPr marL="1231265" indent="-184150">
              <a:lnSpc>
                <a:spcPct val="100000"/>
              </a:lnSpc>
              <a:buChar char="-"/>
              <a:tabLst>
                <a:tab pos="1231900" algn="l"/>
              </a:tabLst>
            </a:pP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que haya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función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sin</a:t>
            </a:r>
            <a:r>
              <a:rPr sz="18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.Rd</a:t>
            </a:r>
            <a:endParaRPr sz="1800" dirty="0">
              <a:latin typeface="Verdana"/>
              <a:cs typeface="Verdana"/>
            </a:endParaRPr>
          </a:p>
          <a:p>
            <a:pPr marL="1231265" indent="-184150">
              <a:lnSpc>
                <a:spcPct val="100000"/>
              </a:lnSpc>
              <a:spcBef>
                <a:spcPts val="10"/>
              </a:spcBef>
              <a:buChar char="-"/>
              <a:tabLst>
                <a:tab pos="1231900" algn="l"/>
              </a:tabLst>
            </a:pPr>
            <a:r>
              <a:rPr lang="es-ES"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sz="1800" spc="-5" dirty="0" err="1" smtClean="0">
                <a:solidFill>
                  <a:srgbClr val="323299"/>
                </a:solidFill>
                <a:latin typeface="Verdana"/>
                <a:cs typeface="Verdana"/>
              </a:rPr>
              <a:t>onsistencia</a:t>
            </a:r>
            <a:r>
              <a:rPr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funciones genéricas </a:t>
            </a:r>
            <a:r>
              <a:rPr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(</a:t>
            </a:r>
            <a:r>
              <a:rPr lang="es-ES"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el primer argumento de ‘</a:t>
            </a:r>
            <a:r>
              <a:rPr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summary</a:t>
            </a:r>
            <a:r>
              <a:rPr lang="es-ES"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'</a:t>
            </a:r>
            <a:r>
              <a:rPr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es</a:t>
            </a:r>
            <a:r>
              <a:rPr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x y no</a:t>
            </a:r>
            <a:r>
              <a:rPr sz="18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800" spc="-40" dirty="0" smtClean="0">
                <a:solidFill>
                  <a:srgbClr val="323299"/>
                </a:solidFill>
                <a:latin typeface="Verdana"/>
                <a:cs typeface="Verdana"/>
              </a:rPr>
              <a:t>'</a:t>
            </a:r>
            <a:r>
              <a:rPr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object</a:t>
            </a:r>
            <a:r>
              <a:rPr lang="es-ES"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'</a:t>
            </a:r>
            <a:r>
              <a:rPr sz="1800" spc="-5" dirty="0" smtClean="0">
                <a:solidFill>
                  <a:srgbClr val="323299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1231265" indent="-184150">
              <a:lnSpc>
                <a:spcPct val="100000"/>
              </a:lnSpc>
              <a:buChar char="-"/>
              <a:tabLst>
                <a:tab pos="1231900" algn="l"/>
              </a:tabLst>
            </a:pP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métodos en</a:t>
            </a:r>
            <a:r>
              <a:rPr sz="18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.Rd</a:t>
            </a:r>
            <a:endParaRPr sz="1800" dirty="0">
              <a:latin typeface="Verdana"/>
              <a:cs typeface="Verdana"/>
            </a:endParaRPr>
          </a:p>
          <a:p>
            <a:pPr marL="1231265" indent="-184150">
              <a:lnSpc>
                <a:spcPct val="100000"/>
              </a:lnSpc>
              <a:buChar char="-"/>
              <a:tabLst>
                <a:tab pos="1231900" algn="l"/>
              </a:tabLst>
            </a:pP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petar</a:t>
            </a:r>
            <a:r>
              <a:rPr sz="18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ejemplos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8051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Ver</a:t>
            </a:r>
            <a:r>
              <a:rPr sz="18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lmPackage.Rcheck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5380868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Crear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una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r>
              <a:rPr sz="1600" spc="-29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(.</a:t>
            </a:r>
            <a:r>
              <a:rPr sz="1600" spc="90" dirty="0" err="1">
                <a:solidFill>
                  <a:srgbClr val="A50020"/>
                </a:solidFill>
                <a:latin typeface="Verdana"/>
                <a:cs typeface="Verdana"/>
              </a:rPr>
              <a:t>tar.gz</a:t>
            </a:r>
            <a:r>
              <a:rPr sz="1600" spc="90" dirty="0" smtClean="0">
                <a:solidFill>
                  <a:srgbClr val="A50020"/>
                </a:solidFill>
                <a:latin typeface="Verdana"/>
                <a:cs typeface="Verdana"/>
              </a:rPr>
              <a:t>)</a:t>
            </a:r>
            <a:r>
              <a:rPr lang="es-ES" sz="1600" spc="90" dirty="0" smtClean="0">
                <a:solidFill>
                  <a:srgbClr val="A50020"/>
                </a:solidFill>
                <a:latin typeface="Verdana"/>
                <a:cs typeface="Verdana"/>
              </a:rPr>
              <a:t> desde la consola </a:t>
            </a:r>
            <a:endParaRPr sz="1600" dirty="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CMD</a:t>
            </a:r>
            <a:r>
              <a:rPr sz="14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build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2894" y="1978151"/>
            <a:ext cx="6408420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6076" y="6213345"/>
            <a:ext cx="3606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Ejecutar: </a:t>
            </a:r>
            <a:r>
              <a:rPr sz="1800" dirty="0">
                <a:latin typeface="Arial"/>
                <a:cs typeface="Arial"/>
              </a:rPr>
              <a:t>R CMD </a:t>
            </a:r>
            <a:r>
              <a:rPr sz="1800" spc="-5" dirty="0">
                <a:latin typeface="Arial"/>
                <a:cs typeface="Arial"/>
              </a:rPr>
              <a:t>build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lm</a:t>
            </a:r>
            <a:r>
              <a:rPr lang="es-ES" sz="1800" spc="-5" dirty="0" err="1" smtClean="0">
                <a:latin typeface="Arial"/>
                <a:cs typeface="Arial"/>
              </a:rPr>
              <a:t>ModFinal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Curso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R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avanzado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6828668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Crear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una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para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50" dirty="0">
                <a:solidFill>
                  <a:srgbClr val="A50020"/>
                </a:solidFill>
                <a:latin typeface="Verdana"/>
                <a:cs typeface="Verdana"/>
              </a:rPr>
              <a:t>Windows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(.zip</a:t>
            </a:r>
            <a:r>
              <a:rPr sz="1600" spc="100" dirty="0" smtClean="0">
                <a:solidFill>
                  <a:srgbClr val="A50020"/>
                </a:solidFill>
                <a:latin typeface="Verdana"/>
                <a:cs typeface="Verdana"/>
              </a:rPr>
              <a:t>)</a:t>
            </a:r>
            <a:r>
              <a:rPr lang="es-ES" sz="1600" spc="100" dirty="0" smtClean="0">
                <a:solidFill>
                  <a:srgbClr val="A50020"/>
                </a:solidFill>
                <a:latin typeface="Verdana"/>
                <a:cs typeface="Verdana"/>
              </a:rPr>
              <a:t> desde la consola </a:t>
            </a:r>
            <a:endParaRPr sz="1600" dirty="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CMD build</a:t>
            </a:r>
            <a:r>
              <a:rPr sz="1400" spc="-114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-binary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12" y="6537957"/>
            <a:ext cx="4368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Ejecutar: </a:t>
            </a:r>
            <a:r>
              <a:rPr sz="1800" dirty="0">
                <a:latin typeface="Arial"/>
                <a:cs typeface="Arial"/>
              </a:rPr>
              <a:t>R CMD </a:t>
            </a:r>
            <a:r>
              <a:rPr sz="1800" spc="-5" dirty="0">
                <a:latin typeface="Arial"/>
                <a:cs typeface="Arial"/>
              </a:rPr>
              <a:t>build -binary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lang="es-ES" spc="-5" dirty="0" err="1" smtClean="0">
                <a:latin typeface="Arial"/>
                <a:cs typeface="Arial"/>
              </a:rPr>
              <a:t>lmModFinal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8966" y="1761744"/>
            <a:ext cx="5615940" cy="467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797050"/>
            <a:ext cx="7772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Curso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R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avanzado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86574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1600" spc="95" dirty="0" smtClean="0">
                <a:solidFill>
                  <a:srgbClr val="A50020"/>
                </a:solidFill>
                <a:latin typeface="Verdana"/>
                <a:cs typeface="Verdana"/>
              </a:rPr>
              <a:t>Testar (</a:t>
            </a:r>
            <a:r>
              <a:rPr lang="es-ES" sz="1600" spc="95" dirty="0" err="1" smtClean="0">
                <a:solidFill>
                  <a:srgbClr val="A50020"/>
                </a:solidFill>
                <a:latin typeface="Verdana"/>
                <a:cs typeface="Verdana"/>
              </a:rPr>
              <a:t>check</a:t>
            </a:r>
            <a:r>
              <a:rPr lang="es-ES" sz="1600" spc="95" dirty="0" smtClean="0">
                <a:solidFill>
                  <a:srgbClr val="A50020"/>
                </a:solidFill>
                <a:latin typeface="Verdana"/>
                <a:cs typeface="Verdana"/>
              </a:rPr>
              <a:t>) </a:t>
            </a:r>
            <a:r>
              <a:rPr sz="1600" spc="114" dirty="0" err="1" smtClean="0">
                <a:solidFill>
                  <a:srgbClr val="A50020"/>
                </a:solidFill>
                <a:latin typeface="Verdana"/>
                <a:cs typeface="Verdana"/>
              </a:rPr>
              <a:t>una</a:t>
            </a:r>
            <a:r>
              <a:rPr sz="1600" spc="-5" dirty="0" smtClean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 err="1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lang="es-ES" sz="1600" spc="110" dirty="0" smtClean="0">
                <a:solidFill>
                  <a:srgbClr val="A50020"/>
                </a:solidFill>
                <a:latin typeface="Verdana"/>
                <a:cs typeface="Verdana"/>
              </a:rPr>
              <a:t>desde </a:t>
            </a:r>
            <a:r>
              <a:rPr lang="es-ES" sz="1600" spc="110" dirty="0" err="1" smtClean="0">
                <a:solidFill>
                  <a:srgbClr val="A50020"/>
                </a:solidFill>
                <a:latin typeface="Verdana"/>
                <a:cs typeface="Verdana"/>
              </a:rPr>
              <a:t>RStudio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6261100" y="5073650"/>
            <a:ext cx="1447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6870700" y="2482850"/>
            <a:ext cx="990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7404100" y="1720850"/>
            <a:ext cx="2286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7785100" y="4997450"/>
            <a:ext cx="15240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9309100" y="4692650"/>
            <a:ext cx="101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1º Abrir</a:t>
            </a:r>
          </a:p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327900" y="126365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2º Ir a </a:t>
            </a:r>
            <a:r>
              <a:rPr lang="es-ES" dirty="0" err="1" smtClean="0"/>
              <a:t>Build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7937500" y="2254250"/>
            <a:ext cx="13716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9232900" y="202565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3º </a:t>
            </a:r>
            <a:r>
              <a:rPr lang="es-ES" dirty="0" err="1" smtClean="0"/>
              <a:t>check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618220" cy="5003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Un</a:t>
            </a:r>
            <a:r>
              <a:rPr sz="1600" spc="-3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simple.</a:t>
            </a:r>
            <a:endParaRPr sz="1600" dirty="0">
              <a:latin typeface="Verdana"/>
              <a:cs typeface="Verdana"/>
            </a:endParaRPr>
          </a:p>
          <a:p>
            <a:pPr marL="83820" marR="5080">
              <a:lnSpc>
                <a:spcPct val="100200"/>
              </a:lnSpc>
              <a:spcBef>
                <a:spcPts val="919"/>
              </a:spcBef>
            </a:pP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Vamos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 crear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función que,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dados los tres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coeficientes (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, </a:t>
            </a:r>
            <a:r>
              <a:rPr sz="1600" i="1" dirty="0">
                <a:solidFill>
                  <a:srgbClr val="323299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, </a:t>
            </a:r>
            <a:r>
              <a:rPr sz="1600" i="1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)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una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ecuación de segundo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grado, 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ax</a:t>
            </a:r>
            <a:r>
              <a:rPr sz="1650" i="1" spc="-7" baseline="25252" dirty="0">
                <a:solidFill>
                  <a:srgbClr val="323299"/>
                </a:solidFill>
                <a:latin typeface="Verdana"/>
                <a:cs typeface="Verdana"/>
              </a:rPr>
              <a:t>2 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+ bx + c = 0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, nos devuelva las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soluciones,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si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existen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conjunto 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reales. Recordemos que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la fórmula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para encontrar las  dos soluciones</a:t>
            </a:r>
            <a:r>
              <a:rPr sz="16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es: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718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x =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(-b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±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√(b</a:t>
            </a:r>
            <a:r>
              <a:rPr sz="1650" baseline="25252" dirty="0">
                <a:solidFill>
                  <a:srgbClr val="323299"/>
                </a:solidFill>
                <a:latin typeface="Verdana"/>
                <a:cs typeface="Verdana"/>
              </a:rPr>
              <a:t>2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– 4ac)) /</a:t>
            </a:r>
            <a:r>
              <a:rPr sz="1600" spc="1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2a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Cabecera de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la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función: le damos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un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nombre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definimos los tres</a:t>
            </a:r>
            <a:r>
              <a:rPr sz="1200" spc="1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parámetros</a:t>
            </a:r>
            <a:endParaRPr sz="1200" dirty="0">
              <a:latin typeface="Verdana"/>
              <a:cs typeface="Verdana"/>
            </a:endParaRPr>
          </a:p>
          <a:p>
            <a:pPr marL="83820">
              <a:lnSpc>
                <a:spcPts val="1435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Como vamos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utilizar más de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una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instrucción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para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programar la función, ya añadimos con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la llave el</a:t>
            </a:r>
            <a:r>
              <a:rPr sz="1200" spc="17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Verdana"/>
                <a:cs typeface="Verdana"/>
              </a:rPr>
              <a:t>inicio</a:t>
            </a:r>
            <a:endParaRPr sz="1200" dirty="0">
              <a:latin typeface="Verdana"/>
              <a:cs typeface="Verdana"/>
            </a:endParaRPr>
          </a:p>
          <a:p>
            <a:pPr marL="83820" marR="6177280">
              <a:lnSpc>
                <a:spcPts val="1440"/>
              </a:lnSpc>
              <a:spcBef>
                <a:spcPts val="40"/>
              </a:spcBef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del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grupo de instrucciones 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ec_grado2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function(a, b,</a:t>
            </a:r>
            <a:r>
              <a:rPr sz="12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c)</a:t>
            </a:r>
            <a:endParaRPr sz="1200" dirty="0">
              <a:latin typeface="Verdana"/>
              <a:cs typeface="Verdana"/>
            </a:endParaRPr>
          </a:p>
          <a:p>
            <a:pPr marL="83820">
              <a:lnSpc>
                <a:spcPts val="139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200" dirty="0">
              <a:latin typeface="Verdana"/>
              <a:cs typeface="Verdana"/>
            </a:endParaRPr>
          </a:p>
          <a:p>
            <a:pPr marL="299085" marR="5011420">
              <a:lnSpc>
                <a:spcPct val="100000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Calculamos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el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discriminante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(b^2 –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4ac) 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disc </a:t>
            </a:r>
            <a:r>
              <a:rPr sz="1200" spc="5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2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(b^2)-(4*a*c)</a:t>
            </a:r>
            <a:endParaRPr sz="1200" dirty="0">
              <a:latin typeface="Verdana"/>
              <a:cs typeface="Verdana"/>
            </a:endParaRPr>
          </a:p>
          <a:p>
            <a:pPr marL="299085">
              <a:lnSpc>
                <a:spcPts val="1430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Primera</a:t>
            </a:r>
            <a:r>
              <a:rPr sz="1200" spc="-5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solución</a:t>
            </a:r>
            <a:endParaRPr sz="12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sol1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(-b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+</a:t>
            </a:r>
            <a:r>
              <a:rPr sz="1200" spc="-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sqrt(disc))/(2*a)</a:t>
            </a:r>
            <a:endParaRPr sz="12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Segunda</a:t>
            </a:r>
            <a:r>
              <a:rPr sz="1200" spc="-5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solución</a:t>
            </a:r>
            <a:endParaRPr sz="12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sol2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(-b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-</a:t>
            </a:r>
            <a:r>
              <a:rPr sz="1200" spc="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sqrt(disc))/(2*a)</a:t>
            </a:r>
            <a:endParaRPr sz="1200" dirty="0">
              <a:latin typeface="Verdana"/>
              <a:cs typeface="Verdana"/>
            </a:endParaRPr>
          </a:p>
          <a:p>
            <a:pPr marL="299085">
              <a:lnSpc>
                <a:spcPts val="1435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Devolvemos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un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vector con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las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dos soluciones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y cerramos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la llave para indicar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el final del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grupo</a:t>
            </a:r>
            <a:r>
              <a:rPr sz="1200" spc="7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de</a:t>
            </a:r>
            <a:endParaRPr sz="1200" dirty="0">
              <a:latin typeface="Verdana"/>
              <a:cs typeface="Verdana"/>
            </a:endParaRPr>
          </a:p>
          <a:p>
            <a:pPr marL="299085" marR="5395595">
              <a:lnSpc>
                <a:spcPts val="1440"/>
              </a:lnSpc>
              <a:spcBef>
                <a:spcPts val="40"/>
              </a:spcBef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instrucciones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que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forman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la </a:t>
            </a:r>
            <a:r>
              <a:rPr sz="1200" spc="-5" dirty="0" err="1">
                <a:solidFill>
                  <a:srgbClr val="7F7F7F"/>
                </a:solidFill>
                <a:latin typeface="Verdana"/>
                <a:cs typeface="Verdana"/>
              </a:rPr>
              <a:t>función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lang="es-ES" sz="1200" spc="-5" dirty="0" err="1" smtClean="0">
                <a:solidFill>
                  <a:srgbClr val="323299"/>
                </a:solidFill>
                <a:latin typeface="Verdana"/>
                <a:cs typeface="Verdana"/>
              </a:rPr>
              <a:t>ans</a:t>
            </a:r>
            <a:r>
              <a:rPr lang="es-ES" sz="1200" spc="-5" dirty="0" smtClean="0">
                <a:solidFill>
                  <a:srgbClr val="323299"/>
                </a:solidFill>
                <a:latin typeface="Verdana"/>
                <a:cs typeface="Verdana"/>
              </a:rPr>
              <a:t> &lt;- </a:t>
            </a:r>
            <a:r>
              <a:rPr sz="1200" spc="-5" dirty="0" smtClean="0">
                <a:solidFill>
                  <a:srgbClr val="323299"/>
                </a:solidFill>
                <a:latin typeface="Verdana"/>
                <a:cs typeface="Verdana"/>
              </a:rPr>
              <a:t>c(sol1,sol2)</a:t>
            </a:r>
            <a:endParaRPr lang="es-ES" sz="1200" spc="-5" dirty="0" smtClean="0">
              <a:solidFill>
                <a:srgbClr val="323299"/>
              </a:solidFill>
              <a:latin typeface="Verdana"/>
              <a:cs typeface="Verdana"/>
            </a:endParaRPr>
          </a:p>
          <a:p>
            <a:pPr marL="299085" marR="5395595">
              <a:lnSpc>
                <a:spcPts val="1440"/>
              </a:lnSpc>
              <a:spcBef>
                <a:spcPts val="40"/>
              </a:spcBef>
            </a:pPr>
            <a:r>
              <a:rPr lang="es-ES" sz="1200" spc="-5" dirty="0" err="1" smtClean="0">
                <a:solidFill>
                  <a:srgbClr val="323299"/>
                </a:solidFill>
                <a:latin typeface="Verdana"/>
                <a:cs typeface="Verdana"/>
              </a:rPr>
              <a:t>ans</a:t>
            </a:r>
            <a:endParaRPr sz="1200" dirty="0">
              <a:latin typeface="Verdana"/>
              <a:cs typeface="Verdana"/>
            </a:endParaRPr>
          </a:p>
          <a:p>
            <a:pPr marL="83820">
              <a:lnSpc>
                <a:spcPts val="139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Curso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R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avanzado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86574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1600" spc="95" dirty="0" smtClean="0">
                <a:solidFill>
                  <a:srgbClr val="A50020"/>
                </a:solidFill>
                <a:latin typeface="Verdana"/>
                <a:cs typeface="Verdana"/>
              </a:rPr>
              <a:t>Compilar/</a:t>
            </a:r>
            <a:r>
              <a:rPr sz="1600" spc="95" dirty="0" smtClean="0">
                <a:solidFill>
                  <a:srgbClr val="A50020"/>
                </a:solidFill>
                <a:latin typeface="Verdana"/>
                <a:cs typeface="Verdana"/>
              </a:rPr>
              <a:t>C</a:t>
            </a:r>
            <a:r>
              <a:rPr lang="es-ES" sz="1600" spc="95" dirty="0" smtClean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600" spc="95" dirty="0" smtClean="0">
                <a:solidFill>
                  <a:srgbClr val="A50020"/>
                </a:solidFill>
                <a:latin typeface="Verdana"/>
                <a:cs typeface="Verdana"/>
              </a:rPr>
              <a:t>r</a:t>
            </a:r>
            <a:r>
              <a:rPr lang="es-ES" sz="1600" spc="95" dirty="0" smtClean="0">
                <a:solidFill>
                  <a:srgbClr val="A50020"/>
                </a:solidFill>
                <a:latin typeface="Verdana"/>
                <a:cs typeface="Verdana"/>
              </a:rPr>
              <a:t>gar</a:t>
            </a:r>
            <a:r>
              <a:rPr sz="1600" spc="-20" dirty="0" smtClean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una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 err="1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lang="es-ES" sz="1600" spc="110" dirty="0" smtClean="0">
                <a:solidFill>
                  <a:srgbClr val="A50020"/>
                </a:solidFill>
                <a:latin typeface="Verdana"/>
                <a:cs typeface="Verdana"/>
              </a:rPr>
              <a:t>desde </a:t>
            </a:r>
            <a:r>
              <a:rPr lang="es-ES" sz="1600" spc="110" dirty="0" err="1" smtClean="0">
                <a:solidFill>
                  <a:srgbClr val="A50020"/>
                </a:solidFill>
                <a:latin typeface="Verdana"/>
                <a:cs typeface="Verdana"/>
              </a:rPr>
              <a:t>RStudio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1949450"/>
            <a:ext cx="8001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Elipse"/>
          <p:cNvSpPr/>
          <p:nvPr/>
        </p:nvSpPr>
        <p:spPr>
          <a:xfrm>
            <a:off x="6126806" y="5342238"/>
            <a:ext cx="1447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6032500" y="2635250"/>
            <a:ext cx="1447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7404100" y="1873250"/>
            <a:ext cx="2286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7632700" y="4997450"/>
            <a:ext cx="16764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9309100" y="4692650"/>
            <a:ext cx="101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1º Abrir</a:t>
            </a:r>
          </a:p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579883" y="159560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2º Ir a </a:t>
            </a:r>
            <a:r>
              <a:rPr lang="es-ES" dirty="0" err="1" smtClean="0"/>
              <a:t>Build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7556500" y="2330450"/>
            <a:ext cx="16764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9232900" y="202565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3º </a:t>
            </a:r>
            <a:r>
              <a:rPr lang="es-ES" dirty="0" err="1" smtClean="0"/>
              <a:t>Build</a:t>
            </a:r>
            <a:r>
              <a:rPr lang="es-ES" dirty="0" smtClean="0"/>
              <a:t> &amp; </a:t>
            </a:r>
            <a:r>
              <a:rPr lang="es-ES" dirty="0" err="1" smtClean="0"/>
              <a:t>Reload</a:t>
            </a:r>
            <a:endParaRPr lang="es-E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554720" cy="501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Envío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CRAN</a:t>
            </a:r>
            <a:endParaRPr sz="1600">
              <a:latin typeface="Verdana"/>
              <a:cs typeface="Verdana"/>
            </a:endParaRPr>
          </a:p>
          <a:p>
            <a:pPr marL="83820" marR="711835">
              <a:lnSpc>
                <a:spcPct val="100000"/>
              </a:lnSpc>
              <a:spcBef>
                <a:spcPts val="919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CRAN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red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sitios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WWW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contienen el código distribuido y sus  distribuciones, especialmente los paquetes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600" spc="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83820" marR="5080">
              <a:lnSpc>
                <a:spcPct val="100299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Antes de someter un paquete ejecuta 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CMD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check para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verificar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paquete  se instalará y que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ejemplos funcionan, así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como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documentación está  completa y puede ser</a:t>
            </a:r>
            <a:r>
              <a:rPr sz="16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procesada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Crea el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‘.tar.gz’ mediante 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CMD</a:t>
            </a:r>
            <a:r>
              <a:rPr sz="16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build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83820" marR="907415">
              <a:lnSpc>
                <a:spcPct val="1006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Asegúrate que se puede ejecutar todo el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proceso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sólo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warnings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 entiendes y ten razones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no</a:t>
            </a:r>
            <a:r>
              <a:rPr sz="16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corregirlos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83820" marR="444500">
              <a:lnSpc>
                <a:spcPct val="100000"/>
              </a:lnSpc>
              <a:spcBef>
                <a:spcPts val="5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Después de testar todo esto, sube el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‘.tar.gz’ utilizando ‘anonymous’  como log-in y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tu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dirección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e-mail como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password</a:t>
            </a:r>
            <a:r>
              <a:rPr sz="1600" spc="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1912620">
              <a:lnSpc>
                <a:spcPct val="100000"/>
              </a:lnSpc>
            </a:pPr>
            <a:r>
              <a:rPr sz="1600" u="sng" spc="-5" dirty="0">
                <a:solidFill>
                  <a:srgbClr val="009999"/>
                </a:solidFill>
                <a:latin typeface="Verdana"/>
                <a:cs typeface="Verdana"/>
              </a:rPr>
              <a:t>ftp://cran.R-project.org/incoming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marR="567690">
              <a:lnSpc>
                <a:spcPct val="100299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envía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 mensaje a </a:t>
            </a:r>
            <a:r>
              <a:rPr sz="1600" u="sng" dirty="0">
                <a:solidFill>
                  <a:srgbClr val="009999"/>
                </a:solidFill>
                <a:latin typeface="Verdana"/>
                <a:cs typeface="Verdana"/>
                <a:hlinkClick r:id="rId2"/>
              </a:rPr>
              <a:t>cran@r-project.org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sobre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él.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‘mantainers’ 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CRAN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(principalmente Kurt Hornik) ejecutarán estos tests antes de ponerlo en el  repositorio</a:t>
            </a:r>
            <a:r>
              <a:rPr sz="16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principal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1900" y="2254250"/>
            <a:ext cx="79241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3200" b="1" spc="-5" dirty="0">
                <a:solidFill>
                  <a:srgbClr val="323299"/>
                </a:solidFill>
                <a:cs typeface="Arial"/>
              </a:rPr>
              <a:t>Ejercicio: </a:t>
            </a:r>
            <a:r>
              <a:rPr lang="es-ES" sz="3200" spc="-5" dirty="0" smtClean="0">
                <a:solidFill>
                  <a:srgbClr val="323299"/>
                </a:solidFill>
                <a:cs typeface="Arial"/>
              </a:rPr>
              <a:t>Hacer una </a:t>
            </a:r>
            <a:r>
              <a:rPr lang="es-ES" sz="3200" spc="-5" dirty="0" err="1" smtClean="0">
                <a:solidFill>
                  <a:srgbClr val="323299"/>
                </a:solidFill>
                <a:cs typeface="Arial"/>
              </a:rPr>
              <a:t>vignette</a:t>
            </a:r>
            <a:r>
              <a:rPr lang="es-ES" sz="3200" spc="-5" dirty="0" smtClean="0">
                <a:solidFill>
                  <a:srgbClr val="323299"/>
                </a:solidFill>
                <a:cs typeface="Arial"/>
              </a:rPr>
              <a:t> de la librería ‘</a:t>
            </a:r>
            <a:r>
              <a:rPr lang="es-ES" sz="3200" spc="-5" dirty="0" err="1" smtClean="0">
                <a:solidFill>
                  <a:srgbClr val="323299"/>
                </a:solidFill>
                <a:cs typeface="Arial"/>
              </a:rPr>
              <a:t>lmMod</a:t>
            </a:r>
            <a:r>
              <a:rPr lang="es-ES" sz="3200" spc="-5" dirty="0" smtClean="0">
                <a:solidFill>
                  <a:srgbClr val="323299"/>
                </a:solidFill>
                <a:cs typeface="Arial"/>
              </a:rPr>
              <a:t>’ (ver fichero </a:t>
            </a:r>
            <a:r>
              <a:rPr lang="es-ES" sz="3200" spc="-5" dirty="0" err="1" smtClean="0">
                <a:solidFill>
                  <a:srgbClr val="323299"/>
                </a:solidFill>
                <a:cs typeface="Arial"/>
              </a:rPr>
              <a:t>lmMod.Rnw</a:t>
            </a:r>
            <a:r>
              <a:rPr lang="es-ES" sz="3200" spc="-5" dirty="0" smtClean="0">
                <a:solidFill>
                  <a:srgbClr val="323299"/>
                </a:solidFill>
                <a:cs typeface="Arial"/>
              </a:rPr>
              <a:t>) usando </a:t>
            </a:r>
            <a:r>
              <a:rPr lang="es-ES" sz="3200" spc="-5" dirty="0" err="1" smtClean="0">
                <a:solidFill>
                  <a:srgbClr val="323299"/>
                </a:solidFill>
                <a:cs typeface="Arial"/>
              </a:rPr>
              <a:t>Markdown</a:t>
            </a:r>
            <a:endParaRPr sz="3200" dirty="0"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615680" cy="433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Definición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 nuevos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operadores</a:t>
            </a:r>
            <a:r>
              <a:rPr sz="1600" spc="-33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binarios.</a:t>
            </a:r>
            <a:endParaRPr sz="1600">
              <a:latin typeface="Verdana"/>
              <a:cs typeface="Verdana"/>
            </a:endParaRPr>
          </a:p>
          <a:p>
            <a:pPr marL="83820" marR="5080">
              <a:lnSpc>
                <a:spcPct val="100200"/>
              </a:lnSpc>
              <a:spcBef>
                <a:spcPts val="919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Para funciones que tengan exclusivamente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dos parámetros,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 permite definirlas de  manera que después se puedan llamar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600" u="sng" spc="-5" dirty="0">
                <a:solidFill>
                  <a:srgbClr val="323299"/>
                </a:solidFill>
                <a:latin typeface="Verdana"/>
                <a:cs typeface="Verdana"/>
              </a:rPr>
              <a:t>notación infija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, 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decir,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poniendo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 nombre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función entre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dos argumentos.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 ejemplo de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función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típicamente infija es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suma (escribimos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3+7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y no +(3,7) o</a:t>
            </a:r>
            <a:r>
              <a:rPr sz="1600" spc="1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suma(3,7)).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marR="3460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Para crear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función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notación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infija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simplemente tenemos que añadir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carácter % delante y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detrás del nombre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función. R ya interpretará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esta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manera que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tipo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función estamos</a:t>
            </a:r>
            <a:r>
              <a:rPr sz="1600" spc="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creando.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>
              <a:lnSpc>
                <a:spcPts val="1435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Vamos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crear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una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función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que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reciba dos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numeros y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devuelva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la </a:t>
            </a:r>
            <a:r>
              <a:rPr sz="1200" spc="-10" dirty="0">
                <a:solidFill>
                  <a:srgbClr val="7F7F7F"/>
                </a:solidFill>
                <a:latin typeface="Verdana"/>
                <a:cs typeface="Verdana"/>
              </a:rPr>
              <a:t>división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del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primero entre la suma de</a:t>
            </a:r>
            <a:r>
              <a:rPr sz="1200" spc="18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los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ts val="1435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dos multiplicado por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100.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Nótese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que es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obligatorio que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el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nombre de la función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vaya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entre</a:t>
            </a:r>
            <a:r>
              <a:rPr sz="1200" spc="15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Verdana"/>
                <a:cs typeface="Verdana"/>
              </a:rPr>
              <a:t>comillas.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"%porcentaje%"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function(a,b) </a:t>
            </a:r>
            <a:r>
              <a:rPr sz="1200" spc="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(a/(a+b))*100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Ejecutamos la</a:t>
            </a:r>
            <a:r>
              <a:rPr sz="1200" spc="-3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función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 4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%porcentaje%</a:t>
            </a:r>
            <a:r>
              <a:rPr sz="12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[1]</a:t>
            </a:r>
            <a:r>
              <a:rPr sz="12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40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83820" marR="32258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Algunos ejemplos de este tipo de funciones son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producto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matricial %*%, 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inclusión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listas</a:t>
            </a:r>
            <a:r>
              <a:rPr sz="16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%in%.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682990" cy="543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Nombres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argumentos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y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valores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por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defecto.</a:t>
            </a:r>
            <a:endParaRPr sz="1600">
              <a:latin typeface="Verdana"/>
              <a:cs typeface="Verdana"/>
            </a:endParaRPr>
          </a:p>
          <a:p>
            <a:pPr marL="83820" marR="46990">
              <a:lnSpc>
                <a:spcPct val="100200"/>
              </a:lnSpc>
              <a:spcBef>
                <a:spcPts val="919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Al contrario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gran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mayoría de lenguajes 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programación,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 permite colocar  los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argumentos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una llamada a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función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orden que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nosotros queramos.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poder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hacer esto tenemos que especificar para cada valor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llamada a qué  argumento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corresponde.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 caso que no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hagamos entonces 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sí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entenderá que  los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argumentos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llamada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están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 el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mismo orden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 que han sido  especificados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declaración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las</a:t>
            </a:r>
            <a:r>
              <a:rPr sz="1600" spc="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funciones.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1430"/>
              </a:spcBef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Vamos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estudiar los argumentos de la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función</a:t>
            </a:r>
            <a:r>
              <a:rPr sz="1200" spc="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7F7F7F"/>
                </a:solidFill>
                <a:latin typeface="Verdana"/>
                <a:cs typeface="Verdana"/>
              </a:rPr>
              <a:t>rnorm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2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args(rnorm)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function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(n, 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mean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= 0, 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sd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0000"/>
                </a:solidFill>
                <a:latin typeface="Verdana"/>
                <a:cs typeface="Verdana"/>
              </a:rPr>
              <a:t>1)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La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llamamos sin poner los nombres de los</a:t>
            </a:r>
            <a:r>
              <a:rPr sz="1200" spc="3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argumentos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2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rnorm(10,1,2)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Ahora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ponemos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los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nombres de los argumentos: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podemos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cambiar </a:t>
            </a:r>
            <a:r>
              <a:rPr sz="1200" spc="5" dirty="0">
                <a:solidFill>
                  <a:srgbClr val="7F7F7F"/>
                </a:solidFill>
                <a:latin typeface="Verdana"/>
                <a:cs typeface="Verdana"/>
              </a:rPr>
              <a:t>su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 orden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2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rnorm(sd=2,n=10,mean=1)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83820" marR="5080">
              <a:lnSpc>
                <a:spcPct val="100299"/>
              </a:lnSpc>
            </a:pP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Vemos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parámetros 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mean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600" i="1" dirty="0">
                <a:solidFill>
                  <a:srgbClr val="323299"/>
                </a:solidFill>
                <a:latin typeface="Verdana"/>
                <a:cs typeface="Verdana"/>
              </a:rPr>
              <a:t>sd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tienen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asociados valores por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defecto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(0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y 1  respectivamente). En este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caso,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si aceptamos estos valores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por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defecto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como los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deseados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ejecutar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función, podemos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obviarlos. Una vez prescindamos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parámetro,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sin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embargo,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deberemos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escribir el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nombre de todos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vengan  detrás de</a:t>
            </a:r>
            <a:r>
              <a:rPr sz="16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él.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1430"/>
              </a:spcBef>
            </a:pP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Prescindimos de cambiar </a:t>
            </a:r>
            <a:r>
              <a:rPr sz="1200" i="1" dirty="0">
                <a:solidFill>
                  <a:srgbClr val="7F7F7F"/>
                </a:solidFill>
                <a:latin typeface="Verdana"/>
                <a:cs typeface="Verdana"/>
              </a:rPr>
              <a:t>mean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, pero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tenemos que especificar que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el 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siguiente </a:t>
            </a:r>
            <a:r>
              <a:rPr sz="1200" dirty="0">
                <a:solidFill>
                  <a:srgbClr val="7F7F7F"/>
                </a:solidFill>
                <a:latin typeface="Verdana"/>
                <a:cs typeface="Verdana"/>
              </a:rPr>
              <a:t>es</a:t>
            </a:r>
            <a:r>
              <a:rPr sz="1200" spc="8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7F7F7F"/>
                </a:solidFill>
                <a:latin typeface="Verdana"/>
                <a:cs typeface="Verdana"/>
              </a:rPr>
              <a:t>sd</a:t>
            </a:r>
            <a:r>
              <a:rPr sz="1200" spc="-5" dirty="0">
                <a:solidFill>
                  <a:srgbClr val="7F7F7F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2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rnorm(10,sd=3)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59255"/>
            <a:ext cx="859853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Partes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importantes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una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t.test&lt;-function (x, y = NULL,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alternative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= c("two.sided", "less", "greater"),  mu = 0, paired = FALSE, var.equal = FALSE,</a:t>
            </a:r>
            <a:r>
              <a:rPr sz="1000" spc="3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conf.level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= 0.95,</a:t>
            </a:r>
            <a:r>
              <a:rPr sz="10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416" y="1902967"/>
            <a:ext cx="4864100" cy="290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alternative &lt;-</a:t>
            </a:r>
            <a:r>
              <a:rPr sz="1000" spc="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match.arg(alternative)</a:t>
            </a:r>
            <a:endParaRPr sz="1000">
              <a:latin typeface="Verdana"/>
              <a:cs typeface="Verdana"/>
            </a:endParaRPr>
          </a:p>
          <a:p>
            <a:pPr marL="190500" marR="1487170" indent="-178435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(!missing(mu) &amp;&amp; (length(mu) != 1 || is.na(mu)))  stop("'mu'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must </a:t>
            </a:r>
            <a:r>
              <a:rPr sz="1000" spc="5" dirty="0">
                <a:solidFill>
                  <a:srgbClr val="323299"/>
                </a:solidFill>
                <a:latin typeface="Verdana"/>
                <a:cs typeface="Verdana"/>
              </a:rPr>
              <a:t>be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single</a:t>
            </a: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number")</a:t>
            </a:r>
            <a:endParaRPr sz="1000">
              <a:latin typeface="Verdana"/>
              <a:cs typeface="Verdana"/>
            </a:endParaRPr>
          </a:p>
          <a:p>
            <a:pPr marL="190500" marR="5080" indent="-178435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(!missing(conf.level) &amp;&amp; (length(conf.level) != 1 || !is.finite(conf.level) ||  conf.level &lt; 0 || conf.level &gt;</a:t>
            </a:r>
            <a:r>
              <a:rPr sz="1000" spc="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1))</a:t>
            </a:r>
            <a:endParaRPr sz="1000">
              <a:latin typeface="Verdana"/>
              <a:cs typeface="Verdana"/>
            </a:endParaRPr>
          </a:p>
          <a:p>
            <a:pPr marL="12700" marR="715010" indent="1778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stop("'conf.level' must </a:t>
            </a:r>
            <a:r>
              <a:rPr sz="1000" spc="5" dirty="0">
                <a:solidFill>
                  <a:srgbClr val="323299"/>
                </a:solidFill>
                <a:latin typeface="Verdana"/>
                <a:cs typeface="Verdana"/>
              </a:rPr>
              <a:t>be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single number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between 0 and 1") 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(!is.null(y))</a:t>
            </a:r>
            <a:r>
              <a:rPr sz="10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000">
              <a:latin typeface="Verdana"/>
              <a:cs typeface="Verdana"/>
            </a:endParaRPr>
          </a:p>
          <a:p>
            <a:pPr marL="189230" marR="8001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dname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paste(deparse(substitute(x)), "and",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deparse(substitute(y)))  if</a:t>
            </a:r>
            <a:r>
              <a:rPr sz="10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(paired)</a:t>
            </a:r>
            <a:endParaRPr sz="1000">
              <a:latin typeface="Verdana"/>
              <a:cs typeface="Verdana"/>
            </a:endParaRPr>
          </a:p>
          <a:p>
            <a:pPr marL="190500" marR="2196465" indent="17653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xok &lt;- </a:t>
            </a: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yok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complete.cases(x, y)  else</a:t>
            </a:r>
            <a:r>
              <a:rPr sz="10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000">
              <a:latin typeface="Verdana"/>
              <a:cs typeface="Verdana"/>
            </a:endParaRPr>
          </a:p>
          <a:p>
            <a:pPr marL="36766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yok &lt;-</a:t>
            </a:r>
            <a:r>
              <a:rPr sz="10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!is.na(y)</a:t>
            </a:r>
            <a:endParaRPr sz="1000">
              <a:latin typeface="Verdana"/>
              <a:cs typeface="Verdana"/>
            </a:endParaRPr>
          </a:p>
          <a:p>
            <a:pPr marL="36766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xok &lt;-</a:t>
            </a:r>
            <a:r>
              <a:rPr sz="10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!is.na(x)</a:t>
            </a:r>
            <a:endParaRPr sz="10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y &lt;-</a:t>
            </a:r>
            <a:r>
              <a:rPr sz="10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y[yok]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else</a:t>
            </a:r>
            <a:r>
              <a:rPr sz="10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...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9415" y="5103366"/>
            <a:ext cx="4175125" cy="153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marR="3220085" indent="-177165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(is.null(y))</a:t>
            </a:r>
            <a:r>
              <a:rPr sz="10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{  </a:t>
            </a:r>
            <a:r>
              <a:rPr sz="1000" spc="5" dirty="0">
                <a:solidFill>
                  <a:srgbClr val="323299"/>
                </a:solidFill>
                <a:latin typeface="Verdana"/>
                <a:cs typeface="Verdana"/>
              </a:rPr>
              <a:t>df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nx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-</a:t>
            </a:r>
            <a:r>
              <a:rPr sz="1000" spc="-1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stderr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0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sqrt(vx/nx)</a:t>
            </a:r>
            <a:endParaRPr sz="1000">
              <a:latin typeface="Verdana"/>
              <a:cs typeface="Verdana"/>
            </a:endParaRPr>
          </a:p>
          <a:p>
            <a:pPr marL="368935" marR="779780" indent="-18034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(stderr &lt; 10 *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.Machine$double.eps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* abs(mx))  stop("data are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essentially</a:t>
            </a:r>
            <a:r>
              <a:rPr sz="1000" spc="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constant")</a:t>
            </a:r>
            <a:endParaRPr sz="10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tstat &lt;- (mx -</a:t>
            </a:r>
            <a:r>
              <a:rPr sz="10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mu)/stderr</a:t>
            </a:r>
            <a:endParaRPr sz="1000">
              <a:latin typeface="Verdana"/>
              <a:cs typeface="Verdana"/>
            </a:endParaRPr>
          </a:p>
          <a:p>
            <a:pPr marL="189230" marR="5080" indent="127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method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ifelse(paired, "Paired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t-test", "One Sample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t-test") 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names(estimate)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ifelse(paired, "mean of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the</a:t>
            </a:r>
            <a:r>
              <a:rPr sz="1000" spc="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differences",</a:t>
            </a:r>
            <a:endParaRPr sz="1000">
              <a:latin typeface="Verdana"/>
              <a:cs typeface="Verdana"/>
            </a:endParaRPr>
          </a:p>
          <a:p>
            <a:pPr marL="36893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"mean of</a:t>
            </a:r>
            <a:r>
              <a:rPr sz="10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x")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0097" y="3385310"/>
            <a:ext cx="19767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Control </a:t>
            </a:r>
            <a:r>
              <a:rPr sz="1400" b="1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400" b="1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argumentos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5990" y="5883653"/>
            <a:ext cx="136271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Arial"/>
                <a:cs typeface="Arial"/>
              </a:rPr>
              <a:t>t test </a:t>
            </a:r>
            <a:r>
              <a:rPr sz="1000" b="1" spc="-10" dirty="0">
                <a:solidFill>
                  <a:srgbClr val="7F7F7F"/>
                </a:solidFill>
                <a:latin typeface="Arial"/>
                <a:cs typeface="Arial"/>
              </a:rPr>
              <a:t>caso</a:t>
            </a:r>
            <a:r>
              <a:rPr sz="10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7F7F7F"/>
                </a:solidFill>
                <a:latin typeface="Arial"/>
                <a:cs typeface="Arial"/>
              </a:rPr>
              <a:t>univariante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5833" y="5834377"/>
            <a:ext cx="668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á</a:t>
            </a:r>
            <a:r>
              <a:rPr sz="1400" b="1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400" b="1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0162" y="1978151"/>
            <a:ext cx="215265" cy="3095625"/>
          </a:xfrm>
          <a:custGeom>
            <a:avLst/>
            <a:gdLst/>
            <a:ahLst/>
            <a:cxnLst/>
            <a:rect l="l" t="t" r="r" b="b"/>
            <a:pathLst>
              <a:path w="215264" h="3095625">
                <a:moveTo>
                  <a:pt x="0" y="0"/>
                </a:moveTo>
                <a:lnTo>
                  <a:pt x="54073" y="35277"/>
                </a:lnTo>
                <a:lnTo>
                  <a:pt x="75628" y="75628"/>
                </a:lnTo>
                <a:lnTo>
                  <a:pt x="92230" y="127790"/>
                </a:lnTo>
                <a:lnTo>
                  <a:pt x="102905" y="189265"/>
                </a:lnTo>
                <a:lnTo>
                  <a:pt x="106679" y="257555"/>
                </a:lnTo>
                <a:lnTo>
                  <a:pt x="106679" y="1289303"/>
                </a:lnTo>
                <a:lnTo>
                  <a:pt x="110567" y="1358123"/>
                </a:lnTo>
                <a:lnTo>
                  <a:pt x="121524" y="1419747"/>
                </a:lnTo>
                <a:lnTo>
                  <a:pt x="138493" y="1471802"/>
                </a:lnTo>
                <a:lnTo>
                  <a:pt x="160415" y="1511920"/>
                </a:lnTo>
                <a:lnTo>
                  <a:pt x="214883" y="1546859"/>
                </a:lnTo>
                <a:lnTo>
                  <a:pt x="186231" y="1556102"/>
                </a:lnTo>
                <a:lnTo>
                  <a:pt x="138493" y="1622678"/>
                </a:lnTo>
                <a:lnTo>
                  <a:pt x="121524" y="1675101"/>
                </a:lnTo>
                <a:lnTo>
                  <a:pt x="110567" y="1737007"/>
                </a:lnTo>
                <a:lnTo>
                  <a:pt x="106679" y="1805939"/>
                </a:lnTo>
                <a:lnTo>
                  <a:pt x="106679" y="2837687"/>
                </a:lnTo>
                <a:lnTo>
                  <a:pt x="102905" y="2905978"/>
                </a:lnTo>
                <a:lnTo>
                  <a:pt x="92230" y="2967453"/>
                </a:lnTo>
                <a:lnTo>
                  <a:pt x="75628" y="3019615"/>
                </a:lnTo>
                <a:lnTo>
                  <a:pt x="54073" y="3059966"/>
                </a:lnTo>
                <a:lnTo>
                  <a:pt x="28539" y="3086008"/>
                </a:lnTo>
                <a:lnTo>
                  <a:pt x="0" y="3095243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93354" y="1801875"/>
            <a:ext cx="22250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Parámetros </a:t>
            </a:r>
            <a:r>
              <a:rPr sz="14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4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F7F7F"/>
                </a:solidFill>
                <a:latin typeface="Arial"/>
                <a:cs typeface="Arial"/>
              </a:rPr>
              <a:t>argumentos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92542" y="1656588"/>
            <a:ext cx="4398645" cy="254635"/>
          </a:xfrm>
          <a:custGeom>
            <a:avLst/>
            <a:gdLst/>
            <a:ahLst/>
            <a:cxnLst/>
            <a:rect l="l" t="t" r="r" b="b"/>
            <a:pathLst>
              <a:path w="4398645" h="254635">
                <a:moveTo>
                  <a:pt x="79247" y="0"/>
                </a:moveTo>
                <a:lnTo>
                  <a:pt x="0" y="33527"/>
                </a:lnTo>
                <a:lnTo>
                  <a:pt x="59435" y="67491"/>
                </a:lnTo>
                <a:lnTo>
                  <a:pt x="59435" y="36575"/>
                </a:lnTo>
                <a:lnTo>
                  <a:pt x="60959" y="33527"/>
                </a:lnTo>
                <a:lnTo>
                  <a:pt x="64007" y="32003"/>
                </a:lnTo>
                <a:lnTo>
                  <a:pt x="77288" y="32658"/>
                </a:lnTo>
                <a:lnTo>
                  <a:pt x="79247" y="0"/>
                </a:lnTo>
                <a:close/>
              </a:path>
              <a:path w="4398645" h="254635">
                <a:moveTo>
                  <a:pt x="77288" y="32658"/>
                </a:moveTo>
                <a:lnTo>
                  <a:pt x="64007" y="32003"/>
                </a:lnTo>
                <a:lnTo>
                  <a:pt x="60959" y="33527"/>
                </a:lnTo>
                <a:lnTo>
                  <a:pt x="59435" y="36575"/>
                </a:lnTo>
                <a:lnTo>
                  <a:pt x="60959" y="39623"/>
                </a:lnTo>
                <a:lnTo>
                  <a:pt x="64007" y="41147"/>
                </a:lnTo>
                <a:lnTo>
                  <a:pt x="76741" y="41775"/>
                </a:lnTo>
                <a:lnTo>
                  <a:pt x="77288" y="32658"/>
                </a:lnTo>
                <a:close/>
              </a:path>
              <a:path w="4398645" h="254635">
                <a:moveTo>
                  <a:pt x="76741" y="41775"/>
                </a:moveTo>
                <a:lnTo>
                  <a:pt x="64007" y="41147"/>
                </a:lnTo>
                <a:lnTo>
                  <a:pt x="60959" y="39623"/>
                </a:lnTo>
                <a:lnTo>
                  <a:pt x="59435" y="36575"/>
                </a:lnTo>
                <a:lnTo>
                  <a:pt x="59435" y="67491"/>
                </a:lnTo>
                <a:lnTo>
                  <a:pt x="74675" y="76199"/>
                </a:lnTo>
                <a:lnTo>
                  <a:pt x="76741" y="41775"/>
                </a:lnTo>
                <a:close/>
              </a:path>
              <a:path w="4398645" h="254635">
                <a:moveTo>
                  <a:pt x="4398263" y="249935"/>
                </a:moveTo>
                <a:lnTo>
                  <a:pt x="4396739" y="246887"/>
                </a:lnTo>
                <a:lnTo>
                  <a:pt x="4393691" y="245363"/>
                </a:lnTo>
                <a:lnTo>
                  <a:pt x="77288" y="32658"/>
                </a:lnTo>
                <a:lnTo>
                  <a:pt x="76741" y="41775"/>
                </a:lnTo>
                <a:lnTo>
                  <a:pt x="4393691" y="254507"/>
                </a:lnTo>
                <a:lnTo>
                  <a:pt x="4396739" y="252983"/>
                </a:lnTo>
                <a:lnTo>
                  <a:pt x="4398263" y="24993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8794" y="1586483"/>
            <a:ext cx="2310765" cy="251460"/>
          </a:xfrm>
          <a:custGeom>
            <a:avLst/>
            <a:gdLst/>
            <a:ahLst/>
            <a:cxnLst/>
            <a:rect l="l" t="t" r="r" b="b"/>
            <a:pathLst>
              <a:path w="2310765" h="251460">
                <a:moveTo>
                  <a:pt x="80771" y="0"/>
                </a:moveTo>
                <a:lnTo>
                  <a:pt x="0" y="30479"/>
                </a:lnTo>
                <a:lnTo>
                  <a:pt x="59435" y="67627"/>
                </a:lnTo>
                <a:lnTo>
                  <a:pt x="59435" y="36575"/>
                </a:lnTo>
                <a:lnTo>
                  <a:pt x="60959" y="33527"/>
                </a:lnTo>
                <a:lnTo>
                  <a:pt x="64007" y="32003"/>
                </a:lnTo>
                <a:lnTo>
                  <a:pt x="77445" y="33264"/>
                </a:lnTo>
                <a:lnTo>
                  <a:pt x="80771" y="0"/>
                </a:lnTo>
                <a:close/>
              </a:path>
              <a:path w="2310765" h="251460">
                <a:moveTo>
                  <a:pt x="77445" y="33264"/>
                </a:moveTo>
                <a:lnTo>
                  <a:pt x="64007" y="32003"/>
                </a:lnTo>
                <a:lnTo>
                  <a:pt x="60959" y="33527"/>
                </a:lnTo>
                <a:lnTo>
                  <a:pt x="59435" y="36575"/>
                </a:lnTo>
                <a:lnTo>
                  <a:pt x="60959" y="39623"/>
                </a:lnTo>
                <a:lnTo>
                  <a:pt x="64007" y="41147"/>
                </a:lnTo>
                <a:lnTo>
                  <a:pt x="76539" y="42323"/>
                </a:lnTo>
                <a:lnTo>
                  <a:pt x="77445" y="33264"/>
                </a:lnTo>
                <a:close/>
              </a:path>
              <a:path w="2310765" h="251460">
                <a:moveTo>
                  <a:pt x="76539" y="42323"/>
                </a:moveTo>
                <a:lnTo>
                  <a:pt x="64007" y="41147"/>
                </a:lnTo>
                <a:lnTo>
                  <a:pt x="60959" y="39623"/>
                </a:lnTo>
                <a:lnTo>
                  <a:pt x="59435" y="36575"/>
                </a:lnTo>
                <a:lnTo>
                  <a:pt x="59435" y="67627"/>
                </a:lnTo>
                <a:lnTo>
                  <a:pt x="73151" y="76199"/>
                </a:lnTo>
                <a:lnTo>
                  <a:pt x="76539" y="42323"/>
                </a:lnTo>
                <a:close/>
              </a:path>
              <a:path w="2310765" h="251460">
                <a:moveTo>
                  <a:pt x="2310383" y="246887"/>
                </a:moveTo>
                <a:lnTo>
                  <a:pt x="2308859" y="243839"/>
                </a:lnTo>
                <a:lnTo>
                  <a:pt x="2305811" y="242315"/>
                </a:lnTo>
                <a:lnTo>
                  <a:pt x="77445" y="33264"/>
                </a:lnTo>
                <a:lnTo>
                  <a:pt x="76539" y="42323"/>
                </a:lnTo>
                <a:lnTo>
                  <a:pt x="2305811" y="251459"/>
                </a:lnTo>
                <a:lnTo>
                  <a:pt x="2308859" y="249935"/>
                </a:lnTo>
                <a:lnTo>
                  <a:pt x="2310383" y="2468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5046" y="1604772"/>
            <a:ext cx="654050" cy="233679"/>
          </a:xfrm>
          <a:custGeom>
            <a:avLst/>
            <a:gdLst/>
            <a:ahLst/>
            <a:cxnLst/>
            <a:rect l="l" t="t" r="r" b="b"/>
            <a:pathLst>
              <a:path w="654050" h="233680">
                <a:moveTo>
                  <a:pt x="85343" y="0"/>
                </a:moveTo>
                <a:lnTo>
                  <a:pt x="0" y="12191"/>
                </a:lnTo>
                <a:lnTo>
                  <a:pt x="56387" y="68579"/>
                </a:lnTo>
                <a:lnTo>
                  <a:pt x="56387" y="30479"/>
                </a:lnTo>
                <a:lnTo>
                  <a:pt x="57911" y="28955"/>
                </a:lnTo>
                <a:lnTo>
                  <a:pt x="62483" y="27431"/>
                </a:lnTo>
                <a:lnTo>
                  <a:pt x="74825" y="31556"/>
                </a:lnTo>
                <a:lnTo>
                  <a:pt x="85343" y="0"/>
                </a:lnTo>
                <a:close/>
              </a:path>
              <a:path w="654050" h="233680">
                <a:moveTo>
                  <a:pt x="74825" y="31556"/>
                </a:moveTo>
                <a:lnTo>
                  <a:pt x="62483" y="27431"/>
                </a:lnTo>
                <a:lnTo>
                  <a:pt x="57911" y="28955"/>
                </a:lnTo>
                <a:lnTo>
                  <a:pt x="56387" y="30479"/>
                </a:lnTo>
                <a:lnTo>
                  <a:pt x="56387" y="35051"/>
                </a:lnTo>
                <a:lnTo>
                  <a:pt x="59435" y="36575"/>
                </a:lnTo>
                <a:lnTo>
                  <a:pt x="71777" y="40700"/>
                </a:lnTo>
                <a:lnTo>
                  <a:pt x="74825" y="31556"/>
                </a:lnTo>
                <a:close/>
              </a:path>
              <a:path w="654050" h="233680">
                <a:moveTo>
                  <a:pt x="71777" y="40700"/>
                </a:moveTo>
                <a:lnTo>
                  <a:pt x="59435" y="36575"/>
                </a:lnTo>
                <a:lnTo>
                  <a:pt x="56387" y="35051"/>
                </a:lnTo>
                <a:lnTo>
                  <a:pt x="56387" y="68579"/>
                </a:lnTo>
                <a:lnTo>
                  <a:pt x="60959" y="73151"/>
                </a:lnTo>
                <a:lnTo>
                  <a:pt x="71777" y="40700"/>
                </a:lnTo>
                <a:close/>
              </a:path>
              <a:path w="654050" h="233680">
                <a:moveTo>
                  <a:pt x="653795" y="230123"/>
                </a:moveTo>
                <a:lnTo>
                  <a:pt x="653795" y="227075"/>
                </a:lnTo>
                <a:lnTo>
                  <a:pt x="650747" y="224027"/>
                </a:lnTo>
                <a:lnTo>
                  <a:pt x="74825" y="31556"/>
                </a:lnTo>
                <a:lnTo>
                  <a:pt x="71777" y="40700"/>
                </a:lnTo>
                <a:lnTo>
                  <a:pt x="647699" y="233171"/>
                </a:lnTo>
                <a:lnTo>
                  <a:pt x="652271" y="233171"/>
                </a:lnTo>
                <a:lnTo>
                  <a:pt x="653795" y="23012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45898" y="1616963"/>
            <a:ext cx="292735" cy="220979"/>
          </a:xfrm>
          <a:custGeom>
            <a:avLst/>
            <a:gdLst/>
            <a:ahLst/>
            <a:cxnLst/>
            <a:rect l="l" t="t" r="r" b="b"/>
            <a:pathLst>
              <a:path w="292734" h="220980">
                <a:moveTo>
                  <a:pt x="83819" y="15239"/>
                </a:moveTo>
                <a:lnTo>
                  <a:pt x="0" y="0"/>
                </a:lnTo>
                <a:lnTo>
                  <a:pt x="38099" y="76199"/>
                </a:lnTo>
                <a:lnTo>
                  <a:pt x="47243" y="64007"/>
                </a:lnTo>
                <a:lnTo>
                  <a:pt x="47243" y="35051"/>
                </a:lnTo>
                <a:lnTo>
                  <a:pt x="50291" y="33527"/>
                </a:lnTo>
                <a:lnTo>
                  <a:pt x="53339" y="35051"/>
                </a:lnTo>
                <a:lnTo>
                  <a:pt x="63368" y="42508"/>
                </a:lnTo>
                <a:lnTo>
                  <a:pt x="83819" y="15239"/>
                </a:lnTo>
                <a:close/>
              </a:path>
              <a:path w="292734" h="220980">
                <a:moveTo>
                  <a:pt x="63368" y="42508"/>
                </a:moveTo>
                <a:lnTo>
                  <a:pt x="53339" y="35051"/>
                </a:lnTo>
                <a:lnTo>
                  <a:pt x="50291" y="33527"/>
                </a:lnTo>
                <a:lnTo>
                  <a:pt x="47243" y="35051"/>
                </a:lnTo>
                <a:lnTo>
                  <a:pt x="47243" y="39623"/>
                </a:lnTo>
                <a:lnTo>
                  <a:pt x="48767" y="42671"/>
                </a:lnTo>
                <a:lnTo>
                  <a:pt x="58041" y="49611"/>
                </a:lnTo>
                <a:lnTo>
                  <a:pt x="63368" y="42508"/>
                </a:lnTo>
                <a:close/>
              </a:path>
              <a:path w="292734" h="220980">
                <a:moveTo>
                  <a:pt x="58041" y="49611"/>
                </a:moveTo>
                <a:lnTo>
                  <a:pt x="48767" y="42671"/>
                </a:lnTo>
                <a:lnTo>
                  <a:pt x="47243" y="39623"/>
                </a:lnTo>
                <a:lnTo>
                  <a:pt x="47243" y="64007"/>
                </a:lnTo>
                <a:lnTo>
                  <a:pt x="58041" y="49611"/>
                </a:lnTo>
                <a:close/>
              </a:path>
              <a:path w="292734" h="220980">
                <a:moveTo>
                  <a:pt x="292607" y="214883"/>
                </a:moveTo>
                <a:lnTo>
                  <a:pt x="291083" y="211835"/>
                </a:lnTo>
                <a:lnTo>
                  <a:pt x="63368" y="42508"/>
                </a:lnTo>
                <a:lnTo>
                  <a:pt x="58041" y="49611"/>
                </a:lnTo>
                <a:lnTo>
                  <a:pt x="284987" y="219455"/>
                </a:lnTo>
                <a:lnTo>
                  <a:pt x="288035" y="220979"/>
                </a:lnTo>
                <a:lnTo>
                  <a:pt x="291083" y="219455"/>
                </a:lnTo>
                <a:lnTo>
                  <a:pt x="292607" y="21488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7398" y="1616963"/>
            <a:ext cx="365760" cy="220979"/>
          </a:xfrm>
          <a:custGeom>
            <a:avLst/>
            <a:gdLst/>
            <a:ahLst/>
            <a:cxnLst/>
            <a:rect l="l" t="t" r="r" b="b"/>
            <a:pathLst>
              <a:path w="365759" h="220980">
                <a:moveTo>
                  <a:pt x="302577" y="43418"/>
                </a:moveTo>
                <a:lnTo>
                  <a:pt x="297476" y="35178"/>
                </a:lnTo>
                <a:lnTo>
                  <a:pt x="3047" y="211835"/>
                </a:lnTo>
                <a:lnTo>
                  <a:pt x="0" y="214883"/>
                </a:lnTo>
                <a:lnTo>
                  <a:pt x="1523" y="219455"/>
                </a:lnTo>
                <a:lnTo>
                  <a:pt x="4571" y="220979"/>
                </a:lnTo>
                <a:lnTo>
                  <a:pt x="7619" y="220979"/>
                </a:lnTo>
                <a:lnTo>
                  <a:pt x="302577" y="43418"/>
                </a:lnTo>
                <a:close/>
              </a:path>
              <a:path w="365759" h="220980">
                <a:moveTo>
                  <a:pt x="365759" y="0"/>
                </a:moveTo>
                <a:lnTo>
                  <a:pt x="280415" y="7619"/>
                </a:lnTo>
                <a:lnTo>
                  <a:pt x="297476" y="35178"/>
                </a:lnTo>
                <a:lnTo>
                  <a:pt x="307847" y="28955"/>
                </a:lnTo>
                <a:lnTo>
                  <a:pt x="312419" y="28955"/>
                </a:lnTo>
                <a:lnTo>
                  <a:pt x="315467" y="30479"/>
                </a:lnTo>
                <a:lnTo>
                  <a:pt x="315467" y="64242"/>
                </a:lnTo>
                <a:lnTo>
                  <a:pt x="320039" y="71627"/>
                </a:lnTo>
                <a:lnTo>
                  <a:pt x="365759" y="0"/>
                </a:lnTo>
                <a:close/>
              </a:path>
              <a:path w="365759" h="220980">
                <a:moveTo>
                  <a:pt x="315467" y="33527"/>
                </a:moveTo>
                <a:lnTo>
                  <a:pt x="315467" y="30479"/>
                </a:lnTo>
                <a:lnTo>
                  <a:pt x="312419" y="28955"/>
                </a:lnTo>
                <a:lnTo>
                  <a:pt x="307847" y="28955"/>
                </a:lnTo>
                <a:lnTo>
                  <a:pt x="297476" y="35178"/>
                </a:lnTo>
                <a:lnTo>
                  <a:pt x="302577" y="43418"/>
                </a:lnTo>
                <a:lnTo>
                  <a:pt x="313943" y="36575"/>
                </a:lnTo>
                <a:lnTo>
                  <a:pt x="315467" y="33527"/>
                </a:lnTo>
                <a:close/>
              </a:path>
              <a:path w="365759" h="220980">
                <a:moveTo>
                  <a:pt x="315467" y="64242"/>
                </a:moveTo>
                <a:lnTo>
                  <a:pt x="315467" y="33527"/>
                </a:lnTo>
                <a:lnTo>
                  <a:pt x="313943" y="36575"/>
                </a:lnTo>
                <a:lnTo>
                  <a:pt x="302577" y="43418"/>
                </a:lnTo>
                <a:lnTo>
                  <a:pt x="315467" y="6424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6726" y="1603247"/>
            <a:ext cx="725805" cy="234950"/>
          </a:xfrm>
          <a:custGeom>
            <a:avLst/>
            <a:gdLst/>
            <a:ahLst/>
            <a:cxnLst/>
            <a:rect l="l" t="t" r="r" b="b"/>
            <a:pathLst>
              <a:path w="725804" h="234950">
                <a:moveTo>
                  <a:pt x="653376" y="40362"/>
                </a:moveTo>
                <a:lnTo>
                  <a:pt x="650678" y="31113"/>
                </a:lnTo>
                <a:lnTo>
                  <a:pt x="3047" y="225551"/>
                </a:lnTo>
                <a:lnTo>
                  <a:pt x="1523" y="227075"/>
                </a:lnTo>
                <a:lnTo>
                  <a:pt x="0" y="231647"/>
                </a:lnTo>
                <a:lnTo>
                  <a:pt x="3047" y="234695"/>
                </a:lnTo>
                <a:lnTo>
                  <a:pt x="6095" y="234695"/>
                </a:lnTo>
                <a:lnTo>
                  <a:pt x="653376" y="40362"/>
                </a:lnTo>
                <a:close/>
              </a:path>
              <a:path w="725804" h="234950">
                <a:moveTo>
                  <a:pt x="725423" y="13715"/>
                </a:moveTo>
                <a:lnTo>
                  <a:pt x="641603" y="0"/>
                </a:lnTo>
                <a:lnTo>
                  <a:pt x="650678" y="31113"/>
                </a:lnTo>
                <a:lnTo>
                  <a:pt x="662939" y="27431"/>
                </a:lnTo>
                <a:lnTo>
                  <a:pt x="669035" y="30479"/>
                </a:lnTo>
                <a:lnTo>
                  <a:pt x="669035" y="67353"/>
                </a:lnTo>
                <a:lnTo>
                  <a:pt x="725423" y="13715"/>
                </a:lnTo>
                <a:close/>
              </a:path>
              <a:path w="725804" h="234950">
                <a:moveTo>
                  <a:pt x="669035" y="35051"/>
                </a:moveTo>
                <a:lnTo>
                  <a:pt x="669035" y="30479"/>
                </a:lnTo>
                <a:lnTo>
                  <a:pt x="662939" y="27431"/>
                </a:lnTo>
                <a:lnTo>
                  <a:pt x="650678" y="31113"/>
                </a:lnTo>
                <a:lnTo>
                  <a:pt x="653376" y="40362"/>
                </a:lnTo>
                <a:lnTo>
                  <a:pt x="665987" y="36575"/>
                </a:lnTo>
                <a:lnTo>
                  <a:pt x="669035" y="35051"/>
                </a:lnTo>
                <a:close/>
              </a:path>
              <a:path w="725804" h="234950">
                <a:moveTo>
                  <a:pt x="669035" y="67353"/>
                </a:moveTo>
                <a:lnTo>
                  <a:pt x="669035" y="35051"/>
                </a:lnTo>
                <a:lnTo>
                  <a:pt x="665987" y="36575"/>
                </a:lnTo>
                <a:lnTo>
                  <a:pt x="653376" y="40362"/>
                </a:lnTo>
                <a:lnTo>
                  <a:pt x="662939" y="73151"/>
                </a:lnTo>
                <a:lnTo>
                  <a:pt x="669035" y="673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2098" y="5250179"/>
            <a:ext cx="143510" cy="1264920"/>
          </a:xfrm>
          <a:custGeom>
            <a:avLst/>
            <a:gdLst/>
            <a:ahLst/>
            <a:cxnLst/>
            <a:rect l="l" t="t" r="r" b="b"/>
            <a:pathLst>
              <a:path w="143509" h="1264920">
                <a:moveTo>
                  <a:pt x="0" y="0"/>
                </a:moveTo>
                <a:lnTo>
                  <a:pt x="27908" y="8834"/>
                </a:lnTo>
                <a:lnTo>
                  <a:pt x="50672" y="32956"/>
                </a:lnTo>
                <a:lnTo>
                  <a:pt x="66008" y="68794"/>
                </a:lnTo>
                <a:lnTo>
                  <a:pt x="71627" y="112775"/>
                </a:lnTo>
                <a:lnTo>
                  <a:pt x="71627" y="568451"/>
                </a:lnTo>
                <a:lnTo>
                  <a:pt x="77247" y="612671"/>
                </a:lnTo>
                <a:lnTo>
                  <a:pt x="92582" y="649033"/>
                </a:lnTo>
                <a:lnTo>
                  <a:pt x="115347" y="673679"/>
                </a:lnTo>
                <a:lnTo>
                  <a:pt x="143255" y="682751"/>
                </a:lnTo>
                <a:lnTo>
                  <a:pt x="115347" y="691586"/>
                </a:lnTo>
                <a:lnTo>
                  <a:pt x="92582" y="715708"/>
                </a:lnTo>
                <a:lnTo>
                  <a:pt x="77247" y="751546"/>
                </a:lnTo>
                <a:lnTo>
                  <a:pt x="71627" y="795527"/>
                </a:lnTo>
                <a:lnTo>
                  <a:pt x="71627" y="1251203"/>
                </a:lnTo>
                <a:lnTo>
                  <a:pt x="69884" y="1264920"/>
                </a:lnTo>
              </a:path>
            </a:pathLst>
          </a:custGeom>
          <a:ln w="9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98844" y="6540371"/>
            <a:ext cx="254000" cy="254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59255"/>
            <a:ext cx="570420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7675" algn="ctr">
              <a:lnSpc>
                <a:spcPct val="100000"/>
              </a:lnSpc>
            </a:pP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Partes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importantes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una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  <a:p>
            <a:pPr marL="1742439">
              <a:lnSpc>
                <a:spcPct val="100000"/>
              </a:lnSpc>
              <a:spcBef>
                <a:spcPts val="780"/>
              </a:spcBef>
            </a:pPr>
            <a:r>
              <a:rPr sz="1000" spc="145" dirty="0">
                <a:solidFill>
                  <a:srgbClr val="7F7F7F"/>
                </a:solidFill>
                <a:latin typeface="Verdana"/>
                <a:cs typeface="Verdana"/>
              </a:rPr>
              <a:t>…….</a:t>
            </a:r>
            <a:r>
              <a:rPr sz="1000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Viene</a:t>
            </a:r>
            <a:r>
              <a:rPr sz="1000" spc="-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de</a:t>
            </a:r>
            <a:r>
              <a:rPr sz="1000" spc="-1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otro</a:t>
            </a:r>
            <a:r>
              <a:rPr sz="1000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if</a:t>
            </a:r>
            <a:r>
              <a:rPr sz="1000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en</a:t>
            </a:r>
            <a:r>
              <a:rPr sz="1000" spc="-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7F7F7F"/>
                </a:solidFill>
                <a:latin typeface="Verdana"/>
                <a:cs typeface="Verdana"/>
              </a:rPr>
              <a:t>el</a:t>
            </a:r>
            <a:r>
              <a:rPr sz="1000" spc="-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70" dirty="0">
                <a:solidFill>
                  <a:srgbClr val="7F7F7F"/>
                </a:solidFill>
                <a:latin typeface="Verdana"/>
                <a:cs typeface="Verdana"/>
              </a:rPr>
              <a:t>que</a:t>
            </a:r>
            <a:r>
              <a:rPr sz="1000" spc="-1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7F7F7F"/>
                </a:solidFill>
                <a:latin typeface="Verdana"/>
                <a:cs typeface="Verdana"/>
              </a:rPr>
              <a:t>hacía</a:t>
            </a:r>
            <a:r>
              <a:rPr sz="1000" spc="-2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70" dirty="0">
                <a:solidFill>
                  <a:srgbClr val="7F7F7F"/>
                </a:solidFill>
                <a:latin typeface="Verdana"/>
                <a:cs typeface="Verdana"/>
              </a:rPr>
              <a:t>el</a:t>
            </a:r>
            <a:r>
              <a:rPr sz="1000" spc="-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caso</a:t>
            </a:r>
            <a:r>
              <a:rPr sz="1000" spc="-1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univariante</a:t>
            </a:r>
            <a:endParaRPr sz="1000">
              <a:latin typeface="Verdana"/>
              <a:cs typeface="Verdana"/>
            </a:endParaRPr>
          </a:p>
          <a:p>
            <a:pPr marL="178625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else</a:t>
            </a:r>
            <a:r>
              <a:rPr sz="10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4963" y="1806955"/>
            <a:ext cx="237236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735" algn="l"/>
              </a:tabLst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#	Two sample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ny &lt;-</a:t>
            </a:r>
            <a:r>
              <a:rPr sz="10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length(y)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92735" algn="l"/>
              </a:tabLst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#	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Controlar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varianzas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iguales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o</a:t>
            </a:r>
            <a:r>
              <a:rPr sz="10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323299"/>
                </a:solidFill>
                <a:latin typeface="Verdana"/>
                <a:cs typeface="Verdana"/>
              </a:rPr>
              <a:t>no</a:t>
            </a:r>
            <a:endParaRPr sz="100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9159" y="2416554"/>
            <a:ext cx="2753360" cy="305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marR="1026160" indent="-177165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(alternative == "less") {  pval &lt;- pt(tstat,</a:t>
            </a:r>
            <a:r>
              <a:rPr sz="10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df)</a:t>
            </a:r>
            <a:endParaRPr sz="1000" dirty="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cint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c(-Inf,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tstat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+ qt(conf.level,</a:t>
            </a:r>
            <a:r>
              <a:rPr sz="10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df))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 dirty="0">
              <a:latin typeface="Verdana"/>
              <a:cs typeface="Verdana"/>
            </a:endParaRPr>
          </a:p>
          <a:p>
            <a:pPr marL="189230" marR="257810" indent="-17526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else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(alternative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==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"greater") {  pval &lt;- pt(tstat,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df, lower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=</a:t>
            </a:r>
            <a:r>
              <a:rPr sz="10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FALSE)</a:t>
            </a:r>
            <a:endParaRPr sz="1000" dirty="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cint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c(tstat - qt(conf.level, df),</a:t>
            </a:r>
            <a:r>
              <a:rPr sz="1000" spc="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Inf)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 dirty="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else</a:t>
            </a:r>
            <a:r>
              <a:rPr sz="10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000" dirty="0">
              <a:latin typeface="Verdana"/>
              <a:cs typeface="Verdana"/>
            </a:endParaRPr>
          </a:p>
          <a:p>
            <a:pPr marL="189230" marR="64198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pval &lt;- 2 * pt(-abs(tstat), df) 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alpha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&lt;- 1 -</a:t>
            </a:r>
            <a:r>
              <a:rPr sz="10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conf.level</a:t>
            </a:r>
            <a:endParaRPr sz="1000" dirty="0">
              <a:latin typeface="Verdana"/>
              <a:cs typeface="Verdana"/>
            </a:endParaRPr>
          </a:p>
          <a:p>
            <a:pPr marL="190500" marR="78867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cint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qt(1 - alpha/2, df) 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cint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tstat + c(-cint,</a:t>
            </a:r>
            <a:r>
              <a:rPr sz="10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cint)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 dirty="0">
              <a:latin typeface="Verdana"/>
              <a:cs typeface="Verdana"/>
            </a:endParaRPr>
          </a:p>
          <a:p>
            <a:pPr marL="12700" marR="1069340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cint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mu +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cint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* stderr 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names(tstat)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"t"  names(df) &lt;-</a:t>
            </a:r>
            <a:r>
              <a:rPr sz="10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"df"</a:t>
            </a:r>
            <a:endParaRPr sz="1000" dirty="0">
              <a:latin typeface="Verdana"/>
              <a:cs typeface="Verdana"/>
            </a:endParaRPr>
          </a:p>
          <a:p>
            <a:pPr marL="190500" marR="279400" indent="-178435">
              <a:lnSpc>
                <a:spcPct val="100000"/>
              </a:lnSpc>
            </a:pP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names(mu)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(paired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|| !is.null(y))  "difference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in</a:t>
            </a:r>
            <a:r>
              <a:rPr sz="10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means"</a:t>
            </a:r>
            <a:endParaRPr sz="1000" dirty="0">
              <a:latin typeface="Verdana"/>
              <a:cs typeface="Verdana"/>
            </a:endParaRPr>
          </a:p>
          <a:p>
            <a:pPr marL="1397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else</a:t>
            </a:r>
            <a:r>
              <a:rPr sz="10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"mean“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9159" y="5616953"/>
            <a:ext cx="4489450" cy="9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attr(cint, "conf.level")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&lt;-</a:t>
            </a:r>
            <a:r>
              <a:rPr sz="10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conf.level</a:t>
            </a:r>
            <a:endParaRPr sz="1000">
              <a:latin typeface="Verdana"/>
              <a:cs typeface="Verdana"/>
            </a:endParaRPr>
          </a:p>
          <a:p>
            <a:pPr marL="190500" marR="612140" indent="-178435">
              <a:lnSpc>
                <a:spcPct val="100000"/>
              </a:lnSpc>
            </a:pP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rval &lt;- list(statistic = tstat, </a:t>
            </a: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parameter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= df, p.value = pval,  </a:t>
            </a: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conf.int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= </a:t>
            </a: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cint, estimate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= estimate, </a:t>
            </a: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null.value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mu,</a:t>
            </a:r>
            <a:endParaRPr sz="1000">
              <a:latin typeface="Verdana"/>
              <a:cs typeface="Verdana"/>
            </a:endParaRPr>
          </a:p>
          <a:p>
            <a:pPr marL="12700" marR="5080" indent="176530">
              <a:lnSpc>
                <a:spcPct val="100000"/>
              </a:lnSpc>
            </a:pP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alternative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= </a:t>
            </a: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alternative, method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= </a:t>
            </a:r>
            <a:r>
              <a:rPr sz="1000" dirty="0">
                <a:solidFill>
                  <a:srgbClr val="FF0000"/>
                </a:solidFill>
                <a:latin typeface="Verdana"/>
                <a:cs typeface="Verdana"/>
              </a:rPr>
              <a:t>method,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data.name = dname)  class(rval) </a:t>
            </a:r>
            <a:r>
              <a:rPr sz="1000" spc="-10" dirty="0">
                <a:solidFill>
                  <a:srgbClr val="FF0000"/>
                </a:solidFill>
                <a:latin typeface="Verdana"/>
                <a:cs typeface="Verdana"/>
              </a:rPr>
              <a:t>&lt;-</a:t>
            </a:r>
            <a:r>
              <a:rPr sz="10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"htest"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0000"/>
                </a:solidFill>
                <a:latin typeface="Verdana"/>
                <a:cs typeface="Verdana"/>
              </a:rPr>
              <a:t>return(rval)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2375" y="6531353"/>
            <a:ext cx="106045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827" y="1751965"/>
            <a:ext cx="254000" cy="254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5990" y="1852675"/>
            <a:ext cx="15106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Arial"/>
                <a:cs typeface="Arial"/>
              </a:rPr>
              <a:t>t test </a:t>
            </a:r>
            <a:r>
              <a:rPr sz="1000" b="1" spc="-10" dirty="0">
                <a:solidFill>
                  <a:srgbClr val="7F7F7F"/>
                </a:solidFill>
                <a:latin typeface="Arial"/>
                <a:cs typeface="Arial"/>
              </a:rPr>
              <a:t>caso </a:t>
            </a:r>
            <a:r>
              <a:rPr sz="1000" b="1" spc="-5" dirty="0">
                <a:solidFill>
                  <a:srgbClr val="7F7F7F"/>
                </a:solidFill>
                <a:latin typeface="Arial"/>
                <a:cs typeface="Arial"/>
              </a:rPr>
              <a:t>dos</a:t>
            </a:r>
            <a:r>
              <a:rPr sz="10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7F7F7F"/>
                </a:solidFill>
                <a:latin typeface="Arial"/>
                <a:cs typeface="Arial"/>
              </a:rPr>
              <a:t>muestras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2241" y="3456938"/>
            <a:ext cx="668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á</a:t>
            </a:r>
            <a:r>
              <a:rPr sz="1400" b="1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400" b="1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400" b="1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81178" y="2074164"/>
            <a:ext cx="163195" cy="3246755"/>
          </a:xfrm>
          <a:custGeom>
            <a:avLst/>
            <a:gdLst/>
            <a:ahLst/>
            <a:cxnLst/>
            <a:rect l="l" t="t" r="r" b="b"/>
            <a:pathLst>
              <a:path w="163195" h="3246754">
                <a:moveTo>
                  <a:pt x="62598" y="0"/>
                </a:moveTo>
                <a:lnTo>
                  <a:pt x="64008" y="36575"/>
                </a:lnTo>
                <a:lnTo>
                  <a:pt x="64008" y="1211579"/>
                </a:lnTo>
                <a:lnTo>
                  <a:pt x="66616" y="1278737"/>
                </a:lnTo>
                <a:lnTo>
                  <a:pt x="74049" y="1340537"/>
                </a:lnTo>
                <a:lnTo>
                  <a:pt x="85722" y="1395165"/>
                </a:lnTo>
                <a:lnTo>
                  <a:pt x="101046" y="1440810"/>
                </a:lnTo>
                <a:lnTo>
                  <a:pt x="119436" y="1475658"/>
                </a:lnTo>
                <a:lnTo>
                  <a:pt x="163068" y="1505711"/>
                </a:lnTo>
                <a:lnTo>
                  <a:pt x="140306" y="1513442"/>
                </a:lnTo>
                <a:lnTo>
                  <a:pt x="101046" y="1570012"/>
                </a:lnTo>
                <a:lnTo>
                  <a:pt x="85722" y="1615332"/>
                </a:lnTo>
                <a:lnTo>
                  <a:pt x="74049" y="1669663"/>
                </a:lnTo>
                <a:lnTo>
                  <a:pt x="66616" y="1731245"/>
                </a:lnTo>
                <a:lnTo>
                  <a:pt x="64008" y="1798319"/>
                </a:lnTo>
                <a:lnTo>
                  <a:pt x="64008" y="2974847"/>
                </a:lnTo>
                <a:lnTo>
                  <a:pt x="61400" y="3041921"/>
                </a:lnTo>
                <a:lnTo>
                  <a:pt x="53966" y="3103503"/>
                </a:lnTo>
                <a:lnTo>
                  <a:pt x="42294" y="3157834"/>
                </a:lnTo>
                <a:lnTo>
                  <a:pt x="26970" y="3203154"/>
                </a:lnTo>
                <a:lnTo>
                  <a:pt x="8580" y="3237704"/>
                </a:lnTo>
                <a:lnTo>
                  <a:pt x="0" y="3246757"/>
                </a:lnTo>
              </a:path>
            </a:pathLst>
          </a:custGeom>
          <a:ln w="94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7618" y="3605274"/>
            <a:ext cx="71437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Arial"/>
                <a:cs typeface="Arial"/>
              </a:rPr>
              <a:t>P valor e</a:t>
            </a:r>
            <a:r>
              <a:rPr sz="1000" b="1" spc="-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7F7F7F"/>
                </a:solidFill>
                <a:latin typeface="Arial"/>
                <a:cs typeface="Arial"/>
              </a:rPr>
              <a:t>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73558" y="5506211"/>
            <a:ext cx="144780" cy="1152525"/>
          </a:xfrm>
          <a:custGeom>
            <a:avLst/>
            <a:gdLst/>
            <a:ahLst/>
            <a:cxnLst/>
            <a:rect l="l" t="t" r="r" b="b"/>
            <a:pathLst>
              <a:path w="144779" h="1152525">
                <a:moveTo>
                  <a:pt x="0" y="0"/>
                </a:moveTo>
                <a:lnTo>
                  <a:pt x="27908" y="7715"/>
                </a:lnTo>
                <a:lnTo>
                  <a:pt x="50672" y="28574"/>
                </a:lnTo>
                <a:lnTo>
                  <a:pt x="66008" y="59150"/>
                </a:lnTo>
                <a:lnTo>
                  <a:pt x="71627" y="96011"/>
                </a:lnTo>
                <a:lnTo>
                  <a:pt x="71627" y="480059"/>
                </a:lnTo>
                <a:lnTo>
                  <a:pt x="77271" y="517564"/>
                </a:lnTo>
                <a:lnTo>
                  <a:pt x="92773" y="548068"/>
                </a:lnTo>
                <a:lnTo>
                  <a:pt x="115990" y="568571"/>
                </a:lnTo>
                <a:lnTo>
                  <a:pt x="144779" y="576071"/>
                </a:lnTo>
                <a:lnTo>
                  <a:pt x="115990" y="583572"/>
                </a:lnTo>
                <a:lnTo>
                  <a:pt x="92773" y="604075"/>
                </a:lnTo>
                <a:lnTo>
                  <a:pt x="77271" y="634579"/>
                </a:lnTo>
                <a:lnTo>
                  <a:pt x="71627" y="672083"/>
                </a:lnTo>
                <a:lnTo>
                  <a:pt x="71627" y="1056131"/>
                </a:lnTo>
                <a:lnTo>
                  <a:pt x="66008" y="1092993"/>
                </a:lnTo>
                <a:lnTo>
                  <a:pt x="50672" y="1123568"/>
                </a:lnTo>
                <a:lnTo>
                  <a:pt x="27908" y="1144428"/>
                </a:lnTo>
                <a:lnTo>
                  <a:pt x="0" y="1152143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72702" y="5979157"/>
            <a:ext cx="2022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Resultado </a:t>
            </a:r>
            <a:r>
              <a:rPr sz="1400" b="1" spc="-10" dirty="0">
                <a:solidFill>
                  <a:srgbClr val="7F7F7F"/>
                </a:solidFill>
                <a:latin typeface="Arial"/>
                <a:cs typeface="Arial"/>
              </a:rPr>
              <a:t>de </a:t>
            </a: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14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función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2118" y="2122932"/>
            <a:ext cx="3343655" cy="53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004" y="1159255"/>
            <a:ext cx="887603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6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El investigador propone un método para analizar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(vector) en función de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1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(respuesta)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250" y="2810254"/>
            <a:ext cx="85731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No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vamos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ha hacer lo mismo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la función </a:t>
            </a:r>
            <a:r>
              <a:rPr sz="1800" i="1" spc="-5" dirty="0">
                <a:solidFill>
                  <a:srgbClr val="323299"/>
                </a:solidFill>
                <a:latin typeface="Arial"/>
                <a:cs typeface="Arial"/>
              </a:rPr>
              <a:t>lm()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sino estimar mediante OLS (e.g., el  algoritmo propuesto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por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el investigador). El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estimador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viene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dado</a:t>
            </a:r>
            <a:r>
              <a:rPr sz="1800" spc="9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por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4597" y="3633215"/>
            <a:ext cx="1956816" cy="46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2632" y="4256530"/>
            <a:ext cx="26162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Con matriz de</a:t>
            </a:r>
            <a:r>
              <a:rPr sz="1800" spc="-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covarianza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4597" y="4631435"/>
            <a:ext cx="2663936" cy="542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4260" y="5330949"/>
            <a:ext cx="83813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Por motivos numéricos el investigador propone utilizar la descomposición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QR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para 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resolver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el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sistema de</a:t>
            </a:r>
            <a:r>
              <a:rPr sz="1800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ecuaciones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Creación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librerías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8708" y="1230883"/>
            <a:ext cx="7184390" cy="5424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5" dirty="0">
                <a:solidFill>
                  <a:srgbClr val="A50020"/>
                </a:solidFill>
                <a:latin typeface="+mj-lt"/>
                <a:cs typeface="Verdana"/>
              </a:rPr>
              <a:t>Guión</a:t>
            </a:r>
            <a:endParaRPr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323299"/>
                </a:solidFill>
                <a:latin typeface="+mj-lt"/>
                <a:cs typeface="Verdana"/>
              </a:rPr>
              <a:t>1.</a:t>
            </a:r>
            <a:r>
              <a:rPr sz="2000" spc="-9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Introducción</a:t>
            </a:r>
            <a:endParaRPr sz="20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buChar char="-"/>
              <a:tabLst>
                <a:tab pos="179070" algn="l"/>
              </a:tabLst>
            </a:pP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Motivación</a:t>
            </a:r>
            <a:endParaRPr sz="2000" dirty="0">
              <a:latin typeface="+mj-lt"/>
              <a:cs typeface="Verdana"/>
            </a:endParaRPr>
          </a:p>
          <a:p>
            <a:pPr marL="12700" marR="5080">
              <a:lnSpc>
                <a:spcPts val="1930"/>
              </a:lnSpc>
              <a:spcBef>
                <a:spcPts val="55"/>
              </a:spcBef>
              <a:buChar char="-"/>
              <a:tabLst>
                <a:tab pos="179070" algn="l"/>
              </a:tabLst>
            </a:pP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Paquetes</a:t>
            </a:r>
            <a:r>
              <a:rPr sz="2000" spc="-1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en</a:t>
            </a:r>
            <a:r>
              <a:rPr sz="2000" spc="-3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Windows: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Preparación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e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instalación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30" dirty="0">
                <a:solidFill>
                  <a:srgbClr val="323299"/>
                </a:solidFill>
                <a:latin typeface="+mj-lt"/>
                <a:cs typeface="Verdana"/>
              </a:rPr>
              <a:t>software 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requerido</a:t>
            </a:r>
            <a:endParaRPr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323299"/>
                </a:solidFill>
                <a:latin typeface="+mj-lt"/>
                <a:cs typeface="Verdana"/>
              </a:rPr>
              <a:t>2. </a:t>
            </a: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Programación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en</a:t>
            </a:r>
            <a:r>
              <a:rPr sz="2000" spc="-26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35" dirty="0">
                <a:solidFill>
                  <a:srgbClr val="323299"/>
                </a:solidFill>
                <a:latin typeface="+mj-lt"/>
                <a:cs typeface="Verdana"/>
              </a:rPr>
              <a:t>R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Definición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 nuevos operadores</a:t>
            </a:r>
            <a:r>
              <a:rPr sz="2000" spc="-36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binarios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00" dirty="0">
                <a:solidFill>
                  <a:srgbClr val="323299"/>
                </a:solidFill>
                <a:latin typeface="+mj-lt"/>
                <a:cs typeface="Verdana"/>
              </a:rPr>
              <a:t>Creación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nuevas</a:t>
            </a:r>
            <a:r>
              <a:rPr sz="2000" spc="-29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funciones</a:t>
            </a:r>
            <a:endParaRPr sz="2000" dirty="0">
              <a:latin typeface="+mj-lt"/>
              <a:cs typeface="Verdana"/>
            </a:endParaRPr>
          </a:p>
          <a:p>
            <a:pPr marL="1092835" lvl="1" indent="-165735">
              <a:lnSpc>
                <a:spcPct val="100000"/>
              </a:lnSpc>
              <a:spcBef>
                <a:spcPts val="10"/>
              </a:spcBef>
              <a:buChar char="-"/>
              <a:tabLst>
                <a:tab pos="1093470" algn="l"/>
              </a:tabLst>
            </a:pP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Cómo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organizar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una</a:t>
            </a:r>
            <a:r>
              <a:rPr sz="2000" spc="-27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función</a:t>
            </a:r>
            <a:endParaRPr sz="2000" dirty="0">
              <a:latin typeface="+mj-lt"/>
              <a:cs typeface="Verdana"/>
            </a:endParaRPr>
          </a:p>
          <a:p>
            <a:pPr marL="1092835" lvl="1" indent="-165735">
              <a:lnSpc>
                <a:spcPct val="100000"/>
              </a:lnSpc>
              <a:buChar char="-"/>
              <a:tabLst>
                <a:tab pos="1093470" algn="l"/>
              </a:tabLst>
            </a:pP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Nombres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1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argumentos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90" dirty="0">
                <a:solidFill>
                  <a:srgbClr val="323299"/>
                </a:solidFill>
                <a:latin typeface="+mj-lt"/>
                <a:cs typeface="Verdana"/>
              </a:rPr>
              <a:t>y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valores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por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defecto</a:t>
            </a:r>
            <a:endParaRPr sz="2000" dirty="0">
              <a:latin typeface="+mj-lt"/>
              <a:cs typeface="Verdana"/>
            </a:endParaRPr>
          </a:p>
          <a:p>
            <a:pPr marL="1092835" lvl="1" indent="-165735">
              <a:lnSpc>
                <a:spcPct val="100000"/>
              </a:lnSpc>
              <a:spcBef>
                <a:spcPts val="10"/>
              </a:spcBef>
              <a:buChar char="-"/>
              <a:tabLst>
                <a:tab pos="1093470" algn="l"/>
              </a:tabLst>
            </a:pPr>
            <a:r>
              <a:rPr sz="2000" spc="100" dirty="0">
                <a:solidFill>
                  <a:srgbClr val="323299"/>
                </a:solidFill>
                <a:latin typeface="+mj-lt"/>
                <a:cs typeface="Verdana"/>
              </a:rPr>
              <a:t>Control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los</a:t>
            </a:r>
            <a:r>
              <a:rPr sz="2000" spc="-27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argumentos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Uso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23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'formula'</a:t>
            </a:r>
            <a:endParaRPr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5" dirty="0">
                <a:solidFill>
                  <a:srgbClr val="323299"/>
                </a:solidFill>
                <a:latin typeface="+mj-lt"/>
                <a:cs typeface="Verdana"/>
              </a:rPr>
              <a:t>3.</a:t>
            </a:r>
            <a:r>
              <a:rPr sz="2000" spc="-3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Conexión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con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35" dirty="0">
                <a:solidFill>
                  <a:srgbClr val="323299"/>
                </a:solidFill>
                <a:latin typeface="+mj-lt"/>
                <a:cs typeface="Verdana"/>
              </a:rPr>
              <a:t>C</a:t>
            </a:r>
            <a:r>
              <a:rPr sz="2000" spc="-2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90" dirty="0">
                <a:solidFill>
                  <a:srgbClr val="323299"/>
                </a:solidFill>
                <a:latin typeface="+mj-lt"/>
                <a:cs typeface="Verdana"/>
              </a:rPr>
              <a:t>y</a:t>
            </a:r>
            <a:r>
              <a:rPr sz="2000" spc="-3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Fortran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00" dirty="0">
                <a:solidFill>
                  <a:srgbClr val="323299"/>
                </a:solidFill>
                <a:latin typeface="+mj-lt"/>
                <a:cs typeface="Verdana"/>
              </a:rPr>
              <a:t>Creación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15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dll's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spcBef>
                <a:spcPts val="10"/>
              </a:spcBef>
              <a:buChar char="-"/>
              <a:tabLst>
                <a:tab pos="179070" algn="l"/>
              </a:tabLst>
            </a:pP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Llamadas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a</a:t>
            </a:r>
            <a:r>
              <a:rPr sz="2000" spc="-18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dll's</a:t>
            </a:r>
            <a:endParaRPr sz="20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59255"/>
            <a:ext cx="280352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6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23107" y="1646818"/>
          <a:ext cx="7862541" cy="297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016"/>
                <a:gridCol w="4276247"/>
                <a:gridCol w="3381278"/>
              </a:tblGrid>
              <a:tr h="28752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lmEst &lt;- </a:t>
                      </a: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function(x,</a:t>
                      </a:r>
                      <a:r>
                        <a:rPr sz="1600" b="1" spc="-5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89203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## calcula la descomposicion QR</a:t>
                      </a:r>
                      <a:r>
                        <a:rPr sz="1600" b="1" spc="6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733043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qx &lt;-</a:t>
                      </a:r>
                      <a:r>
                        <a:rPr sz="1600" b="1" spc="-7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qr(x)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## calcula (x’x)^(-1)</a:t>
                      </a:r>
                      <a:r>
                        <a:rPr sz="1600" b="1" spc="1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x’y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89203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coef &lt;- solve.qr(qx,</a:t>
                      </a: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y)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89203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## grados de libertad y</a:t>
                      </a:r>
                      <a:r>
                        <a:rPr sz="1600" b="1" spc="6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desviacion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df &lt;-</a:t>
                      </a:r>
                      <a:r>
                        <a:rPr sz="1600" b="1" spc="-1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nrow(x)-ncol(x)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estandard </a:t>
                      </a: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de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los</a:t>
                      </a:r>
                      <a:r>
                        <a:rPr sz="1600" b="1" spc="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residuales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83615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sigma2 &lt;- sum((y -</a:t>
                      </a:r>
                      <a:r>
                        <a:rPr sz="1600" b="1" spc="5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x%*%coef)^2)/df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32632" y="4589777"/>
            <a:ext cx="6012815" cy="17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## calcula sigma^2 *</a:t>
            </a:r>
            <a:r>
              <a:rPr sz="1600" b="1" spc="4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(x’x)^-1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vcov &lt;- sigma2 *</a:t>
            </a:r>
            <a:r>
              <a:rPr sz="1600" b="1" spc="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chol2inv(qx$qr)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colnames(vcov) &lt;- rownames(vcov)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&lt;-</a:t>
            </a:r>
            <a:r>
              <a:rPr sz="1600" b="1" spc="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colnames(x)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6513" y="5568185"/>
            <a:ext cx="845502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#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resultado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list(coefficients =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coef, vcov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vcov, sigma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= sqrt(sigma2), df =</a:t>
            </a:r>
            <a:r>
              <a:rPr sz="1600" b="1" spc="114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df)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59255"/>
            <a:ext cx="280352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6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5591" y="1966858"/>
          <a:ext cx="7130262" cy="2041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016"/>
                <a:gridCol w="1588159"/>
                <a:gridCol w="1344372"/>
                <a:gridCol w="610390"/>
                <a:gridCol w="977757"/>
                <a:gridCol w="1466323"/>
                <a:gridCol w="938245"/>
              </a:tblGrid>
              <a:tr h="53136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head(bass)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10375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Lake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Alk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lini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pH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Calc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um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Chl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roph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ll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Mer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ury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liga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low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60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.23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22225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low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55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22225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Apo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ka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116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high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55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Blue</a:t>
                      </a:r>
                      <a:r>
                        <a:rPr sz="16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Cypress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39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high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60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.44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22225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Br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low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55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527">
                <a:tc>
                  <a:txBody>
                    <a:bodyPr/>
                    <a:lstStyle/>
                    <a:p>
                      <a:pPr marL="22225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Bry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high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60"/>
                        </a:lnSpc>
                      </a:pP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.27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rgbClr val="323298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72268" y="1352803"/>
            <a:ext cx="16135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bass$Mercury)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632" y="1038853"/>
            <a:ext cx="5043170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6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endParaRPr sz="1600" dirty="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  <a:spcBef>
                <a:spcPts val="55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lmEst(cbind(1,</a:t>
            </a:r>
            <a:r>
              <a:rPr sz="1600" b="1" spc="5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bass$Alkalinity),</a:t>
            </a:r>
            <a:endParaRPr sz="1600" dirty="0">
              <a:latin typeface="Courier New"/>
              <a:cs typeface="Courier New"/>
            </a:endParaRPr>
          </a:p>
          <a:p>
            <a:pPr marL="8763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$coefficients</a:t>
            </a:r>
            <a:endParaRPr sz="1600" dirty="0">
              <a:latin typeface="Courier New"/>
              <a:cs typeface="Courier New"/>
            </a:endParaRPr>
          </a:p>
          <a:p>
            <a:pPr marL="876300">
              <a:lnSpc>
                <a:spcPct val="100000"/>
              </a:lnSpc>
              <a:tabLst>
                <a:tab pos="148590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	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0.726139976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-0.005301603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$vcov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744" y="2575050"/>
            <a:ext cx="222313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[,1]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  <a:tabLst>
                <a:tab pos="73152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[1,]	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.872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43e-03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[2,]</a:t>
            </a:r>
            <a:r>
              <a:rPr sz="1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-3.795770e-05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8179" y="2575050"/>
            <a:ext cx="161353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[,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34620" marR="5080" indent="-122555" algn="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-3.7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5770e-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5  1.0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1391e-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6744" y="3553458"/>
            <a:ext cx="5767070" cy="271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$sigma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6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0.2770542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15230">
              <a:lnSpc>
                <a:spcPct val="1006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$df  [1]</a:t>
            </a:r>
            <a:r>
              <a:rPr sz="16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51</a:t>
            </a:r>
            <a:endParaRPr sz="1600">
              <a:latin typeface="Courier New"/>
              <a:cs typeface="Courier New"/>
            </a:endParaRPr>
          </a:p>
          <a:p>
            <a:pPr marL="12700" marR="1471295">
              <a:lnSpc>
                <a:spcPct val="2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lm(Mercury~Alkalinity, data=bass)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lm(formula = Mercury ~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Alkalinity, data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bass)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Coefficients: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6744" y="6243317"/>
            <a:ext cx="136842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ept)  0.7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6140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6955" y="6243317"/>
            <a:ext cx="124650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600">
              <a:latin typeface="Courier New"/>
              <a:cs typeface="Courier New"/>
            </a:endParaRPr>
          </a:p>
          <a:p>
            <a:pPr marL="121285" algn="ct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-0.005302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59255"/>
            <a:ext cx="8886068" cy="519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6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Los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resultados numéricos son exactamente iguales,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pero: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614680">
              <a:lnSpc>
                <a:spcPct val="100000"/>
              </a:lnSpc>
              <a:spcBef>
                <a:spcPts val="5"/>
              </a:spcBef>
              <a:buChar char="•"/>
              <a:tabLst>
                <a:tab pos="77343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Formato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los resultados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son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mejores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con</a:t>
            </a:r>
            <a:r>
              <a:rPr sz="2000" spc="-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23299"/>
                </a:solidFill>
                <a:latin typeface="Arial"/>
                <a:cs typeface="Arial"/>
              </a:rPr>
              <a:t>lm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299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614680" marR="142875">
              <a:lnSpc>
                <a:spcPct val="100000"/>
              </a:lnSpc>
              <a:buChar char="•"/>
              <a:tabLst>
                <a:tab pos="77343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Existen utilidades para la estimación de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un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modelo “summary” que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da 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otras medidas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interés como significación </a:t>
            </a: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estaística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intervalos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de  confianza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299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72795" indent="-158115">
              <a:lnSpc>
                <a:spcPct val="100000"/>
              </a:lnSpc>
              <a:buChar char="•"/>
              <a:tabLst>
                <a:tab pos="77343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Tratar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los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predictores</a:t>
            </a:r>
            <a:r>
              <a:rPr sz="20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categóricos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299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72795" indent="-158115">
              <a:lnSpc>
                <a:spcPct val="100000"/>
              </a:lnSpc>
              <a:buChar char="•"/>
              <a:tabLst>
                <a:tab pos="77343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Utilizar formulas para especificar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el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modelo (e.g., intercept,</a:t>
            </a:r>
            <a:r>
              <a:rPr sz="2000" spc="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interacción,</a:t>
            </a:r>
            <a:endParaRPr sz="2000" dirty="0">
              <a:latin typeface="Arial"/>
              <a:cs typeface="Arial"/>
            </a:endParaRPr>
          </a:p>
          <a:p>
            <a:pPr marL="614680">
              <a:lnSpc>
                <a:spcPct val="100000"/>
              </a:lnSpc>
            </a:pP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...)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14680" marR="173990">
              <a:lnSpc>
                <a:spcPct val="100000"/>
              </a:lnSpc>
              <a:buChar char="•"/>
              <a:tabLst>
                <a:tab pos="773430" algn="l"/>
              </a:tabLst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La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programación orientada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objetos ayuda con los puntos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1 y 2 y las 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‘formulas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con los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puntos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3 y</a:t>
            </a:r>
            <a:r>
              <a:rPr sz="2000" spc="-9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4.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59255"/>
            <a:ext cx="264858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Control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7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argumentos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172" y="1806447"/>
            <a:ext cx="76009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mu =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0,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632" y="1814575"/>
            <a:ext cx="7480300" cy="468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7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t.test&lt;-function (x,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=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NULL,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alternative </a:t>
            </a:r>
            <a:r>
              <a:rPr sz="1400" spc="70" dirty="0">
                <a:solidFill>
                  <a:srgbClr val="323299"/>
                </a:solidFill>
                <a:latin typeface="Verdana"/>
                <a:cs typeface="Verdana"/>
              </a:rPr>
              <a:t>=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c("two.sided", "less",</a:t>
            </a:r>
            <a:r>
              <a:rPr sz="1400" spc="-2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"greater"),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paired = FALSE,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var.equal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FALSE, </a:t>
            </a:r>
            <a:r>
              <a:rPr sz="1400" spc="80" dirty="0">
                <a:solidFill>
                  <a:srgbClr val="323299"/>
                </a:solidFill>
                <a:latin typeface="Verdana"/>
                <a:cs typeface="Verdana"/>
              </a:rPr>
              <a:t>conf.level </a:t>
            </a:r>
            <a:r>
              <a:rPr sz="1400" spc="70" dirty="0">
                <a:solidFill>
                  <a:srgbClr val="323299"/>
                </a:solidFill>
                <a:latin typeface="Verdana"/>
                <a:cs typeface="Verdana"/>
              </a:rPr>
              <a:t>= </a:t>
            </a:r>
            <a:r>
              <a:rPr sz="1400" spc="60" dirty="0">
                <a:solidFill>
                  <a:srgbClr val="323299"/>
                </a:solidFill>
                <a:latin typeface="Verdana"/>
                <a:cs typeface="Verdana"/>
              </a:rPr>
              <a:t>0.95,</a:t>
            </a:r>
            <a:r>
              <a:rPr sz="1400" spc="-204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260985">
              <a:lnSpc>
                <a:spcPts val="1675"/>
              </a:lnSpc>
            </a:pP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alternative </a:t>
            </a:r>
            <a:r>
              <a:rPr sz="1400" spc="45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400" spc="-1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match.arg(alternative)</a:t>
            </a:r>
            <a:endParaRPr sz="1400">
              <a:latin typeface="Verdana"/>
              <a:cs typeface="Verdana"/>
            </a:endParaRPr>
          </a:p>
          <a:p>
            <a:pPr marL="508000" marR="1968500" indent="-247015">
              <a:lnSpc>
                <a:spcPts val="1680"/>
              </a:lnSpc>
              <a:spcBef>
                <a:spcPts val="50"/>
              </a:spcBef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(!missing(mu)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90" dirty="0">
                <a:solidFill>
                  <a:srgbClr val="323299"/>
                </a:solidFill>
                <a:latin typeface="Verdana"/>
                <a:cs typeface="Verdana"/>
              </a:rPr>
              <a:t>&amp;&amp;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(length(mu)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323299"/>
                </a:solidFill>
                <a:latin typeface="Verdana"/>
                <a:cs typeface="Verdana"/>
              </a:rPr>
              <a:t>!=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1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25" dirty="0">
                <a:solidFill>
                  <a:srgbClr val="323299"/>
                </a:solidFill>
                <a:latin typeface="Verdana"/>
                <a:cs typeface="Verdana"/>
              </a:rPr>
              <a:t>||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is.na(mu)))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stop("'mu'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must be 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single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number")</a:t>
            </a:r>
            <a:endParaRPr sz="1400">
              <a:latin typeface="Verdana"/>
              <a:cs typeface="Verdana"/>
            </a:endParaRPr>
          </a:p>
          <a:p>
            <a:pPr marL="260985">
              <a:lnSpc>
                <a:spcPts val="161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if (!missing(conf.level)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&amp;&amp;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(length(conf.level) !=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|| !is.finite(conf.level)</a:t>
            </a:r>
            <a:r>
              <a:rPr sz="1400" spc="1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||</a:t>
            </a:r>
            <a:endParaRPr sz="14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conf.level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&lt; 0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|| conf.level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1))</a:t>
            </a:r>
            <a:endParaRPr sz="1400">
              <a:latin typeface="Verdana"/>
              <a:cs typeface="Verdana"/>
            </a:endParaRPr>
          </a:p>
          <a:p>
            <a:pPr marL="260985" marR="1449705" indent="246379">
              <a:lnSpc>
                <a:spcPts val="1670"/>
              </a:lnSpc>
              <a:spcBef>
                <a:spcPts val="60"/>
              </a:spcBef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stop("'conf.level'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must be a single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number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between 0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and 1")  if </a:t>
            </a:r>
            <a:r>
              <a:rPr sz="1400" spc="65" dirty="0">
                <a:solidFill>
                  <a:srgbClr val="323299"/>
                </a:solidFill>
                <a:latin typeface="Verdana"/>
                <a:cs typeface="Verdana"/>
              </a:rPr>
              <a:t>(!is.null(y))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509270">
              <a:lnSpc>
                <a:spcPts val="162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dname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paste(deparse(substitute(x)), "and",</a:t>
            </a:r>
            <a:r>
              <a:rPr sz="1400" spc="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deparse(substitute(y)))</a:t>
            </a:r>
            <a:endParaRPr sz="1400">
              <a:latin typeface="Verdana"/>
              <a:cs typeface="Verdana"/>
            </a:endParaRPr>
          </a:p>
          <a:p>
            <a:pPr marL="508000">
              <a:lnSpc>
                <a:spcPts val="1675"/>
              </a:lnSpc>
            </a:pP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if</a:t>
            </a:r>
            <a:r>
              <a:rPr sz="14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(paired)</a:t>
            </a:r>
            <a:endParaRPr sz="1400">
              <a:latin typeface="Verdana"/>
              <a:cs typeface="Verdana"/>
            </a:endParaRPr>
          </a:p>
          <a:p>
            <a:pPr marL="737870">
              <a:lnSpc>
                <a:spcPts val="1675"/>
              </a:lnSpc>
            </a:pPr>
            <a:r>
              <a:rPr sz="1400" spc="110" dirty="0">
                <a:solidFill>
                  <a:srgbClr val="323299"/>
                </a:solidFill>
                <a:latin typeface="Verdana"/>
                <a:cs typeface="Verdana"/>
              </a:rPr>
              <a:t>xok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yok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complete.cases(x,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y)</a:t>
            </a:r>
            <a:endParaRPr sz="1400">
              <a:latin typeface="Verdana"/>
              <a:cs typeface="Verdana"/>
            </a:endParaRPr>
          </a:p>
          <a:p>
            <a:pPr marL="50927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else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yok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!is.na(y)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xok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!is.na(x)</a:t>
            </a:r>
            <a:endParaRPr sz="1400">
              <a:latin typeface="Verdana"/>
              <a:cs typeface="Verdana"/>
            </a:endParaRPr>
          </a:p>
          <a:p>
            <a:pPr marL="50927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50927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&lt;-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y[yok]</a:t>
            </a:r>
            <a:endParaRPr sz="1400">
              <a:latin typeface="Verdana"/>
              <a:cs typeface="Verdana"/>
            </a:endParaRPr>
          </a:p>
          <a:p>
            <a:pPr marL="260985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260985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else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50927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  <a:p>
            <a:pPr marL="260985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59255"/>
            <a:ext cx="567690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Control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argumentos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(method=c(“OLS”,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55" dirty="0">
                <a:solidFill>
                  <a:srgbClr val="A50020"/>
                </a:solidFill>
                <a:latin typeface="Verdana"/>
                <a:cs typeface="Verdana"/>
              </a:rPr>
              <a:t>“lm”))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632" y="1661667"/>
            <a:ext cx="3794125" cy="1710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83055">
              <a:lnSpc>
                <a:spcPct val="100000"/>
              </a:lnSpc>
            </a:pP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Aproximación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sencilla  </a:t>
            </a:r>
            <a:r>
              <a:rPr sz="1400" spc="13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lmEst&lt;-function(x, y,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method)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98120">
              <a:lnSpc>
                <a:spcPts val="1675"/>
              </a:lnSpc>
            </a:pP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if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(is.missing(method))</a:t>
            </a:r>
            <a:endParaRPr sz="14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stop(“method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should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be ‘OLS’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or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‘lm’”)</a:t>
            </a:r>
            <a:endParaRPr sz="1400">
              <a:latin typeface="Verdana"/>
              <a:cs typeface="Verdana"/>
            </a:endParaRPr>
          </a:p>
          <a:p>
            <a:pPr marL="200025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632" y="3575810"/>
            <a:ext cx="5687060" cy="107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Valores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por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defecto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los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argumentos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4234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method.type&lt;-c(“OLS”,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“lm”)</a:t>
            </a:r>
            <a:endParaRPr sz="1400">
              <a:latin typeface="Verdana"/>
              <a:cs typeface="Verdana"/>
            </a:endParaRPr>
          </a:p>
          <a:p>
            <a:pPr marL="942340" marR="5080">
              <a:lnSpc>
                <a:spcPts val="1680"/>
              </a:lnSpc>
              <a:spcBef>
                <a:spcPts val="50"/>
              </a:spcBef>
            </a:pPr>
            <a:r>
              <a:rPr sz="1400" spc="40" dirty="0">
                <a:solidFill>
                  <a:srgbClr val="323299"/>
                </a:solidFill>
                <a:latin typeface="Verdana"/>
                <a:cs typeface="Verdana"/>
              </a:rPr>
              <a:t>m&lt;-charmatch(method,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method.type, nomatch=0)  if</a:t>
            </a:r>
            <a:r>
              <a:rPr sz="14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(m==0)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635" y="5064757"/>
            <a:ext cx="122682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Posibilidad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302" y="5064757"/>
            <a:ext cx="339979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stop(“method should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‘OLS’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‘lm’)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635" y="5491477"/>
            <a:ext cx="122682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Posibilidad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2: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8303" y="5499605"/>
            <a:ext cx="622871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 marR="5080" indent="-38100">
              <a:lnSpc>
                <a:spcPts val="167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warning(paste(“method=“, method,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“is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not supported.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Using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‘OLS’”))  method&lt;-1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635" y="6128509"/>
            <a:ext cx="392684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 marR="5080" indent="-9906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Despues: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if (method==1)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llama lmEst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 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if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(method==2)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llama</a:t>
            </a:r>
            <a:r>
              <a:rPr sz="14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lm}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4802" y="1806447"/>
            <a:ext cx="3794125" cy="149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spc="11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lmEst&lt;-function(x, y,</a:t>
            </a:r>
            <a:r>
              <a:rPr sz="1400" spc="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method=NULL)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98120">
              <a:lnSpc>
                <a:spcPts val="1675"/>
              </a:lnSpc>
            </a:pP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if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(is.null(method))</a:t>
            </a:r>
            <a:endParaRPr sz="1400">
              <a:latin typeface="Verdana"/>
              <a:cs typeface="Verdana"/>
            </a:endParaRPr>
          </a:p>
          <a:p>
            <a:pPr marL="323215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stop(“method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should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be ‘OLS’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or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‘lm’”)</a:t>
            </a:r>
            <a:endParaRPr sz="1400">
              <a:latin typeface="Verdana"/>
              <a:cs typeface="Verdana"/>
            </a:endParaRPr>
          </a:p>
          <a:p>
            <a:pPr marL="200025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1004" y="1640839"/>
            <a:ext cx="5645150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lmEst1 &lt;- function(x, y,</a:t>
            </a:r>
            <a:r>
              <a:rPr sz="1600" b="1" spc="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method="OLS")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#control</a:t>
            </a:r>
            <a:r>
              <a:rPr sz="1600" b="1" spc="-2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errores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method.type&lt;-c("OLS",</a:t>
            </a:r>
            <a:r>
              <a:rPr sz="1600" b="1" spc="2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"lm")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m&lt;-charmatch(method, method.type,</a:t>
            </a:r>
            <a:r>
              <a:rPr sz="1600" b="1" spc="1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nomatch=0)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if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(m==0)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stop("method should be ‘OLS’ or</a:t>
            </a:r>
            <a:r>
              <a:rPr sz="1600" b="1" spc="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‘lm’")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if (m==1)</a:t>
            </a:r>
            <a:r>
              <a:rPr sz="1600" b="1" spc="-4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tabLst>
                <a:tab pos="989330" algn="l"/>
              </a:tabLst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...	Hace lo de</a:t>
            </a:r>
            <a:r>
              <a:rPr sz="1600" b="1" spc="-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antes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656" y="4085334"/>
            <a:ext cx="63690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s</a:t>
            </a:r>
            <a:r>
              <a:rPr sz="1600" b="1" spc="0" dirty="0">
                <a:solidFill>
                  <a:srgbClr val="5E5E5E"/>
                </a:solidFill>
                <a:latin typeface="Courier New"/>
                <a:cs typeface="Courier New"/>
              </a:rPr>
              <a:t>i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gma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2821" y="4085334"/>
            <a:ext cx="29571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= sqrt(sigma2), df =</a:t>
            </a:r>
            <a:r>
              <a:rPr sz="1600" b="1" spc="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df)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3841494"/>
            <a:ext cx="6519296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</a:t>
            </a: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#</a:t>
            </a:r>
            <a:r>
              <a:rPr sz="1600" b="1" spc="-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23299"/>
                </a:solidFill>
                <a:latin typeface="Courier New"/>
                <a:cs typeface="Courier New"/>
              </a:rPr>
              <a:t>resultado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list(coefficients =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coef, vcov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=</a:t>
            </a:r>
            <a:r>
              <a:rPr sz="1600" b="1" spc="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vcov,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3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378460" marR="3303270" indent="-365760">
              <a:lnSpc>
                <a:spcPts val="1920"/>
              </a:lnSpc>
              <a:spcBef>
                <a:spcPts val="5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if (m==2)</a:t>
            </a:r>
            <a:r>
              <a:rPr sz="1600" b="1" spc="-4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{  </a:t>
            </a:r>
            <a:endParaRPr lang="es-ES" sz="1600" b="1" spc="-5" dirty="0" smtClean="0">
              <a:solidFill>
                <a:srgbClr val="5E5E5E"/>
              </a:solidFill>
              <a:latin typeface="Courier New"/>
              <a:cs typeface="Courier New"/>
            </a:endParaRPr>
          </a:p>
          <a:p>
            <a:pPr marL="378460" marR="3303270" indent="-365760">
              <a:lnSpc>
                <a:spcPts val="1920"/>
              </a:lnSpc>
              <a:spcBef>
                <a:spcPts val="50"/>
              </a:spcBef>
            </a:pPr>
            <a:r>
              <a:rPr lang="es-ES"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s-ES" sz="1600" b="1" spc="-5" dirty="0" smtClean="0">
                <a:solidFill>
                  <a:srgbClr val="5E5E5E"/>
                </a:solidFill>
                <a:latin typeface="Courier New"/>
                <a:cs typeface="Courier New"/>
              </a:rPr>
              <a:t>  </a:t>
            </a:r>
            <a:r>
              <a:rPr lang="es-ES" sz="1600" b="1" spc="-5" dirty="0" err="1" smtClean="0">
                <a:solidFill>
                  <a:srgbClr val="5E5E5E"/>
                </a:solidFill>
                <a:latin typeface="Courier New"/>
                <a:cs typeface="Courier New"/>
              </a:rPr>
              <a:t>ans</a:t>
            </a:r>
            <a:r>
              <a:rPr lang="es-ES" sz="1600" b="1" spc="-5" dirty="0" smtClean="0">
                <a:solidFill>
                  <a:srgbClr val="5E5E5E"/>
                </a:solidFill>
                <a:latin typeface="Courier New"/>
                <a:cs typeface="Courier New"/>
              </a:rPr>
              <a:t> &lt;-</a:t>
            </a:r>
            <a:r>
              <a:rPr sz="1600" b="1" dirty="0" smtClean="0">
                <a:solidFill>
                  <a:srgbClr val="5E5E5E"/>
                </a:solidFill>
                <a:latin typeface="Courier New"/>
                <a:cs typeface="Courier New"/>
              </a:rPr>
              <a:t>lm(x</a:t>
            </a:r>
            <a:r>
              <a:rPr lang="es-ES" sz="1600" b="1" dirty="0" smtClean="0">
                <a:solidFill>
                  <a:srgbClr val="5E5E5E"/>
                </a:solidFill>
                <a:latin typeface="Courier New"/>
                <a:cs typeface="Courier New"/>
              </a:rPr>
              <a:t> ~</a:t>
            </a:r>
            <a:r>
              <a:rPr sz="1600" b="1" spc="-95" dirty="0" smtClean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y)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 smtClean="0">
                <a:solidFill>
                  <a:srgbClr val="5E5E5E"/>
                </a:solidFill>
                <a:latin typeface="Courier New"/>
                <a:cs typeface="Courier New"/>
              </a:rPr>
              <a:t>}</a:t>
            </a:r>
            <a:endParaRPr lang="es-ES" sz="1600" b="1" spc="-5" dirty="0" smtClean="0">
              <a:solidFill>
                <a:srgbClr val="5E5E5E"/>
              </a:solidFill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lang="es-ES"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s-ES" sz="1600" b="1" spc="-5" dirty="0" smtClean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s-ES" sz="1600" b="1" spc="-5" dirty="0" err="1" smtClean="0">
                <a:solidFill>
                  <a:srgbClr val="5E5E5E"/>
                </a:solidFill>
                <a:latin typeface="Courier New"/>
                <a:cs typeface="Courier New"/>
              </a:rPr>
              <a:t>ans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5796785"/>
            <a:ext cx="894397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lmEst1(cbind(1, bass$Alkalinity), bass$Mercury,</a:t>
            </a:r>
            <a:r>
              <a:rPr sz="1600" b="1" spc="1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method="qr")</a:t>
            </a:r>
            <a:endParaRPr sz="1600" dirty="0">
              <a:latin typeface="Courier New"/>
              <a:cs typeface="Courier New"/>
            </a:endParaRPr>
          </a:p>
          <a:p>
            <a:pPr marL="255904" marR="5080" indent="-24384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Error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en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lmEst1(cbind(1, bass$Alkalinity), bass$Mercury, method = "qr") :  method should be ‘OLS’ or</a:t>
            </a:r>
            <a:r>
              <a:rPr sz="1600" b="1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‘lm’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6944" y="3352290"/>
            <a:ext cx="173736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Using</a:t>
            </a:r>
            <a:r>
              <a:rPr sz="1600" b="1" spc="-5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'OLS'"))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1640839"/>
            <a:ext cx="4912360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lmEst2 &lt;- function(x, y,</a:t>
            </a:r>
            <a:r>
              <a:rPr sz="1600" b="1" spc="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method="OLS")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885" y="2372419"/>
            <a:ext cx="6255385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36240">
              <a:lnSpc>
                <a:spcPct val="1006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#control errores  method.type&lt;-c("OLS",</a:t>
            </a:r>
            <a:r>
              <a:rPr sz="1600" b="1" spc="2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"lm")</a:t>
            </a:r>
            <a:endParaRPr sz="1600" dirty="0">
              <a:latin typeface="Courier New"/>
              <a:cs typeface="Courier New"/>
            </a:endParaRPr>
          </a:p>
          <a:p>
            <a:pPr marL="12700" marR="859155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m&lt;-charmatch(method, method.type, nomatch=0)  if</a:t>
            </a:r>
            <a:r>
              <a:rPr sz="1600" b="1" spc="-6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(m==0)</a:t>
            </a:r>
            <a:endParaRPr sz="16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warning(paste("method=", method,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"is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not supported.  </a:t>
            </a:r>
            <a:r>
              <a:rPr sz="1600" b="1" spc="-5" dirty="0" smtClean="0">
                <a:solidFill>
                  <a:srgbClr val="5E5E5E"/>
                </a:solidFill>
                <a:latin typeface="Courier New"/>
                <a:cs typeface="Courier New"/>
              </a:rPr>
              <a:t>m&lt;-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4085334"/>
            <a:ext cx="869886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#</a:t>
            </a:r>
            <a:r>
              <a:rPr sz="16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resultado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list(coefficients =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coef, vcov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vcov, sigma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= sqrt(sigma2), df =</a:t>
            </a:r>
            <a:r>
              <a:rPr sz="1600" b="1" spc="12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df)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994" y="1884679"/>
            <a:ext cx="16135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bass$Mercury,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206" y="1884679"/>
            <a:ext cx="149098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method="qr")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004" y="1884679"/>
            <a:ext cx="430085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lmEst2(cbind(1,</a:t>
            </a:r>
            <a:r>
              <a:rPr sz="1600" b="1" spc="5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bass$Alkalinity),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$coefficients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	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0.726139976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-0.005301603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$vcov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3106926"/>
            <a:ext cx="222313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[,1]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  <a:tabLst>
                <a:tab pos="73152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[1,]	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.872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43e-03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[2,]</a:t>
            </a:r>
            <a:r>
              <a:rPr sz="1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-3.795770e-05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2441" y="3106926"/>
            <a:ext cx="161353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[,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34620" marR="5080" indent="-122555" algn="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-3.7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5770e-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5  1.0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1391e-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04" y="4085334"/>
            <a:ext cx="161353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$sigma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6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0.2770542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61694">
              <a:lnSpc>
                <a:spcPct val="1006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$df  [1]</a:t>
            </a:r>
            <a:r>
              <a:rPr sz="16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004" y="5552945"/>
            <a:ext cx="442277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Warning</a:t>
            </a:r>
            <a:r>
              <a:rPr sz="1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message:</a:t>
            </a:r>
            <a:endParaRPr sz="1600">
              <a:latin typeface="Courier New"/>
              <a:cs typeface="Courier New"/>
            </a:endParaRPr>
          </a:p>
          <a:p>
            <a:pPr marL="255904" marR="5080" indent="-24384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In lmEst2(cbind(1, bass$Alkalinity),  method= qr is not supported.</a:t>
            </a:r>
            <a:r>
              <a:rPr sz="1600" b="1" spc="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Using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1831" y="5796785"/>
            <a:ext cx="368871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bass$Mercury, method = "qr") :  'OLS'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577850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5148" y="2604006"/>
            <a:ext cx="63690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0" dirty="0">
                <a:solidFill>
                  <a:srgbClr val="5E5E5E"/>
                </a:solidFill>
                <a:latin typeface="Courier New"/>
                <a:cs typeface="Courier New"/>
              </a:rPr>
              <a:t>U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sing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9819" y="2604006"/>
            <a:ext cx="100266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'OLS'"))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3089" y="3337050"/>
            <a:ext cx="479044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missing(x)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|</a:t>
            </a:r>
            <a:r>
              <a:rPr sz="1600" b="1" spc="-3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missing(y))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stop("x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and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y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arguments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1600" b="1" spc="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required")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086" y="4071618"/>
            <a:ext cx="540131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if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nrow(x)!=length(y)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stop("x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and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y should have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the same</a:t>
            </a:r>
            <a:r>
              <a:rPr sz="1600" b="1" spc="5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length")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197" y="1137919"/>
            <a:ext cx="6499225" cy="442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lmEst3 &lt;- function(x, y,</a:t>
            </a:r>
            <a:r>
              <a:rPr sz="1600" b="1" spc="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method="OLS")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#control</a:t>
            </a:r>
            <a:r>
              <a:rPr sz="1600" b="1" spc="-2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errores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method.type&lt;-c("OLS",</a:t>
            </a:r>
            <a:r>
              <a:rPr sz="1600" b="1" spc="2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"lm")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m&lt;-charmatch(method, method.type,</a:t>
            </a:r>
            <a:r>
              <a:rPr sz="1600" b="1" spc="1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nomatch=0)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if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(m==0)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 warning(paste("method=", method,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"is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not</a:t>
            </a:r>
            <a:r>
              <a:rPr sz="1600" b="1" spc="12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supported.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method&lt;-1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077" y="4804661"/>
            <a:ext cx="613473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any(is.na(x))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|</a:t>
            </a:r>
            <a:r>
              <a:rPr sz="1600" b="1" spc="5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any(is.na(y)))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warning("There are missing values. Only</a:t>
            </a:r>
            <a:r>
              <a:rPr sz="1600" b="1" spc="1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complete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4148" y="5293866"/>
            <a:ext cx="185801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cases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have</a:t>
            </a:r>
            <a:r>
              <a:rPr sz="16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been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203" y="5537705"/>
            <a:ext cx="124650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analyzed")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6964" y="5783069"/>
            <a:ext cx="271399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o&lt;</a:t>
            </a:r>
            <a:r>
              <a:rPr sz="1600" b="1" spc="0" dirty="0">
                <a:solidFill>
                  <a:srgbClr val="5E5E5E"/>
                </a:solidFill>
                <a:latin typeface="Courier New"/>
                <a:cs typeface="Courier New"/>
              </a:rPr>
              <a:t>-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comp</a:t>
            </a:r>
            <a:r>
              <a:rPr sz="1600" b="1" spc="0" dirty="0">
                <a:solidFill>
                  <a:srgbClr val="5E5E5E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ete.ca</a:t>
            </a:r>
            <a:r>
              <a:rPr sz="1600" b="1" spc="0" dirty="0">
                <a:solidFill>
                  <a:srgbClr val="5E5E5E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es(x</a:t>
            </a:r>
            <a:r>
              <a:rPr sz="1600" b="1" spc="0" dirty="0">
                <a:solidFill>
                  <a:srgbClr val="5E5E5E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y)  x&lt;-x[o,]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y&lt;-y[o]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203" y="5783069"/>
            <a:ext cx="513080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78460" algn="l"/>
              </a:tabLst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+	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Creación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librerías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8708" y="1686559"/>
            <a:ext cx="5566792" cy="4321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5" dirty="0">
                <a:solidFill>
                  <a:srgbClr val="A50020"/>
                </a:solidFill>
                <a:latin typeface="+mj-lt"/>
                <a:cs typeface="Verdana"/>
              </a:rPr>
              <a:t>Guión</a:t>
            </a:r>
            <a:r>
              <a:rPr sz="2000" spc="-8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A50020"/>
                </a:solidFill>
                <a:latin typeface="+mj-lt"/>
                <a:cs typeface="Verdana"/>
              </a:rPr>
              <a:t>(Cont)</a:t>
            </a:r>
            <a:endParaRPr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</a:pP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323299"/>
                </a:solidFill>
                <a:latin typeface="+mj-lt"/>
                <a:cs typeface="Verdana"/>
              </a:rPr>
              <a:t>4.</a:t>
            </a:r>
            <a:r>
              <a:rPr sz="2000" spc="-3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Métodos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90" dirty="0">
                <a:solidFill>
                  <a:srgbClr val="323299"/>
                </a:solidFill>
                <a:latin typeface="+mj-lt"/>
                <a:cs typeface="Verdana"/>
              </a:rPr>
              <a:t>y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clases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en</a:t>
            </a:r>
            <a:r>
              <a:rPr sz="20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35" dirty="0">
                <a:solidFill>
                  <a:srgbClr val="323299"/>
                </a:solidFill>
                <a:latin typeface="+mj-lt"/>
                <a:cs typeface="Verdana"/>
              </a:rPr>
              <a:t>R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25" dirty="0">
                <a:solidFill>
                  <a:srgbClr val="323299"/>
                </a:solidFill>
                <a:latin typeface="+mj-lt"/>
                <a:cs typeface="Verdana"/>
              </a:rPr>
              <a:t>Programación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orientada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a</a:t>
            </a:r>
            <a:r>
              <a:rPr sz="2000" spc="-29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objetos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spcBef>
                <a:spcPts val="10"/>
              </a:spcBef>
              <a:buChar char="-"/>
              <a:tabLst>
                <a:tab pos="179070" algn="l"/>
              </a:tabLst>
            </a:pPr>
            <a:r>
              <a:rPr sz="2000" spc="100" dirty="0">
                <a:solidFill>
                  <a:srgbClr val="323299"/>
                </a:solidFill>
                <a:latin typeface="+mj-lt"/>
                <a:cs typeface="Verdana"/>
              </a:rPr>
              <a:t>Creación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16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20" dirty="0">
                <a:solidFill>
                  <a:srgbClr val="323299"/>
                </a:solidFill>
                <a:latin typeface="+mj-lt"/>
                <a:cs typeface="Verdana"/>
              </a:rPr>
              <a:t>Métodos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00" dirty="0">
                <a:solidFill>
                  <a:srgbClr val="323299"/>
                </a:solidFill>
                <a:latin typeface="+mj-lt"/>
                <a:cs typeface="Verdana"/>
              </a:rPr>
              <a:t>Creación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16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95" dirty="0">
                <a:solidFill>
                  <a:srgbClr val="323299"/>
                </a:solidFill>
                <a:latin typeface="+mj-lt"/>
                <a:cs typeface="Verdana"/>
              </a:rPr>
              <a:t>Clases</a:t>
            </a:r>
            <a:endParaRPr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5" dirty="0">
                <a:solidFill>
                  <a:srgbClr val="323299"/>
                </a:solidFill>
                <a:latin typeface="+mj-lt"/>
                <a:cs typeface="Verdana"/>
              </a:rPr>
              <a:t>5.</a:t>
            </a:r>
            <a:r>
              <a:rPr sz="20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Creación</a:t>
            </a:r>
            <a:r>
              <a:rPr sz="2000" spc="-2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3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librerías</a:t>
            </a:r>
            <a:r>
              <a:rPr sz="2000" spc="-1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en</a:t>
            </a:r>
            <a:r>
              <a:rPr sz="20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35" dirty="0">
                <a:solidFill>
                  <a:srgbClr val="323299"/>
                </a:solidFill>
                <a:latin typeface="+mj-lt"/>
                <a:cs typeface="Verdana"/>
              </a:rPr>
              <a:t>R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Estructura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spcBef>
                <a:spcPts val="10"/>
              </a:spcBef>
              <a:buChar char="-"/>
              <a:tabLst>
                <a:tab pos="179070" algn="l"/>
              </a:tabLst>
            </a:pPr>
            <a:r>
              <a:rPr sz="2000" spc="90" dirty="0">
                <a:solidFill>
                  <a:srgbClr val="323299"/>
                </a:solidFill>
                <a:latin typeface="+mj-lt"/>
                <a:cs typeface="Verdana"/>
              </a:rPr>
              <a:t>El</a:t>
            </a:r>
            <a:r>
              <a:rPr sz="2000" spc="-114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NAMESPACE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00" dirty="0">
                <a:solidFill>
                  <a:srgbClr val="323299"/>
                </a:solidFill>
                <a:latin typeface="+mj-lt"/>
                <a:cs typeface="Verdana"/>
              </a:rPr>
              <a:t>Creación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-17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documentación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spcBef>
                <a:spcPts val="10"/>
              </a:spcBef>
              <a:buChar char="-"/>
              <a:tabLst>
                <a:tab pos="179070" algn="l"/>
              </a:tabLst>
            </a:pPr>
            <a:r>
              <a:rPr sz="2000" spc="110" dirty="0">
                <a:solidFill>
                  <a:srgbClr val="323299"/>
                </a:solidFill>
                <a:latin typeface="+mj-lt"/>
                <a:cs typeface="Verdana"/>
              </a:rPr>
              <a:t>Vignettes</a:t>
            </a:r>
            <a:endParaRPr sz="2000" dirty="0">
              <a:latin typeface="+mj-lt"/>
              <a:cs typeface="Verdana"/>
            </a:endParaRPr>
          </a:p>
          <a:p>
            <a:pPr marL="178435" indent="-165735">
              <a:lnSpc>
                <a:spcPct val="100000"/>
              </a:lnSpc>
              <a:buChar char="-"/>
              <a:tabLst>
                <a:tab pos="179070" algn="l"/>
              </a:tabLst>
            </a:pPr>
            <a:r>
              <a:rPr sz="2000" spc="100" dirty="0">
                <a:solidFill>
                  <a:srgbClr val="323299"/>
                </a:solidFill>
                <a:latin typeface="+mj-lt"/>
                <a:cs typeface="Verdana"/>
              </a:rPr>
              <a:t>Envío </a:t>
            </a:r>
            <a:r>
              <a:rPr sz="2000" spc="105" dirty="0">
                <a:solidFill>
                  <a:srgbClr val="323299"/>
                </a:solidFill>
                <a:latin typeface="+mj-lt"/>
                <a:cs typeface="Verdana"/>
              </a:rPr>
              <a:t>a</a:t>
            </a:r>
            <a:r>
              <a:rPr sz="2000" spc="-18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114" dirty="0">
                <a:solidFill>
                  <a:srgbClr val="323299"/>
                </a:solidFill>
                <a:latin typeface="+mj-lt"/>
                <a:cs typeface="Verdana"/>
              </a:rPr>
              <a:t>CRAN</a:t>
            </a:r>
            <a:endParaRPr sz="20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208" y="1137919"/>
            <a:ext cx="7599680" cy="295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lmEst3(cbind(1,</a:t>
            </a:r>
            <a:r>
              <a:rPr sz="1600" b="1" spc="5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bass$Alkalinity))</a:t>
            </a:r>
            <a:endParaRPr sz="1600" dirty="0">
              <a:latin typeface="Courier New"/>
              <a:cs typeface="Courier New"/>
            </a:endParaRPr>
          </a:p>
          <a:p>
            <a:pPr marL="256540" marR="2203450" indent="-24384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Error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en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lmEst3(cbind(1, bass$Alkalinity)) :  x and y arguments are</a:t>
            </a:r>
            <a:r>
              <a:rPr sz="1600" b="1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required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lmEst3(cbind(1, bass$Alkalinity),</a:t>
            </a:r>
            <a:r>
              <a:rPr sz="1600" b="1" spc="13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bass$Mercury[-1])</a:t>
            </a:r>
            <a:endParaRPr sz="1600" dirty="0">
              <a:latin typeface="Courier New"/>
              <a:cs typeface="Courier New"/>
            </a:endParaRPr>
          </a:p>
          <a:p>
            <a:pPr marL="255904" marR="5080" indent="-24384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Error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en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lmEst3(cbind(1, bass$Alkalinity), bass$Mercury[-1]) :  x and y should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have the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same</a:t>
            </a:r>
            <a:r>
              <a:rPr sz="16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length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lmEst3(cbind(1, bass$Alkalinity),</a:t>
            </a:r>
            <a:r>
              <a:rPr sz="1600" b="1" spc="7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s-ES" sz="1600" b="1" spc="-5" dirty="0" err="1" smtClean="0">
                <a:solidFill>
                  <a:srgbClr val="5E5E5E"/>
                </a:solidFill>
                <a:latin typeface="Courier New"/>
                <a:cs typeface="Courier New"/>
              </a:rPr>
              <a:t>bass$Mercury</a:t>
            </a:r>
            <a:r>
              <a:rPr sz="1600" b="1" spc="-5" dirty="0" smtClean="0">
                <a:solidFill>
                  <a:srgbClr val="5E5E5E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$coefficients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62230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	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0.707061260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-0.005071191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$vcov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0644" y="4071618"/>
            <a:ext cx="161353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[,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34620" marR="5080" indent="-122555" algn="r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-3.6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6621e-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5  9.6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6413e-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208" y="4071618"/>
            <a:ext cx="2223135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[,1]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4422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[1,]	2.797887e-03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[2,]</a:t>
            </a:r>
            <a:r>
              <a:rPr sz="1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-3.686621e-05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$sigma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6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0.2690298</a:t>
            </a:r>
            <a:endParaRPr sz="1600">
              <a:latin typeface="Courier New"/>
              <a:cs typeface="Courier New"/>
            </a:endParaRPr>
          </a:p>
          <a:p>
            <a:pPr marL="12700" marR="1471295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$df  [1]</a:t>
            </a:r>
            <a:r>
              <a:rPr sz="16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Warning message:  In</a:t>
            </a:r>
            <a:r>
              <a:rPr sz="1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lmEst3(cbind(1,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0645" y="6026909"/>
            <a:ext cx="27127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bass$Alkalinity), y) 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052" y="6270749"/>
            <a:ext cx="78441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There are missing values.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Only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complete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cases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have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been</a:t>
            </a:r>
            <a:r>
              <a:rPr sz="1600" b="1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analyzed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626" y="4284470"/>
            <a:ext cx="8351520" cy="213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79620" algn="ctr">
              <a:lnSpc>
                <a:spcPct val="100000"/>
              </a:lnSpc>
            </a:pP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SOLUCION: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lmEst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poner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73469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#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calcula (x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’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x)^(-1)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x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’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734695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coef &lt;- solve.qr(qx,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y,</a:t>
            </a:r>
            <a:r>
              <a:rPr sz="14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RECOMENDACION: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nuestra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añadir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este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argumento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si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cree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se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va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 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llamar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desde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otra</a:t>
            </a:r>
            <a:r>
              <a:rPr sz="1400" spc="-3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734695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lmEst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function(x, y,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2630" y="1038853"/>
            <a:ext cx="8438515" cy="224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85" dirty="0">
                <a:solidFill>
                  <a:srgbClr val="A50020"/>
                </a:solidFill>
                <a:latin typeface="Verdana"/>
                <a:cs typeface="Verdana"/>
              </a:rPr>
              <a:t>‘…’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65" dirty="0">
                <a:solidFill>
                  <a:srgbClr val="323299"/>
                </a:solidFill>
                <a:latin typeface="Verdana"/>
                <a:cs typeface="Verdana"/>
              </a:rPr>
              <a:t>Se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utiliza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para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no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poner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todos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los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argumentos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otras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funciones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pero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podamos 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cambiarlos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si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fuera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necesario.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30" dirty="0">
                <a:solidFill>
                  <a:srgbClr val="323299"/>
                </a:solidFill>
                <a:latin typeface="Verdana"/>
                <a:cs typeface="Verdana"/>
              </a:rPr>
              <a:t>Por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ejemplo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descomposición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qr.solve(a, b,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tol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=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1e-7)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65" dirty="0">
                <a:solidFill>
                  <a:srgbClr val="323299"/>
                </a:solidFill>
                <a:latin typeface="Verdana"/>
                <a:cs typeface="Verdana"/>
              </a:rPr>
              <a:t>Se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podria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intentar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cambiar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este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323299"/>
                </a:solidFill>
                <a:latin typeface="Verdana"/>
                <a:cs typeface="Verdana"/>
              </a:rPr>
              <a:t>argumento: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lmEst(cbind(1, bass$Alkalinity), bass$Mercury,</a:t>
            </a:r>
            <a:r>
              <a:rPr sz="1600" b="1" spc="1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tol=1e-8)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196" y="3253230"/>
            <a:ext cx="100266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sz="16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1e-08)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unused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1122" y="3253230"/>
            <a:ext cx="613346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lmEst(cbind(1, bass$Alkalinity), bass$Mercury,</a:t>
            </a:r>
            <a:r>
              <a:rPr sz="1600" b="1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tol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argument(s) (tol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1e-08)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038468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114" dirty="0" smtClean="0">
                <a:solidFill>
                  <a:srgbClr val="A50020"/>
                </a:solidFill>
                <a:latin typeface="+mj-lt"/>
                <a:cs typeface="Verdana"/>
              </a:rPr>
              <a:t>Ejercicio</a:t>
            </a:r>
          </a:p>
          <a:p>
            <a:pPr marL="83820" marR="5080">
              <a:spcBef>
                <a:spcPts val="125"/>
              </a:spcBef>
            </a:pPr>
            <a:r>
              <a:rPr lang="es-ES" sz="2000" dirty="0" smtClean="0">
                <a:latin typeface="+mj-lt"/>
                <a:cs typeface="Verdana"/>
              </a:rPr>
              <a:t> Crear una función (</a:t>
            </a:r>
            <a:r>
              <a:rPr lang="es-ES" sz="2000" dirty="0" err="1" smtClean="0">
                <a:latin typeface="+mj-lt"/>
                <a:cs typeface="Verdana"/>
              </a:rPr>
              <a:t>compareGroups</a:t>
            </a:r>
            <a:r>
              <a:rPr lang="es-ES" sz="2000" dirty="0" smtClean="0">
                <a:latin typeface="+mj-lt"/>
                <a:cs typeface="Verdana"/>
              </a:rPr>
              <a:t>) que:</a:t>
            </a:r>
          </a:p>
          <a:p>
            <a:pPr marL="83820" marR="5080">
              <a:spcBef>
                <a:spcPts val="125"/>
              </a:spcBef>
            </a:pPr>
            <a:endParaRPr lang="es-ES" sz="2000" dirty="0" smtClean="0">
              <a:latin typeface="+mj-lt"/>
              <a:cs typeface="Verdana"/>
            </a:endParaRP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Tenga como argumentos: 1) ‘X’ un </a:t>
            </a:r>
            <a:r>
              <a:rPr lang="es-ES" sz="2000" dirty="0" err="1" smtClean="0">
                <a:latin typeface="+mj-lt"/>
                <a:cs typeface="Verdana"/>
              </a:rPr>
              <a:t>data.frame</a:t>
            </a:r>
            <a:r>
              <a:rPr lang="es-ES" sz="2000" dirty="0" smtClean="0">
                <a:latin typeface="+mj-lt"/>
                <a:cs typeface="Verdana"/>
              </a:rPr>
              <a:t> con muchos variables resultados (distintos tipos: continuas normales, continuas discretas, categóricas, ..) y 2) un vector ‘y’ que defina dos grupos de individuos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La función debe empezar por comprobar que:</a:t>
            </a:r>
          </a:p>
          <a:p>
            <a:pPr marL="998220" marR="5080" lvl="1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Las dimensiones cuadran: número de filas de ‘X’ igual al tamaño de ‘y’</a:t>
            </a:r>
          </a:p>
          <a:p>
            <a:pPr marL="998220" marR="5080" lvl="1" indent="-457200">
              <a:spcBef>
                <a:spcPts val="125"/>
              </a:spcBef>
              <a:buFontTx/>
              <a:buAutoNum type="arabicPeriod"/>
            </a:pPr>
            <a:r>
              <a:rPr lang="es-ES" sz="2000" dirty="0" smtClean="0">
                <a:cs typeface="Verdana"/>
              </a:rPr>
              <a:t>‘y’ es factor</a:t>
            </a:r>
          </a:p>
          <a:p>
            <a:pPr marL="998220" marR="5080" lvl="1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El número de niveles de ‘y’ es 2 como máximo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Para cada variable de X haga:</a:t>
            </a:r>
          </a:p>
          <a:p>
            <a:pPr marL="998220" marR="5080" lvl="1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La media y desviación típica para cada grupo de ‘y’ para las variables continuas  en  ‘X’ y el número de casos y % para cada grupo de ‘y’ para las variables categóricas</a:t>
            </a:r>
          </a:p>
          <a:p>
            <a:pPr marL="998220" marR="5080" lvl="1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Calcule el p-valor usando el test adecuado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Pensar qué debería devolver la función …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endParaRPr sz="20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 err="1">
                <a:solidFill>
                  <a:srgbClr val="323299"/>
                </a:solidFill>
                <a:latin typeface="Verdana"/>
                <a:cs typeface="Verdana"/>
              </a:rPr>
              <a:t>Sesión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200" dirty="0" smtClean="0">
                <a:solidFill>
                  <a:srgbClr val="323299"/>
                </a:solidFill>
                <a:latin typeface="Verdana"/>
                <a:cs typeface="Verdana"/>
              </a:rPr>
              <a:t>2</a:t>
            </a:r>
            <a:r>
              <a:rPr sz="1200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– </a:t>
            </a:r>
            <a:r>
              <a:rPr lang="es-ES" sz="1200" spc="-5" dirty="0" smtClean="0">
                <a:solidFill>
                  <a:srgbClr val="323299"/>
                </a:solidFill>
                <a:latin typeface="Verdana"/>
                <a:cs typeface="Verdana"/>
              </a:rPr>
              <a:t>Programación en R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8595995" cy="412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8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57810">
              <a:lnSpc>
                <a:spcPct val="100000"/>
              </a:lnSpc>
            </a:pP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Elegante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cuanto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formulación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ya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es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similar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10" dirty="0">
                <a:solidFill>
                  <a:srgbClr val="323299"/>
                </a:solidFill>
                <a:latin typeface="Verdana"/>
                <a:cs typeface="Verdana"/>
              </a:rPr>
              <a:t>como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escribiríamos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el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modelo 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incluyendo covariables </a:t>
            </a:r>
            <a:r>
              <a:rPr sz="1400" spc="110" dirty="0">
                <a:solidFill>
                  <a:srgbClr val="323299"/>
                </a:solidFill>
                <a:latin typeface="Verdana"/>
                <a:cs typeface="Verdana"/>
              </a:rPr>
              <a:t>o</a:t>
            </a:r>
            <a:r>
              <a:rPr sz="1400" spc="-2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interacciones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670"/>
              </a:lnSpc>
            </a:pP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Hace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tu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sea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fácil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usar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ya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utiliza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sintaxis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similar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otra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funciones  que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hay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por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defecto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25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(lm,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glm,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coxph,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rpart,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220" dirty="0">
                <a:solidFill>
                  <a:srgbClr val="323299"/>
                </a:solidFill>
                <a:latin typeface="Verdana"/>
                <a:cs typeface="Verdana"/>
              </a:rPr>
              <a:t>…)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119505">
              <a:lnSpc>
                <a:spcPts val="1670"/>
              </a:lnSpc>
            </a:pP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Evita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tener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especificar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el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vector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10" dirty="0">
                <a:solidFill>
                  <a:srgbClr val="323299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matriz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323299"/>
                </a:solidFill>
                <a:latin typeface="Verdana"/>
                <a:cs typeface="Verdana"/>
              </a:rPr>
              <a:t>datos,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ya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los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toma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del 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argumento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‘data’</a:t>
            </a:r>
            <a:endParaRPr sz="1400">
              <a:latin typeface="Verdana"/>
              <a:cs typeface="Verdana"/>
            </a:endParaRPr>
          </a:p>
          <a:p>
            <a:pPr marL="12700" marR="563880">
              <a:lnSpc>
                <a:spcPts val="5030"/>
              </a:lnSpc>
              <a:spcBef>
                <a:spcPts val="670"/>
              </a:spcBef>
            </a:pP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Útil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para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analizar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datos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completos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sin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tener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controlarlo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dentro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función  </a:t>
            </a: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Su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formulación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es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siguiente: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lmEst&lt;-function(formula, </a:t>
            </a:r>
            <a:r>
              <a:rPr sz="1400" spc="70" dirty="0">
                <a:solidFill>
                  <a:srgbClr val="323299"/>
                </a:solidFill>
                <a:latin typeface="Verdana"/>
                <a:cs typeface="Verdana"/>
              </a:rPr>
              <a:t>data, 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contrasts=NULL,</a:t>
            </a:r>
            <a:r>
              <a:rPr sz="1400" spc="-3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220" dirty="0">
                <a:solidFill>
                  <a:srgbClr val="323299"/>
                </a:solidFill>
                <a:latin typeface="Verdana"/>
                <a:cs typeface="Verdana"/>
              </a:rPr>
              <a:t>…)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5767070" cy="25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8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cl &lt;-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match.call()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match.call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usa</a:t>
            </a:r>
            <a:r>
              <a:rPr sz="1400" spc="-2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323299"/>
                </a:solidFill>
                <a:latin typeface="Verdana"/>
                <a:cs typeface="Verdana"/>
              </a:rPr>
              <a:t>para:</a:t>
            </a:r>
            <a:endParaRPr sz="1400">
              <a:latin typeface="Verdana"/>
              <a:cs typeface="Verdana"/>
            </a:endParaRPr>
          </a:p>
          <a:p>
            <a:pPr marL="170815" indent="-158115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guardar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una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llamada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usarla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despues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47129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lm(Mercury~Alkalinity, data=bass)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lm(formula = Mercury ~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Alkalinity, data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bass)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Coefficients: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632" y="3743897"/>
            <a:ext cx="1368425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-365760">
              <a:lnSpc>
                <a:spcPct val="1044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ept)  0.7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6140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844" y="3754626"/>
            <a:ext cx="1246505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600">
              <a:latin typeface="Courier New"/>
              <a:cs typeface="Courier New"/>
            </a:endParaRPr>
          </a:p>
          <a:p>
            <a:pPr marL="121285" algn="ctr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-0.005302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625" y="4478871"/>
            <a:ext cx="8582660" cy="21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600"/>
              </a:lnSpc>
              <a:buChar char="•"/>
              <a:tabLst>
                <a:tab pos="171450" algn="l"/>
              </a:tabLst>
            </a:pP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objeto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más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importante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es “model.frame”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‘data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frame’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sólo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las 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variables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aparecen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formula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tiene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atributo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se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llama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‘terms’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que 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nos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dice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cuál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es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variable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dependiente,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el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323299"/>
                </a:solidFill>
                <a:latin typeface="Verdana"/>
                <a:cs typeface="Verdana"/>
              </a:rPr>
              <a:t>intercept,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325" dirty="0">
                <a:solidFill>
                  <a:srgbClr val="323299"/>
                </a:solidFill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 marR="4095115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mf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model.frame(formula=formula, data=data)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mt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attr(mf,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"terms")</a:t>
            </a:r>
            <a:endParaRPr sz="1400">
              <a:latin typeface="Verdana"/>
              <a:cs typeface="Verdana"/>
            </a:endParaRPr>
          </a:p>
          <a:p>
            <a:pPr marL="12700" marR="5605780">
              <a:lnSpc>
                <a:spcPts val="1670"/>
              </a:lnSpc>
              <a:spcBef>
                <a:spcPts val="6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x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model.matrix(mt, data=mf)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&lt;-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model.response(mf)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Hay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mas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cosas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pero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esto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es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suficiente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mayoría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ocasiones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37919"/>
            <a:ext cx="234569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unclass(mf.copia)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$Mercury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4763" y="1627123"/>
            <a:ext cx="51308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0.04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5988" y="1627123"/>
            <a:ext cx="51308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0.44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632" y="1627123"/>
            <a:ext cx="173545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[1]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1.23</a:t>
            </a:r>
            <a:r>
              <a:rPr sz="16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1.33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$Alkalinity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632" y="2360166"/>
            <a:ext cx="3080385" cy="198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ct val="100000"/>
              </a:lnSpc>
              <a:tabLst>
                <a:tab pos="867410" algn="l"/>
                <a:tab pos="1600835" algn="l"/>
              </a:tabLst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[1]	5.9	3.5</a:t>
            </a:r>
            <a:r>
              <a:rPr sz="16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116.0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44220" algn="l"/>
              </a:tabLst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39.4	…</a:t>
            </a:r>
            <a:endParaRPr sz="1600">
              <a:latin typeface="Courier New"/>
              <a:cs typeface="Courier New"/>
            </a:endParaRPr>
          </a:p>
          <a:p>
            <a:pPr marL="12700" marR="61595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attr(,"terms")  Mercury ~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Alkalinity 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attr(,"variables")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list(Mercury,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Alkalinity) 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attr(,"factors")</a:t>
            </a:r>
            <a:endParaRPr sz="1600">
              <a:latin typeface="Courier New"/>
              <a:cs typeface="Courier New"/>
            </a:endParaRPr>
          </a:p>
          <a:p>
            <a:pPr marL="135509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Alkalinity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632" y="4313995"/>
            <a:ext cx="124650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Mercury  Alkali</a:t>
            </a:r>
            <a:r>
              <a:rPr sz="1600" b="1" spc="0" dirty="0">
                <a:solidFill>
                  <a:srgbClr val="5E5E5E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ity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5750" y="4315458"/>
            <a:ext cx="14732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632" y="4803930"/>
            <a:ext cx="2468880" cy="198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attr(,"term.labels")  [1] "Alkalinity"  attr(,"order")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[1]</a:t>
            </a:r>
            <a:r>
              <a:rPr sz="16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 marR="25019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attr(,"intercept")  [1]</a:t>
            </a:r>
            <a:r>
              <a:rPr sz="16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 marR="37211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attr(,"response")  [1]</a:t>
            </a:r>
            <a:r>
              <a:rPr sz="16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4815" y="1209547"/>
            <a:ext cx="3202305" cy="198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attr(,".Environment")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&lt;environment: R_GlobalEnv&gt;  attr(,"predvars")</a:t>
            </a:r>
            <a:endParaRPr sz="1600">
              <a:latin typeface="Courier New"/>
              <a:cs typeface="Courier New"/>
            </a:endParaRPr>
          </a:p>
          <a:p>
            <a:pPr marL="12700" marR="1270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list(Mercury,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Alkalinity) 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attr(,"dataClasses")</a:t>
            </a:r>
            <a:endParaRPr sz="1600">
              <a:latin typeface="Courier New"/>
              <a:cs typeface="Courier New"/>
            </a:endParaRPr>
          </a:p>
          <a:p>
            <a:pPr marL="12700" marR="615950" indent="365760" algn="just">
              <a:lnSpc>
                <a:spcPct val="100299"/>
              </a:lnSpc>
              <a:spcBef>
                <a:spcPts val="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Mercury</a:t>
            </a:r>
            <a:r>
              <a:rPr sz="1600" b="1" spc="-6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Alkalinity 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"numeric" "numeric"  attr(,"row.names")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415290" y="3219077"/>
          <a:ext cx="3953922" cy="71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66"/>
                <a:gridCol w="367344"/>
                <a:gridCol w="2199500"/>
                <a:gridCol w="694312"/>
              </a:tblGrid>
              <a:tr h="223265">
                <a:tc>
                  <a:txBody>
                    <a:bodyPr/>
                    <a:lstStyle/>
                    <a:p>
                      <a:pPr marR="31115" algn="ctr">
                        <a:lnSpc>
                          <a:spcPts val="1495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95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95"/>
                        </a:lnSpc>
                        <a:tabLst>
                          <a:tab pos="427990" algn="l"/>
                          <a:tab pos="793750" algn="l"/>
                          <a:tab pos="1159510" algn="l"/>
                          <a:tab pos="1527175" algn="l"/>
                          <a:tab pos="1894205" algn="l"/>
                        </a:tabLst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2	3	4	5	6	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95"/>
                        </a:lnSpc>
                        <a:tabLst>
                          <a:tab pos="426720" algn="l"/>
                        </a:tabLst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8	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4601">
                <a:tc>
                  <a:txBody>
                    <a:bodyPr/>
                    <a:lstStyle/>
                    <a:p>
                      <a:pPr marR="31115" algn="ctr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600" b="1" spc="-9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13 14 15 </a:t>
                      </a: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16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600" b="1" spc="-3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1600" b="1" spc="-9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9775">
                <a:tc>
                  <a:txBody>
                    <a:bodyPr/>
                    <a:lstStyle/>
                    <a:p>
                      <a:pPr marR="3111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r>
                        <a:rPr sz="1600" b="1" spc="-9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424815" y="3897882"/>
            <a:ext cx="393509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[25] 25 26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27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28 29 30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31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32</a:t>
            </a:r>
            <a:r>
              <a:rPr sz="1600" b="1" spc="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33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34 35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36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37 38 39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40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41 42 43</a:t>
            </a:r>
            <a:r>
              <a:rPr sz="1600" b="1" spc="2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44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45 46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47</a:t>
            </a:r>
            <a:r>
              <a:rPr sz="1600" b="1" spc="-6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48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[49] 49 50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51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52</a:t>
            </a:r>
            <a:r>
              <a:rPr sz="1600" b="1" spc="-3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53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05590" y="5001767"/>
            <a:ext cx="106680" cy="652780"/>
          </a:xfrm>
          <a:custGeom>
            <a:avLst/>
            <a:gdLst/>
            <a:ahLst/>
            <a:cxnLst/>
            <a:rect l="l" t="t" r="r" b="b"/>
            <a:pathLst>
              <a:path w="106679" h="652779">
                <a:moveTo>
                  <a:pt x="73244" y="76759"/>
                </a:moveTo>
                <a:lnTo>
                  <a:pt x="64056" y="75657"/>
                </a:lnTo>
                <a:lnTo>
                  <a:pt x="0" y="647699"/>
                </a:lnTo>
                <a:lnTo>
                  <a:pt x="0" y="650747"/>
                </a:lnTo>
                <a:lnTo>
                  <a:pt x="3047" y="652271"/>
                </a:lnTo>
                <a:lnTo>
                  <a:pt x="7619" y="652271"/>
                </a:lnTo>
                <a:lnTo>
                  <a:pt x="9143" y="647699"/>
                </a:lnTo>
                <a:lnTo>
                  <a:pt x="73244" y="76759"/>
                </a:lnTo>
                <a:close/>
              </a:path>
              <a:path w="106679" h="652779">
                <a:moveTo>
                  <a:pt x="106679" y="80771"/>
                </a:moveTo>
                <a:lnTo>
                  <a:pt x="77723" y="0"/>
                </a:lnTo>
                <a:lnTo>
                  <a:pt x="30479" y="71627"/>
                </a:lnTo>
                <a:lnTo>
                  <a:pt x="64056" y="75657"/>
                </a:lnTo>
                <a:lnTo>
                  <a:pt x="65531" y="62483"/>
                </a:lnTo>
                <a:lnTo>
                  <a:pt x="67055" y="59435"/>
                </a:lnTo>
                <a:lnTo>
                  <a:pt x="70103" y="57911"/>
                </a:lnTo>
                <a:lnTo>
                  <a:pt x="73151" y="60959"/>
                </a:lnTo>
                <a:lnTo>
                  <a:pt x="74675" y="64007"/>
                </a:lnTo>
                <a:lnTo>
                  <a:pt x="74675" y="76931"/>
                </a:lnTo>
                <a:lnTo>
                  <a:pt x="106679" y="80771"/>
                </a:lnTo>
                <a:close/>
              </a:path>
              <a:path w="106679" h="652779">
                <a:moveTo>
                  <a:pt x="74675" y="64007"/>
                </a:moveTo>
                <a:lnTo>
                  <a:pt x="73151" y="60959"/>
                </a:lnTo>
                <a:lnTo>
                  <a:pt x="70103" y="57911"/>
                </a:lnTo>
                <a:lnTo>
                  <a:pt x="67055" y="59435"/>
                </a:lnTo>
                <a:lnTo>
                  <a:pt x="65531" y="62483"/>
                </a:lnTo>
                <a:lnTo>
                  <a:pt x="64056" y="75657"/>
                </a:lnTo>
                <a:lnTo>
                  <a:pt x="73244" y="76759"/>
                </a:lnTo>
                <a:lnTo>
                  <a:pt x="74675" y="64007"/>
                </a:lnTo>
                <a:close/>
              </a:path>
              <a:path w="106679" h="652779">
                <a:moveTo>
                  <a:pt x="74675" y="76931"/>
                </a:moveTo>
                <a:lnTo>
                  <a:pt x="74675" y="64007"/>
                </a:lnTo>
                <a:lnTo>
                  <a:pt x="73244" y="76759"/>
                </a:lnTo>
                <a:lnTo>
                  <a:pt x="74675" y="76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4698" y="5760595"/>
            <a:ext cx="424053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Controla los datos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completos.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Interesante  para comparar</a:t>
            </a:r>
            <a:r>
              <a:rPr sz="1800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modelos.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189611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8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12" y="2429254"/>
            <a:ext cx="7783195" cy="387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lmEst4(Mercury~Alkalinity,</a:t>
            </a:r>
            <a:r>
              <a:rPr sz="1800" b="1" spc="-7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bass)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Error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en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qr(x)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objeto 'x'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sz="18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encontrado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53340">
              <a:lnSpc>
                <a:spcPct val="1000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Ahora debemos recuperar </a:t>
            </a:r>
            <a:r>
              <a:rPr sz="1800" b="1" spc="5" dirty="0">
                <a:solidFill>
                  <a:srgbClr val="323299"/>
                </a:solidFill>
                <a:latin typeface="Arial"/>
                <a:cs typeface="Arial"/>
              </a:rPr>
              <a:t>los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datos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que nos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interesan (x,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y)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match.call  se usa</a:t>
            </a:r>
            <a:r>
              <a:rPr sz="1800" b="1" spc="-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para: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y &lt;-</a:t>
            </a:r>
            <a:r>
              <a:rPr sz="16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model.response(mf)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x &lt;- model.matrix(mt,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mf,</a:t>
            </a:r>
            <a:r>
              <a:rPr sz="1600" spc="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contrasts)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Existen otras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otros argumentos que hay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útiles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cuando se usa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‘formula’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model.weights, model.offset,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model.frame,</a:t>
            </a:r>
            <a:r>
              <a:rPr sz="1600" spc="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...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model.extract(frame, component) </a:t>
            </a:r>
            <a:r>
              <a:rPr sz="1600" dirty="0">
                <a:solidFill>
                  <a:srgbClr val="7F7F7F"/>
                </a:solidFill>
                <a:latin typeface="Verdana"/>
                <a:cs typeface="Verdana"/>
              </a:rPr>
              <a:t>-&gt; </a:t>
            </a:r>
            <a:r>
              <a:rPr sz="1600" spc="-5" dirty="0">
                <a:solidFill>
                  <a:srgbClr val="7F7F7F"/>
                </a:solidFill>
                <a:latin typeface="Verdana"/>
                <a:cs typeface="Verdana"/>
              </a:rPr>
              <a:t>component: “weigths”,</a:t>
            </a:r>
            <a:r>
              <a:rPr sz="1600" spc="1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Verdana"/>
                <a:cs typeface="Verdana"/>
              </a:rPr>
              <a:t>“offset”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189611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8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7427" y="1924811"/>
            <a:ext cx="7073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5E5E5E"/>
                </a:solidFill>
                <a:latin typeface="Courier New"/>
                <a:cs typeface="Courier New"/>
              </a:rPr>
              <a:t>b</a:t>
            </a:r>
            <a:r>
              <a:rPr sz="1800" b="1" spc="-5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5E5E5E"/>
                </a:solidFill>
                <a:latin typeface="Courier New"/>
                <a:cs typeface="Courier New"/>
              </a:rPr>
              <a:t>ss</a:t>
            </a: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412" y="1924811"/>
            <a:ext cx="3848735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7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lmEst4(Mercury~Alkalinity,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$coefficients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4576" y="2474974"/>
            <a:ext cx="152717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61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97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3149" y="2474974"/>
            <a:ext cx="166433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-0.005301603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412" y="3297934"/>
            <a:ext cx="70993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$vcov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412" y="3848098"/>
            <a:ext cx="152844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5940" y="3573778"/>
            <a:ext cx="180149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marR="5080" indent="13525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ce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72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3e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-0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-3.795770e-05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7402" y="3573778"/>
            <a:ext cx="180022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800">
              <a:latin typeface="Courier New"/>
              <a:cs typeface="Courier New"/>
            </a:endParaRPr>
          </a:p>
          <a:p>
            <a:pPr marL="147955" marR="5080" indent="-135890">
              <a:lnSpc>
                <a:spcPct val="100000"/>
              </a:lnSpc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3.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57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70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5 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13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91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7412" y="4671058"/>
            <a:ext cx="1801495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$sigma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8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0.2770542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96075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$df  [1]</a:t>
            </a:r>
            <a:r>
              <a:rPr sz="1800" b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51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4982" y="1296923"/>
            <a:ext cx="12903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1ª </a:t>
            </a:r>
            <a:r>
              <a:rPr sz="1800" spc="-10" dirty="0">
                <a:latin typeface="Arial"/>
                <a:cs typeface="Arial"/>
              </a:rPr>
              <a:t>ventaja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5202" y="1757172"/>
            <a:ext cx="2380615" cy="878205"/>
          </a:xfrm>
          <a:custGeom>
            <a:avLst/>
            <a:gdLst/>
            <a:ahLst/>
            <a:cxnLst/>
            <a:rect l="l" t="t" r="r" b="b"/>
            <a:pathLst>
              <a:path w="2380615" h="878205">
                <a:moveTo>
                  <a:pt x="70949" y="838028"/>
                </a:moveTo>
                <a:lnTo>
                  <a:pt x="59435" y="806195"/>
                </a:lnTo>
                <a:lnTo>
                  <a:pt x="0" y="868679"/>
                </a:lnTo>
                <a:lnTo>
                  <a:pt x="54863" y="874558"/>
                </a:lnTo>
                <a:lnTo>
                  <a:pt x="54863" y="844295"/>
                </a:lnTo>
                <a:lnTo>
                  <a:pt x="57911" y="842771"/>
                </a:lnTo>
                <a:lnTo>
                  <a:pt x="70949" y="838028"/>
                </a:lnTo>
                <a:close/>
              </a:path>
              <a:path w="2380615" h="878205">
                <a:moveTo>
                  <a:pt x="73743" y="845752"/>
                </a:moveTo>
                <a:lnTo>
                  <a:pt x="70949" y="838028"/>
                </a:lnTo>
                <a:lnTo>
                  <a:pt x="57911" y="842771"/>
                </a:lnTo>
                <a:lnTo>
                  <a:pt x="54863" y="844295"/>
                </a:lnTo>
                <a:lnTo>
                  <a:pt x="54863" y="848867"/>
                </a:lnTo>
                <a:lnTo>
                  <a:pt x="57911" y="850391"/>
                </a:lnTo>
                <a:lnTo>
                  <a:pt x="60959" y="850391"/>
                </a:lnTo>
                <a:lnTo>
                  <a:pt x="73743" y="845752"/>
                </a:lnTo>
                <a:close/>
              </a:path>
              <a:path w="2380615" h="878205">
                <a:moveTo>
                  <a:pt x="85343" y="877823"/>
                </a:moveTo>
                <a:lnTo>
                  <a:pt x="73743" y="845752"/>
                </a:lnTo>
                <a:lnTo>
                  <a:pt x="60959" y="850391"/>
                </a:lnTo>
                <a:lnTo>
                  <a:pt x="57911" y="850391"/>
                </a:lnTo>
                <a:lnTo>
                  <a:pt x="54863" y="848867"/>
                </a:lnTo>
                <a:lnTo>
                  <a:pt x="54863" y="874558"/>
                </a:lnTo>
                <a:lnTo>
                  <a:pt x="85343" y="877823"/>
                </a:lnTo>
                <a:close/>
              </a:path>
              <a:path w="2380615" h="878205">
                <a:moveTo>
                  <a:pt x="2380487" y="6095"/>
                </a:moveTo>
                <a:lnTo>
                  <a:pt x="2380487" y="3047"/>
                </a:lnTo>
                <a:lnTo>
                  <a:pt x="2378963" y="0"/>
                </a:lnTo>
                <a:lnTo>
                  <a:pt x="2374391" y="0"/>
                </a:lnTo>
                <a:lnTo>
                  <a:pt x="70949" y="838028"/>
                </a:lnTo>
                <a:lnTo>
                  <a:pt x="73743" y="845752"/>
                </a:lnTo>
                <a:lnTo>
                  <a:pt x="2378963" y="9143"/>
                </a:lnTo>
                <a:lnTo>
                  <a:pt x="238048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189611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8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9608" y="1924811"/>
            <a:ext cx="70866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5E5E5E"/>
                </a:solidFill>
                <a:latin typeface="Courier New"/>
                <a:cs typeface="Courier New"/>
              </a:rPr>
              <a:t>ba</a:t>
            </a:r>
            <a:r>
              <a:rPr sz="1800" b="1" spc="-5" dirty="0">
                <a:solidFill>
                  <a:srgbClr val="5E5E5E"/>
                </a:solidFill>
                <a:latin typeface="Courier New"/>
                <a:cs typeface="Courier New"/>
              </a:rPr>
              <a:t>ss</a:t>
            </a: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412" y="1924811"/>
            <a:ext cx="412242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lmEst4(Mercury~Alkalinity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,</a:t>
            </a:r>
            <a:endParaRPr sz="1800" dirty="0">
              <a:latin typeface="Courier New"/>
              <a:cs typeface="Courier New"/>
            </a:endParaRPr>
          </a:p>
          <a:p>
            <a:pPr marL="149860" marR="2325370" indent="-13716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s 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0.004292588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412" y="3297934"/>
            <a:ext cx="3165475" cy="249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$vcov</a:t>
            </a:r>
            <a:endParaRPr sz="1800">
              <a:latin typeface="Courier New"/>
              <a:cs typeface="Courier New"/>
            </a:endParaRPr>
          </a:p>
          <a:p>
            <a:pPr marL="12700" marR="5080" indent="1775460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y 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r>
              <a:rPr sz="1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2.299709e-06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$sigma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8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0.5883974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3247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$df  [1]</a:t>
            </a:r>
            <a:r>
              <a:rPr sz="1800" b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52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3848100" cy="127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variable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factor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lmEst4(Mercury~pH,</a:t>
            </a:r>
            <a:r>
              <a:rPr sz="1800" b="1" spc="-8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bass)</a:t>
            </a:r>
            <a:endParaRPr sz="1800">
              <a:latin typeface="Courier New"/>
              <a:cs typeface="Courier New"/>
            </a:endParaRPr>
          </a:p>
          <a:p>
            <a:pPr marL="156845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$coefficients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12" y="2474974"/>
            <a:ext cx="152844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rc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80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8785" y="2474974"/>
            <a:ext cx="1254125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735">
              <a:lnSpc>
                <a:spcPct val="100000"/>
              </a:lnSpc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lo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w 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35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45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67887" y="3295033"/>
          <a:ext cx="5095906" cy="1180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928"/>
                <a:gridCol w="1774311"/>
                <a:gridCol w="1728667"/>
              </a:tblGrid>
              <a:tr h="59080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$vcov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(Intercept)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4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02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.0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pHlow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02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64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.0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75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08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77412" y="4671058"/>
            <a:ext cx="1801495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$sigma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8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0.2947364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96075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$df  [1]</a:t>
            </a:r>
            <a:r>
              <a:rPr sz="1800" b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51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Creación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librerías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735835"/>
            <a:ext cx="7700009" cy="222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14" dirty="0">
                <a:solidFill>
                  <a:srgbClr val="323299"/>
                </a:solidFill>
                <a:latin typeface="+mj-lt"/>
                <a:cs typeface="Verdana"/>
              </a:rPr>
              <a:t>Sesión</a:t>
            </a:r>
            <a:r>
              <a:rPr sz="2400" spc="-2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35" dirty="0">
                <a:solidFill>
                  <a:srgbClr val="323299"/>
                </a:solidFill>
                <a:latin typeface="+mj-lt"/>
                <a:cs typeface="Verdana"/>
              </a:rPr>
              <a:t>1</a:t>
            </a:r>
            <a:r>
              <a:rPr sz="2400" spc="-3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35" dirty="0">
                <a:solidFill>
                  <a:srgbClr val="323299"/>
                </a:solidFill>
                <a:latin typeface="+mj-lt"/>
                <a:cs typeface="Verdana"/>
              </a:rPr>
              <a:t>–</a:t>
            </a:r>
            <a:r>
              <a:rPr sz="24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35" dirty="0">
                <a:solidFill>
                  <a:srgbClr val="323299"/>
                </a:solidFill>
                <a:latin typeface="+mj-lt"/>
                <a:cs typeface="Verdana"/>
              </a:rPr>
              <a:t>Introducción</a:t>
            </a:r>
            <a:r>
              <a:rPr sz="2400" spc="-1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05" dirty="0">
                <a:solidFill>
                  <a:srgbClr val="323299"/>
                </a:solidFill>
                <a:latin typeface="+mj-lt"/>
                <a:cs typeface="Verdana"/>
              </a:rPr>
              <a:t>y</a:t>
            </a:r>
            <a:r>
              <a:rPr sz="2400" spc="-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400" spc="125" dirty="0">
                <a:solidFill>
                  <a:srgbClr val="323299"/>
                </a:solidFill>
                <a:latin typeface="+mj-lt"/>
                <a:cs typeface="Verdana"/>
              </a:rPr>
              <a:t>preliminares</a:t>
            </a:r>
            <a:endParaRPr sz="24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+mj-lt"/>
              <a:cs typeface="Times New Roman"/>
            </a:endParaRPr>
          </a:p>
          <a:p>
            <a:pPr marL="879475" indent="-158115">
              <a:lnSpc>
                <a:spcPct val="100000"/>
              </a:lnSpc>
              <a:buChar char="•"/>
              <a:tabLst>
                <a:tab pos="880110" algn="l"/>
              </a:tabLst>
            </a:pP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Introducción</a:t>
            </a:r>
            <a:endParaRPr sz="24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Verdana"/>
              <a:buChar char="•"/>
            </a:pPr>
            <a:endParaRPr sz="2400" dirty="0">
              <a:latin typeface="+mj-lt"/>
              <a:cs typeface="Times New Roman"/>
            </a:endParaRPr>
          </a:p>
          <a:p>
            <a:pPr marL="879475" indent="-158115">
              <a:lnSpc>
                <a:spcPct val="100000"/>
              </a:lnSpc>
              <a:buChar char="•"/>
              <a:tabLst>
                <a:tab pos="880110" algn="l"/>
              </a:tabLst>
            </a:pP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Paquetes</a:t>
            </a:r>
            <a:r>
              <a:rPr sz="2400" spc="-5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en</a:t>
            </a:r>
            <a:r>
              <a:rPr sz="2400" spc="-2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30" dirty="0">
                <a:solidFill>
                  <a:srgbClr val="A50020"/>
                </a:solidFill>
                <a:latin typeface="+mj-lt"/>
                <a:cs typeface="Verdana"/>
              </a:rPr>
              <a:t>Windows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(preliminares</a:t>
            </a:r>
            <a:r>
              <a:rPr sz="2400" spc="-2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5" dirty="0">
                <a:solidFill>
                  <a:srgbClr val="A50020"/>
                </a:solidFill>
                <a:latin typeface="+mj-lt"/>
                <a:cs typeface="Verdana"/>
              </a:rPr>
              <a:t>–</a:t>
            </a:r>
            <a:r>
              <a:rPr sz="2400" spc="-3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95" dirty="0">
                <a:solidFill>
                  <a:srgbClr val="A50020"/>
                </a:solidFill>
                <a:latin typeface="+mj-lt"/>
                <a:cs typeface="Verdana"/>
              </a:rPr>
              <a:t>instalación</a:t>
            </a:r>
            <a:r>
              <a:rPr sz="2400" spc="-2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85" dirty="0">
                <a:solidFill>
                  <a:srgbClr val="A50020"/>
                </a:solidFill>
                <a:latin typeface="+mj-lt"/>
                <a:cs typeface="Verdana"/>
              </a:rPr>
              <a:t>y</a:t>
            </a:r>
            <a:r>
              <a:rPr sz="2400" spc="-2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400" spc="100" dirty="0">
                <a:solidFill>
                  <a:srgbClr val="A50020"/>
                </a:solidFill>
                <a:latin typeface="+mj-lt"/>
                <a:cs typeface="Verdana"/>
              </a:rPr>
              <a:t>requerimientos)</a:t>
            </a:r>
            <a:endParaRPr sz="24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196" y="2093467"/>
            <a:ext cx="710247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argumentos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especiales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(strata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survival)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control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del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término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interacción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inclusion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3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todas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las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variables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086103"/>
            <a:ext cx="7943850" cy="170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‘formula’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inclusion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3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todas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las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variables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data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56845" marR="5080">
              <a:lnSpc>
                <a:spcPct val="1006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Podemos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hacer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que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el modelo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incluya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todas las variables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que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hay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en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el  argumento ‘data’ usando</a:t>
            </a:r>
            <a:r>
              <a:rPr sz="1800" b="1" spc="-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~.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7F7F7F"/>
                </a:solidFill>
                <a:latin typeface="Courier New"/>
                <a:cs typeface="Courier New"/>
              </a:rPr>
              <a:t>lmEst4(Mercury~.,</a:t>
            </a:r>
            <a:r>
              <a:rPr sz="1400" b="1" spc="-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7F7F7F"/>
                </a:solidFill>
                <a:latin typeface="Courier New"/>
                <a:cs typeface="Courier New"/>
              </a:rPr>
              <a:t>bass[,-1])</a:t>
            </a:r>
            <a:endParaRPr sz="1400" dirty="0">
              <a:latin typeface="Courier New"/>
              <a:cs typeface="Courier New"/>
            </a:endParaRPr>
          </a:p>
          <a:p>
            <a:pPr marL="156845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$coefficients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1419" y="2763518"/>
            <a:ext cx="130365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4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-0.005606862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0613" y="2771646"/>
            <a:ext cx="119697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8175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lo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w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.13198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79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3109" y="2771646"/>
            <a:ext cx="257810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4815">
              <a:lnSpc>
                <a:spcPts val="1670"/>
              </a:lnSpc>
              <a:tabLst>
                <a:tab pos="1394460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Calc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m	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ophy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l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0.004529969</a:t>
            </a:r>
            <a:r>
              <a:rPr sz="14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-0.002709375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406" y="2771646"/>
            <a:ext cx="130365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(Inte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cep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0.644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685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$vcov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406" y="3614763"/>
            <a:ext cx="1198245" cy="108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6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ept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Alkalinity  pHlow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ts val="1670"/>
              </a:lnSpc>
              <a:spcBef>
                <a:spcPts val="6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Calcium  Chloro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hyl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3922" y="3400550"/>
            <a:ext cx="1410335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Alkalinity</a:t>
            </a:r>
            <a:endParaRPr sz="1400">
              <a:latin typeface="Courier New"/>
              <a:cs typeface="Courier New"/>
            </a:endParaRPr>
          </a:p>
          <a:p>
            <a:pPr marL="119380" marR="5080" indent="-107314">
              <a:lnSpc>
                <a:spcPts val="1670"/>
              </a:lnSpc>
              <a:spcBef>
                <a:spcPts val="6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.88953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5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.56965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06045" algn="ctr">
              <a:lnSpc>
                <a:spcPts val="1625"/>
              </a:lnSpc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.28522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-3.601438e-06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-4.847165e-07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3116" y="3400550"/>
            <a:ext cx="1409700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35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Hlo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endParaRPr sz="1400">
              <a:latin typeface="Courier New"/>
              <a:cs typeface="Courier New"/>
            </a:endParaRPr>
          </a:p>
          <a:p>
            <a:pPr marL="119380" marR="5715" indent="-107314">
              <a:lnSpc>
                <a:spcPts val="1670"/>
              </a:lnSpc>
              <a:spcBef>
                <a:spcPts val="6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.11905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3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.28522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18745">
              <a:lnSpc>
                <a:spcPts val="162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9.423046e-03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ts val="1675"/>
              </a:lnSpc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.40591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ts val="1675"/>
              </a:lnSpc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.32126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1423" y="3400550"/>
            <a:ext cx="1410335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51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ciu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-2.226835e-05</a:t>
            </a:r>
            <a:endParaRPr sz="1400">
              <a:latin typeface="Courier New"/>
              <a:cs typeface="Courier New"/>
            </a:endParaRPr>
          </a:p>
          <a:p>
            <a:pPr marL="120014" marR="5080" indent="-107950">
              <a:lnSpc>
                <a:spcPts val="1680"/>
              </a:lnSpc>
              <a:spcBef>
                <a:spcPts val="5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.60143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6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0591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06045" algn="ctr">
              <a:lnSpc>
                <a:spcPts val="1620"/>
              </a:lnSpc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.88424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-5.398429e-08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4606" y="3400550"/>
            <a:ext cx="1410335" cy="257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 indent="104139" algn="ctr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ept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.07756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-6.889535e-05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-7.119053e-03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-2.226835e-05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-3.283876e-05</a:t>
            </a:r>
            <a:endParaRPr sz="1400">
              <a:latin typeface="Courier New"/>
              <a:cs typeface="Courier New"/>
            </a:endParaRPr>
          </a:p>
          <a:p>
            <a:pPr marL="224154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Chlorophyll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-3.283876e-05</a:t>
            </a:r>
            <a:endParaRPr sz="1400">
              <a:latin typeface="Courier New"/>
              <a:cs typeface="Courier New"/>
            </a:endParaRPr>
          </a:p>
          <a:p>
            <a:pPr marL="119380" marR="5080" indent="-10668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.84716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7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.32126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19380" marR="5080" indent="-107314">
              <a:lnSpc>
                <a:spcPts val="1680"/>
              </a:lnSpc>
              <a:spcBef>
                <a:spcPts val="4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.39842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8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.84251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e-0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7406" y="4889924"/>
            <a:ext cx="1198245" cy="130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ept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Alkalinity  pHlow  Calcium  Chloro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hyl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$sigma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406" y="6166609"/>
            <a:ext cx="141033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4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0.2607964</a:t>
            </a:r>
            <a:endParaRPr sz="1400">
              <a:latin typeface="Courier New"/>
              <a:cs typeface="Courier New"/>
            </a:endParaRPr>
          </a:p>
          <a:p>
            <a:pPr marL="12700" marR="748665">
              <a:lnSpc>
                <a:spcPts val="1680"/>
              </a:lnSpc>
              <a:spcBef>
                <a:spcPts val="5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$df  [1]</a:t>
            </a:r>
            <a:r>
              <a:rPr sz="14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48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300084" cy="487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Resultado de una</a:t>
            </a:r>
            <a:r>
              <a:rPr sz="1600" spc="-34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La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función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devuelve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lo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último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que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se ejecuta si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no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se asigna ningún</a:t>
            </a:r>
            <a:r>
              <a:rPr sz="1800" b="1" spc="7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objeto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56845" marR="185483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list(coefficients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coef, vcov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vcov, sigma </a:t>
            </a:r>
            <a:r>
              <a:rPr sz="1800" b="1" dirty="0">
                <a:latin typeface="Courier New"/>
                <a:cs typeface="Courier New"/>
              </a:rPr>
              <a:t>=  </a:t>
            </a:r>
            <a:r>
              <a:rPr sz="1800" b="1" spc="-10" dirty="0">
                <a:latin typeface="Courier New"/>
                <a:cs typeface="Courier New"/>
              </a:rPr>
              <a:t>sqrt(sigma2), </a:t>
            </a:r>
            <a:r>
              <a:rPr sz="1800" b="1" spc="-5" dirty="0">
                <a:latin typeface="Courier New"/>
                <a:cs typeface="Courier New"/>
              </a:rPr>
              <a:t>df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df)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Si se asigna algún objeto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luego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hay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que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llamarlo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o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usar</a:t>
            </a:r>
            <a:r>
              <a:rPr sz="1800" b="1" spc="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‘return’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56845" marR="11715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ans&lt;-list(coefficients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coef, vcov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vcov, sigma </a:t>
            </a:r>
            <a:r>
              <a:rPr sz="1800" b="1" dirty="0">
                <a:latin typeface="Courier New"/>
                <a:cs typeface="Courier New"/>
              </a:rPr>
              <a:t>=  </a:t>
            </a:r>
            <a:r>
              <a:rPr sz="1800" b="1" spc="-10" dirty="0">
                <a:latin typeface="Courier New"/>
                <a:cs typeface="Courier New"/>
              </a:rPr>
              <a:t>sqrt(sigma2), </a:t>
            </a:r>
            <a:r>
              <a:rPr sz="1800" b="1" spc="-5" dirty="0">
                <a:latin typeface="Courier New"/>
                <a:cs typeface="Courier New"/>
              </a:rPr>
              <a:t>df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df)</a:t>
            </a:r>
            <a:endParaRPr sz="1800">
              <a:latin typeface="Courier New"/>
              <a:cs typeface="Courier New"/>
            </a:endParaRPr>
          </a:p>
          <a:p>
            <a:pPr marL="15684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ans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ó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56845" marR="11715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ans&lt;-list(coefficients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coef, vcov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vcov, sigma </a:t>
            </a:r>
            <a:r>
              <a:rPr sz="1800" b="1" dirty="0">
                <a:latin typeface="Courier New"/>
                <a:cs typeface="Courier New"/>
              </a:rPr>
              <a:t>=  </a:t>
            </a:r>
            <a:r>
              <a:rPr sz="1800" b="1" spc="-10" dirty="0">
                <a:latin typeface="Courier New"/>
                <a:cs typeface="Courier New"/>
              </a:rPr>
              <a:t>sqrt(sigma2), </a:t>
            </a:r>
            <a:r>
              <a:rPr sz="1800" b="1" spc="-5" dirty="0">
                <a:latin typeface="Courier New"/>
                <a:cs typeface="Courier New"/>
              </a:rPr>
              <a:t>df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df)</a:t>
            </a:r>
            <a:endParaRPr sz="1800">
              <a:latin typeface="Courier New"/>
              <a:cs typeface="Courier New"/>
            </a:endParaRPr>
          </a:p>
          <a:p>
            <a:pPr marL="15684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return(ans)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086103"/>
            <a:ext cx="763714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Resultado de una</a:t>
            </a:r>
            <a:r>
              <a:rPr sz="1600" spc="-34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  <a:p>
            <a:pPr marL="156845" marR="508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Veremos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que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se puede definir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una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clase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al resultado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para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luego usar  algunos métodos (print,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summary,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plot,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anova,</a:t>
            </a:r>
            <a:r>
              <a:rPr sz="1800" b="1" spc="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El resultado puede</a:t>
            </a:r>
            <a:r>
              <a:rPr sz="1800" b="1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ser</a:t>
            </a:r>
            <a:endParaRPr sz="1800">
              <a:latin typeface="Arial"/>
              <a:cs typeface="Arial"/>
            </a:endParaRPr>
          </a:p>
          <a:p>
            <a:pPr marL="1071880" marR="5350510">
              <a:lnSpc>
                <a:spcPct val="1000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Un</a:t>
            </a:r>
            <a:r>
              <a:rPr sz="1800" b="1" spc="-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número  Un</a:t>
            </a:r>
            <a:r>
              <a:rPr sz="1800" b="1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vector</a:t>
            </a:r>
            <a:endParaRPr sz="1800">
              <a:latin typeface="Arial"/>
              <a:cs typeface="Arial"/>
            </a:endParaRPr>
          </a:p>
          <a:p>
            <a:pPr marL="107188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Una lista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(vectores, matrices, números,</a:t>
            </a:r>
            <a:r>
              <a:rPr sz="1800" b="1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  <a:p>
            <a:pPr marL="156845">
              <a:lnSpc>
                <a:spcPts val="1675"/>
              </a:lnSpc>
              <a:spcBef>
                <a:spcPts val="1550"/>
              </a:spcBef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mod&lt;-lm(Mercury~Alkalinity,</a:t>
            </a:r>
            <a:r>
              <a:rPr sz="14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bass)</a:t>
            </a:r>
            <a:endParaRPr sz="1400">
              <a:latin typeface="Courier New"/>
              <a:cs typeface="Courier New"/>
            </a:endParaRPr>
          </a:p>
          <a:p>
            <a:pPr marL="156845">
              <a:lnSpc>
                <a:spcPts val="1675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4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names(mod)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4096" y="3914138"/>
            <a:ext cx="204851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4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"coefficients"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[5]</a:t>
            </a:r>
            <a:r>
              <a:rPr sz="14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"fitted.values"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[9]</a:t>
            </a:r>
            <a:r>
              <a:rPr sz="14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"xlevels"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1951" y="3914991"/>
            <a:ext cx="119697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6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"re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als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"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"assign"  "call"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4540" y="3914991"/>
            <a:ext cx="98298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6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ff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cts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"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"qr"  "terms"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4720" y="3914991"/>
            <a:ext cx="141033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6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"rank"  "d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.resid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"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"model"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412" y="4552694"/>
            <a:ext cx="2687320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4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mod$coef</a:t>
            </a:r>
            <a:endParaRPr sz="1400">
              <a:latin typeface="Courier New"/>
              <a:cs typeface="Courier New"/>
            </a:endParaRPr>
          </a:p>
          <a:p>
            <a:pPr marL="119380" marR="5080">
              <a:lnSpc>
                <a:spcPts val="1680"/>
              </a:lnSpc>
              <a:spcBef>
                <a:spcPts val="50"/>
              </a:spcBef>
              <a:tabLst>
                <a:tab pos="1608455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(Inte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cep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	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Alkal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nit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y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0.726139976</a:t>
            </a:r>
            <a:r>
              <a:rPr sz="14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-0.005301603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10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400" b="1" spc="-7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mod$residuals[1:10]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67876" y="5440192"/>
          <a:ext cx="7596577" cy="110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2"/>
                <a:gridCol w="1276553"/>
                <a:gridCol w="1276560"/>
                <a:gridCol w="1329147"/>
                <a:gridCol w="2467175"/>
              </a:tblGrid>
              <a:tr h="204723">
                <a:tc>
                  <a:txBody>
                    <a:bodyPr/>
                    <a:lstStyle/>
                    <a:p>
                      <a:pPr marR="44450" algn="r">
                        <a:lnSpc>
                          <a:spcPts val="139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39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39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39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390"/>
                        </a:lnSpc>
                        <a:tabLst>
                          <a:tab pos="1274445" algn="l"/>
                        </a:tabLst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	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2597">
                <a:tc>
                  <a:txBody>
                    <a:bodyPr/>
                    <a:lstStyle/>
                    <a:p>
                      <a:pPr marR="44450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0.535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394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.62241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711540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-0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07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2568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0.48711403</a:t>
                      </a:r>
                      <a:r>
                        <a:rPr sz="1400" b="1" spc="-9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-0.35222856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 marR="44450" algn="r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71169">
                <a:tc>
                  <a:txBody>
                    <a:bodyPr/>
                    <a:lstStyle/>
                    <a:p>
                      <a:pPr marL="22225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-0.21857164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1675"/>
                        </a:lnSpc>
                      </a:pPr>
                      <a:r>
                        <a:rPr sz="14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b="1" spc="-8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mod$call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.15760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438223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3077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77412" y="6527796"/>
            <a:ext cx="364490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lm(formula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Mercury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~</a:t>
            </a:r>
            <a:r>
              <a:rPr sz="14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Alkalinity,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1124" y="6527796"/>
            <a:ext cx="13036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data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bass)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086103"/>
            <a:ext cx="3080385" cy="161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Resultado de una</a:t>
            </a:r>
            <a:r>
              <a:rPr sz="1600" spc="-34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Pero puede tener</a:t>
            </a:r>
            <a:r>
              <a:rPr sz="1800" b="1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atributos</a:t>
            </a:r>
            <a:endParaRPr sz="18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1540"/>
              </a:spcBef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4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attributes(mod)</a:t>
            </a:r>
            <a:endParaRPr sz="1400">
              <a:latin typeface="Courier New"/>
              <a:cs typeface="Courier New"/>
            </a:endParaRPr>
          </a:p>
          <a:p>
            <a:pPr marL="156845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$names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4571" y="2713757"/>
          <a:ext cx="6959441" cy="675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847"/>
                <a:gridCol w="1701826"/>
                <a:gridCol w="1489193"/>
                <a:gridCol w="1594680"/>
                <a:gridCol w="1777895"/>
              </a:tblGrid>
              <a:tr h="203961">
                <a:tc>
                  <a:txBody>
                    <a:bodyPr/>
                    <a:lstStyle/>
                    <a:p>
                      <a:pPr marR="22860" algn="ctr">
                        <a:lnSpc>
                          <a:spcPts val="13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"coefficients"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3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"residuals"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3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"effects"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3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"rank"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2597">
                <a:tc>
                  <a:txBody>
                    <a:bodyPr/>
                    <a:lstStyle/>
                    <a:p>
                      <a:pPr marR="22860" algn="ctr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[5]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"fitted.values"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"assign"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"qr"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"df.residual"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8571">
                <a:tc>
                  <a:txBody>
                    <a:bodyPr/>
                    <a:lstStyle/>
                    <a:p>
                      <a:pPr marR="22860"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[9]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"xlevels"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"call"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"terms"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"model"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77406" y="3535170"/>
            <a:ext cx="87820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$class  [1]</a:t>
            </a:r>
            <a:r>
              <a:rPr sz="14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"lm“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412" y="4612130"/>
            <a:ext cx="232473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una</a:t>
            </a:r>
            <a:r>
              <a:rPr sz="14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funcion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se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hace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343" y="5015989"/>
            <a:ext cx="7696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coef,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5875" y="5015989"/>
            <a:ext cx="459930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vcov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vcov,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sigma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sqrt(sigma2), df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df)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5360" y="5227825"/>
            <a:ext cx="13036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&lt;-</a:t>
            </a:r>
            <a:r>
              <a:rPr sz="14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contrasts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412" y="5016843"/>
            <a:ext cx="236728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ans&lt;-l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st(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oe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ficien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s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attr(ans,</a:t>
            </a:r>
            <a:r>
              <a:rPr sz="14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“contrasts”)  ans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7412" y="6123429"/>
            <a:ext cx="79775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La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utilidad es para luego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hacer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cosas con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ese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objeto (print, summary, …)  en función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de los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valores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del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atributo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086103"/>
            <a:ext cx="8033384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Resultado de una</a:t>
            </a:r>
            <a:r>
              <a:rPr sz="1600" spc="-34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56845" marR="5080">
              <a:lnSpc>
                <a:spcPct val="1000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Otra forma es guardar el valor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de una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variable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en el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Workspace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(variable  global??)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004" y="6946301"/>
            <a:ext cx="2337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2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699" y="3437126"/>
            <a:ext cx="204723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xx,</a:t>
            </a:r>
            <a:r>
              <a:rPr sz="14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env=.GlobalEnv)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412" y="2800094"/>
            <a:ext cx="2155190" cy="215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ff&lt;-function(x,</a:t>
            </a:r>
            <a:r>
              <a:rPr sz="14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y)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  <a:tabLst>
                <a:tab pos="332740" algn="l"/>
              </a:tabLst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+	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  <a:tabLst>
                <a:tab pos="439420" algn="l"/>
              </a:tabLst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+	xx &lt;-</a:t>
            </a:r>
            <a:r>
              <a:rPr sz="1400" b="1" spc="-114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x+y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  <a:tabLst>
                <a:tab pos="439420" algn="l"/>
              </a:tabLst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+	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assign("xx",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  <a:tabLst>
                <a:tab pos="439420" algn="l"/>
              </a:tabLst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+	z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&lt;- </a:t>
            </a: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xx -</a:t>
            </a:r>
            <a:r>
              <a:rPr sz="1400" b="1" spc="-12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  <a:tabLst>
                <a:tab pos="439420" algn="l"/>
              </a:tabLst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+	z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+	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807" y="4714237"/>
            <a:ext cx="77152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ff(5</a:t>
            </a:r>
            <a:r>
              <a:rPr sz="1400" b="1" spc="-15" dirty="0">
                <a:solidFill>
                  <a:srgbClr val="5E5E5E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6</a:t>
            </a: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412" y="4926073"/>
            <a:ext cx="66611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4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xx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4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412" y="6123429"/>
            <a:ext cx="737044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No muy recomendable (también funciona xx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&lt;&lt; -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x+y),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sólo útil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para 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‘debugging’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038468" cy="318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114" dirty="0" smtClean="0">
                <a:solidFill>
                  <a:srgbClr val="A50020"/>
                </a:solidFill>
                <a:latin typeface="+mj-lt"/>
                <a:cs typeface="Verdana"/>
              </a:rPr>
              <a:t>Ejercicio</a:t>
            </a:r>
          </a:p>
          <a:p>
            <a:pPr marL="83820" marR="5080">
              <a:spcBef>
                <a:spcPts val="125"/>
              </a:spcBef>
            </a:pPr>
            <a:r>
              <a:rPr lang="es-ES" sz="2000" dirty="0" smtClean="0">
                <a:latin typeface="+mj-lt"/>
                <a:cs typeface="Verdana"/>
              </a:rPr>
              <a:t> </a:t>
            </a:r>
          </a:p>
          <a:p>
            <a:pPr marL="83820" marR="5080">
              <a:spcBef>
                <a:spcPts val="125"/>
              </a:spcBef>
            </a:pPr>
            <a:endParaRPr lang="es-ES" sz="20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000" dirty="0" smtClean="0">
                <a:latin typeface="+mj-lt"/>
                <a:cs typeface="Verdana"/>
              </a:rPr>
              <a:t>Mejorar la función </a:t>
            </a:r>
            <a:r>
              <a:rPr lang="es-ES" sz="2000" dirty="0" err="1" smtClean="0">
                <a:latin typeface="+mj-lt"/>
                <a:cs typeface="Verdana"/>
              </a:rPr>
              <a:t>compareGroups</a:t>
            </a:r>
            <a:r>
              <a:rPr lang="es-ES" sz="2000" dirty="0" smtClean="0">
                <a:latin typeface="+mj-lt"/>
                <a:cs typeface="Verdana"/>
              </a:rPr>
              <a:t>:</a:t>
            </a:r>
          </a:p>
          <a:p>
            <a:pPr marL="83820" marR="5080">
              <a:spcBef>
                <a:spcPts val="125"/>
              </a:spcBef>
            </a:pPr>
            <a:endParaRPr lang="es-ES" sz="2000" dirty="0" smtClean="0">
              <a:latin typeface="+mj-lt"/>
              <a:cs typeface="Verdana"/>
            </a:endParaRP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Que el argumento de entrada sea una fórmula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Ya no es necesario que tenga ‘X’ e ‘y’ ya que ‘y’ puede estar en el mismo </a:t>
            </a:r>
            <a:r>
              <a:rPr lang="es-ES" sz="2000" dirty="0" err="1" smtClean="0">
                <a:latin typeface="+mj-lt"/>
                <a:cs typeface="Verdana"/>
              </a:rPr>
              <a:t>data.frame</a:t>
            </a:r>
            <a:r>
              <a:rPr lang="es-ES" sz="2000" dirty="0" smtClean="0">
                <a:latin typeface="+mj-lt"/>
                <a:cs typeface="Verdana"/>
              </a:rPr>
              <a:t> (argumento ‘data’)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Extrae ‘X’ e ‘y’ del argumento ‘formula’ y ‘data’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000" dirty="0" smtClean="0">
                <a:latin typeface="+mj-lt"/>
                <a:cs typeface="Verdana"/>
              </a:rPr>
              <a:t>El resto sigue igual </a:t>
            </a:r>
            <a:endParaRPr sz="20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 err="1">
                <a:solidFill>
                  <a:srgbClr val="323299"/>
                </a:solidFill>
                <a:latin typeface="Verdana"/>
                <a:cs typeface="Verdana"/>
              </a:rPr>
              <a:t>Sesión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200" dirty="0" smtClean="0">
                <a:solidFill>
                  <a:srgbClr val="323299"/>
                </a:solidFill>
                <a:latin typeface="Verdana"/>
                <a:cs typeface="Verdana"/>
              </a:rPr>
              <a:t>2</a:t>
            </a:r>
            <a:r>
              <a:rPr sz="1200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– </a:t>
            </a:r>
            <a:r>
              <a:rPr lang="es-ES" sz="1200" spc="-5" dirty="0" smtClean="0">
                <a:solidFill>
                  <a:srgbClr val="323299"/>
                </a:solidFill>
                <a:latin typeface="Verdana"/>
                <a:cs typeface="Verdana"/>
              </a:rPr>
              <a:t>Programación en R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735835"/>
            <a:ext cx="465582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4" dirty="0">
                <a:solidFill>
                  <a:srgbClr val="323299"/>
                </a:solidFill>
                <a:latin typeface="Verdana"/>
                <a:cs typeface="Verdana"/>
              </a:rPr>
              <a:t>Sesión</a:t>
            </a:r>
            <a:r>
              <a:rPr sz="18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3</a:t>
            </a:r>
            <a:r>
              <a:rPr sz="18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–</a:t>
            </a:r>
            <a:r>
              <a:rPr sz="18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323299"/>
                </a:solidFill>
                <a:latin typeface="Verdana"/>
                <a:cs typeface="Verdana"/>
              </a:rPr>
              <a:t>Conexión</a:t>
            </a:r>
            <a:r>
              <a:rPr sz="18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con</a:t>
            </a:r>
            <a:r>
              <a:rPr sz="18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879475" indent="-158115">
              <a:lnSpc>
                <a:spcPct val="100000"/>
              </a:lnSpc>
              <a:buChar char="•"/>
              <a:tabLst>
                <a:tab pos="880110" algn="l"/>
              </a:tabLst>
            </a:pPr>
            <a:r>
              <a:rPr sz="1400" spc="90" dirty="0">
                <a:solidFill>
                  <a:srgbClr val="A50020"/>
                </a:solidFill>
                <a:latin typeface="Verdana"/>
                <a:cs typeface="Verdana"/>
              </a:rPr>
              <a:t>Creación </a:t>
            </a:r>
            <a:r>
              <a:rPr sz="1400" spc="95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400" spc="-2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A50020"/>
                </a:solidFill>
                <a:latin typeface="Verdana"/>
                <a:cs typeface="Verdana"/>
              </a:rPr>
              <a:t>dll’s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879475" indent="-158115">
              <a:lnSpc>
                <a:spcPct val="100000"/>
              </a:lnSpc>
              <a:buChar char="•"/>
              <a:tabLst>
                <a:tab pos="880110" algn="l"/>
              </a:tabLst>
            </a:pPr>
            <a:r>
              <a:rPr sz="1400" spc="100" dirty="0">
                <a:solidFill>
                  <a:srgbClr val="A50020"/>
                </a:solidFill>
                <a:latin typeface="Verdana"/>
                <a:cs typeface="Verdana"/>
              </a:rPr>
              <a:t>Llamadas </a:t>
            </a:r>
            <a:r>
              <a:rPr sz="1400" spc="95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400" spc="-2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A50020"/>
                </a:solidFill>
                <a:latin typeface="Verdana"/>
                <a:cs typeface="Verdana"/>
              </a:rPr>
              <a:t>dll’s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7136765" cy="334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Mejora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eficiencia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A50020"/>
                </a:solidFill>
                <a:latin typeface="Verdana"/>
                <a:cs typeface="Verdana"/>
              </a:rPr>
              <a:t>R: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40" dirty="0">
                <a:solidFill>
                  <a:srgbClr val="A50020"/>
                </a:solidFill>
                <a:latin typeface="Verdana"/>
                <a:cs typeface="Verdana"/>
              </a:rPr>
              <a:t>“dlls”</a:t>
            </a:r>
            <a:endParaRPr sz="1600">
              <a:latin typeface="Verdana"/>
              <a:cs typeface="Verdana"/>
            </a:endParaRPr>
          </a:p>
          <a:p>
            <a:pPr marL="243840" indent="-160020">
              <a:lnSpc>
                <a:spcPts val="1675"/>
              </a:lnSpc>
              <a:spcBef>
                <a:spcPts val="920"/>
              </a:spcBef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Velocidad</a:t>
            </a:r>
            <a:endParaRPr sz="1400">
              <a:latin typeface="Verdana"/>
              <a:cs typeface="Verdana"/>
            </a:endParaRPr>
          </a:p>
          <a:p>
            <a:pPr marL="243840" indent="-160020">
              <a:lnSpc>
                <a:spcPts val="1675"/>
              </a:lnSpc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Eficiencia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el uso de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memoria</a:t>
            </a:r>
            <a:endParaRPr sz="1400">
              <a:latin typeface="Verdana"/>
              <a:cs typeface="Verdana"/>
            </a:endParaRPr>
          </a:p>
          <a:p>
            <a:pPr marL="243840" indent="-16002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librerías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existente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C (BLAS,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LAPACK,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…)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43840" indent="-16002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las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siguientes funciones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R para llamar 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estas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dlls: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.C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.Call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ct val="100000"/>
              </a:lnSpc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.External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43840" indent="-16002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.C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Llamar 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C con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vectores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diferente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tipo</a:t>
            </a:r>
            <a:endParaRPr sz="1400">
              <a:latin typeface="Verdana"/>
              <a:cs typeface="Verdana"/>
            </a:endParaRPr>
          </a:p>
          <a:p>
            <a:pPr marL="243840" indent="-160020">
              <a:lnSpc>
                <a:spcPts val="1675"/>
              </a:lnSpc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.Call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Enviar vectores enteros/carácteres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R 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Conseguir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vector de enteros/carácteres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una lista de 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1022" y="5089142"/>
            <a:ext cx="195453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Verdana"/>
                <a:cs typeface="Verdana"/>
              </a:rPr>
              <a:t>(acepta varias .c </a:t>
            </a:r>
            <a:r>
              <a:rPr sz="1400" dirty="0">
                <a:solidFill>
                  <a:srgbClr val="7F7F7F"/>
                </a:solidFill>
                <a:latin typeface="Verdana"/>
                <a:cs typeface="Verdana"/>
              </a:rPr>
              <a:t>ó</a:t>
            </a:r>
            <a:r>
              <a:rPr sz="1400" spc="-6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Verdana"/>
                <a:cs typeface="Verdana"/>
              </a:rPr>
              <a:t>.f)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260" y="4830517"/>
            <a:ext cx="4397375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indent="-159385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compilar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código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-114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894715" lvl="1" indent="-160020">
              <a:lnSpc>
                <a:spcPct val="100000"/>
              </a:lnSpc>
              <a:buChar char="•"/>
              <a:tabLst>
                <a:tab pos="895350" algn="l"/>
                <a:tab pos="310007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CMD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SHLIB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prog.c	y crea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prog.so</a:t>
            </a:r>
            <a:endParaRPr sz="1400" dirty="0">
              <a:latin typeface="Verdana"/>
              <a:cs typeface="Verdana"/>
            </a:endParaRPr>
          </a:p>
          <a:p>
            <a:pPr marL="894715" lvl="1" indent="-160020">
              <a:lnSpc>
                <a:spcPts val="1675"/>
              </a:lnSpc>
              <a:buChar char="•"/>
              <a:tabLst>
                <a:tab pos="89535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CMD SHLIB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–o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prog.dll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prog.f</a:t>
            </a:r>
            <a:endParaRPr sz="1400" dirty="0">
              <a:latin typeface="Verdana"/>
              <a:cs typeface="Verdana"/>
            </a:endParaRPr>
          </a:p>
          <a:p>
            <a:pPr marL="894715" lvl="1" indent="-160020">
              <a:lnSpc>
                <a:spcPts val="1675"/>
              </a:lnSpc>
              <a:buChar char="•"/>
              <a:tabLst>
                <a:tab pos="89535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g77 –o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prog.dll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–shared</a:t>
            </a:r>
            <a:r>
              <a:rPr sz="14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 err="1" smtClean="0">
                <a:solidFill>
                  <a:srgbClr val="323299"/>
                </a:solidFill>
                <a:latin typeface="Verdana"/>
                <a:cs typeface="Verdana"/>
              </a:rPr>
              <a:t>prog.f</a:t>
            </a:r>
            <a:endParaRPr lang="es-ES" sz="1400" spc="-5" dirty="0" smtClean="0">
              <a:solidFill>
                <a:srgbClr val="323299"/>
              </a:solidFill>
              <a:latin typeface="Verdana"/>
              <a:cs typeface="Verdana"/>
            </a:endParaRPr>
          </a:p>
          <a:p>
            <a:pPr marL="894715" lvl="1" indent="-160020">
              <a:lnSpc>
                <a:spcPts val="1675"/>
              </a:lnSpc>
              <a:buChar char="•"/>
              <a:tabLst>
                <a:tab pos="895350" algn="l"/>
              </a:tabLst>
            </a:pPr>
            <a:r>
              <a:rPr lang="es-ES" sz="1400" spc="-5" dirty="0" err="1" smtClean="0">
                <a:solidFill>
                  <a:srgbClr val="323299"/>
                </a:solidFill>
                <a:latin typeface="Verdana"/>
                <a:cs typeface="Verdana"/>
              </a:rPr>
              <a:t>gcc</a:t>
            </a:r>
            <a:r>
              <a:rPr lang="es-ES" sz="1400" spc="-5" dirty="0" smtClean="0">
                <a:solidFill>
                  <a:srgbClr val="323299"/>
                </a:solidFill>
                <a:latin typeface="Verdana"/>
                <a:cs typeface="Verdana"/>
              </a:rPr>
              <a:t> –o prog.dll –</a:t>
            </a:r>
            <a:r>
              <a:rPr lang="es-ES" sz="1400" spc="-5" dirty="0" err="1" smtClean="0">
                <a:solidFill>
                  <a:srgbClr val="323299"/>
                </a:solidFill>
                <a:latin typeface="Verdana"/>
                <a:cs typeface="Verdana"/>
              </a:rPr>
              <a:t>shared</a:t>
            </a:r>
            <a:r>
              <a:rPr lang="es-ES" sz="1400" spc="-5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400" spc="-5" dirty="0" err="1" smtClean="0">
                <a:solidFill>
                  <a:srgbClr val="323299"/>
                </a:solidFill>
                <a:latin typeface="Verdana"/>
                <a:cs typeface="Verdana"/>
              </a:rPr>
              <a:t>prog.f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263" y="5939533"/>
            <a:ext cx="746633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indent="-159385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carga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dyn.load(“nombre.dll”)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descarga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</a:t>
            </a: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dyn.unload(“nombre.dll”)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ver 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hay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alguna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subroutina</a:t>
            </a:r>
            <a:r>
              <a:rPr sz="1400" spc="-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is.loaded(“nombre”)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478409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Mejora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eficiencia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A50020"/>
                </a:solidFill>
                <a:latin typeface="Verdana"/>
                <a:cs typeface="Verdana"/>
              </a:rPr>
              <a:t>R: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40" dirty="0">
                <a:solidFill>
                  <a:srgbClr val="A50020"/>
                </a:solidFill>
                <a:latin typeface="Verdana"/>
                <a:cs typeface="Verdana"/>
              </a:rPr>
              <a:t>“dlls”</a:t>
            </a:r>
            <a:endParaRPr sz="1600">
              <a:latin typeface="Verdana"/>
              <a:cs typeface="Verdana"/>
            </a:endParaRPr>
          </a:p>
          <a:p>
            <a:pPr marL="243840" indent="-160020">
              <a:lnSpc>
                <a:spcPct val="100000"/>
              </a:lnSpc>
              <a:spcBef>
                <a:spcPts val="1050"/>
              </a:spcBef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Los tipos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variables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deben coincidir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(coerción)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260" y="3483354"/>
            <a:ext cx="8031480" cy="317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3709">
              <a:lnSpc>
                <a:spcPts val="1670"/>
              </a:lnSpc>
              <a:buChar char="•"/>
              <a:tabLst>
                <a:tab pos="17272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Hay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guardar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memoria 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vectores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pasaremos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creando  vectores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tamaño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correcto</a:t>
            </a:r>
            <a:endParaRPr sz="1400" dirty="0">
              <a:latin typeface="Verdana"/>
              <a:cs typeface="Verdana"/>
            </a:endParaRPr>
          </a:p>
          <a:p>
            <a:pPr marL="172085" indent="-159385">
              <a:lnSpc>
                <a:spcPts val="1620"/>
              </a:lnSpc>
              <a:buChar char="•"/>
              <a:tabLst>
                <a:tab pos="17272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primer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argumento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.Fortran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es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carácter con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nombre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subrutina</a:t>
            </a:r>
            <a:endParaRPr sz="1400" dirty="0">
              <a:latin typeface="Verdana"/>
              <a:cs typeface="Verdana"/>
            </a:endParaRPr>
          </a:p>
          <a:p>
            <a:pPr marL="172085" indent="-159385">
              <a:lnSpc>
                <a:spcPts val="1675"/>
              </a:lnSpc>
              <a:buChar char="•"/>
              <a:tabLst>
                <a:tab pos="17272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resto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argumentos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objetos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R que 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pasan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endParaRPr sz="1400" dirty="0">
              <a:latin typeface="Verdana"/>
              <a:cs typeface="Verdana"/>
            </a:endParaRPr>
          </a:p>
          <a:p>
            <a:pPr marL="172085" indent="-159385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.Fortran devuelve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objeto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tipo</a:t>
            </a:r>
            <a:r>
              <a:rPr sz="14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lista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309370">
              <a:lnSpc>
                <a:spcPct val="100000"/>
              </a:lnSpc>
              <a:spcBef>
                <a:spcPts val="1210"/>
              </a:spcBef>
            </a:pPr>
            <a:r>
              <a:rPr lang="es-ES" sz="1400" spc="-5" dirty="0" smtClean="0">
                <a:solidFill>
                  <a:srgbClr val="323299"/>
                </a:solidFill>
                <a:latin typeface="Arial"/>
                <a:cs typeface="Arial"/>
              </a:rPr>
              <a:t>               </a:t>
            </a:r>
            <a:r>
              <a:rPr sz="1400" spc="-5" dirty="0" smtClean="0">
                <a:solidFill>
                  <a:srgbClr val="323299"/>
                </a:solidFill>
                <a:latin typeface="Arial"/>
                <a:cs typeface="Arial"/>
              </a:rPr>
              <a:t>subroutine</a:t>
            </a:r>
            <a:r>
              <a:rPr sz="1400" spc="-7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fun(n,b,c,d)</a:t>
            </a:r>
            <a:endParaRPr sz="1400" dirty="0">
              <a:latin typeface="Arial"/>
              <a:cs typeface="Arial"/>
            </a:endParaRPr>
          </a:p>
          <a:p>
            <a:pPr marL="2048510">
              <a:lnSpc>
                <a:spcPts val="1675"/>
              </a:lnSpc>
            </a:pPr>
            <a:r>
              <a:rPr lang="es-ES" sz="1400" spc="-5" dirty="0" smtClean="0">
                <a:solidFill>
                  <a:srgbClr val="323299"/>
                </a:solidFill>
                <a:latin typeface="Arial"/>
                <a:cs typeface="Arial"/>
              </a:rPr>
              <a:t>  </a:t>
            </a:r>
            <a:r>
              <a:rPr sz="1400" spc="-5" dirty="0" smtClean="0">
                <a:solidFill>
                  <a:srgbClr val="323299"/>
                </a:solidFill>
                <a:latin typeface="Arial"/>
                <a:cs typeface="Arial"/>
              </a:rPr>
              <a:t>integer</a:t>
            </a:r>
            <a:r>
              <a:rPr sz="1400" spc="-10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 marL="2048510">
              <a:lnSpc>
                <a:spcPts val="1675"/>
              </a:lnSpc>
            </a:pPr>
            <a:r>
              <a:rPr sz="1400" spc="-10" dirty="0">
                <a:solidFill>
                  <a:srgbClr val="323299"/>
                </a:solidFill>
                <a:latin typeface="Arial"/>
                <a:cs typeface="Arial"/>
              </a:rPr>
              <a:t>double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precision b(n),c(2),</a:t>
            </a:r>
            <a:r>
              <a:rPr sz="1400" spc="-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d(10)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  <a:p>
            <a:pPr marL="130937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Arial"/>
                <a:cs typeface="Arial"/>
              </a:rPr>
              <a:t>&gt;</a:t>
            </a:r>
            <a:r>
              <a:rPr sz="1400" spc="-8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23299"/>
                </a:solidFill>
                <a:latin typeface="Arial"/>
                <a:cs typeface="Arial"/>
              </a:rPr>
              <a:t>n&lt;-3</a:t>
            </a:r>
            <a:endParaRPr sz="1400" dirty="0">
              <a:latin typeface="Arial"/>
              <a:cs typeface="Arial"/>
            </a:endParaRPr>
          </a:p>
          <a:p>
            <a:pPr marL="130937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Arial"/>
                <a:cs typeface="Arial"/>
              </a:rPr>
              <a:t>&gt;</a:t>
            </a:r>
            <a:r>
              <a:rPr sz="1400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23299"/>
                </a:solidFill>
                <a:latin typeface="Arial"/>
                <a:cs typeface="Arial"/>
              </a:rPr>
              <a:t>b&lt;-c(23,11,-9)</a:t>
            </a:r>
            <a:endParaRPr sz="1400" dirty="0">
              <a:latin typeface="Arial"/>
              <a:cs typeface="Arial"/>
            </a:endParaRPr>
          </a:p>
          <a:p>
            <a:pPr marL="130937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Arial"/>
                <a:cs typeface="Arial"/>
              </a:rPr>
              <a:t>&gt;</a:t>
            </a:r>
            <a:r>
              <a:rPr sz="1400" spc="-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c&lt;-c(1,4)</a:t>
            </a:r>
            <a:endParaRPr sz="1400" dirty="0">
              <a:latin typeface="Arial"/>
              <a:cs typeface="Arial"/>
            </a:endParaRPr>
          </a:p>
          <a:p>
            <a:pPr marL="130937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Arial"/>
                <a:cs typeface="Arial"/>
              </a:rPr>
              <a:t>&gt; </a:t>
            </a:r>
            <a:r>
              <a:rPr sz="1400" spc="-10" dirty="0">
                <a:solidFill>
                  <a:srgbClr val="323299"/>
                </a:solidFill>
                <a:latin typeface="Arial"/>
                <a:cs typeface="Arial"/>
              </a:rPr>
              <a:t>out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&lt;- </a:t>
            </a:r>
            <a:r>
              <a:rPr sz="1400" spc="-10" dirty="0">
                <a:solidFill>
                  <a:srgbClr val="323299"/>
                </a:solidFill>
                <a:latin typeface="Arial"/>
                <a:cs typeface="Arial"/>
              </a:rPr>
              <a:t>.Fortran(“fun”,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as.integer(n), </a:t>
            </a:r>
            <a:r>
              <a:rPr sz="1400" spc="-10" dirty="0">
                <a:solidFill>
                  <a:srgbClr val="323299"/>
                </a:solidFill>
                <a:latin typeface="Arial"/>
                <a:cs typeface="Arial"/>
              </a:rPr>
              <a:t>as.double(b),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as.double(c),</a:t>
            </a:r>
            <a:r>
              <a:rPr sz="1400" spc="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Arial"/>
                <a:cs typeface="Arial"/>
              </a:rPr>
              <a:t>as.double(rep(0,10)))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7674" y="1906523"/>
            <a:ext cx="4332732" cy="1328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Creación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librerías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114668" cy="528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10"/>
              </a:spcBef>
            </a:pPr>
            <a:r>
              <a:rPr sz="1600" b="1" spc="-5" dirty="0" err="1" smtClean="0">
                <a:solidFill>
                  <a:srgbClr val="323299"/>
                </a:solidFill>
                <a:latin typeface="+mj-lt"/>
                <a:cs typeface="Verdana"/>
              </a:rPr>
              <a:t>Investigación</a:t>
            </a:r>
            <a:endParaRPr sz="1600" b="1" dirty="0">
              <a:latin typeface="+mj-lt"/>
              <a:cs typeface="Verdana"/>
            </a:endParaRPr>
          </a:p>
          <a:p>
            <a:pPr marL="806450" marR="99060">
              <a:lnSpc>
                <a:spcPts val="1670"/>
              </a:lnSpc>
              <a:spcBef>
                <a:spcPts val="70"/>
              </a:spcBef>
              <a:buChar char="•"/>
              <a:tabLst>
                <a:tab pos="967105" algn="l"/>
              </a:tabLst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Desarrollan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un método/modelo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estadístico (matemático, físico,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…) para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resolver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un  problema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real (datos complejos,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nuevo tipo de </a:t>
            </a:r>
            <a:r>
              <a:rPr sz="1600" spc="-10" dirty="0">
                <a:solidFill>
                  <a:srgbClr val="323299"/>
                </a:solidFill>
                <a:latin typeface="+mj-lt"/>
                <a:cs typeface="Verdana"/>
              </a:rPr>
              <a:t>datos,</a:t>
            </a:r>
            <a:r>
              <a:rPr sz="1600" spc="-3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…)</a:t>
            </a:r>
            <a:endParaRPr sz="16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600" dirty="0">
              <a:latin typeface="+mj-lt"/>
              <a:cs typeface="Times New Roman"/>
            </a:endParaRPr>
          </a:p>
          <a:p>
            <a:pPr marL="966469" indent="-160020">
              <a:lnSpc>
                <a:spcPct val="100000"/>
              </a:lnSpc>
              <a:spcBef>
                <a:spcPts val="5"/>
              </a:spcBef>
              <a:buChar char="•"/>
              <a:tabLst>
                <a:tab pos="967105" algn="l"/>
              </a:tabLst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Desarrollan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un algoritmo de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estimación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que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puede llegar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a ser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muy</a:t>
            </a:r>
            <a:r>
              <a:rPr sz="1600" spc="1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complejo</a:t>
            </a:r>
            <a:endParaRPr sz="16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3299"/>
              </a:buClr>
              <a:buFont typeface="Verdana"/>
              <a:buChar char="•"/>
            </a:pPr>
            <a:endParaRPr sz="1600" dirty="0">
              <a:latin typeface="+mj-lt"/>
              <a:cs typeface="Times New Roman"/>
            </a:endParaRPr>
          </a:p>
          <a:p>
            <a:pPr marL="806450" marR="5080">
              <a:lnSpc>
                <a:spcPts val="1670"/>
              </a:lnSpc>
              <a:spcBef>
                <a:spcPts val="5"/>
              </a:spcBef>
              <a:buChar char="•"/>
              <a:tabLst>
                <a:tab pos="967105" algn="l"/>
              </a:tabLst>
            </a:pP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Quieren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que otros investigadores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(biólogos,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médicos,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…)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utilicen este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nuevo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método 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forma rutinaria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y</a:t>
            </a:r>
            <a:r>
              <a:rPr sz="1600" spc="-6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fácil</a:t>
            </a:r>
            <a:endParaRPr sz="16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600" dirty="0">
              <a:latin typeface="+mj-lt"/>
              <a:cs typeface="Times New Roman"/>
            </a:endParaRPr>
          </a:p>
          <a:p>
            <a:pPr marL="806450" marR="17145">
              <a:lnSpc>
                <a:spcPct val="100000"/>
              </a:lnSpc>
              <a:spcBef>
                <a:spcPts val="5"/>
              </a:spcBef>
              <a:buChar char="•"/>
              <a:tabLst>
                <a:tab pos="967105" algn="l"/>
              </a:tabLst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Crear una colección de funciones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que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sean fácil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usar, así como otras aplicaciones 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que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faciliten el análisis y/o interpretación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datos (gráficos, resumenes,</a:t>
            </a:r>
            <a:r>
              <a:rPr sz="1600" spc="11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…)</a:t>
            </a:r>
            <a:endParaRPr sz="16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600" dirty="0">
              <a:latin typeface="+mj-lt"/>
              <a:cs typeface="Times New Roman"/>
            </a:endParaRPr>
          </a:p>
          <a:p>
            <a:pPr marL="966469" indent="-160020">
              <a:lnSpc>
                <a:spcPct val="100000"/>
              </a:lnSpc>
              <a:buChar char="•"/>
              <a:tabLst>
                <a:tab pos="967105" algn="l"/>
              </a:tabLst>
            </a:pP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CREAR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UN PAQUETE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EN</a:t>
            </a:r>
            <a:r>
              <a:rPr sz="1600" spc="-7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R</a:t>
            </a:r>
            <a:endParaRPr sz="16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600" dirty="0">
              <a:latin typeface="+mj-lt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600" b="1" spc="-5" dirty="0" err="1" smtClean="0">
                <a:solidFill>
                  <a:srgbClr val="323299"/>
                </a:solidFill>
                <a:latin typeface="+mj-lt"/>
                <a:cs typeface="Verdana"/>
              </a:rPr>
              <a:t>Metodología</a:t>
            </a:r>
            <a:endParaRPr sz="1600" dirty="0">
              <a:latin typeface="+mj-lt"/>
              <a:cs typeface="Times New Roman"/>
            </a:endParaRPr>
          </a:p>
          <a:p>
            <a:pPr marL="806450" marR="513715">
              <a:lnSpc>
                <a:spcPct val="100000"/>
              </a:lnSpc>
              <a:buChar char="•"/>
              <a:tabLst>
                <a:tab pos="967105" algn="l"/>
              </a:tabLst>
            </a:pP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Modelo de regresión lineal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(método estimación basado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descomposición QR)  [TEORIA] (adaptado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 </a:t>
            </a:r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Creating </a:t>
            </a:r>
            <a:r>
              <a:rPr sz="1600" i="1" dirty="0">
                <a:solidFill>
                  <a:srgbClr val="323299"/>
                </a:solidFill>
                <a:latin typeface="+mj-lt"/>
                <a:cs typeface="Verdana"/>
              </a:rPr>
              <a:t>R Packages: A </a:t>
            </a:r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Tutorial. </a:t>
            </a:r>
            <a:r>
              <a:rPr sz="1600" i="1" dirty="0">
                <a:solidFill>
                  <a:srgbClr val="323299"/>
                </a:solidFill>
                <a:latin typeface="+mj-lt"/>
                <a:cs typeface="Verdana"/>
              </a:rPr>
              <a:t>Friedrich </a:t>
            </a:r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Leisch,</a:t>
            </a:r>
            <a:r>
              <a:rPr sz="1600" i="1" spc="1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i="1" spc="-5" dirty="0">
                <a:solidFill>
                  <a:srgbClr val="323299"/>
                </a:solidFill>
                <a:latin typeface="+mj-lt"/>
                <a:cs typeface="Verdana"/>
              </a:rPr>
              <a:t>2008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)</a:t>
            </a:r>
            <a:endParaRPr sz="1600" dirty="0">
              <a:latin typeface="+mj-lt"/>
              <a:cs typeface="Verdana"/>
            </a:endParaRPr>
          </a:p>
          <a:p>
            <a:pPr marL="998219">
              <a:lnSpc>
                <a:spcPts val="1670"/>
              </a:lnSpc>
            </a:pPr>
            <a:r>
              <a:rPr sz="1600" dirty="0" smtClean="0">
                <a:solidFill>
                  <a:srgbClr val="323299"/>
                </a:solidFill>
                <a:latin typeface="+mj-lt"/>
                <a:cs typeface="Verdana"/>
              </a:rPr>
              <a:t>•</a:t>
            </a:r>
            <a:r>
              <a:rPr lang="es-ES" sz="160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dirty="0" err="1" smtClean="0">
                <a:solidFill>
                  <a:srgbClr val="323299"/>
                </a:solidFill>
                <a:latin typeface="+mj-lt"/>
                <a:cs typeface="Verdana"/>
              </a:rPr>
              <a:t>Incluye</a:t>
            </a:r>
            <a:r>
              <a:rPr sz="160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poner unos datos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1600" spc="-6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ejemplo</a:t>
            </a:r>
            <a:endParaRPr sz="1600" dirty="0">
              <a:latin typeface="+mj-lt"/>
              <a:cs typeface="Verdana"/>
            </a:endParaRPr>
          </a:p>
          <a:p>
            <a:pPr marL="1158240" lvl="1" indent="-160020">
              <a:lnSpc>
                <a:spcPct val="100000"/>
              </a:lnSpc>
              <a:buChar char="•"/>
              <a:tabLst>
                <a:tab pos="1158875" algn="l"/>
              </a:tabLst>
            </a:pPr>
            <a:r>
              <a:rPr sz="1600" spc="-5" dirty="0">
                <a:solidFill>
                  <a:srgbClr val="323299"/>
                </a:solidFill>
                <a:latin typeface="+mj-lt"/>
                <a:cs typeface="Verdana"/>
              </a:rPr>
              <a:t>Manual, vignette,</a:t>
            </a:r>
            <a:r>
              <a:rPr sz="16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+mj-lt"/>
                <a:cs typeface="Verdana"/>
              </a:rPr>
              <a:t>…</a:t>
            </a:r>
            <a:endParaRPr sz="1600" dirty="0">
              <a:latin typeface="+mj-lt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600" dirty="0">
              <a:latin typeface="+mj-lt"/>
              <a:cs typeface="Times New Roman"/>
            </a:endParaRPr>
          </a:p>
          <a:p>
            <a:pPr marL="806450" marR="344805">
              <a:lnSpc>
                <a:spcPct val="100000"/>
              </a:lnSpc>
              <a:buClr>
                <a:srgbClr val="323299"/>
              </a:buClr>
              <a:buChar char="•"/>
              <a:tabLst>
                <a:tab pos="967105" algn="l"/>
              </a:tabLst>
            </a:pPr>
            <a:r>
              <a:rPr lang="es-ES" sz="1600" spc="-5" dirty="0" smtClean="0">
                <a:solidFill>
                  <a:srgbClr val="FF0000"/>
                </a:solidFill>
                <a:latin typeface="+mj-lt"/>
                <a:cs typeface="Verdana"/>
              </a:rPr>
              <a:t> </a:t>
            </a:r>
            <a:r>
              <a:rPr lang="es-ES" sz="1600" b="1" spc="-5" dirty="0" smtClean="0">
                <a:solidFill>
                  <a:srgbClr val="FF0000"/>
                </a:solidFill>
                <a:latin typeface="+mj-lt"/>
                <a:cs typeface="Verdana"/>
              </a:rPr>
              <a:t>Ejercicio:</a:t>
            </a:r>
            <a:r>
              <a:rPr lang="es-ES" sz="1600" spc="-5" dirty="0" smtClean="0">
                <a:solidFill>
                  <a:srgbClr val="FF0000"/>
                </a:solidFill>
                <a:latin typeface="+mj-lt"/>
                <a:cs typeface="Verdana"/>
              </a:rPr>
              <a:t> </a:t>
            </a:r>
            <a:r>
              <a:rPr sz="1600" spc="-5" dirty="0" err="1" smtClean="0">
                <a:solidFill>
                  <a:srgbClr val="FF0000"/>
                </a:solidFill>
                <a:latin typeface="+mj-lt"/>
                <a:cs typeface="Verdana"/>
              </a:rPr>
              <a:t>Crear</a:t>
            </a:r>
            <a:r>
              <a:rPr sz="1600" spc="-5" dirty="0" smtClean="0">
                <a:solidFill>
                  <a:srgbClr val="FF0000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una función “</a:t>
            </a:r>
            <a:r>
              <a:rPr sz="1600" spc="-5" dirty="0" smtClean="0">
                <a:solidFill>
                  <a:srgbClr val="FF0000"/>
                </a:solidFill>
                <a:latin typeface="+mj-lt"/>
                <a:cs typeface="Verdana"/>
              </a:rPr>
              <a:t>compare</a:t>
            </a:r>
            <a:r>
              <a:rPr lang="es-ES" sz="1600" spc="-5" dirty="0" err="1" smtClean="0">
                <a:solidFill>
                  <a:srgbClr val="FF0000"/>
                </a:solidFill>
                <a:latin typeface="+mj-lt"/>
                <a:cs typeface="Verdana"/>
              </a:rPr>
              <a:t>Groups</a:t>
            </a:r>
            <a:r>
              <a:rPr sz="1600" spc="-5" dirty="0" smtClean="0">
                <a:solidFill>
                  <a:srgbClr val="FF0000"/>
                </a:solidFill>
                <a:latin typeface="+mj-lt"/>
                <a:cs typeface="Verdana"/>
              </a:rPr>
              <a:t>”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que compare dos grupos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de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poblaciones (test  paramétrico,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no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paramétrico, datos apareados, </a:t>
            </a:r>
            <a:r>
              <a:rPr sz="1600" dirty="0">
                <a:solidFill>
                  <a:srgbClr val="FF0000"/>
                </a:solidFill>
                <a:latin typeface="+mj-lt"/>
                <a:cs typeface="Verdana"/>
              </a:rPr>
              <a:t>…)</a:t>
            </a:r>
            <a:r>
              <a:rPr sz="1600" spc="40" dirty="0">
                <a:solidFill>
                  <a:srgbClr val="FF0000"/>
                </a:solidFill>
                <a:latin typeface="+mj-lt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+mj-lt"/>
                <a:cs typeface="Verdana"/>
              </a:rPr>
              <a:t>[PRACTICA]</a:t>
            </a:r>
            <a:endParaRPr sz="16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7590668" cy="5922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Mejora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eficiencia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A50020"/>
                </a:solidFill>
                <a:latin typeface="Verdana"/>
                <a:cs typeface="Verdana"/>
              </a:rPr>
              <a:t>R: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40" dirty="0">
                <a:solidFill>
                  <a:srgbClr val="A50020"/>
                </a:solidFill>
                <a:latin typeface="Verdana"/>
                <a:cs typeface="Verdana"/>
              </a:rPr>
              <a:t>“dlls”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704215" marR="5080" indent="-620395">
              <a:lnSpc>
                <a:spcPct val="199300"/>
              </a:lnSpc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¿cómo hacer 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programa 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Fortran? (subroutine) ¿y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400" dirty="0" smtClean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 (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void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)</a:t>
            </a:r>
            <a:r>
              <a:rPr sz="1400" dirty="0" smtClean="0">
                <a:solidFill>
                  <a:srgbClr val="323299"/>
                </a:solidFill>
                <a:latin typeface="Verdana"/>
                <a:cs typeface="Verdana"/>
              </a:rPr>
              <a:t>? </a:t>
            </a:r>
            <a:r>
              <a:rPr sz="1400" spc="-5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endParaRPr lang="es-ES" sz="1400" spc="-5" dirty="0" smtClean="0">
              <a:solidFill>
                <a:srgbClr val="323299"/>
              </a:solidFill>
              <a:latin typeface="Verdana"/>
              <a:cs typeface="Verdana"/>
            </a:endParaRPr>
          </a:p>
          <a:p>
            <a:pPr marL="704215" marR="5080" indent="-620395">
              <a:lnSpc>
                <a:spcPct val="199300"/>
              </a:lnSpc>
              <a:tabLst>
                <a:tab pos="244475" algn="l"/>
              </a:tabLst>
            </a:pPr>
            <a:r>
              <a:rPr lang="es-ES"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400" spc="-5" dirty="0" smtClean="0">
                <a:solidFill>
                  <a:srgbClr val="323299"/>
                </a:solidFill>
                <a:latin typeface="Verdana"/>
                <a:cs typeface="Verdana"/>
              </a:rPr>
              <a:t>          </a:t>
            </a:r>
            <a:r>
              <a:rPr sz="1400" dirty="0" err="1" smtClean="0">
                <a:solidFill>
                  <a:srgbClr val="323299"/>
                </a:solidFill>
                <a:latin typeface="Verdana"/>
                <a:cs typeface="Verdana"/>
              </a:rPr>
              <a:t>ejemplo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, el archivo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prog.f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contiene el</a:t>
            </a:r>
            <a:r>
              <a:rPr sz="14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código:</a:t>
            </a:r>
            <a:endParaRPr sz="1400" dirty="0">
              <a:latin typeface="Verdana"/>
              <a:cs typeface="Verdana"/>
            </a:endParaRPr>
          </a:p>
          <a:p>
            <a:pPr marL="1013460" marR="3199130" indent="-15240" algn="just">
              <a:lnSpc>
                <a:spcPct val="99600"/>
              </a:lnSpc>
            </a:pPr>
            <a:endParaRPr lang="es-ES" sz="1400" dirty="0" smtClean="0">
              <a:solidFill>
                <a:srgbClr val="323299"/>
              </a:solidFill>
              <a:latin typeface="Verdana"/>
              <a:cs typeface="Verdana"/>
            </a:endParaRPr>
          </a:p>
          <a:p>
            <a:pPr marL="1013460" marR="3199130" indent="-15240" algn="just">
              <a:lnSpc>
                <a:spcPct val="99600"/>
              </a:lnSpc>
            </a:pPr>
            <a:r>
              <a:rPr sz="1400" dirty="0" smtClean="0">
                <a:solidFill>
                  <a:srgbClr val="323299"/>
                </a:solidFill>
                <a:latin typeface="Verdana"/>
                <a:cs typeface="Verdana"/>
              </a:rPr>
              <a:t>subroutine</a:t>
            </a:r>
            <a:r>
              <a:rPr sz="1400" spc="-90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prod(a,b,c)  </a:t>
            </a:r>
            <a:endParaRPr lang="es-ES" sz="1400" dirty="0" smtClean="0">
              <a:solidFill>
                <a:srgbClr val="323299"/>
              </a:solidFill>
              <a:latin typeface="Verdana"/>
              <a:cs typeface="Verdana"/>
            </a:endParaRPr>
          </a:p>
          <a:p>
            <a:pPr marL="1013460" marR="3199130" indent="-15240" algn="just">
              <a:lnSpc>
                <a:spcPct val="99600"/>
              </a:lnSpc>
            </a:pPr>
            <a:r>
              <a:rPr sz="1400" dirty="0" smtClean="0">
                <a:solidFill>
                  <a:srgbClr val="323299"/>
                </a:solidFill>
                <a:latin typeface="Verdana"/>
                <a:cs typeface="Verdana"/>
              </a:rPr>
              <a:t>double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precision </a:t>
            </a:r>
            <a:r>
              <a:rPr sz="1400" dirty="0" err="1">
                <a:solidFill>
                  <a:srgbClr val="323299"/>
                </a:solidFill>
                <a:latin typeface="Verdana"/>
                <a:cs typeface="Verdana"/>
              </a:rPr>
              <a:t>a,b,c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 </a:t>
            </a:r>
            <a:endParaRPr lang="es-ES" sz="1400" dirty="0" smtClean="0">
              <a:solidFill>
                <a:srgbClr val="323299"/>
              </a:solidFill>
              <a:latin typeface="Verdana"/>
              <a:cs typeface="Verdana"/>
            </a:endParaRPr>
          </a:p>
          <a:p>
            <a:pPr marL="1013460" marR="3199130" indent="-15240" algn="just">
              <a:lnSpc>
                <a:spcPct val="99600"/>
              </a:lnSpc>
            </a:pPr>
            <a:r>
              <a:rPr lang="es-ES" sz="14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 smtClean="0">
                <a:solidFill>
                  <a:srgbClr val="323299"/>
                </a:solidFill>
                <a:latin typeface="Verdana"/>
                <a:cs typeface="Verdana"/>
              </a:rPr>
              <a:t>c=a*b</a:t>
            </a:r>
            <a:endParaRPr sz="1400" dirty="0">
              <a:latin typeface="Verdana"/>
              <a:cs typeface="Verdana"/>
            </a:endParaRPr>
          </a:p>
          <a:p>
            <a:pPr marL="1013460" algn="just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end</a:t>
            </a:r>
            <a:r>
              <a:rPr sz="1400" spc="-114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 smtClean="0">
                <a:solidFill>
                  <a:srgbClr val="323299"/>
                </a:solidFill>
                <a:latin typeface="Verdana"/>
                <a:cs typeface="Verdana"/>
              </a:rPr>
              <a:t>subroutine</a:t>
            </a:r>
            <a:endParaRPr lang="es-ES" sz="1400" dirty="0" smtClean="0">
              <a:solidFill>
                <a:srgbClr val="323299"/>
              </a:solidFill>
              <a:latin typeface="Verdana"/>
              <a:cs typeface="Verdana"/>
            </a:endParaRPr>
          </a:p>
          <a:p>
            <a:pPr marL="1013460" algn="just">
              <a:lnSpc>
                <a:spcPct val="100000"/>
              </a:lnSpc>
            </a:pPr>
            <a:endParaRPr lang="es-ES" sz="1400" dirty="0">
              <a:solidFill>
                <a:srgbClr val="323299"/>
              </a:solidFill>
              <a:latin typeface="Verdana"/>
              <a:cs typeface="Verdana"/>
            </a:endParaRPr>
          </a:p>
          <a:p>
            <a:pPr marL="1013460" algn="just"/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Creamos la .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dll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 con 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system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(“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gcc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 -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shared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 -o prog.dll 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prog.f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”)   </a:t>
            </a:r>
            <a:r>
              <a:rPr lang="es-ES" sz="1400" dirty="0" smtClean="0">
                <a:solidFill>
                  <a:srgbClr val="FF0000"/>
                </a:solidFill>
                <a:latin typeface="Verdana"/>
                <a:cs typeface="Verdana"/>
              </a:rPr>
              <a:t>[Linux .so]</a:t>
            </a:r>
            <a:r>
              <a:rPr lang="es-ES" sz="1400" dirty="0" smtClean="0">
                <a:latin typeface="Times New Roman"/>
                <a:cs typeface="Times New Roman"/>
              </a:rPr>
              <a:t> </a:t>
            </a:r>
          </a:p>
          <a:p>
            <a:pPr marL="1013460" algn="just"/>
            <a:r>
              <a:rPr lang="es-ES" sz="1400" dirty="0" smtClean="0">
                <a:latin typeface="Times New Roman"/>
                <a:cs typeface="Times New Roman"/>
              </a:rPr>
              <a:t>                                        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system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(“R SHLIB -o prog.dll </a:t>
            </a:r>
            <a:r>
              <a:rPr lang="es-ES" sz="1400" dirty="0" err="1" smtClean="0">
                <a:solidFill>
                  <a:srgbClr val="323299"/>
                </a:solidFill>
                <a:latin typeface="Verdana"/>
                <a:cs typeface="Verdana"/>
              </a:rPr>
              <a:t>prog.f</a:t>
            </a:r>
            <a:r>
              <a:rPr lang="es-ES" sz="1400" dirty="0" smtClean="0">
                <a:solidFill>
                  <a:srgbClr val="323299"/>
                </a:solidFill>
                <a:latin typeface="Verdana"/>
                <a:cs typeface="Verdana"/>
              </a:rPr>
              <a:t>”)</a:t>
            </a:r>
            <a:r>
              <a:rPr lang="es-ES" sz="1400" dirty="0" smtClean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1400" dirty="0">
                <a:latin typeface="Times New Roman"/>
                <a:cs typeface="Times New Roman"/>
              </a:rPr>
              <a:t> </a:t>
            </a:r>
            <a:r>
              <a:rPr lang="es-ES" sz="1400" dirty="0" smtClean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3840" indent="-160020">
              <a:lnSpc>
                <a:spcPts val="1590"/>
              </a:lnSpc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R:</a:t>
            </a:r>
            <a:endParaRPr sz="1400" dirty="0">
              <a:latin typeface="Verdana"/>
              <a:cs typeface="Verdana"/>
            </a:endParaRPr>
          </a:p>
          <a:p>
            <a:pPr marL="806450">
              <a:lnSpc>
                <a:spcPts val="183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dyn.load("fortran/prog.dll")</a:t>
            </a:r>
            <a:endParaRPr sz="1600" dirty="0">
              <a:latin typeface="Courier New"/>
              <a:cs typeface="Courier New"/>
            </a:endParaRPr>
          </a:p>
          <a:p>
            <a:pPr marL="80645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a&lt;-4</a:t>
            </a:r>
            <a:endParaRPr sz="1600" dirty="0">
              <a:latin typeface="Courier New"/>
              <a:cs typeface="Courier New"/>
            </a:endParaRPr>
          </a:p>
          <a:p>
            <a:pPr marL="80645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b&lt;-6</a:t>
            </a:r>
            <a:endParaRPr sz="1600" dirty="0">
              <a:latin typeface="Courier New"/>
              <a:cs typeface="Courier New"/>
            </a:endParaRPr>
          </a:p>
          <a:p>
            <a:pPr marL="806450" marR="16129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out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&lt;- .Fortran("prod",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 = as.double(a),  b=as.double(b),</a:t>
            </a:r>
            <a:r>
              <a:rPr sz="1600" b="1" spc="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c=as.double(0))</a:t>
            </a:r>
            <a:endParaRPr sz="1600" dirty="0">
              <a:latin typeface="Courier New"/>
              <a:cs typeface="Courier New"/>
            </a:endParaRPr>
          </a:p>
          <a:p>
            <a:pPr marL="806450">
              <a:lnSpc>
                <a:spcPts val="1855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out$c</a:t>
            </a:r>
            <a:endParaRPr sz="1600" dirty="0">
              <a:latin typeface="Courier New"/>
              <a:cs typeface="Courier New"/>
            </a:endParaRPr>
          </a:p>
          <a:p>
            <a:pPr marL="80645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6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24</a:t>
            </a:r>
            <a:endParaRPr sz="1600" dirty="0">
              <a:latin typeface="Courier New"/>
              <a:cs typeface="Courier New"/>
            </a:endParaRPr>
          </a:p>
          <a:p>
            <a:pPr marL="806450" marR="4192904">
              <a:lnSpc>
                <a:spcPts val="1989"/>
              </a:lnSpc>
              <a:spcBef>
                <a:spcPts val="5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out[[3]]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6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24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182115"/>
            <a:ext cx="5561965" cy="349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Mejora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eficiencia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A50020"/>
                </a:solidFill>
                <a:latin typeface="Verdana"/>
                <a:cs typeface="Verdana"/>
              </a:rPr>
              <a:t>R: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40" dirty="0">
                <a:solidFill>
                  <a:srgbClr val="A50020"/>
                </a:solidFill>
                <a:latin typeface="Verdana"/>
                <a:cs typeface="Verdana"/>
              </a:rPr>
              <a:t>“dlls”</a:t>
            </a:r>
            <a:endParaRPr sz="1600">
              <a:latin typeface="Verdana"/>
              <a:cs typeface="Verdana"/>
            </a:endParaRPr>
          </a:p>
          <a:p>
            <a:pPr marL="243840" indent="-160020">
              <a:lnSpc>
                <a:spcPct val="100000"/>
              </a:lnSpc>
              <a:spcBef>
                <a:spcPts val="415"/>
              </a:spcBef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¿y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tenemos una función?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-&gt;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hay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hacer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“wrapper”</a:t>
            </a:r>
            <a:endParaRPr sz="1400">
              <a:latin typeface="Verdana"/>
              <a:cs typeface="Verdana"/>
            </a:endParaRPr>
          </a:p>
          <a:p>
            <a:pPr marL="952500" marR="672465" indent="-248920">
              <a:lnSpc>
                <a:spcPts val="3360"/>
              </a:lnSpc>
              <a:spcBef>
                <a:spcPts val="38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ejemplo, el archivo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prog2.f contiene el código:  double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precision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fun(a,b)</a:t>
            </a:r>
            <a:endParaRPr sz="1400">
              <a:latin typeface="Verdana"/>
              <a:cs typeface="Verdana"/>
            </a:endParaRPr>
          </a:p>
          <a:p>
            <a:pPr marL="952500" algn="just">
              <a:lnSpc>
                <a:spcPts val="12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double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precision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a,</a:t>
            </a:r>
            <a:r>
              <a:rPr sz="14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952500" marR="3489325" indent="123189">
              <a:lnSpc>
                <a:spcPts val="1670"/>
              </a:lnSpc>
              <a:spcBef>
                <a:spcPts val="60"/>
              </a:spcBef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fun=a*b  end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013460" marR="2532380" indent="-15240" algn="just">
              <a:lnSpc>
                <a:spcPct val="996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subroutine</a:t>
            </a:r>
            <a:r>
              <a:rPr sz="14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prod(a,b,c)  double precision a,b,c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c=fun(a,b)</a:t>
            </a:r>
            <a:endParaRPr sz="1400">
              <a:latin typeface="Verdana"/>
              <a:cs typeface="Verdana"/>
            </a:endParaRPr>
          </a:p>
          <a:p>
            <a:pPr marL="1013460" algn="just">
              <a:lnSpc>
                <a:spcPts val="167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end</a:t>
            </a:r>
            <a:r>
              <a:rPr sz="1400" spc="-114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subroutine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243840" indent="-16002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0224" y="4649213"/>
            <a:ext cx="75882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#nota: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4502" y="4649213"/>
            <a:ext cx="271399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500"/>
                </a:solidFill>
                <a:latin typeface="Courier New"/>
                <a:cs typeface="Courier New"/>
              </a:rPr>
              <a:t>prog2.so </a:t>
            </a:r>
            <a:r>
              <a:rPr sz="1600" b="1" spc="-5" dirty="0">
                <a:solidFill>
                  <a:srgbClr val="006500"/>
                </a:solidFill>
                <a:latin typeface="Courier New"/>
                <a:cs typeface="Courier New"/>
              </a:rPr>
              <a:t>para</a:t>
            </a:r>
            <a:r>
              <a:rPr sz="1600" b="1" spc="-4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6500"/>
                </a:solidFill>
                <a:latin typeface="Courier New"/>
                <a:cs typeface="Courier New"/>
              </a:rPr>
              <a:t>Linux!!!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640" y="4649213"/>
            <a:ext cx="3811904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dyn.load("fortran/prog2.dll")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a&lt;-4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b&lt;-6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520" y="5382257"/>
            <a:ext cx="6988809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out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&lt;- .Fortran("prod",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a = as.double(a),</a:t>
            </a:r>
            <a:r>
              <a:rPr sz="1600" b="1" spc="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b=as.double(b),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41192" y="5627621"/>
            <a:ext cx="888174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89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c=as.double(0))</a:t>
            </a:r>
            <a:endParaRPr sz="1600" dirty="0">
              <a:latin typeface="Courier New"/>
              <a:cs typeface="Courier New"/>
            </a:endParaRPr>
          </a:p>
          <a:p>
            <a:pPr marL="897890" marR="7122159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8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out$c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6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24</a:t>
            </a:r>
            <a:endParaRPr sz="1600" dirty="0">
              <a:latin typeface="Courier New"/>
              <a:cs typeface="Courier New"/>
            </a:endParaRPr>
          </a:p>
          <a:p>
            <a:pPr marL="89789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6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out[[3</a:t>
            </a:r>
            <a:r>
              <a:rPr sz="1600" b="1" spc="-5" dirty="0" smtClean="0">
                <a:solidFill>
                  <a:srgbClr val="5E5E5E"/>
                </a:solidFill>
                <a:latin typeface="Courier New"/>
                <a:cs typeface="Courier New"/>
              </a:rPr>
              <a:t>]]</a:t>
            </a:r>
            <a:endParaRPr lang="es-ES" sz="1600" b="1" spc="-5" dirty="0" smtClean="0">
              <a:solidFill>
                <a:srgbClr val="5E5E5E"/>
              </a:solidFill>
              <a:latin typeface="Courier New"/>
              <a:cs typeface="Courier New"/>
            </a:endParaRPr>
          </a:p>
          <a:p>
            <a:pPr marL="897890">
              <a:lnSpc>
                <a:spcPct val="100000"/>
              </a:lnSpc>
              <a:spcBef>
                <a:spcPts val="10"/>
              </a:spcBef>
            </a:pPr>
            <a:r>
              <a:rPr lang="es-ES" sz="16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lang="es-ES" sz="1600" b="1" spc="-8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s-ES" sz="16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24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182115"/>
            <a:ext cx="4784090" cy="211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Mejora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eficiencia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A50020"/>
                </a:solidFill>
                <a:latin typeface="Verdana"/>
                <a:cs typeface="Verdana"/>
              </a:rPr>
              <a:t>R: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40" dirty="0">
                <a:solidFill>
                  <a:srgbClr val="A50020"/>
                </a:solidFill>
                <a:latin typeface="Verdana"/>
                <a:cs typeface="Verdana"/>
              </a:rPr>
              <a:t>“dlls”</a:t>
            </a:r>
            <a:endParaRPr sz="1600">
              <a:latin typeface="Verdana"/>
              <a:cs typeface="Verdana"/>
            </a:endParaRPr>
          </a:p>
          <a:p>
            <a:pPr marL="157480">
              <a:lnSpc>
                <a:spcPct val="100000"/>
              </a:lnSpc>
              <a:spcBef>
                <a:spcPts val="1290"/>
              </a:spcBef>
              <a:tabLst>
                <a:tab pos="311086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/*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use.c	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*/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405765" marR="689610" indent="-24892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void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ex(int *i,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double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*d,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char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**c,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int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*l)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  i[0] =</a:t>
            </a:r>
            <a:r>
              <a:rPr sz="14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11;</a:t>
            </a:r>
            <a:endParaRPr sz="1400">
              <a:latin typeface="Verdana"/>
              <a:cs typeface="Verdana"/>
            </a:endParaRPr>
          </a:p>
          <a:p>
            <a:pPr marL="405765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d[0] =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2.333;</a:t>
            </a:r>
            <a:endParaRPr sz="1400">
              <a:latin typeface="Verdana"/>
              <a:cs typeface="Verdana"/>
            </a:endParaRPr>
          </a:p>
          <a:p>
            <a:pPr marL="405765" marR="3378835">
              <a:lnSpc>
                <a:spcPts val="1680"/>
              </a:lnSpc>
              <a:spcBef>
                <a:spcPts val="5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c[1] =</a:t>
            </a:r>
            <a:r>
              <a:rPr sz="1400" spc="-1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"g";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l[0] =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0;</a:t>
            </a:r>
            <a:endParaRPr sz="1400">
              <a:latin typeface="Verdana"/>
              <a:cs typeface="Verdana"/>
            </a:endParaRPr>
          </a:p>
          <a:p>
            <a:pPr marL="156845">
              <a:lnSpc>
                <a:spcPts val="161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12" y="3504182"/>
            <a:ext cx="3877310" cy="86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dyn.load("use.so")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40538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 i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1:10	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# integer</a:t>
            </a:r>
            <a:r>
              <a:rPr sz="14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vector</a:t>
            </a:r>
            <a:endParaRPr sz="1400">
              <a:latin typeface="Verdana"/>
              <a:cs typeface="Verdana"/>
            </a:endParaRPr>
          </a:p>
          <a:p>
            <a:pPr marL="12700" marR="41275">
              <a:lnSpc>
                <a:spcPts val="1670"/>
              </a:lnSpc>
              <a:spcBef>
                <a:spcPts val="60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 d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seq(length=3,from=1,to=2)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#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real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number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vector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2527" y="4356098"/>
            <a:ext cx="16878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#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string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vector</a:t>
            </a:r>
            <a:endParaRPr sz="1400">
              <a:latin typeface="Verdana"/>
              <a:cs typeface="Verdana"/>
            </a:endParaRPr>
          </a:p>
          <a:p>
            <a:pPr marL="28194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#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logical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vector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412" y="4356098"/>
            <a:ext cx="2374265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 c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c("a", "b",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"c")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 l 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c("TRUE",</a:t>
            </a:r>
            <a:r>
              <a:rPr sz="14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"FALSE")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412" y="4994654"/>
            <a:ext cx="2781935" cy="149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1  2  3  4  5  6  7  8  9</a:t>
            </a:r>
            <a:r>
              <a:rPr sz="1400" spc="-204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1.0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1.5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2.0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"a"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"b"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"c"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"TRUE"</a:t>
            </a:r>
            <a:r>
              <a:rPr sz="1400" spc="4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"FALSE"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5654" y="2166111"/>
            <a:ext cx="254190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out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.C(“ex",</a:t>
            </a:r>
            <a:endParaRPr sz="1400">
              <a:latin typeface="Verdana"/>
              <a:cs typeface="Verdana"/>
            </a:endParaRPr>
          </a:p>
          <a:p>
            <a:pPr marL="632460" marR="5080">
              <a:lnSpc>
                <a:spcPct val="998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i1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as.integer(a),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d1 =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as.numeric(d),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c1 =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as.character(c),  l1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=</a:t>
            </a:r>
            <a:r>
              <a:rPr sz="1400" spc="-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as.logical(l))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$i1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8345" y="3655058"/>
            <a:ext cx="66230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8  9</a:t>
            </a:r>
            <a:r>
              <a:rPr sz="1400" spc="-1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5654" y="3655058"/>
            <a:ext cx="2133600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11  2  3  4  5  6</a:t>
            </a:r>
            <a:r>
              <a:rPr sz="1400" spc="3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7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$d1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2.333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1.500</a:t>
            </a:r>
            <a:r>
              <a:rPr sz="1400" spc="-9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2.000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$c1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"a"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"g"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"c“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$l1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[1]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FALSE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FALSE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05718" y="1616963"/>
            <a:ext cx="0" cy="5041900"/>
          </a:xfrm>
          <a:custGeom>
            <a:avLst/>
            <a:gdLst/>
            <a:ahLst/>
            <a:cxnLst/>
            <a:rect l="l" t="t" r="r" b="b"/>
            <a:pathLst>
              <a:path h="5041900">
                <a:moveTo>
                  <a:pt x="0" y="0"/>
                </a:moveTo>
                <a:lnTo>
                  <a:pt x="0" y="5041391"/>
                </a:lnTo>
              </a:path>
            </a:pathLst>
          </a:custGeom>
          <a:ln w="1904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590547"/>
            <a:ext cx="7761605" cy="3843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Mejora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eficiencia</a:t>
            </a:r>
            <a:r>
              <a:rPr sz="16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A50020"/>
                </a:solidFill>
                <a:latin typeface="Verdana"/>
                <a:cs typeface="Verdana"/>
              </a:rPr>
              <a:t>R: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uso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40" dirty="0">
                <a:solidFill>
                  <a:srgbClr val="A50020"/>
                </a:solidFill>
                <a:latin typeface="Verdana"/>
                <a:cs typeface="Verdana"/>
              </a:rPr>
              <a:t>“dlls”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243840" indent="-16002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hora 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desarrollar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paquete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912620" lvl="1" indent="-110617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Copiar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código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fuente (*.c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*.f)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myPackage/src/</a:t>
            </a:r>
            <a:endParaRPr sz="1400">
              <a:latin typeface="Verdana"/>
              <a:cs typeface="Verdana"/>
            </a:endParaRPr>
          </a:p>
          <a:p>
            <a:pPr marL="1912620" marR="5080" lvl="1" indent="-1106170">
              <a:lnSpc>
                <a:spcPts val="1680"/>
              </a:lnSpc>
              <a:spcBef>
                <a:spcPts val="50"/>
              </a:spcBef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usuario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debe cargar manualmente 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código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compilado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dyn.load()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añadir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firstlib.R ó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zzz.R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myPackage/R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el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código: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736089">
              <a:lnSpc>
                <a:spcPts val="1675"/>
              </a:lnSpc>
              <a:spcBef>
                <a:spcPts val="5"/>
              </a:spcBef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.First.lib &lt;-function (lib,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pkg)</a:t>
            </a:r>
            <a:endParaRPr sz="1400">
              <a:latin typeface="Verdana"/>
              <a:cs typeface="Verdana"/>
            </a:endParaRPr>
          </a:p>
          <a:p>
            <a:pPr marL="1922145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2066925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library.dynam("myPackage",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pkg,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lib)</a:t>
            </a:r>
            <a:endParaRPr sz="1400">
              <a:latin typeface="Verdana"/>
              <a:cs typeface="Verdana"/>
            </a:endParaRPr>
          </a:p>
          <a:p>
            <a:pPr marL="19431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66469" lvl="1" indent="-16002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Modificar la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llamada 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.Fortran añadiendo</a:t>
            </a:r>
            <a:r>
              <a:rPr sz="1400" spc="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PACKAGE=“archivo_compilado”.</a:t>
            </a:r>
            <a:endParaRPr sz="1400">
              <a:latin typeface="Verdana"/>
              <a:cs typeface="Verdana"/>
            </a:endParaRPr>
          </a:p>
          <a:p>
            <a:pPr marL="14554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Por ejemplo,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compilado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llama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prog.dll</a:t>
            </a:r>
            <a:endParaRPr sz="1400">
              <a:latin typeface="Verdana"/>
              <a:cs typeface="Verdana"/>
            </a:endParaRPr>
          </a:p>
          <a:p>
            <a:pPr marL="1455420" marR="993140">
              <a:lnSpc>
                <a:spcPts val="1670"/>
              </a:lnSpc>
              <a:spcBef>
                <a:spcPts val="65"/>
              </a:spcBef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out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.Fortran(“suma",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 =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as.double(a),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b=as.double(b),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c=as.double(0),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PACKAGE=“prog”)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445767"/>
            <a:ext cx="6370320" cy="161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Aplicación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nuestra</a:t>
            </a:r>
            <a:r>
              <a:rPr sz="1600" spc="-30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43840" indent="-160020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Existe una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subroutina en C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que hace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mismo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qr.solve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dqrcf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83820" marR="3834129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is.loaded("dqrcf")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260" y="3609338"/>
            <a:ext cx="519620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Fortran subroutine dqrcf(x, n, k, qraux,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y,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ny,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b,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info)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subroutine dqrcf(x, n,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qraux,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y,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ny,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b,</a:t>
            </a:r>
            <a:r>
              <a:rPr sz="1400" spc="-7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info)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3749" y="4651754"/>
            <a:ext cx="7696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b(</a:t>
            </a:r>
            <a:r>
              <a:rPr sz="1400" spc="-15" dirty="0">
                <a:solidFill>
                  <a:srgbClr val="323299"/>
                </a:solidFill>
                <a:latin typeface="Courier New"/>
                <a:cs typeface="Courier New"/>
              </a:rPr>
              <a:t>k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,n</a:t>
            </a:r>
            <a:r>
              <a:rPr sz="1400" spc="-15" dirty="0">
                <a:solidFill>
                  <a:srgbClr val="323299"/>
                </a:solidFill>
                <a:latin typeface="Courier New"/>
                <a:cs typeface="Courier New"/>
              </a:rPr>
              <a:t>y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4331" y="4439918"/>
            <a:ext cx="46005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integer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n, 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ny,</a:t>
            </a:r>
            <a:r>
              <a:rPr sz="1400" spc="-11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info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ts val="1680"/>
              </a:lnSpc>
              <a:spcBef>
                <a:spcPts val="50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double precision x(n,k), qraux(k), y(n,ny),  integer</a:t>
            </a:r>
            <a:r>
              <a:rPr sz="1400" spc="-11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j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double precision</a:t>
            </a:r>
            <a:r>
              <a:rPr sz="14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dummy(1)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do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10 j =</a:t>
            </a:r>
            <a:r>
              <a:rPr sz="1400" spc="-114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1,ny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7651" y="5715505"/>
            <a:ext cx="1327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&amp;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527" y="5502145"/>
            <a:ext cx="545020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735" marR="5080" indent="-116967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call dqrsl(x, n, n,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qraux, y(1,j), dummy,  y(1,j), b(1,j), dummy, dummy, 100,</a:t>
            </a:r>
            <a:r>
              <a:rPr sz="1400" spc="-6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info)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0934" y="5936993"/>
            <a:ext cx="141033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465" marR="5080" indent="-320040">
              <a:lnSpc>
                <a:spcPts val="167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10</a:t>
            </a:r>
            <a:r>
              <a:rPr sz="1400" spc="-9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continue  return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326199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Aplicación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nuestra</a:t>
            </a:r>
            <a:r>
              <a:rPr sz="1600" spc="-30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2798" y="1640331"/>
            <a:ext cx="215138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contrasts=NULL,</a:t>
            </a:r>
            <a:r>
              <a:rPr sz="14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260" y="1640331"/>
            <a:ext cx="3751579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lmEst5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function(formula,</a:t>
            </a:r>
            <a:r>
              <a:rPr sz="1400" spc="-7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data,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…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670"/>
              </a:lnSpc>
              <a:spcBef>
                <a:spcPts val="60"/>
              </a:spcBef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calcula la descomposicion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QR de</a:t>
            </a:r>
            <a:r>
              <a:rPr sz="1400" spc="-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x  qx &lt;-</a:t>
            </a:r>
            <a:r>
              <a:rPr sz="1400" spc="-10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qr(x)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260" y="2917442"/>
            <a:ext cx="3006090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calcula (x’x)^(-1)</a:t>
            </a:r>
            <a:r>
              <a:rPr sz="1400" spc="-7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x’y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680"/>
              </a:lnSpc>
              <a:spcBef>
                <a:spcPts val="50"/>
              </a:spcBef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n &lt;-</a:t>
            </a:r>
            <a:r>
              <a:rPr sz="14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as.integer(nrow(qx$qr)) 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k &lt;-</a:t>
            </a:r>
            <a:r>
              <a:rPr sz="1400" spc="-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as.integer(qx$rank)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ny</a:t>
            </a:r>
            <a:r>
              <a:rPr sz="1400" spc="-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&lt;-as.integer(1)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7306" y="4193030"/>
            <a:ext cx="119697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matrix(0,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260" y="3982047"/>
            <a:ext cx="7153909" cy="87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35" marR="5080" indent="-852169" algn="just">
              <a:lnSpc>
                <a:spcPct val="996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z 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.Fortran("dqrcf", as.double(qx$qr), n,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as.double(qx$qraux),  as.double(matrix(y, nrow=n, ncol=ny)), as.integer(ny), coef  nrow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ncol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ny), info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</a:t>
            </a:r>
            <a:r>
              <a:rPr sz="1400" spc="-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as.integer(0),</a:t>
            </a:r>
            <a:endParaRPr sz="1400" dirty="0">
              <a:latin typeface="Courier New"/>
              <a:cs typeface="Courier New"/>
            </a:endParaRPr>
          </a:p>
          <a:p>
            <a:pPr marL="864235">
              <a:lnSpc>
                <a:spcPts val="167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NAOK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TRUE, PACKAGE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</a:t>
            </a:r>
            <a:r>
              <a:rPr sz="14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"base")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262" y="5256781"/>
            <a:ext cx="4527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coe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f 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inf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7732" y="5256781"/>
            <a:ext cx="98298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&lt;-</a:t>
            </a:r>
            <a:r>
              <a:rPr sz="1400" spc="-10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z$coef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&lt;-</a:t>
            </a:r>
            <a:r>
              <a:rPr sz="1400" spc="-10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z$info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4262" y="5895337"/>
            <a:ext cx="1327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4262" y="6320533"/>
            <a:ext cx="736600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#</a:t>
            </a:r>
            <a:r>
              <a:rPr sz="14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resultado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list(coefficients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coef, vcov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vcov, sigma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sqrt(sigma2),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df =</a:t>
            </a:r>
            <a:r>
              <a:rPr sz="14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df,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9283" y="6533893"/>
            <a:ext cx="109156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info=info)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7743068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Aplicación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 </a:t>
            </a:r>
            <a:r>
              <a:rPr sz="1600" spc="110" dirty="0" err="1">
                <a:solidFill>
                  <a:srgbClr val="A50020"/>
                </a:solidFill>
                <a:latin typeface="Verdana"/>
                <a:cs typeface="Verdana"/>
              </a:rPr>
              <a:t>nuestra</a:t>
            </a:r>
            <a:r>
              <a:rPr sz="1600" spc="-30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 err="1" smtClean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endParaRPr lang="es-ES" sz="1600" spc="114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s-ES" sz="1600" spc="114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s-ES" sz="1600" spc="114" dirty="0" smtClean="0">
              <a:solidFill>
                <a:srgbClr val="A5002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lang="es-ES" sz="1600" dirty="0" smtClean="0">
              <a:latin typeface="Verdana"/>
              <a:cs typeface="Verdana"/>
            </a:endParaRPr>
          </a:p>
          <a:p>
            <a:pPr marL="12700"/>
            <a:r>
              <a:rPr lang="es-ES" sz="1600" dirty="0" smtClean="0">
                <a:latin typeface="Verdana"/>
                <a:cs typeface="Verdana"/>
              </a:rPr>
              <a:t>&gt; lmEst5(Mercury ~ </a:t>
            </a:r>
            <a:r>
              <a:rPr lang="es-ES" sz="1600" dirty="0" err="1" smtClean="0">
                <a:latin typeface="Verdana"/>
                <a:cs typeface="Verdana"/>
              </a:rPr>
              <a:t>Alkalinity</a:t>
            </a:r>
            <a:r>
              <a:rPr lang="es-ES" sz="1600" dirty="0" smtClean="0">
                <a:latin typeface="Verdana"/>
                <a:cs typeface="Verdana"/>
              </a:rPr>
              <a:t>, </a:t>
            </a:r>
            <a:r>
              <a:rPr lang="es-ES" sz="1600" dirty="0" err="1" smtClean="0">
                <a:latin typeface="Verdana"/>
                <a:cs typeface="Verdana"/>
              </a:rPr>
              <a:t>bass</a:t>
            </a:r>
            <a:r>
              <a:rPr lang="es-ES" sz="1600" dirty="0" smtClean="0">
                <a:latin typeface="Verdana"/>
                <a:cs typeface="Verdana"/>
              </a:rPr>
              <a:t>) </a:t>
            </a:r>
          </a:p>
          <a:p>
            <a:pPr marL="12700"/>
            <a:endParaRPr lang="es-ES" sz="1600" dirty="0" smtClean="0">
              <a:latin typeface="Verdana"/>
              <a:cs typeface="Verdana"/>
            </a:endParaRP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$</a:t>
            </a:r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coefficients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 [,1] </a:t>
            </a: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[1,] 0.726139976 </a:t>
            </a: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[2,] -0.005301603 </a:t>
            </a:r>
          </a:p>
          <a:p>
            <a:pPr marL="12700"/>
            <a:endParaRPr lang="es-ES" sz="1600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$</a:t>
            </a:r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vcov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                    (</a:t>
            </a:r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Intercept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) </a:t>
            </a:r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Alkalinity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Intercept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) 0.0028728426 -3.795770e-05 </a:t>
            </a:r>
          </a:p>
          <a:p>
            <a:pPr marL="12700"/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Alkalinity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 -0.0000379577 1.011391e-06 </a:t>
            </a:r>
          </a:p>
          <a:p>
            <a:pPr marL="12700"/>
            <a:endParaRPr lang="es-ES" sz="1600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$sigma [1] 0.2770542 </a:t>
            </a: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$</a:t>
            </a:r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df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 [1] 51 </a:t>
            </a:r>
          </a:p>
          <a:p>
            <a:pPr marL="12700"/>
            <a:endParaRPr lang="es-ES" sz="1600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/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$</a:t>
            </a:r>
            <a:r>
              <a:rPr lang="es-ES" sz="1600" dirty="0" err="1" smtClean="0">
                <a:solidFill>
                  <a:srgbClr val="FF0000"/>
                </a:solidFill>
                <a:latin typeface="Verdana"/>
                <a:cs typeface="Verdana"/>
              </a:rPr>
              <a:t>info</a:t>
            </a:r>
            <a: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  <a:t> [1] 0 </a:t>
            </a:r>
            <a:br>
              <a:rPr lang="es-ES" sz="1600" dirty="0" smtClean="0">
                <a:solidFill>
                  <a:srgbClr val="FF0000"/>
                </a:solidFill>
                <a:latin typeface="Verdana"/>
                <a:cs typeface="Verdana"/>
              </a:rPr>
            </a:br>
            <a:endParaRPr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584136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Debugging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lmEst6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function(formula, data, contrasts=NULL,</a:t>
            </a:r>
            <a:r>
              <a:rPr sz="1400" spc="-5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9177" y="2632454"/>
            <a:ext cx="98488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matrix</a:t>
            </a:r>
            <a:r>
              <a:rPr sz="1400" spc="-15" dirty="0">
                <a:solidFill>
                  <a:srgbClr val="323299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0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260" y="2421472"/>
            <a:ext cx="7366000" cy="129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35" marR="5080" indent="-852169">
              <a:lnSpc>
                <a:spcPct val="996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z 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.Fortran("dqrcf",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as.integer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(qx$qr),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n, 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as.double(qx$qraux),  as.double(matrix(y, nrow=n, ncol=ny)), as.integer(ny), coef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nrow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ncol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ny), info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</a:t>
            </a:r>
            <a:r>
              <a:rPr sz="1400" spc="-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as.integer(0),</a:t>
            </a:r>
            <a:endParaRPr sz="1400">
              <a:latin typeface="Courier New"/>
              <a:cs typeface="Courier New"/>
            </a:endParaRPr>
          </a:p>
          <a:p>
            <a:pPr marL="864235">
              <a:lnSpc>
                <a:spcPts val="167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NAOK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TRUE, PACKAGE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</a:t>
            </a:r>
            <a:r>
              <a:rPr sz="14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"base")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260" y="3909566"/>
            <a:ext cx="3644900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lmEst6(Mercury~Alkalinity,</a:t>
            </a:r>
            <a:r>
              <a:rPr sz="14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bass)</a:t>
            </a:r>
            <a:endParaRPr sz="1400" dirty="0">
              <a:latin typeface="Courier New"/>
              <a:cs typeface="Courier New"/>
            </a:endParaRPr>
          </a:p>
          <a:p>
            <a:pPr marL="546100" marR="2240280" indent="-533400">
              <a:lnSpc>
                <a:spcPts val="1680"/>
              </a:lnSpc>
              <a:spcBef>
                <a:spcPts val="5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$coeff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cie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s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[,1]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10"/>
              </a:lnSpc>
              <a:tabLst>
                <a:tab pos="652780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[1,]	NaN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52780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[2,]	NaN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94735" y="5168412"/>
          <a:ext cx="3663244" cy="158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038"/>
                <a:gridCol w="1276560"/>
                <a:gridCol w="1139646"/>
              </a:tblGrid>
              <a:tr h="25933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$vcov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(Intercept)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nterce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45085" algn="r">
                        <a:lnSpc>
                          <a:spcPts val="1675"/>
                        </a:lnSpc>
                      </a:pP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lk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linit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14604" algn="r">
                        <a:lnSpc>
                          <a:spcPts val="16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Na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9277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Alkalinity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Na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927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$sigma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9333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400" b="1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584136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Debugging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lmEst7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function(formula, data, contrasts=NULL,</a:t>
            </a:r>
            <a:r>
              <a:rPr sz="1400" spc="-5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3986" y="2632454"/>
            <a:ext cx="98298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323299"/>
                </a:solidFill>
                <a:latin typeface="Courier New"/>
                <a:cs typeface="Courier New"/>
              </a:rPr>
              <a:t>m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atrix(</a:t>
            </a:r>
            <a:r>
              <a:rPr sz="1400" spc="-15" dirty="0">
                <a:solidFill>
                  <a:srgbClr val="323299"/>
                </a:solidFill>
                <a:latin typeface="Courier New"/>
                <a:cs typeface="Courier New"/>
              </a:rPr>
              <a:t>0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260" y="2421472"/>
            <a:ext cx="7259320" cy="87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235" marR="5080" indent="-852169">
              <a:lnSpc>
                <a:spcPct val="996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z 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.Fortran("dqrcf", as.double(qx$qr), n,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as.double(qx$qraux),  as.double(matrix(y, nrow=n, ncol=ny)),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as.integer(n)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, coef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nrow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k,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ncol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ny), info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</a:t>
            </a:r>
            <a:r>
              <a:rPr sz="1400" spc="-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as.integer(0),</a:t>
            </a:r>
            <a:endParaRPr sz="1400">
              <a:latin typeface="Courier New"/>
              <a:cs typeface="Courier New"/>
            </a:endParaRPr>
          </a:p>
          <a:p>
            <a:pPr marL="864235">
              <a:lnSpc>
                <a:spcPts val="167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NAOK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TRUE, PACKAGE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=</a:t>
            </a:r>
            <a:r>
              <a:rPr sz="14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"base")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250" y="3482846"/>
            <a:ext cx="3644900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lmEst7(Mercury~Alkalinity,</a:t>
            </a:r>
            <a:r>
              <a:rPr sz="14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bass)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4777" y="3777995"/>
            <a:ext cx="4320540" cy="273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184785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Cuando falla</a:t>
            </a:r>
            <a:r>
              <a:rPr sz="1600" spc="-18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A50020"/>
                </a:solidFill>
                <a:latin typeface="Verdana"/>
                <a:cs typeface="Verdana"/>
              </a:rPr>
              <a:t>!!!!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832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3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Conexión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 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Fortran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9896" y="2001519"/>
            <a:ext cx="7727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Windows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8650" y="2001519"/>
            <a:ext cx="55816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!</a:t>
            </a:r>
            <a:r>
              <a:rPr sz="1400" spc="-15" dirty="0">
                <a:solidFill>
                  <a:srgbClr val="323299"/>
                </a:solidFill>
                <a:latin typeface="Courier New"/>
                <a:cs typeface="Courier New"/>
              </a:rPr>
              <a:t>!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!!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9896" y="2638550"/>
            <a:ext cx="1410335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Linux</a:t>
            </a:r>
            <a:r>
              <a:rPr sz="14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!!!!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Emulador</a:t>
            </a:r>
            <a:r>
              <a:rPr sz="14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!!!!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Chivatos</a:t>
            </a:r>
            <a:r>
              <a:rPr sz="14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!!!!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Creación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librerías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500" y="1568450"/>
            <a:ext cx="7692390" cy="382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10" dirty="0">
                <a:solidFill>
                  <a:srgbClr val="A50020"/>
                </a:solidFill>
                <a:latin typeface="+mj-lt"/>
                <a:cs typeface="Verdana"/>
              </a:rPr>
              <a:t>Tipos de</a:t>
            </a:r>
            <a:r>
              <a:rPr sz="2000" spc="-175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A50020"/>
                </a:solidFill>
                <a:latin typeface="+mj-lt"/>
                <a:cs typeface="Verdana"/>
              </a:rPr>
              <a:t>paquetes</a:t>
            </a:r>
            <a:endParaRPr sz="2000" dirty="0">
              <a:latin typeface="+mj-lt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10"/>
              </a:spcBef>
            </a:pPr>
            <a:r>
              <a:rPr sz="2000" b="1" spc="110" dirty="0">
                <a:solidFill>
                  <a:srgbClr val="323299"/>
                </a:solidFill>
                <a:latin typeface="+mj-lt"/>
                <a:cs typeface="Verdana"/>
              </a:rPr>
              <a:t>Base </a:t>
            </a:r>
            <a:r>
              <a:rPr sz="2000" b="1" spc="90" dirty="0">
                <a:solidFill>
                  <a:srgbClr val="323299"/>
                </a:solidFill>
                <a:latin typeface="+mj-lt"/>
                <a:cs typeface="Verdana"/>
              </a:rPr>
              <a:t>packages: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Part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of 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the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R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source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tree, maintained by R</a:t>
            </a:r>
            <a:r>
              <a:rPr sz="2000" spc="-114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Core.</a:t>
            </a:r>
            <a:endParaRPr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</a:pP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+mj-lt"/>
              <a:cs typeface="Times New Roman"/>
            </a:endParaRPr>
          </a:p>
          <a:p>
            <a:pPr marL="83820" marR="1025525">
              <a:lnSpc>
                <a:spcPct val="100600"/>
              </a:lnSpc>
            </a:pPr>
            <a:r>
              <a:rPr sz="2000" b="1" spc="114" dirty="0">
                <a:solidFill>
                  <a:srgbClr val="323299"/>
                </a:solidFill>
                <a:latin typeface="+mj-lt"/>
                <a:cs typeface="Verdana"/>
              </a:rPr>
              <a:t>Recommended </a:t>
            </a:r>
            <a:r>
              <a:rPr sz="2000" b="1" spc="90" dirty="0">
                <a:solidFill>
                  <a:srgbClr val="323299"/>
                </a:solidFill>
                <a:latin typeface="+mj-lt"/>
                <a:cs typeface="Verdana"/>
              </a:rPr>
              <a:t>packages: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Part of every R installation, but not  necessarily maintained by R</a:t>
            </a:r>
            <a:r>
              <a:rPr sz="2000" spc="1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Core.</a:t>
            </a:r>
            <a:endParaRPr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</a:pP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+mj-lt"/>
              <a:cs typeface="Times New Roman"/>
            </a:endParaRPr>
          </a:p>
          <a:p>
            <a:pPr marL="83820" marR="5080">
              <a:lnSpc>
                <a:spcPct val="100200"/>
              </a:lnSpc>
            </a:pPr>
            <a:r>
              <a:rPr sz="2000" b="1" spc="105" dirty="0">
                <a:solidFill>
                  <a:srgbClr val="323299"/>
                </a:solidFill>
                <a:latin typeface="+mj-lt"/>
                <a:cs typeface="Verdana"/>
              </a:rPr>
              <a:t>Contributed </a:t>
            </a:r>
            <a:r>
              <a:rPr sz="2000" b="1" spc="90" dirty="0">
                <a:solidFill>
                  <a:srgbClr val="323299"/>
                </a:solidFill>
                <a:latin typeface="+mj-lt"/>
                <a:cs typeface="Verdana"/>
              </a:rPr>
              <a:t>packages: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All 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the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rest. This does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not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mean that these 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packages are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necessarily of lesser quality than 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the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above,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e.g., many  contributed packages on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CRAN are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written and 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maintained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by R Core 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members. We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simply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try 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to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keep 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the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base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distribution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as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lean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as</a:t>
            </a:r>
            <a:r>
              <a:rPr sz="2000" spc="5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possible.</a:t>
            </a:r>
            <a:endParaRPr sz="20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735835"/>
            <a:ext cx="4257040" cy="217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4" dirty="0">
                <a:solidFill>
                  <a:srgbClr val="323299"/>
                </a:solidFill>
                <a:latin typeface="Verdana"/>
                <a:cs typeface="Verdana"/>
              </a:rPr>
              <a:t>Sesión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4</a:t>
            </a:r>
            <a:r>
              <a:rPr sz="18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–</a:t>
            </a:r>
            <a:r>
              <a:rPr sz="18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Métodos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8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323299"/>
                </a:solidFill>
                <a:latin typeface="Verdana"/>
                <a:cs typeface="Verdana"/>
              </a:rPr>
              <a:t>clases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879475" indent="-158115">
              <a:lnSpc>
                <a:spcPct val="100000"/>
              </a:lnSpc>
              <a:buChar char="•"/>
              <a:tabLst>
                <a:tab pos="88011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Introducción</a:t>
            </a:r>
            <a:endParaRPr sz="1400">
              <a:latin typeface="Verdana"/>
              <a:cs typeface="Verdana"/>
            </a:endParaRPr>
          </a:p>
          <a:p>
            <a:pPr marL="880744" indent="-159385">
              <a:lnSpc>
                <a:spcPct val="100000"/>
              </a:lnSpc>
              <a:spcBef>
                <a:spcPts val="500"/>
              </a:spcBef>
              <a:buChar char="•"/>
              <a:tabLst>
                <a:tab pos="88138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Orientación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objetos</a:t>
            </a:r>
            <a:endParaRPr sz="1400">
              <a:latin typeface="Verdana"/>
              <a:cs typeface="Verdana"/>
            </a:endParaRPr>
          </a:p>
          <a:p>
            <a:pPr marL="1603375" lvl="1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1604010" algn="l"/>
              </a:tabLst>
            </a:pP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Clases</a:t>
            </a:r>
            <a:endParaRPr sz="1400">
              <a:latin typeface="Verdana"/>
              <a:cs typeface="Verdana"/>
            </a:endParaRPr>
          </a:p>
          <a:p>
            <a:pPr marL="1603375" lvl="1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160401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Objetos</a:t>
            </a:r>
            <a:endParaRPr sz="1400">
              <a:latin typeface="Verdana"/>
              <a:cs typeface="Verdana"/>
            </a:endParaRPr>
          </a:p>
          <a:p>
            <a:pPr marL="1603375" lvl="1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160401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Métodos</a:t>
            </a:r>
            <a:endParaRPr sz="1400">
              <a:latin typeface="Verdana"/>
              <a:cs typeface="Verdana"/>
            </a:endParaRPr>
          </a:p>
          <a:p>
            <a:pPr marL="1603375" lvl="1" indent="-160020">
              <a:lnSpc>
                <a:spcPct val="100000"/>
              </a:lnSpc>
              <a:spcBef>
                <a:spcPts val="500"/>
              </a:spcBef>
              <a:buChar char="•"/>
              <a:tabLst>
                <a:tab pos="1604010" algn="l"/>
              </a:tabLst>
            </a:pP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Ejemplos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038468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400" spc="114" dirty="0" smtClean="0">
                <a:solidFill>
                  <a:srgbClr val="A50020"/>
                </a:solidFill>
                <a:latin typeface="+mj-lt"/>
                <a:cs typeface="Verdana"/>
              </a:rPr>
              <a:t>Ejercicio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 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400" dirty="0" smtClean="0">
                <a:latin typeface="+mj-lt"/>
                <a:cs typeface="Verdana"/>
              </a:rPr>
              <a:t>Crea una </a:t>
            </a:r>
            <a:r>
              <a:rPr lang="es-ES" sz="2400" dirty="0" err="1" smtClean="0">
                <a:latin typeface="+mj-lt"/>
                <a:cs typeface="Verdana"/>
              </a:rPr>
              <a:t>dll</a:t>
            </a:r>
            <a:r>
              <a:rPr lang="es-ES" sz="2400" dirty="0" smtClean="0">
                <a:latin typeface="+mj-lt"/>
                <a:cs typeface="Verdana"/>
              </a:rPr>
              <a:t> con el código implementado en la función ‘</a:t>
            </a:r>
            <a:r>
              <a:rPr lang="es-ES" sz="2400" dirty="0" err="1" smtClean="0">
                <a:latin typeface="+mj-lt"/>
                <a:cs typeface="Verdana"/>
              </a:rPr>
              <a:t>prog.f</a:t>
            </a:r>
            <a:r>
              <a:rPr lang="es-ES" sz="2400" dirty="0" smtClean="0">
                <a:latin typeface="+mj-lt"/>
                <a:cs typeface="Verdana"/>
              </a:rPr>
              <a:t>’ </a:t>
            </a:r>
            <a:endParaRPr lang="es-ES" sz="2400" dirty="0" smtClean="0">
              <a:latin typeface="+mj-lt"/>
            </a:endParaRP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400" dirty="0" smtClean="0">
                <a:latin typeface="+mj-lt"/>
                <a:cs typeface="Verdana"/>
              </a:rPr>
              <a:t>Carga la </a:t>
            </a:r>
            <a:r>
              <a:rPr lang="es-ES" sz="2400" dirty="0" err="1" smtClean="0">
                <a:latin typeface="+mj-lt"/>
                <a:cs typeface="Verdana"/>
              </a:rPr>
              <a:t>dll</a:t>
            </a:r>
            <a:r>
              <a:rPr lang="es-ES" sz="2400" dirty="0" smtClean="0">
                <a:latin typeface="+mj-lt"/>
                <a:cs typeface="Verdana"/>
              </a:rPr>
              <a:t> en R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400" dirty="0" smtClean="0">
                <a:latin typeface="+mj-lt"/>
                <a:cs typeface="Verdana"/>
              </a:rPr>
              <a:t>Llama a esa </a:t>
            </a:r>
            <a:r>
              <a:rPr lang="es-ES" sz="2400" dirty="0" err="1" smtClean="0">
                <a:latin typeface="+mj-lt"/>
                <a:cs typeface="Verdana"/>
              </a:rPr>
              <a:t>dll</a:t>
            </a:r>
            <a:r>
              <a:rPr lang="es-ES" sz="2400" dirty="0" smtClean="0">
                <a:latin typeface="+mj-lt"/>
                <a:cs typeface="Verdana"/>
              </a:rPr>
              <a:t> para calcular cuanto vale 1345 + 456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 err="1">
                <a:solidFill>
                  <a:srgbClr val="323299"/>
                </a:solidFill>
                <a:latin typeface="Verdana"/>
                <a:cs typeface="Verdana"/>
              </a:rPr>
              <a:t>Sesión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200" dirty="0" smtClean="0">
                <a:solidFill>
                  <a:srgbClr val="323299"/>
                </a:solidFill>
                <a:latin typeface="Verdana"/>
                <a:cs typeface="Verdana"/>
              </a:rPr>
              <a:t>2</a:t>
            </a:r>
            <a:r>
              <a:rPr sz="1200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– </a:t>
            </a:r>
            <a:r>
              <a:rPr lang="es-ES" sz="1200" spc="-5" dirty="0" smtClean="0">
                <a:solidFill>
                  <a:srgbClr val="323299"/>
                </a:solidFill>
                <a:latin typeface="Verdana"/>
                <a:cs typeface="Verdana"/>
              </a:rPr>
              <a:t>Programación en R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314055" cy="476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Introducción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Preguntas: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marR="5080">
              <a:lnSpc>
                <a:spcPct val="1006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Cuando tenemos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objeto en el que hemos estimado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modelo 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regresión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lineal ¿qué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parámetros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estamos interesados en</a:t>
            </a:r>
            <a:r>
              <a:rPr sz="1600" spc="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conocer?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83820" marR="307340">
              <a:lnSpc>
                <a:spcPct val="100000"/>
              </a:lnSpc>
              <a:spcBef>
                <a:spcPts val="5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Despues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podemos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estar interesados en otra información (parámetros)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¿por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ejemplo?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¿Finalmente qué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hacemos 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validar un</a:t>
            </a:r>
            <a:r>
              <a:rPr sz="1600" spc="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modelo?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¿sabéis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cómo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consigue esta información y qué tipo de información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nos</a:t>
            </a:r>
            <a:r>
              <a:rPr sz="1600" spc="1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da?</a:t>
            </a:r>
            <a:endParaRPr sz="1600">
              <a:latin typeface="Verdana"/>
              <a:cs typeface="Verdana"/>
            </a:endParaRPr>
          </a:p>
          <a:p>
            <a:pPr marL="998219">
              <a:lnSpc>
                <a:spcPct val="100000"/>
              </a:lnSpc>
            </a:pPr>
            <a:r>
              <a:rPr sz="1600" spc="90" dirty="0">
                <a:solidFill>
                  <a:srgbClr val="323299"/>
                </a:solidFill>
                <a:latin typeface="Verdana"/>
                <a:cs typeface="Verdana"/>
              </a:rPr>
              <a:t>print, </a:t>
            </a:r>
            <a:r>
              <a:rPr sz="1600" spc="100" dirty="0">
                <a:solidFill>
                  <a:srgbClr val="323299"/>
                </a:solidFill>
                <a:latin typeface="Verdana"/>
                <a:cs typeface="Verdana"/>
              </a:rPr>
              <a:t>summary,</a:t>
            </a:r>
            <a:r>
              <a:rPr sz="1600" spc="-2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323299"/>
                </a:solidFill>
                <a:latin typeface="Verdana"/>
                <a:cs typeface="Verdana"/>
              </a:rPr>
              <a:t>plot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marR="3111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•Y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más importante.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objeto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quiero inspeccionar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es por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ejemplo un  modelo de supervivencia,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¿obtenemos 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misma</a:t>
            </a:r>
            <a:r>
              <a:rPr sz="1600" spc="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información?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Esto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permite hacer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125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600" spc="110" dirty="0">
                <a:solidFill>
                  <a:srgbClr val="323299"/>
                </a:solidFill>
                <a:latin typeface="Verdana"/>
                <a:cs typeface="Verdana"/>
              </a:rPr>
              <a:t>Orientada </a:t>
            </a:r>
            <a:r>
              <a:rPr sz="1600" spc="10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600" spc="-1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323299"/>
                </a:solidFill>
                <a:latin typeface="Verdana"/>
                <a:cs typeface="Verdana"/>
              </a:rPr>
              <a:t>Objetos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003293"/>
            <a:ext cx="343154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mod&lt;-lm(uptake~conc,</a:t>
            </a:r>
            <a:r>
              <a:rPr sz="1400" b="1" spc="-7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data=CO2)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4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mod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6118" y="1855215"/>
            <a:ext cx="66484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CO2)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260" y="1641855"/>
            <a:ext cx="343154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ts val="1670"/>
              </a:lnSpc>
              <a:spcBef>
                <a:spcPts val="6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lm(formula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uptake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~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conc,</a:t>
            </a:r>
            <a:r>
              <a:rPr sz="14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data  Coefficients: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260" y="2288539"/>
            <a:ext cx="119824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ept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19.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002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3498" y="2288539"/>
            <a:ext cx="77152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040">
              <a:lnSpc>
                <a:spcPts val="1670"/>
              </a:lnSpc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c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0.0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77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4735" y="2902225"/>
          <a:ext cx="4195330" cy="131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8189"/>
                <a:gridCol w="532725"/>
                <a:gridCol w="212633"/>
                <a:gridCol w="501783"/>
              </a:tblGrid>
              <a:tr h="25857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b="1" spc="-8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summary(mod)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1875">
                <a:tc>
                  <a:txBody>
                    <a:bodyPr/>
                    <a:lstStyle/>
                    <a:p>
                      <a:pPr marL="22225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Call: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lm(formula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uptake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~</a:t>
                      </a:r>
                      <a:r>
                        <a:rPr sz="1400" b="1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conc,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2323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Residuals: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  <a:tabLst>
                          <a:tab pos="1405890" algn="l"/>
                          <a:tab pos="1831339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Min	1Q	Median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3Q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04260" y="4194554"/>
            <a:ext cx="24739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0915" algn="l"/>
                <a:tab pos="1928495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-22.83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.7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9	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0777" y="4194554"/>
            <a:ext cx="55816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74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6136" y="4194554"/>
            <a:ext cx="66484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.39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5268" y="4841238"/>
            <a:ext cx="109029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Std.</a:t>
            </a:r>
            <a:r>
              <a:rPr sz="14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Error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.8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308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ts val="1625"/>
              </a:lnSpc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.0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352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5893" y="4841238"/>
            <a:ext cx="77025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 indent="-107314">
              <a:lnSpc>
                <a:spcPts val="167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4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value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0.5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ts val="162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5.0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6408" y="4833110"/>
            <a:ext cx="130302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Pr(&gt;|t|)</a:t>
            </a:r>
            <a:endParaRPr sz="1400">
              <a:latin typeface="Courier New"/>
              <a:cs typeface="Courier New"/>
            </a:endParaRPr>
          </a:p>
          <a:p>
            <a:pPr marL="12700" marR="5080" indent="104775">
              <a:lnSpc>
                <a:spcPts val="1680"/>
              </a:lnSpc>
              <a:spcBef>
                <a:spcPts val="50"/>
              </a:spcBef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2e-16</a:t>
            </a:r>
            <a:r>
              <a:rPr sz="14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***  2.91e-06</a:t>
            </a:r>
            <a:r>
              <a:rPr sz="14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***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4260" y="4619749"/>
            <a:ext cx="2261870" cy="1090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Coefficients:</a:t>
            </a:r>
            <a:endParaRPr sz="1400">
              <a:latin typeface="Courier New"/>
              <a:cs typeface="Courier New"/>
            </a:endParaRPr>
          </a:p>
          <a:p>
            <a:pPr marL="12700" marR="5080" indent="1383665">
              <a:lnSpc>
                <a:spcPts val="1670"/>
              </a:lnSpc>
              <a:spcBef>
                <a:spcPts val="65"/>
              </a:spcBef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stimat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e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(Intercept)</a:t>
            </a:r>
            <a:r>
              <a:rPr sz="14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19.500290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  <a:tabLst>
                <a:tab pos="1396365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con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c	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.01773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4260" y="5683501"/>
            <a:ext cx="24739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5135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Signif.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codes:	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'***'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906" y="5683501"/>
            <a:ext cx="406717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0.001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'**' 0.01 '*' 0.05 '.' 0.1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' '</a:t>
            </a:r>
            <a:r>
              <a:rPr sz="1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260" y="6108697"/>
            <a:ext cx="321754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Residual standard error:</a:t>
            </a:r>
            <a:r>
              <a:rPr sz="14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9.514  Multiple R-Squared:</a:t>
            </a:r>
            <a:r>
              <a:rPr sz="14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0.2354,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F-statistic: 25.25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on 1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sz="14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82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2723" y="6108697"/>
            <a:ext cx="289687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 indent="-107314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on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82 degrees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of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freedom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Adjusted R-squared:</a:t>
            </a:r>
            <a:r>
              <a:rPr sz="14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0.2261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4195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DF,	p-value:</a:t>
            </a:r>
            <a:r>
              <a:rPr sz="14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2.906e-06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9040" y="1182115"/>
            <a:ext cx="393509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mod&lt;-lm(uptake~conc,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 data=CO2)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mod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0666" y="2160523"/>
            <a:ext cx="75882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CO2)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040" y="1915159"/>
            <a:ext cx="393509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lm(formula = uptake ~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conc, data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Coefficients: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9040" y="2646739"/>
            <a:ext cx="136842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-365760">
              <a:lnSpc>
                <a:spcPct val="1006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(Inter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ept)  19.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0029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5015" y="2646739"/>
            <a:ext cx="880744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7030">
              <a:lnSpc>
                <a:spcPct val="1006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conc  0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01773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9040" y="3870450"/>
            <a:ext cx="6988809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1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mod2&lt;-coxph(Surv(time,status)~nodes,data=colon)</a:t>
            </a:r>
            <a:endParaRPr sz="1600">
              <a:latin typeface="Courier New"/>
              <a:cs typeface="Courier New"/>
            </a:endParaRPr>
          </a:p>
          <a:p>
            <a:pPr marL="12700" marR="6236335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mod2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coxph(formula =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Surv(time,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status) ~ nodes, data =</a:t>
            </a:r>
            <a:r>
              <a:rPr sz="1600" b="1" spc="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colon)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39513" y="5328800"/>
          <a:ext cx="4687081" cy="57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0079"/>
                <a:gridCol w="611136"/>
                <a:gridCol w="205866"/>
              </a:tblGrid>
              <a:tr h="286765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coef exp(coef)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se(coef)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6765">
                <a:tc>
                  <a:txBody>
                    <a:bodyPr/>
                    <a:lstStyle/>
                    <a:p>
                      <a:pPr marR="53975" algn="r">
                        <a:lnSpc>
                          <a:spcPts val="1655"/>
                        </a:lnSpc>
                        <a:tabLst>
                          <a:tab pos="2197735" algn="l"/>
                          <a:tab pos="2932430" algn="l"/>
                        </a:tabLst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nodes 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.0868	</a:t>
                      </a:r>
                      <a:r>
                        <a:rPr sz="1600" b="1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.09	0.00626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13.9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49038" y="6071105"/>
            <a:ext cx="307975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Likelihood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ratio</a:t>
            </a: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test=133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7479" y="6071105"/>
            <a:ext cx="14916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on 1 df,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p=0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7689" y="6071105"/>
            <a:ext cx="75882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n=1822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rgbClr val="323298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438147"/>
            <a:ext cx="335597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solidFill>
                  <a:srgbClr val="A50020"/>
                </a:solidFill>
                <a:latin typeface="Verdana"/>
                <a:cs typeface="Verdana"/>
              </a:rPr>
              <a:t>Ejemplo: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la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función</a:t>
            </a:r>
            <a:r>
              <a:rPr sz="1600" spc="-254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summary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4681" y="2245867"/>
            <a:ext cx="13696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"T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eatm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nt"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1010" y="2245867"/>
            <a:ext cx="75882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"conc"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6327" y="2245867"/>
            <a:ext cx="100266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"uptake"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260" y="2000503"/>
            <a:ext cx="271272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names(CO2)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966595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6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"Plant"	"Type"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summary(CO2$uptake)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0024" y="3038346"/>
            <a:ext cx="149161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86741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Min. 1st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Qu.  7.70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.90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0235" y="3038346"/>
            <a:ext cx="75882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dian 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8.30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0744" y="3038346"/>
            <a:ext cx="63500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Mean  27.21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3909" y="3038346"/>
            <a:ext cx="880744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447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3rd</a:t>
            </a:r>
            <a:r>
              <a:rPr sz="16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Qu.  3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.12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4834" y="3038346"/>
            <a:ext cx="63690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Max.  </a:t>
            </a:r>
            <a:r>
              <a:rPr sz="1600" b="1" spc="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5.50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4260" y="3657090"/>
            <a:ext cx="283464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summary(CO2$Plant)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Qn1 Qn2 Qn3 Qc1 Qc3</a:t>
            </a:r>
            <a:r>
              <a:rPr sz="1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Qc2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  <a:tabLst>
                <a:tab pos="744220" algn="l"/>
                <a:tab pos="1233170" algn="l"/>
                <a:tab pos="1722755" algn="l"/>
                <a:tab pos="2210435" algn="l"/>
                <a:tab pos="2699385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7	7	7	7	7	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6921" y="3899467"/>
            <a:ext cx="87884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ct val="100600"/>
              </a:lnSpc>
              <a:tabLst>
                <a:tab pos="74422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Mn3</a:t>
            </a:r>
            <a:r>
              <a:rPr sz="16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Mn2  7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3965" y="3899467"/>
            <a:ext cx="880744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ct val="100600"/>
              </a:lnSpc>
              <a:tabLst>
                <a:tab pos="74549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Mn1</a:t>
            </a:r>
            <a:r>
              <a:rPr sz="16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Mc2  7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1010" y="3899467"/>
            <a:ext cx="880744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ct val="100600"/>
              </a:lnSpc>
              <a:tabLst>
                <a:tab pos="745490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Mc3</a:t>
            </a:r>
            <a:r>
              <a:rPr sz="16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Mc1  7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94735" y="4477349"/>
          <a:ext cx="8023354" cy="1768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4490"/>
                <a:gridCol w="318568"/>
                <a:gridCol w="997583"/>
                <a:gridCol w="810940"/>
                <a:gridCol w="1063927"/>
                <a:gridCol w="730839"/>
                <a:gridCol w="1115306"/>
                <a:gridCol w="386752"/>
                <a:gridCol w="624058"/>
                <a:gridCol w="940891"/>
              </a:tblGrid>
              <a:tr h="487101">
                <a:tc gridSpan="3">
                  <a:txBody>
                    <a:bodyPr/>
                    <a:lstStyle/>
                    <a:p>
                      <a:pPr marR="588010" algn="ctr">
                        <a:lnSpc>
                          <a:spcPts val="1700"/>
                        </a:lnSpc>
                      </a:pP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b="1" spc="-4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summary(CO2)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454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Plant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178435" algn="r">
                        <a:lnSpc>
                          <a:spcPct val="100000"/>
                        </a:lnSpc>
                      </a:pP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yp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696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Treatment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762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uptake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5645">
                <a:tc gridSpan="3">
                  <a:txBody>
                    <a:bodyPr/>
                    <a:lstStyle/>
                    <a:p>
                      <a:pPr marL="128270">
                        <a:lnSpc>
                          <a:spcPts val="1475"/>
                        </a:lnSpc>
                        <a:tabLst>
                          <a:tab pos="873760" algn="l"/>
                          <a:tab pos="1511300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Qn1	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Quebec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14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:4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4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nonchilled:42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75"/>
                        </a:lnSpc>
                        <a:tabLst>
                          <a:tab pos="80962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Min.	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475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7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Min.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475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7.70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2597"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  <a:tabLst>
                          <a:tab pos="74485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Qn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	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115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Mississippi:42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chilled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:42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1st Qu.:</a:t>
                      </a:r>
                      <a:r>
                        <a:rPr sz="1400" b="1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175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9385">
                        <a:lnSpc>
                          <a:spcPts val="1445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1st</a:t>
                      </a:r>
                      <a:r>
                        <a:rPr sz="1400" b="1" spc="-9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Qu.:17.90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2597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  <a:tabLst>
                          <a:tab pos="74485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Qn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	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Median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-10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938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Median</a:t>
                      </a:r>
                      <a:r>
                        <a:rPr sz="1400" b="1" spc="-9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:28.30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2597"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  <a:tabLst>
                          <a:tab pos="74485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Qc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	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445"/>
                        </a:lnSpc>
                        <a:tabLst>
                          <a:tab pos="80962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Mean	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435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9385">
                        <a:lnSpc>
                          <a:spcPts val="1445"/>
                        </a:lnSpc>
                        <a:tabLst>
                          <a:tab pos="90360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Mean	:27.21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  <a:tabLst>
                          <a:tab pos="74485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Qc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	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3rd Qu.:</a:t>
                      </a:r>
                      <a:r>
                        <a:rPr sz="1400" b="1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675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9385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3rd</a:t>
                      </a:r>
                      <a:r>
                        <a:rPr sz="1400" b="1" spc="-9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Qu.:37.13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3961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  <a:tabLst>
                          <a:tab pos="74485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Qc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	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450"/>
                        </a:lnSpc>
                        <a:tabLst>
                          <a:tab pos="1341755" algn="r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Max.	1000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9385">
                        <a:lnSpc>
                          <a:spcPts val="1450"/>
                        </a:lnSpc>
                        <a:tabLst>
                          <a:tab pos="903605" algn="l"/>
                        </a:tabLst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Max.	:45.50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210939" y="6213853"/>
            <a:ext cx="109156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(Other):42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33206" y="2853211"/>
            <a:ext cx="2286000" cy="161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600" b="1" spc="-5" dirty="0">
                <a:solidFill>
                  <a:srgbClr val="7F7F7F"/>
                </a:solidFill>
                <a:latin typeface="Arial"/>
                <a:cs typeface="Arial"/>
              </a:rPr>
              <a:t>&gt; class(CO2$uptake)  </a:t>
            </a:r>
            <a:r>
              <a:rPr sz="1600" b="1" dirty="0">
                <a:solidFill>
                  <a:srgbClr val="7F7F7F"/>
                </a:solidFill>
                <a:latin typeface="Arial"/>
                <a:cs typeface="Arial"/>
              </a:rPr>
              <a:t>[1] </a:t>
            </a:r>
            <a:r>
              <a:rPr sz="1600" b="1" spc="-5" dirty="0">
                <a:solidFill>
                  <a:srgbClr val="7F7F7F"/>
                </a:solidFill>
                <a:latin typeface="Arial"/>
                <a:cs typeface="Arial"/>
              </a:rPr>
              <a:t>"numeric"  print.summary.numeric</a:t>
            </a:r>
            <a:endParaRPr sz="1600">
              <a:latin typeface="Arial"/>
              <a:cs typeface="Arial"/>
            </a:endParaRPr>
          </a:p>
          <a:p>
            <a:pPr marL="12700" marR="232410">
              <a:lnSpc>
                <a:spcPct val="100299"/>
              </a:lnSpc>
              <a:spcBef>
                <a:spcPts val="1050"/>
              </a:spcBef>
            </a:pPr>
            <a:r>
              <a:rPr sz="1600" b="1" spc="-5" dirty="0">
                <a:solidFill>
                  <a:srgbClr val="7F7F7F"/>
                </a:solidFill>
                <a:latin typeface="Arial"/>
                <a:cs typeface="Arial"/>
              </a:rPr>
              <a:t>&gt; class(CO2$Plant)  </a:t>
            </a:r>
            <a:r>
              <a:rPr sz="1600" b="1" dirty="0">
                <a:solidFill>
                  <a:srgbClr val="7F7F7F"/>
                </a:solidFill>
                <a:latin typeface="Arial"/>
                <a:cs typeface="Arial"/>
              </a:rPr>
              <a:t>[1] </a:t>
            </a:r>
            <a:r>
              <a:rPr sz="1600" b="1" spc="-5" dirty="0">
                <a:solidFill>
                  <a:srgbClr val="7F7F7F"/>
                </a:solidFill>
                <a:latin typeface="Arial"/>
                <a:cs typeface="Arial"/>
              </a:rPr>
              <a:t>“factor"  print.summary.factor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58" y="1130299"/>
            <a:ext cx="8608060" cy="568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Orientación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objetos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sistema para abstraer datos en</a:t>
            </a:r>
            <a:r>
              <a:rPr sz="1600" spc="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programas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forma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implementar este sistema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puede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muy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distinto entre</a:t>
            </a:r>
            <a:r>
              <a:rPr sz="1600" spc="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lenguajes</a:t>
            </a:r>
            <a:endParaRPr sz="1600">
              <a:latin typeface="Verdana"/>
              <a:cs typeface="Verdana"/>
            </a:endParaRPr>
          </a:p>
          <a:p>
            <a:pPr marL="12700" marR="509905">
              <a:lnSpc>
                <a:spcPct val="100000"/>
              </a:lnSpc>
              <a:spcBef>
                <a:spcPts val="10"/>
              </a:spcBef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Lenguajes que soportan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programación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orientada a objetos pueden ser: Java,  C++, Python, Lisp,</a:t>
            </a:r>
            <a:r>
              <a:rPr sz="16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Perl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tiene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implementados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sistemas de orientación a objetos </a:t>
            </a:r>
            <a:r>
              <a:rPr sz="1600" spc="140" dirty="0">
                <a:solidFill>
                  <a:srgbClr val="323299"/>
                </a:solidFill>
                <a:latin typeface="Verdana"/>
                <a:cs typeface="Verdana"/>
              </a:rPr>
              <a:t>“S3”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“S4” 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classes  and</a:t>
            </a:r>
            <a:r>
              <a:rPr sz="1600" i="1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methods</a:t>
            </a:r>
            <a:endParaRPr sz="1600">
              <a:latin typeface="Verdana"/>
              <a:cs typeface="Verdana"/>
            </a:endParaRPr>
          </a:p>
          <a:p>
            <a:pPr marL="12700" marR="400685">
              <a:lnSpc>
                <a:spcPct val="100000"/>
              </a:lnSpc>
              <a:spcBef>
                <a:spcPts val="10"/>
              </a:spcBef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S3 y S4 son sistemas independientes y funcionan 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forma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separada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(S4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esta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implementada en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librería métodos,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muy usada </a:t>
            </a:r>
            <a:r>
              <a:rPr sz="1600" spc="-15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600" spc="204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Bioconductor)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spc="110" dirty="0">
                <a:solidFill>
                  <a:srgbClr val="323299"/>
                </a:solidFill>
                <a:latin typeface="Verdana"/>
                <a:cs typeface="Verdana"/>
              </a:rPr>
              <a:t>clase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descripción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una</a:t>
            </a:r>
            <a:r>
              <a:rPr sz="1600" spc="-1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“</a:t>
            </a:r>
            <a:r>
              <a:rPr sz="1600" i="1" dirty="0">
                <a:solidFill>
                  <a:srgbClr val="323299"/>
                </a:solidFill>
                <a:latin typeface="Verdana"/>
                <a:cs typeface="Verdana"/>
              </a:rPr>
              <a:t>cosa”</a:t>
            </a:r>
            <a:endParaRPr sz="1600">
              <a:latin typeface="Verdana"/>
              <a:cs typeface="Verdana"/>
            </a:endParaRPr>
          </a:p>
          <a:p>
            <a:pPr marL="917575" lvl="1" indent="-182880">
              <a:lnSpc>
                <a:spcPct val="100000"/>
              </a:lnSpc>
              <a:spcBef>
                <a:spcPts val="200"/>
              </a:spcBef>
              <a:buSzPct val="114285"/>
              <a:buFont typeface="Verdana"/>
              <a:buChar char="•"/>
              <a:tabLst>
                <a:tab pos="918210" algn="l"/>
              </a:tabLst>
            </a:pP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ej.,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modelo lineal,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data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frame, matriz, proceso puntual, anova,</a:t>
            </a:r>
            <a:r>
              <a:rPr sz="1400" i="1" spc="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spcBef>
                <a:spcPts val="50"/>
              </a:spcBef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spc="110" dirty="0">
                <a:solidFill>
                  <a:srgbClr val="323299"/>
                </a:solidFill>
                <a:latin typeface="Verdana"/>
                <a:cs typeface="Verdana"/>
              </a:rPr>
              <a:t>objeto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instancia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</a:t>
            </a:r>
            <a:r>
              <a:rPr sz="16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clase</a:t>
            </a:r>
            <a:endParaRPr sz="1600">
              <a:latin typeface="Verdana"/>
              <a:cs typeface="Verdana"/>
            </a:endParaRPr>
          </a:p>
          <a:p>
            <a:pPr marL="1231900" marR="4364990" lvl="1" indent="-497205">
              <a:lnSpc>
                <a:spcPct val="102899"/>
              </a:lnSpc>
              <a:spcBef>
                <a:spcPts val="150"/>
              </a:spcBef>
              <a:buSzPct val="114285"/>
              <a:buFont typeface="Verdana"/>
              <a:buChar char="•"/>
              <a:tabLst>
                <a:tab pos="918210" algn="l"/>
              </a:tabLst>
            </a:pP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ej.,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x&lt;-matrix(1:9,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nrow=3,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ncol=3)  y&lt;-matrix(5, nrow=4, ncol=2)</a:t>
            </a:r>
            <a:endParaRPr sz="1400">
              <a:latin typeface="Verdana"/>
              <a:cs typeface="Verdana"/>
            </a:endParaRPr>
          </a:p>
          <a:p>
            <a:pPr marL="1231900">
              <a:lnSpc>
                <a:spcPts val="1670"/>
              </a:lnSpc>
            </a:pP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x e y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son dos objetos de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clase</a:t>
            </a:r>
            <a:r>
              <a:rPr sz="1400" i="1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“matrix”</a:t>
            </a:r>
            <a:endParaRPr sz="14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¿cómo definir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clase de un objeto? Mediante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r>
              <a:rPr sz="1600" spc="1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323299"/>
                </a:solidFill>
                <a:latin typeface="Verdana"/>
                <a:cs typeface="Verdana"/>
              </a:rPr>
              <a:t>class</a:t>
            </a:r>
            <a:endParaRPr sz="1600">
              <a:latin typeface="Verdana"/>
              <a:cs typeface="Verdana"/>
            </a:endParaRPr>
          </a:p>
          <a:p>
            <a:pPr marL="1106805" marR="1325245" lvl="1" indent="-372110">
              <a:lnSpc>
                <a:spcPct val="102899"/>
              </a:lnSpc>
              <a:spcBef>
                <a:spcPts val="150"/>
              </a:spcBef>
              <a:buSzPct val="114285"/>
              <a:buFont typeface="Verdana"/>
              <a:buChar char="•"/>
              <a:tabLst>
                <a:tab pos="918210" algn="l"/>
              </a:tabLst>
            </a:pP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ej., En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una función al final al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objeto que devuelva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le damos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nombre  miFuncion&lt;-function(x)</a:t>
            </a:r>
            <a:endParaRPr sz="1400">
              <a:latin typeface="Verdana"/>
              <a:cs typeface="Verdana"/>
            </a:endParaRPr>
          </a:p>
          <a:p>
            <a:pPr marL="1355090">
              <a:lnSpc>
                <a:spcPts val="1670"/>
              </a:lnSpc>
            </a:pP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541145" marR="4965700">
              <a:lnSpc>
                <a:spcPct val="99600"/>
              </a:lnSpc>
              <a:spcBef>
                <a:spcPts val="5"/>
              </a:spcBef>
            </a:pP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ans&lt;-x[length(x)]-x[1]  class(ans)&lt;-”range”  ans</a:t>
            </a:r>
            <a:endParaRPr sz="1400">
              <a:latin typeface="Verdana"/>
              <a:cs typeface="Verdana"/>
            </a:endParaRPr>
          </a:p>
          <a:p>
            <a:pPr marL="1355090">
              <a:lnSpc>
                <a:spcPct val="100000"/>
              </a:lnSpc>
            </a:pP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300987"/>
            <a:ext cx="8434705" cy="513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Orientación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objetos</a:t>
            </a:r>
            <a:endParaRPr sz="1600">
              <a:latin typeface="Verdana"/>
              <a:cs typeface="Verdana"/>
            </a:endParaRPr>
          </a:p>
          <a:p>
            <a:pPr marL="172085" indent="-159385">
              <a:lnSpc>
                <a:spcPts val="1675"/>
              </a:lnSpc>
              <a:spcBef>
                <a:spcPts val="1110"/>
              </a:spcBef>
              <a:buChar char="•"/>
              <a:tabLst>
                <a:tab pos="17272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función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genérica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permite una “interface” para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cálculo</a:t>
            </a:r>
            <a:r>
              <a:rPr sz="1400" spc="-2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particular</a:t>
            </a:r>
            <a:endParaRPr sz="1400">
              <a:latin typeface="Verdana"/>
              <a:cs typeface="Verdana"/>
            </a:endParaRPr>
          </a:p>
          <a:p>
            <a:pPr marL="734695" marR="175895" lvl="1">
              <a:lnSpc>
                <a:spcPts val="1680"/>
              </a:lnSpc>
              <a:spcBef>
                <a:spcPts val="50"/>
              </a:spcBef>
              <a:buChar char="•"/>
              <a:tabLst>
                <a:tab pos="89535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cálculo es “genérico”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ya 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puede tener diferentes significados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diferentes  clases</a:t>
            </a:r>
            <a:endParaRPr sz="1400">
              <a:latin typeface="Verdana"/>
              <a:cs typeface="Verdana"/>
            </a:endParaRPr>
          </a:p>
          <a:p>
            <a:pPr marL="894715" lvl="1" indent="-160020">
              <a:lnSpc>
                <a:spcPts val="1610"/>
              </a:lnSpc>
              <a:buChar char="•"/>
              <a:tabLst>
                <a:tab pos="89535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ej. print,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summary, confidence intervals, prediction,</a:t>
            </a:r>
            <a:r>
              <a:rPr sz="1400" spc="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mean</a:t>
            </a:r>
            <a:endParaRPr sz="1400">
              <a:latin typeface="Verdana"/>
              <a:cs typeface="Verdana"/>
            </a:endParaRPr>
          </a:p>
          <a:p>
            <a:pPr marL="172085" indent="-159385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spc="100" dirty="0">
                <a:solidFill>
                  <a:srgbClr val="323299"/>
                </a:solidFill>
                <a:latin typeface="Verdana"/>
                <a:cs typeface="Verdana"/>
              </a:rPr>
              <a:t>método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implementa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cálculo para una clase</a:t>
            </a:r>
            <a:r>
              <a:rPr sz="1400" spc="-1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particular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La idea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básica</a:t>
            </a:r>
            <a:r>
              <a:rPr sz="14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es:</a:t>
            </a:r>
            <a:endParaRPr sz="1400">
              <a:latin typeface="Verdana"/>
              <a:cs typeface="Verdana"/>
            </a:endParaRPr>
          </a:p>
          <a:p>
            <a:pPr marL="734695" marR="5080" lvl="1">
              <a:lnSpc>
                <a:spcPct val="99600"/>
              </a:lnSpc>
              <a:spcBef>
                <a:spcPts val="5"/>
              </a:spcBef>
              <a:buChar char="•"/>
              <a:tabLst>
                <a:tab pos="89535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pepe()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 una función genérica, entonces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llamamos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pepe()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un objeto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x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puede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producir una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salida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completamente diferente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salida obtenida llamando 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la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misma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función con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objeto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, siempre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cuando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x e 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sean de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classes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diferentes</a:t>
            </a:r>
            <a:endParaRPr sz="1400">
              <a:latin typeface="Verdana"/>
              <a:cs typeface="Verdana"/>
            </a:endParaRPr>
          </a:p>
          <a:p>
            <a:pPr marL="1086485" lvl="2" indent="-159385">
              <a:lnSpc>
                <a:spcPts val="1675"/>
              </a:lnSpc>
              <a:buChar char="•"/>
              <a:tabLst>
                <a:tab pos="108712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ej. 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ejemplo de “lm” 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“coxph”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función print()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daba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cosas</a:t>
            </a:r>
            <a:r>
              <a:rPr sz="14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distintas</a:t>
            </a:r>
            <a:endParaRPr sz="1400">
              <a:latin typeface="Verdana"/>
              <a:cs typeface="Verdana"/>
            </a:endParaRPr>
          </a:p>
          <a:p>
            <a:pPr marL="172085" indent="-159385">
              <a:lnSpc>
                <a:spcPts val="1670"/>
              </a:lnSpc>
              <a:buChar char="•"/>
              <a:tabLst>
                <a:tab pos="17272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¿cómo identificamos funciones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genéricas?</a:t>
            </a:r>
            <a:endParaRPr sz="1400">
              <a:latin typeface="Verdana"/>
              <a:cs typeface="Verdana"/>
            </a:endParaRPr>
          </a:p>
          <a:p>
            <a:pPr marL="12700" marR="7236459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print  function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(x,</a:t>
            </a:r>
            <a:r>
              <a:rPr sz="12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8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UseMethod("print")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&lt;environment:</a:t>
            </a:r>
            <a:r>
              <a:rPr sz="12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namespace:base&gt;</a:t>
            </a:r>
            <a:endParaRPr sz="1200">
              <a:latin typeface="Verdana"/>
              <a:cs typeface="Verdana"/>
            </a:endParaRPr>
          </a:p>
          <a:p>
            <a:pPr marL="12700" marR="685673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summary  function (object,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UseMethod("summary")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&lt;environment:</a:t>
            </a:r>
            <a:r>
              <a:rPr sz="12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namespace:base&gt;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&gt;</a:t>
            </a:r>
            <a:r>
              <a:rPr sz="12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deviance</a:t>
            </a:r>
            <a:endParaRPr sz="1200">
              <a:latin typeface="Verdana"/>
              <a:cs typeface="Verdana"/>
            </a:endParaRPr>
          </a:p>
          <a:p>
            <a:pPr marL="12700" marR="661289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function (object,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...) 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UseMethod("deviance")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&lt;environment:</a:t>
            </a:r>
            <a:r>
              <a:rPr sz="12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namespace:stats&gt;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159255"/>
            <a:ext cx="8613140" cy="547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27115" algn="ctr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Orientación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objetos</a:t>
            </a:r>
            <a:endParaRPr sz="1600">
              <a:latin typeface="Verdana"/>
              <a:cs typeface="Verdana"/>
            </a:endParaRPr>
          </a:p>
          <a:p>
            <a:pPr marL="316865" indent="-159385">
              <a:lnSpc>
                <a:spcPct val="100000"/>
              </a:lnSpc>
              <a:spcBef>
                <a:spcPts val="905"/>
              </a:spcBef>
              <a:buChar char="•"/>
              <a:tabLst>
                <a:tab pos="31750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Funciones</a:t>
            </a:r>
            <a:r>
              <a:rPr sz="14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útiles</a:t>
            </a:r>
            <a:endParaRPr sz="1400">
              <a:latin typeface="Verdana"/>
              <a:cs typeface="Verdana"/>
            </a:endParaRPr>
          </a:p>
          <a:p>
            <a:pPr marL="879475" marR="302260" lvl="1">
              <a:lnSpc>
                <a:spcPct val="100000"/>
              </a:lnSpc>
              <a:buFont typeface="Verdana"/>
              <a:buChar char="•"/>
              <a:tabLst>
                <a:tab pos="1040130" algn="l"/>
              </a:tabLst>
            </a:pP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methods()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muestra los métodos existentes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una función genérica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una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clase</a:t>
            </a:r>
            <a:r>
              <a:rPr sz="1400" spc="-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dada</a:t>
            </a:r>
            <a:endParaRPr sz="1400">
              <a:latin typeface="Verdana"/>
              <a:cs typeface="Verdana"/>
            </a:endParaRPr>
          </a:p>
          <a:p>
            <a:pPr marL="1231265" lvl="2" indent="-159385">
              <a:lnSpc>
                <a:spcPts val="1670"/>
              </a:lnSpc>
              <a:buChar char="•"/>
              <a:tabLst>
                <a:tab pos="123190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ej. &gt;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methods(deviance)</a:t>
            </a:r>
            <a:endParaRPr sz="1400">
              <a:latin typeface="Verdana"/>
              <a:cs typeface="Verdana"/>
            </a:endParaRPr>
          </a:p>
          <a:p>
            <a:pPr marL="1071880" marR="1014730">
              <a:lnSpc>
                <a:spcPts val="1670"/>
              </a:lnSpc>
              <a:spcBef>
                <a:spcPts val="60"/>
              </a:spcBef>
              <a:tabLst>
                <a:tab pos="3002280" algn="l"/>
                <a:tab pos="4667885" algn="l"/>
                <a:tab pos="62261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[1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]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vian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.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au</a:t>
            </a:r>
            <a:r>
              <a:rPr sz="1400" spc="10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*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323299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ce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.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m*	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323299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an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*	de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323299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ce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.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m*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[5]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 deviance.nls*	</a:t>
            </a:r>
            <a:r>
              <a:rPr sz="1400" spc="-5" dirty="0">
                <a:solidFill>
                  <a:srgbClr val="FF0000"/>
                </a:solidFill>
                <a:latin typeface="Verdana"/>
                <a:cs typeface="Verdana"/>
              </a:rPr>
              <a:t>(probar</a:t>
            </a:r>
            <a:r>
              <a:rPr sz="14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Verdana"/>
                <a:cs typeface="Verdana"/>
              </a:rPr>
              <a:t>methods(summary))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Non-visible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functions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are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asterisked</a:t>
            </a:r>
            <a:endParaRPr sz="1400">
              <a:latin typeface="Verdana"/>
              <a:cs typeface="Verdana"/>
            </a:endParaRPr>
          </a:p>
          <a:p>
            <a:pPr marL="1039494" lvl="1" indent="-160020">
              <a:lnSpc>
                <a:spcPct val="100000"/>
              </a:lnSpc>
              <a:buFont typeface="Verdana"/>
              <a:buChar char="•"/>
              <a:tabLst>
                <a:tab pos="1040130" algn="l"/>
              </a:tabLst>
            </a:pP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getAnywhere()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busca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cualquier lugar una función</a:t>
            </a:r>
            <a:r>
              <a:rPr sz="1400" spc="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deseada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316865" indent="-159385">
              <a:lnSpc>
                <a:spcPct val="100000"/>
              </a:lnSpc>
              <a:buChar char="•"/>
              <a:tabLst>
                <a:tab pos="31750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Búsqueda de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métodos</a:t>
            </a:r>
            <a:endParaRPr sz="1400">
              <a:latin typeface="Verdana"/>
              <a:cs typeface="Verdana"/>
            </a:endParaRPr>
          </a:p>
          <a:p>
            <a:pPr marL="879475" marR="311785" lvl="1">
              <a:lnSpc>
                <a:spcPts val="1670"/>
              </a:lnSpc>
              <a:spcBef>
                <a:spcPts val="65"/>
              </a:spcBef>
              <a:buChar char="•"/>
              <a:tabLst>
                <a:tab pos="104013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Cuando una función genérica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ff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 llamada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por un objeto 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clase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car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, 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busca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ff.car()</a:t>
            </a:r>
            <a:endParaRPr sz="1400">
              <a:latin typeface="Verdana"/>
              <a:cs typeface="Verdana"/>
            </a:endParaRPr>
          </a:p>
          <a:p>
            <a:pPr marL="1039494" lvl="1" indent="-160020">
              <a:lnSpc>
                <a:spcPts val="1625"/>
              </a:lnSpc>
              <a:buChar char="•"/>
              <a:tabLst>
                <a:tab pos="104013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Cuando el método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apropiado no 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encuentra, entonces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busca la función</a:t>
            </a:r>
            <a:endParaRPr sz="1400">
              <a:latin typeface="Verdana"/>
              <a:cs typeface="Verdana"/>
            </a:endParaRPr>
          </a:p>
          <a:p>
            <a:pPr marL="879475">
              <a:lnSpc>
                <a:spcPts val="1675"/>
              </a:lnSpc>
            </a:pP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ff.default()</a:t>
            </a:r>
            <a:endParaRPr sz="1400">
              <a:latin typeface="Verdana"/>
              <a:cs typeface="Verdana"/>
            </a:endParaRPr>
          </a:p>
          <a:p>
            <a:pPr marL="1039494" lvl="1" indent="-160020">
              <a:lnSpc>
                <a:spcPts val="1675"/>
              </a:lnSpc>
              <a:buChar char="•"/>
              <a:tabLst>
                <a:tab pos="104013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 no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 encuentra ningún método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defecto, entonces aparece un</a:t>
            </a:r>
            <a:r>
              <a:rPr sz="1400" spc="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316865" indent="-159385">
              <a:lnSpc>
                <a:spcPct val="100000"/>
              </a:lnSpc>
              <a:buChar char="•"/>
              <a:tabLst>
                <a:tab pos="31750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Hay otros requerimientos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se hacen por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convención (se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“chequean”):</a:t>
            </a:r>
            <a:endParaRPr sz="1400">
              <a:latin typeface="Verdana"/>
              <a:cs typeface="Verdana"/>
            </a:endParaRPr>
          </a:p>
          <a:p>
            <a:pPr marL="879475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•Un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método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 tener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todos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argumentos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genérico, incluyendo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“…”</a:t>
            </a:r>
            <a:endParaRPr sz="1400">
              <a:latin typeface="Verdana"/>
              <a:cs typeface="Verdana"/>
            </a:endParaRPr>
          </a:p>
          <a:p>
            <a:pPr marL="879475" marR="48895" lvl="1">
              <a:lnSpc>
                <a:spcPts val="1680"/>
              </a:lnSpc>
              <a:spcBef>
                <a:spcPts val="50"/>
              </a:spcBef>
              <a:buChar char="•"/>
              <a:tabLst>
                <a:tab pos="104013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genérico tiene argumentos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defecto, todos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deben tener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esos  mismos argumentos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(e.g.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hacemos print.myFunction debe tener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x 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‘…’) </a:t>
            </a:r>
            <a:r>
              <a:rPr sz="1400" spc="-5" dirty="0">
                <a:solidFill>
                  <a:srgbClr val="FF0000"/>
                </a:solidFill>
                <a:latin typeface="Verdana"/>
                <a:cs typeface="Verdana"/>
              </a:rPr>
              <a:t>(investigar  </a:t>
            </a:r>
            <a:r>
              <a:rPr sz="1400" dirty="0">
                <a:solidFill>
                  <a:srgbClr val="FF0000"/>
                </a:solidFill>
                <a:latin typeface="Verdana"/>
                <a:cs typeface="Verdana"/>
              </a:rPr>
              <a:t>deviance)</a:t>
            </a:r>
            <a:endParaRPr sz="1400">
              <a:latin typeface="Verdana"/>
              <a:cs typeface="Verdana"/>
            </a:endParaRPr>
          </a:p>
          <a:p>
            <a:pPr marL="1039494" lvl="1" indent="-160020">
              <a:lnSpc>
                <a:spcPts val="1610"/>
              </a:lnSpc>
              <a:buChar char="•"/>
              <a:tabLst>
                <a:tab pos="104013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método debe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tener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todos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argumentos exactamente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el mismo orden que</a:t>
            </a:r>
            <a:r>
              <a:rPr sz="14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</a:t>
            </a:r>
            <a:endParaRPr sz="1400">
              <a:latin typeface="Verdana"/>
              <a:cs typeface="Verdana"/>
            </a:endParaRPr>
          </a:p>
          <a:p>
            <a:pPr marL="879475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generico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300987"/>
            <a:ext cx="8101965" cy="228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Orientación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objetos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230504" marR="5080">
              <a:lnSpc>
                <a:spcPct val="99500"/>
              </a:lnSpc>
              <a:buChar char="•"/>
              <a:tabLst>
                <a:tab pos="39116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IDEA: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creamos una función que devuelva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objeto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una clase nueva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(p.e.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myFunction)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hemos creado, entonces estaría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bien crear “como mínimo” las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funciones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323299"/>
                </a:solidFill>
                <a:latin typeface="Verdana"/>
                <a:cs typeface="Verdana"/>
              </a:rPr>
              <a:t>print.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myFunction,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summary.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myFunction,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plot.myFunction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son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las  más</a:t>
            </a:r>
            <a:r>
              <a:rPr sz="14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usuales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30504" marR="160655">
              <a:lnSpc>
                <a:spcPct val="99600"/>
              </a:lnSpc>
              <a:spcBef>
                <a:spcPts val="5"/>
              </a:spcBef>
              <a:buChar char="•"/>
              <a:tabLst>
                <a:tab pos="39116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NOTA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sobre summary():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summary()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no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deberían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“printan”</a:t>
            </a:r>
            <a:r>
              <a:rPr sz="1400" spc="-2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nada.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utiliza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calcular mas cosas </a:t>
            </a:r>
            <a:r>
              <a:rPr sz="1400" spc="65" dirty="0">
                <a:solidFill>
                  <a:srgbClr val="323299"/>
                </a:solidFill>
                <a:latin typeface="Verdana"/>
                <a:cs typeface="Verdana"/>
              </a:rPr>
              <a:t>(</a:t>
            </a:r>
            <a:r>
              <a:rPr sz="1400" spc="65" dirty="0">
                <a:solidFill>
                  <a:srgbClr val="FF0000"/>
                </a:solidFill>
                <a:latin typeface="Verdana"/>
                <a:cs typeface="Verdana"/>
              </a:rPr>
              <a:t>ver </a:t>
            </a:r>
            <a:r>
              <a:rPr sz="1400" spc="75" dirty="0">
                <a:solidFill>
                  <a:srgbClr val="FF0000"/>
                </a:solidFill>
                <a:latin typeface="Verdana"/>
                <a:cs typeface="Verdana"/>
              </a:rPr>
              <a:t>summary.lm</a:t>
            </a: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).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Debemos crear una función  print.summary.myFunction()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4087495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Instalación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y</a:t>
            </a:r>
            <a:r>
              <a:rPr sz="1600" spc="-1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requerimientos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91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Installar R en version “Full</a:t>
            </a:r>
            <a:r>
              <a:rPr sz="1600" spc="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installation”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2118" y="2267711"/>
            <a:ext cx="5544311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9338" y="1901951"/>
            <a:ext cx="457200" cy="1948180"/>
          </a:xfrm>
          <a:custGeom>
            <a:avLst/>
            <a:gdLst/>
            <a:ahLst/>
            <a:cxnLst/>
            <a:rect l="l" t="t" r="r" b="b"/>
            <a:pathLst>
              <a:path w="457200" h="1948179">
                <a:moveTo>
                  <a:pt x="423835" y="187218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414761" y="1874036"/>
                </a:lnTo>
                <a:lnTo>
                  <a:pt x="423835" y="1872185"/>
                </a:lnTo>
                <a:close/>
              </a:path>
              <a:path w="457200" h="1948179">
                <a:moveTo>
                  <a:pt x="426719" y="1936176"/>
                </a:moveTo>
                <a:lnTo>
                  <a:pt x="426719" y="1888235"/>
                </a:lnTo>
                <a:lnTo>
                  <a:pt x="423671" y="1889759"/>
                </a:lnTo>
                <a:lnTo>
                  <a:pt x="419099" y="1889759"/>
                </a:lnTo>
                <a:lnTo>
                  <a:pt x="417575" y="1886711"/>
                </a:lnTo>
                <a:lnTo>
                  <a:pt x="414761" y="1874036"/>
                </a:lnTo>
                <a:lnTo>
                  <a:pt x="382523" y="1880615"/>
                </a:lnTo>
                <a:lnTo>
                  <a:pt x="426719" y="1936176"/>
                </a:lnTo>
                <a:close/>
              </a:path>
              <a:path w="457200" h="1948179">
                <a:moveTo>
                  <a:pt x="426719" y="1888235"/>
                </a:moveTo>
                <a:lnTo>
                  <a:pt x="426719" y="1885187"/>
                </a:lnTo>
                <a:lnTo>
                  <a:pt x="423835" y="1872185"/>
                </a:lnTo>
                <a:lnTo>
                  <a:pt x="414761" y="1874036"/>
                </a:lnTo>
                <a:lnTo>
                  <a:pt x="417575" y="1886711"/>
                </a:lnTo>
                <a:lnTo>
                  <a:pt x="419099" y="1889759"/>
                </a:lnTo>
                <a:lnTo>
                  <a:pt x="423671" y="1889759"/>
                </a:lnTo>
                <a:lnTo>
                  <a:pt x="426719" y="1888235"/>
                </a:lnTo>
                <a:close/>
              </a:path>
              <a:path w="457200" h="1948179">
                <a:moveTo>
                  <a:pt x="457199" y="1865375"/>
                </a:moveTo>
                <a:lnTo>
                  <a:pt x="423835" y="1872185"/>
                </a:lnTo>
                <a:lnTo>
                  <a:pt x="426719" y="1885187"/>
                </a:lnTo>
                <a:lnTo>
                  <a:pt x="426719" y="1936176"/>
                </a:lnTo>
                <a:lnTo>
                  <a:pt x="435863" y="1947671"/>
                </a:lnTo>
                <a:lnTo>
                  <a:pt x="457199" y="186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300987"/>
            <a:ext cx="3689985" cy="234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Orientación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a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objetos</a:t>
            </a:r>
            <a:r>
              <a:rPr sz="1600" spc="-30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(ejemplo)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myrange&lt;-function(x)</a:t>
            </a:r>
            <a:endParaRPr sz="1600" dirty="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x&lt;-sort(x)</a:t>
            </a:r>
            <a:endParaRPr sz="1600" dirty="0">
              <a:latin typeface="Courier New"/>
              <a:cs typeface="Courier New"/>
            </a:endParaRPr>
          </a:p>
          <a:p>
            <a:pPr marL="256540" marR="370840">
              <a:lnSpc>
                <a:spcPct val="100299"/>
              </a:lnSpc>
              <a:spcBef>
                <a:spcPts val="5"/>
              </a:spcBef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ans&lt;-x[length(x)]-x[1]  out&lt;-list(x=x, </a:t>
            </a:r>
            <a:r>
              <a:rPr sz="1600" b="1" dirty="0">
                <a:solidFill>
                  <a:srgbClr val="323299"/>
                </a:solidFill>
                <a:latin typeface="Courier New"/>
                <a:cs typeface="Courier New"/>
              </a:rPr>
              <a:t>rango=ans)  </a:t>
            </a: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class(out)&lt;-"myrange"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out</a:t>
            </a:r>
            <a:endParaRPr sz="1600" dirty="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3908" y="4353558"/>
            <a:ext cx="100266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es:</a:t>
            </a:r>
            <a:r>
              <a:rPr sz="1600" b="1" spc="-7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\n")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260" y="3864354"/>
            <a:ext cx="3811904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print.myrange&lt;-function(x)</a:t>
            </a:r>
            <a:endParaRPr sz="1600" dirty="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 marR="508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cat("El </a:t>
            </a:r>
            <a:r>
              <a:rPr sz="1600" b="1" dirty="0">
                <a:solidFill>
                  <a:srgbClr val="323299"/>
                </a:solidFill>
                <a:latin typeface="Courier New"/>
                <a:cs typeface="Courier New"/>
              </a:rPr>
              <a:t>rango </a:t>
            </a: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de tus valores  cat(x$rango)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855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cat("\n")</a:t>
            </a:r>
            <a:endParaRPr sz="1600" dirty="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260" y="5575805"/>
            <a:ext cx="344614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2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myrange(c(1,5,6,9,2,19,3))</a:t>
            </a:r>
            <a:endParaRPr sz="1600" dirty="0">
              <a:latin typeface="Courier New"/>
              <a:cs typeface="Courier New"/>
            </a:endParaRPr>
          </a:p>
          <a:p>
            <a:pPr marL="133985" marR="127000" indent="-12192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El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rango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de tus valores es:  18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9426" y="3461510"/>
            <a:ext cx="214757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0" dirty="0">
                <a:solidFill>
                  <a:srgbClr val="5E5E5E"/>
                </a:solidFill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105" dirty="0">
                <a:solidFill>
                  <a:srgbClr val="5E5E5E"/>
                </a:solidFill>
                <a:latin typeface="Verdana"/>
                <a:cs typeface="Verdana"/>
              </a:rPr>
              <a:t>$x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114" dirty="0">
                <a:solidFill>
                  <a:srgbClr val="5E5E5E"/>
                </a:solidFill>
                <a:latin typeface="Verdana"/>
                <a:cs typeface="Verdana"/>
              </a:rPr>
              <a:t>[1] </a:t>
            </a:r>
            <a:r>
              <a:rPr sz="1400" spc="105" dirty="0">
                <a:solidFill>
                  <a:srgbClr val="5E5E5E"/>
                </a:solidFill>
                <a:latin typeface="Verdana"/>
                <a:cs typeface="Verdana"/>
              </a:rPr>
              <a:t>1 2 3 5 6   </a:t>
            </a:r>
            <a:r>
              <a:rPr sz="1400" spc="245" dirty="0">
                <a:solidFill>
                  <a:srgbClr val="5E5E5E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5E5E5E"/>
                </a:solidFill>
                <a:latin typeface="Verdana"/>
                <a:cs typeface="Verdana"/>
              </a:rPr>
              <a:t>9 19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9426" y="4321554"/>
            <a:ext cx="73342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70"/>
              </a:lnSpc>
            </a:pPr>
            <a:r>
              <a:rPr sz="1400" spc="100" dirty="0">
                <a:solidFill>
                  <a:srgbClr val="5E5E5E"/>
                </a:solidFill>
                <a:latin typeface="Verdana"/>
                <a:cs typeface="Verdana"/>
              </a:rPr>
              <a:t>$</a:t>
            </a:r>
            <a:r>
              <a:rPr sz="1400" spc="95" dirty="0">
                <a:solidFill>
                  <a:srgbClr val="5E5E5E"/>
                </a:solidFill>
                <a:latin typeface="Verdana"/>
                <a:cs typeface="Verdana"/>
              </a:rPr>
              <a:t>r</a:t>
            </a:r>
            <a:r>
              <a:rPr sz="1400" spc="90" dirty="0">
                <a:solidFill>
                  <a:srgbClr val="5E5E5E"/>
                </a:solidFill>
                <a:latin typeface="Verdana"/>
                <a:cs typeface="Verdana"/>
              </a:rPr>
              <a:t>a</a:t>
            </a:r>
            <a:r>
              <a:rPr sz="1400" spc="100" dirty="0">
                <a:solidFill>
                  <a:srgbClr val="5E5E5E"/>
                </a:solidFill>
                <a:latin typeface="Verdana"/>
                <a:cs typeface="Verdana"/>
              </a:rPr>
              <a:t>n</a:t>
            </a:r>
            <a:r>
              <a:rPr sz="1400" spc="110" dirty="0">
                <a:solidFill>
                  <a:srgbClr val="5E5E5E"/>
                </a:solidFill>
                <a:latin typeface="Verdana"/>
                <a:cs typeface="Verdana"/>
              </a:rPr>
              <a:t>g</a:t>
            </a:r>
            <a:r>
              <a:rPr sz="1400" spc="80" dirty="0">
                <a:solidFill>
                  <a:srgbClr val="5E5E5E"/>
                </a:solidFill>
                <a:latin typeface="Verdana"/>
                <a:cs typeface="Verdana"/>
              </a:rPr>
              <a:t>o  </a:t>
            </a:r>
            <a:r>
              <a:rPr sz="1400" spc="114" dirty="0">
                <a:solidFill>
                  <a:srgbClr val="5E5E5E"/>
                </a:solidFill>
                <a:latin typeface="Verdana"/>
                <a:cs typeface="Verdana"/>
              </a:rPr>
              <a:t>[1]</a:t>
            </a:r>
            <a:r>
              <a:rPr sz="1400" spc="-95" dirty="0">
                <a:solidFill>
                  <a:srgbClr val="5E5E5E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5E5E5E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300987"/>
            <a:ext cx="489648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Definición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tus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propias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clases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y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métodos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3690" y="1277111"/>
            <a:ext cx="185229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myTest&lt;-function(x,...)  UseMethod("myTest")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3690" y="1825751"/>
            <a:ext cx="26924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myTest.default&lt;-function(x, y,</a:t>
            </a:r>
            <a:r>
              <a:rPr sz="12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200" dirty="0">
              <a:latin typeface="Verdana"/>
              <a:cs typeface="Verdana"/>
            </a:endParaRPr>
          </a:p>
          <a:p>
            <a:pPr marL="65405">
              <a:lnSpc>
                <a:spcPts val="1435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3690" y="2189987"/>
            <a:ext cx="183959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#		…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algunos</a:t>
            </a:r>
            <a:r>
              <a:rPr sz="12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controles 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xx&lt;-table(x,y)  myTest.table(xx,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7030" y="2738627"/>
            <a:ext cx="1225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3690" y="3102862"/>
            <a:ext cx="243776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myTest.table&lt;-function(x,...)</a:t>
            </a:r>
            <a:r>
              <a:rPr sz="1200" spc="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200" dirty="0">
              <a:latin typeface="Verdana"/>
              <a:cs typeface="Verdana"/>
            </a:endParaRPr>
          </a:p>
          <a:p>
            <a:pPr marL="65405" marR="549275">
              <a:lnSpc>
                <a:spcPct val="100000"/>
              </a:lnSpc>
              <a:tabLst>
                <a:tab pos="352425" algn="l"/>
              </a:tabLst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#	…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 algunos</a:t>
            </a:r>
            <a:r>
              <a:rPr sz="12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controles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myTest.matrix(x,</a:t>
            </a:r>
            <a:r>
              <a:rPr sz="12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200" dirty="0">
              <a:latin typeface="Verdana"/>
              <a:cs typeface="Verdana"/>
            </a:endParaRPr>
          </a:p>
          <a:p>
            <a:pPr marL="65405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3690" y="4015738"/>
            <a:ext cx="2792095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myTest.matrix&lt;-function(x,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…programa con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todos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los</a:t>
            </a:r>
            <a:r>
              <a:rPr sz="12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cálculos</a:t>
            </a:r>
            <a:endParaRPr sz="1200" dirty="0">
              <a:latin typeface="Verdana"/>
              <a:cs typeface="Verdana"/>
            </a:endParaRPr>
          </a:p>
          <a:p>
            <a:pPr marL="65405" marR="826769" indent="-53340">
              <a:lnSpc>
                <a:spcPct val="99700"/>
              </a:lnSpc>
              <a:spcBef>
                <a:spcPts val="5"/>
              </a:spcBef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#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implementa la teoría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… 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ans&lt;-fisher.test(x,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...) 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class(ans)&lt;-"myTest"  ans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3690" y="5475729"/>
            <a:ext cx="3037205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5" dirty="0">
                <a:solidFill>
                  <a:srgbClr val="323299"/>
                </a:solidFill>
                <a:latin typeface="Verdana"/>
                <a:cs typeface="Verdana"/>
              </a:rPr>
              <a:t>print.myTest&lt;-function(x,...)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200" dirty="0">
              <a:latin typeface="Verdana"/>
              <a:cs typeface="Verdana"/>
            </a:endParaRPr>
          </a:p>
          <a:p>
            <a:pPr marL="116205" marR="5080">
              <a:lnSpc>
                <a:spcPct val="100000"/>
              </a:lnSpc>
            </a:pP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cat("Results</a:t>
            </a:r>
            <a:r>
              <a:rPr sz="12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85" dirty="0">
                <a:solidFill>
                  <a:srgbClr val="323299"/>
                </a:solidFill>
                <a:latin typeface="Verdana"/>
                <a:cs typeface="Verdana"/>
              </a:rPr>
              <a:t>for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85" dirty="0">
                <a:solidFill>
                  <a:srgbClr val="323299"/>
                </a:solidFill>
                <a:latin typeface="Verdana"/>
                <a:cs typeface="Verdana"/>
              </a:rPr>
              <a:t>my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114" dirty="0">
                <a:solidFill>
                  <a:srgbClr val="323299"/>
                </a:solidFill>
                <a:latin typeface="Verdana"/>
                <a:cs typeface="Verdana"/>
              </a:rPr>
              <a:t>new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80" dirty="0">
                <a:solidFill>
                  <a:srgbClr val="323299"/>
                </a:solidFill>
                <a:latin typeface="Verdana"/>
                <a:cs typeface="Verdana"/>
              </a:rPr>
              <a:t>test</a:t>
            </a:r>
            <a:r>
              <a:rPr sz="12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155" dirty="0">
                <a:solidFill>
                  <a:srgbClr val="323299"/>
                </a:solidFill>
                <a:latin typeface="Verdana"/>
                <a:cs typeface="Verdana"/>
              </a:rPr>
              <a:t>\n")  </a:t>
            </a:r>
            <a:r>
              <a:rPr sz="1200" spc="95" dirty="0">
                <a:solidFill>
                  <a:srgbClr val="323299"/>
                </a:solidFill>
                <a:latin typeface="Verdana"/>
                <a:cs typeface="Verdana"/>
              </a:rPr>
              <a:t>cat(" </a:t>
            </a:r>
            <a:r>
              <a:rPr sz="1200" spc="70" dirty="0">
                <a:solidFill>
                  <a:srgbClr val="323299"/>
                </a:solidFill>
                <a:latin typeface="Verdana"/>
                <a:cs typeface="Verdana"/>
              </a:rPr>
              <a:t>p-value </a:t>
            </a: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of </a:t>
            </a:r>
            <a:r>
              <a:rPr sz="1200" spc="105" dirty="0">
                <a:solidFill>
                  <a:srgbClr val="323299"/>
                </a:solidFill>
                <a:latin typeface="Verdana"/>
                <a:cs typeface="Verdana"/>
              </a:rPr>
              <a:t>'new</a:t>
            </a:r>
            <a:r>
              <a:rPr sz="1200" spc="60" dirty="0">
                <a:solidFill>
                  <a:srgbClr val="323299"/>
                </a:solidFill>
                <a:latin typeface="Verdana"/>
                <a:cs typeface="Verdana"/>
              </a:rPr>
              <a:t> test':",</a:t>
            </a:r>
            <a:endParaRPr sz="1200" dirty="0">
              <a:latin typeface="Verdana"/>
              <a:cs typeface="Verdana"/>
            </a:endParaRPr>
          </a:p>
          <a:p>
            <a:pPr marL="116205" marR="2094230" indent="-104139">
              <a:lnSpc>
                <a:spcPts val="1430"/>
              </a:lnSpc>
              <a:spcBef>
                <a:spcPts val="55"/>
              </a:spcBef>
            </a:pP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x</a:t>
            </a:r>
            <a:r>
              <a:rPr sz="1200" spc="85" dirty="0">
                <a:solidFill>
                  <a:srgbClr val="323299"/>
                </a:solidFill>
                <a:latin typeface="Verdana"/>
                <a:cs typeface="Verdana"/>
              </a:rPr>
              <a:t>$</a:t>
            </a: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p</a:t>
            </a:r>
            <a:r>
              <a:rPr sz="1200" spc="-10" dirty="0">
                <a:solidFill>
                  <a:srgbClr val="323299"/>
                </a:solidFill>
                <a:latin typeface="Verdana"/>
                <a:cs typeface="Verdana"/>
              </a:rPr>
              <a:t>.</a:t>
            </a:r>
            <a:r>
              <a:rPr sz="1200" spc="65" dirty="0">
                <a:solidFill>
                  <a:srgbClr val="323299"/>
                </a:solidFill>
                <a:latin typeface="Verdana"/>
                <a:cs typeface="Verdana"/>
              </a:rPr>
              <a:t>v</a:t>
            </a:r>
            <a:r>
              <a:rPr sz="1200" spc="80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200" spc="75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u</a:t>
            </a:r>
            <a:r>
              <a:rPr sz="1200" spc="70" dirty="0">
                <a:solidFill>
                  <a:srgbClr val="323299"/>
                </a:solidFill>
                <a:latin typeface="Verdana"/>
                <a:cs typeface="Verdana"/>
              </a:rPr>
              <a:t>e</a:t>
            </a: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)  </a:t>
            </a:r>
            <a:r>
              <a:rPr sz="1200" spc="80" dirty="0">
                <a:solidFill>
                  <a:srgbClr val="323299"/>
                </a:solidFill>
                <a:latin typeface="Verdana"/>
                <a:cs typeface="Verdana"/>
              </a:rPr>
              <a:t>ca</a:t>
            </a:r>
            <a:r>
              <a:rPr sz="1200" spc="75" dirty="0">
                <a:solidFill>
                  <a:srgbClr val="323299"/>
                </a:solidFill>
                <a:latin typeface="Verdana"/>
                <a:cs typeface="Verdana"/>
              </a:rPr>
              <a:t>t</a:t>
            </a:r>
            <a:r>
              <a:rPr sz="1200" spc="100" dirty="0">
                <a:solidFill>
                  <a:srgbClr val="323299"/>
                </a:solidFill>
                <a:latin typeface="Verdana"/>
                <a:cs typeface="Verdana"/>
              </a:rPr>
              <a:t>(</a:t>
            </a:r>
            <a:r>
              <a:rPr sz="1200" spc="150" dirty="0">
                <a:solidFill>
                  <a:srgbClr val="323299"/>
                </a:solidFill>
                <a:latin typeface="Verdana"/>
                <a:cs typeface="Verdana"/>
              </a:rPr>
              <a:t>"</a:t>
            </a:r>
            <a:r>
              <a:rPr sz="1200" spc="275" dirty="0">
                <a:solidFill>
                  <a:srgbClr val="323299"/>
                </a:solidFill>
                <a:latin typeface="Verdana"/>
                <a:cs typeface="Verdana"/>
              </a:rPr>
              <a:t>\</a:t>
            </a:r>
            <a:r>
              <a:rPr sz="1200" spc="75" dirty="0">
                <a:solidFill>
                  <a:srgbClr val="323299"/>
                </a:solidFill>
                <a:latin typeface="Verdana"/>
                <a:cs typeface="Verdana"/>
              </a:rPr>
              <a:t>n</a:t>
            </a:r>
            <a:r>
              <a:rPr sz="1200" spc="150" dirty="0">
                <a:solidFill>
                  <a:srgbClr val="323299"/>
                </a:solidFill>
                <a:latin typeface="Verdana"/>
                <a:cs typeface="Verdana"/>
              </a:rPr>
              <a:t>"</a:t>
            </a:r>
            <a:r>
              <a:rPr sz="1200" spc="105" dirty="0">
                <a:solidFill>
                  <a:srgbClr val="323299"/>
                </a:solidFill>
                <a:latin typeface="Verdana"/>
                <a:cs typeface="Verdana"/>
              </a:rPr>
              <a:t>)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ts val="1395"/>
              </a:lnSpc>
            </a:pPr>
            <a:r>
              <a:rPr sz="1200" spc="9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824" y="1735560"/>
            <a:ext cx="3960495" cy="165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Supongamos que nos  “inventamos”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nuevo test para  evaluar asociación entre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dos 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variables categóricas (y que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lo 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tenemos implementado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en una 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función que se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llama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 “fisher.test”)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3824" y="3657598"/>
            <a:ext cx="407797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Los datos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a los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que podemos pasar 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este test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podrían</a:t>
            </a:r>
            <a:r>
              <a:rPr sz="18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ser: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6200" y="4482082"/>
            <a:ext cx="1718310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indent="-205104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Dos</a:t>
            </a:r>
            <a:r>
              <a:rPr sz="1800" spc="-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vectores</a:t>
            </a:r>
            <a:endParaRPr sz="1800">
              <a:latin typeface="Verdana"/>
              <a:cs typeface="Verdana"/>
            </a:endParaRPr>
          </a:p>
          <a:p>
            <a:pPr marL="217804" indent="-205104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Una</a:t>
            </a:r>
            <a:r>
              <a:rPr sz="18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tabla</a:t>
            </a:r>
            <a:endParaRPr sz="1800">
              <a:latin typeface="Verdana"/>
              <a:cs typeface="Verdana"/>
            </a:endParaRPr>
          </a:p>
          <a:p>
            <a:pPr marL="217804" indent="-205104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Una</a:t>
            </a:r>
            <a:r>
              <a:rPr sz="18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matriz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3824" y="5580885"/>
            <a:ext cx="4079240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Simplemente aplicando ‘myTest’ a:  dos vectores,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tabla </a:t>
            </a:r>
            <a:r>
              <a:rPr sz="1800" dirty="0">
                <a:solidFill>
                  <a:srgbClr val="323299"/>
                </a:solidFill>
                <a:latin typeface="Verdana"/>
                <a:cs typeface="Verdana"/>
              </a:rPr>
              <a:t>o una 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matriz, debería hacer el</a:t>
            </a:r>
            <a:r>
              <a:rPr sz="1800" spc="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Verdana"/>
                <a:cs typeface="Verdana"/>
              </a:rPr>
              <a:t>cálculo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7513" y="1627123"/>
            <a:ext cx="16135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replace=TRUE)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28" y="1137919"/>
            <a:ext cx="5888990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set.seed(123456)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casco&lt;-sample(c("ca","co"),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200,</a:t>
            </a:r>
            <a:r>
              <a:rPr sz="1600" b="1" spc="10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replace=TRUE)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7808" y="1627123"/>
            <a:ext cx="3813175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fuma&lt;-sample(c("si","no"),</a:t>
            </a:r>
            <a:r>
              <a:rPr sz="1600" b="1" spc="2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200,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1105535">
              <a:lnSpc>
                <a:spcPct val="1006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tt&lt;-table(casco, fuma)  tt</a:t>
            </a:r>
            <a:endParaRPr sz="1600" dirty="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fuma</a:t>
            </a:r>
            <a:endParaRPr sz="1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54403" y="2886337"/>
          <a:ext cx="1387078" cy="77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37"/>
                <a:gridCol w="367344"/>
                <a:gridCol w="326997"/>
              </a:tblGrid>
              <a:tr h="240537">
                <a:tc>
                  <a:txBody>
                    <a:bodyPr/>
                    <a:lstStyle/>
                    <a:p>
                      <a:pPr marR="53340" algn="r">
                        <a:lnSpc>
                          <a:spcPts val="163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casco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3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6765"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63928" y="3826254"/>
            <a:ext cx="295656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myTest(casco,</a:t>
            </a:r>
            <a:r>
              <a:rPr sz="1600" b="1" spc="-3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fuma)</a:t>
            </a:r>
            <a:endParaRPr sz="1600" dirty="0">
              <a:latin typeface="Courier New"/>
              <a:cs typeface="Courier New"/>
            </a:endParaRPr>
          </a:p>
          <a:p>
            <a:pPr marL="255904" marR="5080" indent="-24384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Results for my new test  p-value of 'new test':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428" y="4315458"/>
            <a:ext cx="112458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0.1565684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3928" y="4804661"/>
            <a:ext cx="295656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myTest(tt)</a:t>
            </a:r>
            <a:endParaRPr sz="1600" dirty="0">
              <a:latin typeface="Courier New"/>
              <a:cs typeface="Courier New"/>
            </a:endParaRPr>
          </a:p>
          <a:p>
            <a:pPr marL="255904" marR="5080" indent="-24384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Results for my new test  p-value of 'new test':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8428" y="5293866"/>
            <a:ext cx="112458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0.1565684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8529" y="5783069"/>
            <a:ext cx="880744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ncol=2)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3928" y="5783069"/>
            <a:ext cx="2956560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 mm&lt;-matrix(tt,</a:t>
            </a:r>
            <a:r>
              <a:rPr sz="1600" b="1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nrow=2,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600" b="1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5E5E5E"/>
                </a:solidFill>
                <a:latin typeface="Courier New"/>
                <a:cs typeface="Courier New"/>
              </a:rPr>
              <a:t>myTest(mm)</a:t>
            </a:r>
            <a:endParaRPr sz="1600" dirty="0">
              <a:latin typeface="Courier New"/>
              <a:cs typeface="Courier New"/>
            </a:endParaRPr>
          </a:p>
          <a:p>
            <a:pPr marL="255904" marR="5080" indent="-243840">
              <a:lnSpc>
                <a:spcPts val="193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Results for my new test  p-value of 'new test':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8428" y="6516113"/>
            <a:ext cx="112458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0.1565684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299524"/>
            <a:ext cx="552069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  <a:tabLst>
                <a:tab pos="1213485" algn="l"/>
              </a:tabLst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Las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funciones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genéricas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también</a:t>
            </a:r>
            <a:r>
              <a:rPr sz="1600" spc="-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deberían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tener  controles	</a:t>
            </a:r>
            <a:r>
              <a:rPr sz="1600" spc="135" dirty="0">
                <a:solidFill>
                  <a:srgbClr val="A50020"/>
                </a:solidFill>
                <a:latin typeface="Verdana"/>
                <a:cs typeface="Verdana"/>
              </a:rPr>
              <a:t>(o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si</a:t>
            </a:r>
            <a:r>
              <a:rPr sz="1600" spc="-4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no</a:t>
            </a:r>
            <a:r>
              <a:rPr sz="1600" spc="-4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NAMESPACE</a:t>
            </a:r>
            <a:r>
              <a:rPr sz="1600" spc="-3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254" dirty="0">
                <a:solidFill>
                  <a:srgbClr val="A50020"/>
                </a:solidFill>
                <a:latin typeface="Verdana"/>
                <a:cs typeface="Verdana"/>
              </a:rPr>
              <a:t>…)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5116" y="2379471"/>
            <a:ext cx="4252595" cy="192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75" dirty="0">
                <a:solidFill>
                  <a:srgbClr val="323299"/>
                </a:solidFill>
                <a:latin typeface="Verdana"/>
                <a:cs typeface="Verdana"/>
              </a:rPr>
              <a:t>print.myTest&lt;-function(x,...)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5"/>
              </a:lnSpc>
            </a:pPr>
            <a:r>
              <a:rPr sz="1400" spc="11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33985">
              <a:lnSpc>
                <a:spcPts val="1675"/>
              </a:lnSpc>
            </a:pPr>
            <a:r>
              <a:rPr sz="1400" spc="85" dirty="0">
                <a:solidFill>
                  <a:srgbClr val="FF0000"/>
                </a:solidFill>
                <a:latin typeface="Verdana"/>
                <a:cs typeface="Verdana"/>
              </a:rPr>
              <a:t>if(!inherits(x,</a:t>
            </a:r>
            <a:r>
              <a:rPr sz="14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FF0000"/>
                </a:solidFill>
                <a:latin typeface="Verdana"/>
                <a:cs typeface="Verdana"/>
              </a:rPr>
              <a:t>“myTest”))</a:t>
            </a:r>
            <a:endParaRPr sz="1400">
              <a:latin typeface="Verdana"/>
              <a:cs typeface="Verdana"/>
            </a:endParaRPr>
          </a:p>
          <a:p>
            <a:pPr marL="254635">
              <a:lnSpc>
                <a:spcPct val="100000"/>
              </a:lnSpc>
            </a:pPr>
            <a:r>
              <a:rPr sz="1400" spc="110" dirty="0">
                <a:solidFill>
                  <a:srgbClr val="FF0000"/>
                </a:solidFill>
                <a:latin typeface="Verdana"/>
                <a:cs typeface="Verdana"/>
              </a:rPr>
              <a:t>stop(“x</a:t>
            </a:r>
            <a:r>
              <a:rPr sz="14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FF0000"/>
                </a:solidFill>
                <a:latin typeface="Verdana"/>
                <a:cs typeface="Verdana"/>
              </a:rPr>
              <a:t>should</a:t>
            </a:r>
            <a:r>
              <a:rPr sz="14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14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14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0000"/>
                </a:solidFill>
                <a:latin typeface="Verdana"/>
                <a:cs typeface="Verdana"/>
              </a:rPr>
              <a:t>class</a:t>
            </a:r>
            <a:r>
              <a:rPr sz="14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0000"/>
                </a:solidFill>
                <a:latin typeface="Verdana"/>
                <a:cs typeface="Verdana"/>
              </a:rPr>
              <a:t>‘myTest’)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33985">
              <a:lnSpc>
                <a:spcPts val="1675"/>
              </a:lnSpc>
            </a:pP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cat("Results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323299"/>
                </a:solidFill>
                <a:latin typeface="Verdana"/>
                <a:cs typeface="Verdana"/>
              </a:rPr>
              <a:t>for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my</a:t>
            </a:r>
            <a:r>
              <a:rPr sz="1400" spc="-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40" dirty="0">
                <a:solidFill>
                  <a:srgbClr val="323299"/>
                </a:solidFill>
                <a:latin typeface="Verdana"/>
                <a:cs typeface="Verdana"/>
              </a:rPr>
              <a:t>new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test</a:t>
            </a:r>
            <a:r>
              <a:rPr sz="14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180" dirty="0">
                <a:solidFill>
                  <a:srgbClr val="323299"/>
                </a:solidFill>
                <a:latin typeface="Verdana"/>
                <a:cs typeface="Verdana"/>
              </a:rPr>
              <a:t>\n")</a:t>
            </a:r>
            <a:endParaRPr sz="1400">
              <a:latin typeface="Verdana"/>
              <a:cs typeface="Verdana"/>
            </a:endParaRPr>
          </a:p>
          <a:p>
            <a:pPr marL="133985" marR="5080">
              <a:lnSpc>
                <a:spcPts val="1680"/>
              </a:lnSpc>
              <a:spcBef>
                <a:spcPts val="50"/>
              </a:spcBef>
            </a:pPr>
            <a:r>
              <a:rPr sz="1400" spc="110" dirty="0">
                <a:solidFill>
                  <a:srgbClr val="323299"/>
                </a:solidFill>
                <a:latin typeface="Verdana"/>
                <a:cs typeface="Verdana"/>
              </a:rPr>
              <a:t>cat(" 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p-value </a:t>
            </a:r>
            <a:r>
              <a:rPr sz="1400" spc="105" dirty="0">
                <a:solidFill>
                  <a:srgbClr val="323299"/>
                </a:solidFill>
                <a:latin typeface="Verdana"/>
                <a:cs typeface="Verdana"/>
              </a:rPr>
              <a:t>of </a:t>
            </a:r>
            <a:r>
              <a:rPr sz="1400" spc="125" dirty="0">
                <a:solidFill>
                  <a:srgbClr val="323299"/>
                </a:solidFill>
                <a:latin typeface="Verdana"/>
                <a:cs typeface="Verdana"/>
              </a:rPr>
              <a:t>'new </a:t>
            </a:r>
            <a:r>
              <a:rPr sz="1400" spc="65" dirty="0">
                <a:solidFill>
                  <a:srgbClr val="323299"/>
                </a:solidFill>
                <a:latin typeface="Verdana"/>
                <a:cs typeface="Verdana"/>
              </a:rPr>
              <a:t>test':", </a:t>
            </a:r>
            <a:r>
              <a:rPr sz="1400" spc="90" dirty="0">
                <a:solidFill>
                  <a:srgbClr val="323299"/>
                </a:solidFill>
                <a:latin typeface="Verdana"/>
                <a:cs typeface="Verdana"/>
              </a:rPr>
              <a:t>x$p.value)  </a:t>
            </a:r>
            <a:r>
              <a:rPr sz="1400" spc="145" dirty="0">
                <a:solidFill>
                  <a:srgbClr val="323299"/>
                </a:solidFill>
                <a:latin typeface="Verdana"/>
                <a:cs typeface="Verdana"/>
              </a:rPr>
              <a:t>cat("\n")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25"/>
              </a:lnSpc>
            </a:pPr>
            <a:r>
              <a:rPr sz="1400" spc="11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230883"/>
            <a:ext cx="5709285" cy="562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Volvemos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al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endParaRPr sz="16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definimos un método</a:t>
            </a:r>
            <a:r>
              <a:rPr sz="15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nuevo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lmMod &lt;- function(x, ...)</a:t>
            </a:r>
            <a:r>
              <a:rPr sz="1500" spc="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UseMethod("lmMod")</a:t>
            </a:r>
            <a:endParaRPr sz="1500" dirty="0">
              <a:latin typeface="Verdana"/>
              <a:cs typeface="Verdana"/>
            </a:endParaRPr>
          </a:p>
          <a:p>
            <a:pPr marL="372110" marR="400685">
              <a:lnSpc>
                <a:spcPct val="200000"/>
              </a:lnSpc>
            </a:pP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añadimos un metodo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por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defecto 'lmMod.default' 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lmMod.default &lt;- function(x, </a:t>
            </a:r>
            <a:r>
              <a:rPr sz="1500" spc="5" dirty="0">
                <a:solidFill>
                  <a:srgbClr val="323299"/>
                </a:solidFill>
                <a:latin typeface="Verdana"/>
                <a:cs typeface="Verdana"/>
              </a:rPr>
              <a:t>y,</a:t>
            </a:r>
            <a:r>
              <a:rPr sz="15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controles</a:t>
            </a:r>
            <a:r>
              <a:rPr sz="15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!!!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72110" marR="3498215">
              <a:lnSpc>
                <a:spcPct val="100000"/>
              </a:lnSpc>
            </a:pP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x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&lt;- as.matrix(x)  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&lt;-</a:t>
            </a:r>
            <a:r>
              <a:rPr sz="15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as.numeric(y)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ans &lt;- </a:t>
            </a:r>
            <a:r>
              <a:rPr sz="1500" spc="90" dirty="0">
                <a:solidFill>
                  <a:srgbClr val="006500"/>
                </a:solidFill>
                <a:latin typeface="Verdana"/>
                <a:cs typeface="Verdana"/>
              </a:rPr>
              <a:t>lmEst(x,</a:t>
            </a:r>
            <a:r>
              <a:rPr sz="1500" spc="-90" dirty="0">
                <a:solidFill>
                  <a:srgbClr val="006500"/>
                </a:solidFill>
                <a:latin typeface="Verdana"/>
                <a:cs typeface="Verdana"/>
              </a:rPr>
              <a:t> </a:t>
            </a:r>
            <a:r>
              <a:rPr sz="1500" spc="105" dirty="0">
                <a:solidFill>
                  <a:srgbClr val="006500"/>
                </a:solidFill>
                <a:latin typeface="Verdana"/>
                <a:cs typeface="Verdana"/>
              </a:rPr>
              <a:t>y)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mas cálculos</a:t>
            </a:r>
            <a:r>
              <a:rPr sz="15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utiles</a:t>
            </a:r>
            <a:endParaRPr sz="1500" dirty="0">
              <a:latin typeface="Verdana"/>
              <a:cs typeface="Verdana"/>
            </a:endParaRPr>
          </a:p>
          <a:p>
            <a:pPr marL="372110" marR="5080">
              <a:lnSpc>
                <a:spcPct val="100000"/>
              </a:lnSpc>
            </a:pP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ans$fitted.values &lt;- as.vector(x %*% est$coefficients)  ans$residuals 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&lt;- y -</a:t>
            </a:r>
            <a:r>
              <a:rPr sz="1500" spc="-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ans$fitted.values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ans$call &lt;-</a:t>
            </a:r>
            <a:r>
              <a:rPr sz="15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match.call()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72110" marR="317309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definimos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la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clase 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class(ans) &lt;-</a:t>
            </a:r>
            <a:r>
              <a:rPr sz="1500" spc="-4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"lmMod“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ans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devuelve una</a:t>
            </a:r>
            <a:r>
              <a:rPr sz="15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lista!!!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230883"/>
            <a:ext cx="4600575" cy="242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Volvemos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al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regresión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lineal</a:t>
            </a:r>
            <a:endParaRPr sz="16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#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definimos</a:t>
            </a:r>
            <a:r>
              <a:rPr sz="15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‘print’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print.lmMod &lt;- function(x,</a:t>
            </a:r>
            <a:r>
              <a:rPr sz="15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500" dirty="0">
              <a:latin typeface="Verdana"/>
              <a:cs typeface="Verdana"/>
            </a:endParaRPr>
          </a:p>
          <a:p>
            <a:pPr marL="506095" marR="1844039">
              <a:lnSpc>
                <a:spcPct val="100000"/>
              </a:lnSpc>
            </a:pP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cat("Call:\n")  print(x$call)  cat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(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"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\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nC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o</a:t>
            </a:r>
            <a:r>
              <a:rPr sz="1500" spc="-10" dirty="0">
                <a:solidFill>
                  <a:srgbClr val="323299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ff</a:t>
            </a:r>
            <a:r>
              <a:rPr sz="1500" spc="-20" dirty="0">
                <a:solidFill>
                  <a:srgbClr val="323299"/>
                </a:solidFill>
                <a:latin typeface="Verdana"/>
                <a:cs typeface="Verdana"/>
              </a:rPr>
              <a:t>i</a:t>
            </a:r>
            <a:r>
              <a:rPr sz="1500" spc="10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i</a:t>
            </a:r>
            <a:r>
              <a:rPr sz="1500" spc="-10" dirty="0">
                <a:solidFill>
                  <a:srgbClr val="323299"/>
                </a:solidFill>
                <a:latin typeface="Verdana"/>
                <a:cs typeface="Verdana"/>
              </a:rPr>
              <a:t>e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nts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:\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n"</a:t>
            </a: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)  </a:t>
            </a:r>
            <a:r>
              <a:rPr sz="1500" spc="-5" dirty="0">
                <a:solidFill>
                  <a:srgbClr val="323299"/>
                </a:solidFill>
                <a:latin typeface="Verdana"/>
                <a:cs typeface="Verdana"/>
              </a:rPr>
              <a:t>print(x$coefficients)</a:t>
            </a:r>
            <a:endParaRPr sz="1500" dirty="0">
              <a:latin typeface="Verdana"/>
              <a:cs typeface="Verdana"/>
            </a:endParaRPr>
          </a:p>
          <a:p>
            <a:pPr marL="372110">
              <a:lnSpc>
                <a:spcPct val="100000"/>
              </a:lnSpc>
            </a:pPr>
            <a:r>
              <a:rPr sz="1500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0654" y="1828800"/>
            <a:ext cx="292735" cy="220979"/>
          </a:xfrm>
          <a:custGeom>
            <a:avLst/>
            <a:gdLst/>
            <a:ahLst/>
            <a:cxnLst/>
            <a:rect l="l" t="t" r="r" b="b"/>
            <a:pathLst>
              <a:path w="292735" h="220980">
                <a:moveTo>
                  <a:pt x="57485" y="170627"/>
                </a:moveTo>
                <a:lnTo>
                  <a:pt x="38099" y="144779"/>
                </a:lnTo>
                <a:lnTo>
                  <a:pt x="0" y="220979"/>
                </a:lnTo>
                <a:lnTo>
                  <a:pt x="45719" y="212667"/>
                </a:lnTo>
                <a:lnTo>
                  <a:pt x="45719" y="181355"/>
                </a:lnTo>
                <a:lnTo>
                  <a:pt x="47243" y="178307"/>
                </a:lnTo>
                <a:lnTo>
                  <a:pt x="57485" y="170627"/>
                </a:lnTo>
                <a:close/>
              </a:path>
              <a:path w="292735" h="220980">
                <a:moveTo>
                  <a:pt x="63314" y="178399"/>
                </a:moveTo>
                <a:lnTo>
                  <a:pt x="57485" y="170627"/>
                </a:lnTo>
                <a:lnTo>
                  <a:pt x="47243" y="178307"/>
                </a:lnTo>
                <a:lnTo>
                  <a:pt x="45719" y="181355"/>
                </a:lnTo>
                <a:lnTo>
                  <a:pt x="47243" y="184403"/>
                </a:lnTo>
                <a:lnTo>
                  <a:pt x="50291" y="187451"/>
                </a:lnTo>
                <a:lnTo>
                  <a:pt x="53339" y="185927"/>
                </a:lnTo>
                <a:lnTo>
                  <a:pt x="63314" y="178399"/>
                </a:lnTo>
                <a:close/>
              </a:path>
              <a:path w="292735" h="220980">
                <a:moveTo>
                  <a:pt x="83819" y="205739"/>
                </a:moveTo>
                <a:lnTo>
                  <a:pt x="63314" y="178399"/>
                </a:lnTo>
                <a:lnTo>
                  <a:pt x="53339" y="185927"/>
                </a:lnTo>
                <a:lnTo>
                  <a:pt x="50291" y="187451"/>
                </a:lnTo>
                <a:lnTo>
                  <a:pt x="47243" y="184403"/>
                </a:lnTo>
                <a:lnTo>
                  <a:pt x="45719" y="181355"/>
                </a:lnTo>
                <a:lnTo>
                  <a:pt x="45719" y="212667"/>
                </a:lnTo>
                <a:lnTo>
                  <a:pt x="83819" y="205739"/>
                </a:lnTo>
                <a:close/>
              </a:path>
              <a:path w="292735" h="220980">
                <a:moveTo>
                  <a:pt x="292607" y="4571"/>
                </a:moveTo>
                <a:lnTo>
                  <a:pt x="291083" y="1523"/>
                </a:lnTo>
                <a:lnTo>
                  <a:pt x="288035" y="0"/>
                </a:lnTo>
                <a:lnTo>
                  <a:pt x="284987" y="0"/>
                </a:lnTo>
                <a:lnTo>
                  <a:pt x="57485" y="170627"/>
                </a:lnTo>
                <a:lnTo>
                  <a:pt x="63314" y="178399"/>
                </a:lnTo>
                <a:lnTo>
                  <a:pt x="289559" y="7619"/>
                </a:lnTo>
                <a:lnTo>
                  <a:pt x="29260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2196" y="3895850"/>
            <a:ext cx="513397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lmMod(cbind(1, bass$Alkalinity), bass$Mercury)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lmMod.default(x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cbind(1, bass$Alkalinity),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4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5119" y="4321046"/>
            <a:ext cx="140906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ba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$M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rcury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196" y="4747766"/>
            <a:ext cx="8111490" cy="193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Coefficients: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  <a:tabLst>
                <a:tab pos="546100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[1]	0.726139976</a:t>
            </a:r>
            <a:r>
              <a:rPr sz="14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-0.005301603</a:t>
            </a:r>
            <a:endParaRPr sz="1400">
              <a:latin typeface="Courier New"/>
              <a:cs typeface="Courier New"/>
            </a:endParaRPr>
          </a:p>
          <a:p>
            <a:pPr marL="12700" marR="1920875">
              <a:lnSpc>
                <a:spcPts val="1670"/>
              </a:lnSpc>
              <a:spcBef>
                <a:spcPts val="60"/>
              </a:spcBef>
            </a:pPr>
            <a:r>
              <a:rPr sz="14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400" b="1" spc="-5" dirty="0">
                <a:solidFill>
                  <a:srgbClr val="5E5E5E"/>
                </a:solidFill>
                <a:latin typeface="Courier New"/>
                <a:cs typeface="Courier New"/>
              </a:rPr>
              <a:t>lmMod(cbind(Const=1, Alk=bass$Alkalinity), bass$Mercury) 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lmMod.default(x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cbind(Const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1,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Alk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bass$Alkalinity),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y =</a:t>
            </a:r>
            <a:r>
              <a:rPr sz="14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bass$Mercury)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Coefficients:</a:t>
            </a:r>
            <a:endParaRPr sz="1400">
              <a:latin typeface="Courier New"/>
              <a:cs typeface="Courier New"/>
            </a:endParaRPr>
          </a:p>
          <a:p>
            <a:pPr marL="757555">
              <a:lnSpc>
                <a:spcPts val="1675"/>
              </a:lnSpc>
              <a:tabLst>
                <a:tab pos="2353310" algn="l"/>
              </a:tabLst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Const	Alk</a:t>
            </a:r>
            <a:endParaRPr sz="1400">
              <a:latin typeface="Courier New"/>
              <a:cs typeface="Courier New"/>
            </a:endParaRPr>
          </a:p>
          <a:p>
            <a:pPr marL="118745">
              <a:lnSpc>
                <a:spcPts val="1675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0.726139976</a:t>
            </a:r>
            <a:r>
              <a:rPr sz="14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-0.005301603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8174" y="2802635"/>
            <a:ext cx="1013460" cy="76200"/>
          </a:xfrm>
          <a:custGeom>
            <a:avLst/>
            <a:gdLst/>
            <a:ahLst/>
            <a:cxnLst/>
            <a:rect l="l" t="t" r="r" b="b"/>
            <a:pathLst>
              <a:path w="1013460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8099"/>
                </a:lnTo>
                <a:lnTo>
                  <a:pt x="60959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1013460" h="76200">
                <a:moveTo>
                  <a:pt x="1013459" y="38099"/>
                </a:moveTo>
                <a:lnTo>
                  <a:pt x="1011935" y="35051"/>
                </a:lnTo>
                <a:lnTo>
                  <a:pt x="1008887" y="33527"/>
                </a:lnTo>
                <a:lnTo>
                  <a:pt x="64007" y="33527"/>
                </a:lnTo>
                <a:lnTo>
                  <a:pt x="60959" y="35051"/>
                </a:lnTo>
                <a:lnTo>
                  <a:pt x="59435" y="38099"/>
                </a:lnTo>
                <a:lnTo>
                  <a:pt x="60959" y="42671"/>
                </a:lnTo>
                <a:lnTo>
                  <a:pt x="64007" y="44195"/>
                </a:lnTo>
                <a:lnTo>
                  <a:pt x="1008887" y="44195"/>
                </a:lnTo>
                <a:lnTo>
                  <a:pt x="1011935" y="42671"/>
                </a:lnTo>
                <a:lnTo>
                  <a:pt x="1013459" y="38099"/>
                </a:lnTo>
                <a:close/>
              </a:path>
              <a:path w="1013460" h="76200">
                <a:moveTo>
                  <a:pt x="76199" y="76199"/>
                </a:moveTo>
                <a:lnTo>
                  <a:pt x="76199" y="44195"/>
                </a:lnTo>
                <a:lnTo>
                  <a:pt x="64007" y="44195"/>
                </a:lnTo>
                <a:lnTo>
                  <a:pt x="60959" y="42671"/>
                </a:lnTo>
                <a:lnTo>
                  <a:pt x="59435" y="38099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0990" y="3308603"/>
            <a:ext cx="1012190" cy="76200"/>
          </a:xfrm>
          <a:custGeom>
            <a:avLst/>
            <a:gdLst/>
            <a:ahLst/>
            <a:cxnLst/>
            <a:rect l="l" t="t" r="r" b="b"/>
            <a:pathLst>
              <a:path w="101218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7911" y="67055"/>
                </a:lnTo>
                <a:lnTo>
                  <a:pt x="57911" y="38099"/>
                </a:lnTo>
                <a:lnTo>
                  <a:pt x="59435" y="33527"/>
                </a:lnTo>
                <a:lnTo>
                  <a:pt x="76199" y="33527"/>
                </a:lnTo>
                <a:close/>
              </a:path>
              <a:path w="1012189" h="76200">
                <a:moveTo>
                  <a:pt x="1011935" y="38099"/>
                </a:moveTo>
                <a:lnTo>
                  <a:pt x="1010411" y="33527"/>
                </a:lnTo>
                <a:lnTo>
                  <a:pt x="59435" y="33527"/>
                </a:lnTo>
                <a:lnTo>
                  <a:pt x="57911" y="38099"/>
                </a:lnTo>
                <a:lnTo>
                  <a:pt x="59435" y="41147"/>
                </a:lnTo>
                <a:lnTo>
                  <a:pt x="62483" y="42671"/>
                </a:lnTo>
                <a:lnTo>
                  <a:pt x="1007363" y="42671"/>
                </a:lnTo>
                <a:lnTo>
                  <a:pt x="1010411" y="41147"/>
                </a:lnTo>
                <a:lnTo>
                  <a:pt x="1011935" y="38099"/>
                </a:lnTo>
                <a:close/>
              </a:path>
              <a:path w="1012189" h="76200">
                <a:moveTo>
                  <a:pt x="76199" y="76199"/>
                </a:moveTo>
                <a:lnTo>
                  <a:pt x="76199" y="42671"/>
                </a:lnTo>
                <a:lnTo>
                  <a:pt x="62483" y="42671"/>
                </a:lnTo>
                <a:lnTo>
                  <a:pt x="59435" y="41147"/>
                </a:lnTo>
                <a:lnTo>
                  <a:pt x="57911" y="38099"/>
                </a:lnTo>
                <a:lnTo>
                  <a:pt x="57911" y="67055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9040" y="1735327"/>
            <a:ext cx="463423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Otras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ventajas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usar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A50020"/>
                </a:solidFill>
                <a:latin typeface="Verdana"/>
                <a:cs typeface="Verdana"/>
              </a:rPr>
              <a:t>métodos/classes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672" y="2591815"/>
            <a:ext cx="7399020" cy="319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pueden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usar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otras funciones genéricas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adaptan al</a:t>
            </a:r>
            <a:r>
              <a:rPr sz="1600" spc="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‘default’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3970" marR="686435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mod&lt;-lmMod(cbind(Const=1, Alk=bass$Alkalinity),  bass$Mercury)</a:t>
            </a:r>
            <a:endParaRPr sz="1800" dirty="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coef(mod)</a:t>
            </a:r>
            <a:endParaRPr sz="1800" dirty="0">
              <a:latin typeface="Courier New"/>
              <a:cs typeface="Courier New"/>
            </a:endParaRPr>
          </a:p>
          <a:p>
            <a:pPr marL="970915">
              <a:lnSpc>
                <a:spcPct val="100000"/>
              </a:lnSpc>
              <a:tabLst>
                <a:tab pos="3016250" algn="l"/>
              </a:tabLst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Const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Alk</a:t>
            </a:r>
            <a:endParaRPr sz="1800" dirty="0">
              <a:latin typeface="Courier New"/>
              <a:cs typeface="Courier New"/>
            </a:endParaRPr>
          </a:p>
          <a:p>
            <a:pPr marL="15113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0.726139976</a:t>
            </a:r>
            <a:r>
              <a:rPr sz="18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-0.005301603</a:t>
            </a:r>
            <a:endParaRPr sz="1800" dirty="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fitted(mod)</a:t>
            </a:r>
            <a:endParaRPr sz="1800" dirty="0">
              <a:latin typeface="Courier New"/>
              <a:cs typeface="Courier New"/>
            </a:endParaRPr>
          </a:p>
          <a:p>
            <a:pPr marL="15113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[1] 0.69486052 0.70758436 0.11115402 0.51725681</a:t>
            </a:r>
            <a:r>
              <a:rPr sz="18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resid(mod)</a:t>
            </a:r>
            <a:endParaRPr sz="1800" dirty="0">
              <a:latin typeface="Courier New"/>
              <a:cs typeface="Courier New"/>
            </a:endParaRPr>
          </a:p>
          <a:p>
            <a:pPr marL="151130">
              <a:lnSpc>
                <a:spcPct val="100000"/>
              </a:lnSpc>
              <a:tabLst>
                <a:tab pos="833755" algn="l"/>
                <a:tab pos="2472690" algn="l"/>
              </a:tabLst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[1]	0.53513948	0.62241564 -0.07115402 -0.07725681</a:t>
            </a:r>
            <a:r>
              <a:rPr sz="18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9040" y="1735327"/>
            <a:ext cx="463423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Otras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ventajas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de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usar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A50020"/>
                </a:solidFill>
                <a:latin typeface="Verdana"/>
                <a:cs typeface="Verdana"/>
              </a:rPr>
              <a:t>métodos/classes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672" y="2591815"/>
            <a:ext cx="6870065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pueden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usar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otras funciones genéricas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adaptan al</a:t>
            </a:r>
            <a:r>
              <a:rPr sz="1600" spc="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‘default’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7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getAnywhere(coef.default)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196" y="3565335"/>
            <a:ext cx="207454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r">
              <a:lnSpc>
                <a:spcPct val="100299"/>
              </a:lnSpc>
            </a:pP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single</a:t>
            </a:r>
            <a:r>
              <a:rPr sz="18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object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It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was</a:t>
            </a:r>
            <a:r>
              <a:rPr sz="18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found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in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registered</a:t>
            </a:r>
            <a:r>
              <a:rPr sz="18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407" y="3564512"/>
            <a:ext cx="4941570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4655">
              <a:lnSpc>
                <a:spcPct val="1006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matching ‘coef.default’ was found 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the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following</a:t>
            </a:r>
            <a:r>
              <a:rPr sz="18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places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method for coef from namespace</a:t>
            </a:r>
            <a:r>
              <a:rPr sz="18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stats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196" y="4390642"/>
            <a:ext cx="6843904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80539" indent="274320">
              <a:lnSpc>
                <a:spcPct val="100000"/>
              </a:lnSpc>
            </a:pPr>
            <a:r>
              <a:rPr sz="1800" b="1" spc="-15" dirty="0" err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5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es</a:t>
            </a:r>
            <a:r>
              <a:rPr sz="1800" b="1" spc="-15" dirty="0" err="1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5" dirty="0" err="1">
                <a:solidFill>
                  <a:srgbClr val="FF0000"/>
                </a:solidFill>
                <a:latin typeface="Courier New"/>
                <a:cs typeface="Courier New"/>
              </a:rPr>
              <a:t>ce</a:t>
            </a:r>
            <a:r>
              <a:rPr sz="180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:s</a:t>
            </a:r>
            <a:r>
              <a:rPr sz="1800" b="1" spc="-15" dirty="0" err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5" dirty="0" err="1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r>
              <a:rPr sz="1800" b="1" spc="-7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09791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function (object, ...)  </a:t>
            </a:r>
            <a:r>
              <a:rPr lang="es-ES" sz="1800"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pPr marL="12700" marR="1097915">
              <a:lnSpc>
                <a:spcPct val="100000"/>
              </a:lnSpc>
              <a:spcBef>
                <a:spcPts val="5"/>
              </a:spcBef>
            </a:pPr>
            <a:r>
              <a:rPr lang="es-ES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s-ES"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s-ES" sz="1800"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10" dirty="0" err="1" smtClean="0">
                <a:solidFill>
                  <a:srgbClr val="FF0000"/>
                </a:solidFill>
                <a:latin typeface="Courier New"/>
                <a:cs typeface="Courier New"/>
              </a:rPr>
              <a:t>bject$coefficients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s-ES" sz="1800" b="1" spc="-1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environment:</a:t>
            </a:r>
            <a:r>
              <a:rPr sz="18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namespace:stats&gt;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rgbClr val="323298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09762" y="5478269"/>
            <a:ext cx="250063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Función útil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(Ver</a:t>
            </a:r>
            <a:r>
              <a:rPr sz="16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ayuda)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402" y="1300987"/>
            <a:ext cx="4298950" cy="357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Summary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y</a:t>
            </a:r>
            <a:r>
              <a:rPr sz="1600" spc="-14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print.summary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summary.lmMod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&lt;- function(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object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,</a:t>
            </a:r>
            <a:r>
              <a:rPr sz="16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2700" marR="122301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sqrt(diag(object$vcov))  tval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coef(object) /</a:t>
            </a:r>
            <a:r>
              <a:rPr sz="16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</a:t>
            </a:r>
            <a:endParaRPr sz="1600">
              <a:latin typeface="Verdana"/>
              <a:cs typeface="Verdana"/>
            </a:endParaRPr>
          </a:p>
          <a:p>
            <a:pPr marL="12700" marR="326390">
              <a:lnSpc>
                <a:spcPts val="1930"/>
              </a:lnSpc>
              <a:spcBef>
                <a:spcPts val="5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TAB &lt;- cbind(Estimate = coef(object),  StdErr =</a:t>
            </a:r>
            <a:r>
              <a:rPr sz="1600" spc="-6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55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t.value =</a:t>
            </a:r>
            <a:r>
              <a:rPr sz="1600" spc="-7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tval,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p.value = 2*pt(-abs(tval), df=object$df))  res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&lt;-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list(call=object$call,  coefficients=TAB)</a:t>
            </a:r>
            <a:endParaRPr sz="1600">
              <a:latin typeface="Verdana"/>
              <a:cs typeface="Verdana"/>
            </a:endParaRPr>
          </a:p>
          <a:p>
            <a:pPr marL="12700" marR="982344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class(res)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&lt;- "summary.lmMod"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402" y="5115557"/>
            <a:ext cx="4190365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print.summary.lmMod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&lt;- function(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,</a:t>
            </a:r>
            <a:r>
              <a:rPr sz="16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cat("Call:\n")</a:t>
            </a:r>
            <a:endParaRPr sz="1600">
              <a:latin typeface="Verdana"/>
              <a:cs typeface="Verdana"/>
            </a:endParaRPr>
          </a:p>
          <a:p>
            <a:pPr marL="12700" marR="291909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pr</a:t>
            </a:r>
            <a:r>
              <a:rPr sz="1600" spc="-15" dirty="0">
                <a:solidFill>
                  <a:srgbClr val="323299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n</a:t>
            </a:r>
            <a:r>
              <a:rPr sz="1600" spc="-15" dirty="0">
                <a:solidFill>
                  <a:srgbClr val="323299"/>
                </a:solidFill>
                <a:latin typeface="Verdana"/>
                <a:cs typeface="Verdana"/>
              </a:rPr>
              <a:t>t(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x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$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c</a:t>
            </a:r>
            <a:r>
              <a:rPr sz="1600" spc="0" dirty="0">
                <a:solidFill>
                  <a:srgbClr val="323299"/>
                </a:solidFill>
                <a:latin typeface="Verdana"/>
                <a:cs typeface="Verdana"/>
              </a:rPr>
              <a:t>a</a:t>
            </a:r>
            <a:r>
              <a:rPr sz="1600" spc="-15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)  cat("\n")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402" y="6337805"/>
            <a:ext cx="650049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printCoefmat(x$coefficients, P.value=TRUE,</a:t>
            </a:r>
            <a:r>
              <a:rPr sz="1600" spc="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has.Pvalue=TRUE)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462" y="5760719"/>
            <a:ext cx="1876425" cy="553720"/>
          </a:xfrm>
          <a:custGeom>
            <a:avLst/>
            <a:gdLst/>
            <a:ahLst/>
            <a:cxnLst/>
            <a:rect l="l" t="t" r="r" b="b"/>
            <a:pathLst>
              <a:path w="1876425" h="553720">
                <a:moveTo>
                  <a:pt x="72098" y="513022"/>
                </a:moveTo>
                <a:lnTo>
                  <a:pt x="62483" y="480059"/>
                </a:lnTo>
                <a:lnTo>
                  <a:pt x="0" y="537971"/>
                </a:lnTo>
                <a:lnTo>
                  <a:pt x="56387" y="548224"/>
                </a:lnTo>
                <a:lnTo>
                  <a:pt x="56387" y="518159"/>
                </a:lnTo>
                <a:lnTo>
                  <a:pt x="59435" y="516635"/>
                </a:lnTo>
                <a:lnTo>
                  <a:pt x="72098" y="513022"/>
                </a:lnTo>
                <a:close/>
              </a:path>
              <a:path w="1876425" h="553720">
                <a:moveTo>
                  <a:pt x="74794" y="522267"/>
                </a:moveTo>
                <a:lnTo>
                  <a:pt x="72098" y="513022"/>
                </a:lnTo>
                <a:lnTo>
                  <a:pt x="59435" y="516635"/>
                </a:lnTo>
                <a:lnTo>
                  <a:pt x="56387" y="518159"/>
                </a:lnTo>
                <a:lnTo>
                  <a:pt x="56387" y="522731"/>
                </a:lnTo>
                <a:lnTo>
                  <a:pt x="57911" y="524255"/>
                </a:lnTo>
                <a:lnTo>
                  <a:pt x="62483" y="525779"/>
                </a:lnTo>
                <a:lnTo>
                  <a:pt x="74794" y="522267"/>
                </a:lnTo>
                <a:close/>
              </a:path>
              <a:path w="1876425" h="553720">
                <a:moveTo>
                  <a:pt x="83819" y="553211"/>
                </a:moveTo>
                <a:lnTo>
                  <a:pt x="74794" y="522267"/>
                </a:lnTo>
                <a:lnTo>
                  <a:pt x="62483" y="525779"/>
                </a:lnTo>
                <a:lnTo>
                  <a:pt x="57911" y="524255"/>
                </a:lnTo>
                <a:lnTo>
                  <a:pt x="56387" y="522731"/>
                </a:lnTo>
                <a:lnTo>
                  <a:pt x="56387" y="548224"/>
                </a:lnTo>
                <a:lnTo>
                  <a:pt x="83819" y="553211"/>
                </a:lnTo>
                <a:close/>
              </a:path>
              <a:path w="1876425" h="553720">
                <a:moveTo>
                  <a:pt x="1876043" y="7619"/>
                </a:moveTo>
                <a:lnTo>
                  <a:pt x="1876043" y="3047"/>
                </a:lnTo>
                <a:lnTo>
                  <a:pt x="1872995" y="0"/>
                </a:lnTo>
                <a:lnTo>
                  <a:pt x="1869947" y="0"/>
                </a:lnTo>
                <a:lnTo>
                  <a:pt x="72098" y="513022"/>
                </a:lnTo>
                <a:lnTo>
                  <a:pt x="74794" y="522267"/>
                </a:lnTo>
                <a:lnTo>
                  <a:pt x="1872995" y="9143"/>
                </a:lnTo>
                <a:lnTo>
                  <a:pt x="1876043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735327"/>
            <a:ext cx="8625840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Summary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mod&lt;-lmMod(cbind(Const=1, Alk=bass$Alkalinity),</a:t>
            </a:r>
            <a:r>
              <a:rPr sz="1800" b="1" spc="-3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bass$Mercury)</a:t>
            </a:r>
            <a:endParaRPr sz="1800">
              <a:latin typeface="Courier New"/>
              <a:cs typeface="Courier New"/>
            </a:endParaRPr>
          </a:p>
          <a:p>
            <a:pPr marL="12700" marR="6692265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8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summary(mod) 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Call:</a:t>
            </a:r>
            <a:endParaRPr sz="1800">
              <a:latin typeface="Courier New"/>
              <a:cs typeface="Courier New"/>
            </a:endParaRPr>
          </a:p>
          <a:p>
            <a:pPr marL="12700" marR="14224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lmMod.default(x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cbind(Const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1, Alk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bass$Alkalinity),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y = 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bass$Mercury)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3107" y="4128661"/>
          <a:ext cx="6734476" cy="1139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429"/>
                <a:gridCol w="1432733"/>
                <a:gridCol w="1091434"/>
                <a:gridCol w="1865880"/>
              </a:tblGrid>
              <a:tr h="314959">
                <a:tc>
                  <a:txBody>
                    <a:bodyPr/>
                    <a:lstStyle/>
                    <a:p>
                      <a:pPr marL="11144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Estimate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p.value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5081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  <a:tabLst>
                          <a:tab pos="979169" algn="l"/>
                        </a:tabLst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Const	0.7261400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4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05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54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2.2e-16</a:t>
                      </a:r>
                      <a:r>
                        <a:rPr sz="1800" b="1" spc="-9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5081">
                <a:tc>
                  <a:txBody>
                    <a:bodyPr/>
                    <a:lstStyle/>
                    <a:p>
                      <a:pPr marL="22225">
                        <a:lnSpc>
                          <a:spcPts val="1870"/>
                        </a:lnSpc>
                        <a:tabLst>
                          <a:tab pos="842010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Alk	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-0.0053016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7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7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2.763e-06</a:t>
                      </a:r>
                      <a:r>
                        <a:rPr sz="1800" b="1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1779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---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32632" y="5230366"/>
            <a:ext cx="19386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Signif.</a:t>
            </a:r>
            <a:r>
              <a:rPr sz="1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codes: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6888" y="5230366"/>
            <a:ext cx="180149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0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‘***’</a:t>
            </a:r>
            <a:r>
              <a:rPr sz="18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0.001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8283" y="5230366"/>
            <a:ext cx="57150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**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1127" y="5230366"/>
            <a:ext cx="3710304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0.01 ‘*’ 0.05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‘.’ 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0.1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‘ ’</a:t>
            </a:r>
            <a:r>
              <a:rPr sz="18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038468" cy="498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14" dirty="0">
                <a:solidFill>
                  <a:srgbClr val="A50020"/>
                </a:solidFill>
                <a:latin typeface="+mj-lt"/>
                <a:cs typeface="Verdana"/>
              </a:rPr>
              <a:t>Instalación </a:t>
            </a:r>
            <a:r>
              <a:rPr sz="2000" spc="90" dirty="0">
                <a:solidFill>
                  <a:srgbClr val="A50020"/>
                </a:solidFill>
                <a:latin typeface="+mj-lt"/>
                <a:cs typeface="Verdana"/>
              </a:rPr>
              <a:t>y</a:t>
            </a:r>
            <a:r>
              <a:rPr sz="2000" spc="-130" dirty="0">
                <a:solidFill>
                  <a:srgbClr val="A50020"/>
                </a:solidFill>
                <a:latin typeface="+mj-lt"/>
                <a:cs typeface="Verdana"/>
              </a:rPr>
              <a:t> </a:t>
            </a:r>
            <a:r>
              <a:rPr sz="2000" spc="110" dirty="0">
                <a:solidFill>
                  <a:srgbClr val="A50020"/>
                </a:solidFill>
                <a:latin typeface="+mj-lt"/>
                <a:cs typeface="Verdana"/>
              </a:rPr>
              <a:t>requerimientos</a:t>
            </a:r>
            <a:endParaRPr sz="2000" dirty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  <a:buFont typeface="Arial" pitchFamily="34" charset="0"/>
              <a:buChar char="•"/>
            </a:pPr>
            <a:r>
              <a:rPr lang="es-ES" sz="2000" spc="-5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 smtClean="0">
                <a:solidFill>
                  <a:srgbClr val="323299"/>
                </a:solidFill>
                <a:latin typeface="+mj-lt"/>
                <a:cs typeface="Verdana"/>
              </a:rPr>
              <a:t>Se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puede mirar en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“Windows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toolset appendix” y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en “R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Administration manual”  </a:t>
            </a:r>
            <a:r>
              <a:rPr sz="2000" spc="-5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endParaRPr lang="es-ES" sz="2000" spc="-5" dirty="0" smtClean="0">
              <a:solidFill>
                <a:srgbClr val="323299"/>
              </a:solidFill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  <a:buFont typeface="Arial" pitchFamily="34" charset="0"/>
              <a:buChar char="•"/>
            </a:pPr>
            <a:r>
              <a:rPr lang="es-ES" sz="200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dirty="0" smtClean="0">
                <a:solidFill>
                  <a:srgbClr val="323299"/>
                </a:solidFill>
                <a:latin typeface="+mj-lt"/>
                <a:cs typeface="Verdana"/>
              </a:rPr>
              <a:t>Windows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: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descargar </a:t>
            </a:r>
            <a:r>
              <a:rPr sz="2000" spc="-5" dirty="0" err="1">
                <a:solidFill>
                  <a:srgbClr val="323299"/>
                </a:solidFill>
                <a:latin typeface="+mj-lt"/>
                <a:cs typeface="Verdana"/>
              </a:rPr>
              <a:t>Rtools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 smtClean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lang="es-ES" sz="2000" spc="-5" dirty="0" smtClean="0">
                <a:solidFill>
                  <a:srgbClr val="323299"/>
                </a:solidFill>
                <a:latin typeface="+mj-lt"/>
                <a:cs typeface="Verdana"/>
              </a:rPr>
              <a:t>: </a:t>
            </a:r>
            <a:r>
              <a:rPr lang="es-ES" sz="2000" spc="-5" dirty="0" smtClean="0">
                <a:solidFill>
                  <a:srgbClr val="323299"/>
                </a:solidFill>
                <a:latin typeface="+mj-lt"/>
                <a:cs typeface="Verdana"/>
                <a:hlinkClick r:id="rId2"/>
              </a:rPr>
              <a:t>https://cran.r-project.org/bin/windows/Rtools/</a:t>
            </a:r>
            <a:endParaRPr lang="es-ES" sz="2000" spc="-5" dirty="0" smtClean="0">
              <a:solidFill>
                <a:srgbClr val="323299"/>
              </a:solidFill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  <a:buFont typeface="Arial" pitchFamily="34" charset="0"/>
              <a:buChar char="•"/>
            </a:pPr>
            <a:r>
              <a:rPr lang="es-ES" sz="2000" spc="-1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10" dirty="0" smtClean="0">
                <a:solidFill>
                  <a:srgbClr val="323299"/>
                </a:solidFill>
                <a:latin typeface="+mj-lt"/>
                <a:cs typeface="Verdana"/>
              </a:rPr>
              <a:t>Linux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y Mac no es necesario estas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tools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(Rtools emula Linux con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Cygwin)  </a:t>
            </a:r>
            <a:endParaRPr lang="es-ES" sz="2000" dirty="0" smtClean="0">
              <a:solidFill>
                <a:srgbClr val="323299"/>
              </a:solidFill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  <a:buFont typeface="Arial" pitchFamily="34" charset="0"/>
              <a:buChar char="•"/>
            </a:pPr>
            <a:endParaRPr lang="es-ES" sz="2000" spc="-5" dirty="0">
              <a:solidFill>
                <a:srgbClr val="323299"/>
              </a:solidFill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sz="2000" spc="-5" dirty="0" err="1" smtClean="0">
                <a:solidFill>
                  <a:srgbClr val="323299"/>
                </a:solidFill>
                <a:latin typeface="+mj-lt"/>
                <a:cs typeface="Verdana"/>
              </a:rPr>
              <a:t>Instala</a:t>
            </a:r>
            <a:r>
              <a:rPr lang="es-ES" sz="2000" spc="-5" dirty="0" smtClean="0">
                <a:solidFill>
                  <a:srgbClr val="323299"/>
                </a:solidFill>
                <a:latin typeface="+mj-lt"/>
                <a:cs typeface="Verdana"/>
              </a:rPr>
              <a:t> las siguientes “</a:t>
            </a:r>
            <a:r>
              <a:rPr sz="2000" spc="-5" dirty="0" smtClean="0">
                <a:solidFill>
                  <a:srgbClr val="323299"/>
                </a:solidFill>
                <a:latin typeface="+mj-lt"/>
                <a:cs typeface="Verdana"/>
              </a:rPr>
              <a:t>tools</a:t>
            </a:r>
            <a:r>
              <a:rPr lang="es-ES" sz="2000" spc="-5" dirty="0" smtClean="0">
                <a:solidFill>
                  <a:srgbClr val="323299"/>
                </a:solidFill>
                <a:latin typeface="+mj-lt"/>
                <a:cs typeface="Verdana"/>
              </a:rPr>
              <a:t>"</a:t>
            </a:r>
            <a:endParaRPr sz="2000" dirty="0">
              <a:latin typeface="+mj-lt"/>
              <a:cs typeface="Verdana"/>
            </a:endParaRPr>
          </a:p>
          <a:p>
            <a:pPr>
              <a:spcBef>
                <a:spcPts val="30"/>
              </a:spcBef>
            </a:pPr>
            <a:endParaRPr sz="2000" dirty="0">
              <a:latin typeface="+mj-lt"/>
              <a:cs typeface="Times New Roman"/>
            </a:endParaRPr>
          </a:p>
          <a:p>
            <a:pPr marL="966469" indent="-160020">
              <a:buChar char="•"/>
              <a:tabLst>
                <a:tab pos="967105" algn="l"/>
              </a:tabLst>
            </a:pP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unas cuantas herramientas ejecutables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mediante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lineas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de</a:t>
            </a:r>
            <a:r>
              <a:rPr sz="2000" spc="2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comandos</a:t>
            </a:r>
            <a:endParaRPr sz="2000" dirty="0">
              <a:latin typeface="+mj-lt"/>
              <a:cs typeface="Verdana"/>
            </a:endParaRPr>
          </a:p>
          <a:p>
            <a:pPr>
              <a:spcBef>
                <a:spcPts val="10"/>
              </a:spcBef>
              <a:buClr>
                <a:srgbClr val="323299"/>
              </a:buClr>
              <a:buFont typeface="Verdana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966469" indent="-160020">
              <a:buChar char="•"/>
              <a:tabLst>
                <a:tab pos="967105" algn="l"/>
              </a:tabLst>
            </a:pP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Perl</a:t>
            </a:r>
            <a:endParaRPr sz="2000" dirty="0">
              <a:latin typeface="+mj-lt"/>
              <a:cs typeface="Verdana"/>
            </a:endParaRPr>
          </a:p>
          <a:p>
            <a:pPr>
              <a:buClr>
                <a:srgbClr val="323299"/>
              </a:buClr>
              <a:buFont typeface="Verdana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966469" indent="-160020">
              <a:buChar char="•"/>
              <a:tabLst>
                <a:tab pos="967105" algn="l"/>
              </a:tabLst>
            </a:pP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El compilador</a:t>
            </a:r>
            <a:r>
              <a:rPr sz="20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MinGW</a:t>
            </a:r>
            <a:endParaRPr sz="2000" dirty="0">
              <a:latin typeface="+mj-lt"/>
              <a:cs typeface="Verdana"/>
            </a:endParaRPr>
          </a:p>
          <a:p>
            <a:pPr>
              <a:buClr>
                <a:srgbClr val="323299"/>
              </a:buClr>
              <a:buFont typeface="Verdana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966469" indent="-160020">
              <a:buChar char="•"/>
              <a:tabLst>
                <a:tab pos="967105" algn="l"/>
              </a:tabLst>
            </a:pPr>
            <a:r>
              <a:rPr sz="2000" dirty="0" err="1">
                <a:solidFill>
                  <a:srgbClr val="323299"/>
                </a:solidFill>
                <a:latin typeface="+mj-lt"/>
                <a:cs typeface="Verdana"/>
              </a:rPr>
              <a:t>También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lang="es-ES" sz="2000" dirty="0" smtClean="0">
                <a:solidFill>
                  <a:srgbClr val="323299"/>
                </a:solidFill>
                <a:latin typeface="+mj-lt"/>
                <a:cs typeface="Verdana"/>
              </a:rPr>
              <a:t>es</a:t>
            </a:r>
            <a:r>
              <a:rPr sz="2000" spc="-80" dirty="0" smtClean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 err="1" smtClean="0">
                <a:solidFill>
                  <a:srgbClr val="323299"/>
                </a:solidFill>
                <a:latin typeface="+mj-lt"/>
                <a:cs typeface="Verdana"/>
              </a:rPr>
              <a:t>neceario</a:t>
            </a:r>
            <a:r>
              <a:rPr lang="es-ES" sz="2000" spc="-5" dirty="0" smtClean="0">
                <a:solidFill>
                  <a:srgbClr val="323299"/>
                </a:solidFill>
                <a:latin typeface="+mj-lt"/>
                <a:cs typeface="Verdana"/>
              </a:rPr>
              <a:t> para las </a:t>
            </a:r>
            <a:r>
              <a:rPr lang="es-ES" sz="2000" spc="-5" dirty="0" err="1" smtClean="0">
                <a:solidFill>
                  <a:srgbClr val="323299"/>
                </a:solidFill>
                <a:latin typeface="+mj-lt"/>
                <a:cs typeface="Verdana"/>
              </a:rPr>
              <a:t>vignettes</a:t>
            </a:r>
            <a:r>
              <a:rPr lang="es-ES" sz="2000" spc="-5" dirty="0" smtClean="0">
                <a:solidFill>
                  <a:srgbClr val="323299"/>
                </a:solidFill>
                <a:latin typeface="+mj-lt"/>
                <a:cs typeface="Verdana"/>
              </a:rPr>
              <a:t>:</a:t>
            </a:r>
            <a:endParaRPr sz="2000" dirty="0">
              <a:latin typeface="+mj-lt"/>
              <a:cs typeface="Verdana"/>
            </a:endParaRPr>
          </a:p>
          <a:p>
            <a:pPr marL="1158240" lvl="1" indent="-160020">
              <a:buChar char="•"/>
              <a:tabLst>
                <a:tab pos="1158875" algn="l"/>
              </a:tabLst>
            </a:pP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Microsoft’s </a:t>
            </a:r>
            <a:r>
              <a:rPr sz="2000" spc="-10" dirty="0">
                <a:solidFill>
                  <a:srgbClr val="323299"/>
                </a:solidFill>
                <a:latin typeface="+mj-lt"/>
                <a:cs typeface="Verdana"/>
              </a:rPr>
              <a:t>HTML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Help</a:t>
            </a:r>
            <a:r>
              <a:rPr sz="2000" spc="-40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Workshop</a:t>
            </a:r>
            <a:endParaRPr sz="2000" dirty="0">
              <a:latin typeface="+mj-lt"/>
              <a:cs typeface="Verdana"/>
            </a:endParaRPr>
          </a:p>
          <a:p>
            <a:pPr marL="1158240" lvl="1" indent="-160020">
              <a:buChar char="•"/>
              <a:tabLst>
                <a:tab pos="1158875" algn="l"/>
              </a:tabLst>
            </a:pP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MikTeX </a:t>
            </a:r>
            <a:r>
              <a:rPr sz="2000" dirty="0">
                <a:solidFill>
                  <a:srgbClr val="323299"/>
                </a:solidFill>
                <a:latin typeface="+mj-lt"/>
                <a:cs typeface="Verdana"/>
              </a:rPr>
              <a:t>o</a:t>
            </a:r>
            <a:r>
              <a:rPr sz="2000" spc="-65" dirty="0">
                <a:solidFill>
                  <a:srgbClr val="323299"/>
                </a:solidFill>
                <a:latin typeface="+mj-lt"/>
                <a:cs typeface="Verdana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+mj-lt"/>
                <a:cs typeface="Verdana"/>
              </a:rPr>
              <a:t>LaTeX</a:t>
            </a:r>
            <a:endParaRPr sz="20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9040" y="1445767"/>
            <a:ext cx="46863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p</a:t>
            </a: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l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o</a:t>
            </a: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8258" y="2644139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4076" y="60078"/>
                </a:lnTo>
                <a:lnTo>
                  <a:pt x="54292" y="53530"/>
                </a:lnTo>
                <a:lnTo>
                  <a:pt x="61364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5962" y="2371344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931" y="2405"/>
                </a:lnTo>
                <a:lnTo>
                  <a:pt x="9715" y="8953"/>
                </a:lnTo>
                <a:lnTo>
                  <a:pt x="2643" y="18645"/>
                </a:lnTo>
                <a:lnTo>
                  <a:pt x="0" y="30479"/>
                </a:lnTo>
                <a:lnTo>
                  <a:pt x="2643" y="43195"/>
                </a:lnTo>
                <a:lnTo>
                  <a:pt x="9715" y="53339"/>
                </a:lnTo>
                <a:lnTo>
                  <a:pt x="19931" y="60055"/>
                </a:lnTo>
                <a:lnTo>
                  <a:pt x="32003" y="62483"/>
                </a:lnTo>
                <a:lnTo>
                  <a:pt x="44719" y="60078"/>
                </a:lnTo>
                <a:lnTo>
                  <a:pt x="54863" y="53530"/>
                </a:lnTo>
                <a:lnTo>
                  <a:pt x="61579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8114" y="58262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4578" y="47625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931" y="2428"/>
                </a:lnTo>
                <a:lnTo>
                  <a:pt x="9715" y="9143"/>
                </a:lnTo>
                <a:lnTo>
                  <a:pt x="2643" y="19288"/>
                </a:lnTo>
                <a:lnTo>
                  <a:pt x="0" y="32003"/>
                </a:lnTo>
                <a:lnTo>
                  <a:pt x="2643" y="44076"/>
                </a:lnTo>
                <a:lnTo>
                  <a:pt x="9715" y="54292"/>
                </a:lnTo>
                <a:lnTo>
                  <a:pt x="19931" y="61364"/>
                </a:lnTo>
                <a:lnTo>
                  <a:pt x="32003" y="64007"/>
                </a:lnTo>
                <a:lnTo>
                  <a:pt x="44719" y="61364"/>
                </a:lnTo>
                <a:lnTo>
                  <a:pt x="54863" y="54292"/>
                </a:lnTo>
                <a:lnTo>
                  <a:pt x="61579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8530" y="272491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931"/>
                </a:lnTo>
                <a:lnTo>
                  <a:pt x="54863" y="9715"/>
                </a:lnTo>
                <a:lnTo>
                  <a:pt x="44719" y="2643"/>
                </a:lnTo>
                <a:lnTo>
                  <a:pt x="32003" y="0"/>
                </a:lnTo>
                <a:lnTo>
                  <a:pt x="19931" y="2643"/>
                </a:lnTo>
                <a:lnTo>
                  <a:pt x="9715" y="9715"/>
                </a:lnTo>
                <a:lnTo>
                  <a:pt x="2643" y="19931"/>
                </a:lnTo>
                <a:lnTo>
                  <a:pt x="0" y="32003"/>
                </a:lnTo>
                <a:lnTo>
                  <a:pt x="2643" y="44719"/>
                </a:lnTo>
                <a:lnTo>
                  <a:pt x="9715" y="54863"/>
                </a:lnTo>
                <a:lnTo>
                  <a:pt x="19931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7358" y="5216651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3" y="32003"/>
                </a:moveTo>
                <a:lnTo>
                  <a:pt x="60055" y="19931"/>
                </a:lnTo>
                <a:lnTo>
                  <a:pt x="53339" y="9715"/>
                </a:lnTo>
                <a:lnTo>
                  <a:pt x="43195" y="2643"/>
                </a:lnTo>
                <a:lnTo>
                  <a:pt x="30479" y="0"/>
                </a:lnTo>
                <a:lnTo>
                  <a:pt x="18645" y="2643"/>
                </a:lnTo>
                <a:lnTo>
                  <a:pt x="8953" y="9715"/>
                </a:lnTo>
                <a:lnTo>
                  <a:pt x="2405" y="19931"/>
                </a:lnTo>
                <a:lnTo>
                  <a:pt x="0" y="32003"/>
                </a:lnTo>
                <a:lnTo>
                  <a:pt x="2405" y="44719"/>
                </a:lnTo>
                <a:lnTo>
                  <a:pt x="8953" y="54863"/>
                </a:lnTo>
                <a:lnTo>
                  <a:pt x="18645" y="61579"/>
                </a:lnTo>
                <a:lnTo>
                  <a:pt x="30479" y="64007"/>
                </a:lnTo>
                <a:lnTo>
                  <a:pt x="43195" y="61579"/>
                </a:lnTo>
                <a:lnTo>
                  <a:pt x="53339" y="54863"/>
                </a:lnTo>
                <a:lnTo>
                  <a:pt x="60055" y="44719"/>
                </a:lnTo>
                <a:lnTo>
                  <a:pt x="62483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0826" y="465277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931"/>
                </a:lnTo>
                <a:lnTo>
                  <a:pt x="54863" y="9715"/>
                </a:lnTo>
                <a:lnTo>
                  <a:pt x="44719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6702" y="5426963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4076" y="60078"/>
                </a:lnTo>
                <a:lnTo>
                  <a:pt x="54292" y="53530"/>
                </a:lnTo>
                <a:lnTo>
                  <a:pt x="61364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5290" y="37170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1682" y="3771900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288" y="2405"/>
                </a:lnTo>
                <a:lnTo>
                  <a:pt x="9143" y="8953"/>
                </a:lnTo>
                <a:lnTo>
                  <a:pt x="2428" y="18645"/>
                </a:lnTo>
                <a:lnTo>
                  <a:pt x="0" y="30479"/>
                </a:lnTo>
                <a:lnTo>
                  <a:pt x="2428" y="43195"/>
                </a:lnTo>
                <a:lnTo>
                  <a:pt x="9143" y="53339"/>
                </a:lnTo>
                <a:lnTo>
                  <a:pt x="19288" y="60055"/>
                </a:lnTo>
                <a:lnTo>
                  <a:pt x="32003" y="62483"/>
                </a:lnTo>
                <a:lnTo>
                  <a:pt x="44719" y="60078"/>
                </a:lnTo>
                <a:lnTo>
                  <a:pt x="54863" y="53530"/>
                </a:lnTo>
                <a:lnTo>
                  <a:pt x="61579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6546" y="4035551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4076" y="60078"/>
                </a:lnTo>
                <a:lnTo>
                  <a:pt x="54292" y="53530"/>
                </a:lnTo>
                <a:lnTo>
                  <a:pt x="61364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5918" y="4599432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4076" y="60078"/>
                </a:lnTo>
                <a:lnTo>
                  <a:pt x="54292" y="53530"/>
                </a:lnTo>
                <a:lnTo>
                  <a:pt x="61364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8714" y="4626863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0479"/>
                </a:moveTo>
                <a:lnTo>
                  <a:pt x="61364" y="18645"/>
                </a:lnTo>
                <a:lnTo>
                  <a:pt x="54292" y="8953"/>
                </a:lnTo>
                <a:lnTo>
                  <a:pt x="44076" y="2405"/>
                </a:lnTo>
                <a:lnTo>
                  <a:pt x="32003" y="0"/>
                </a:lnTo>
                <a:lnTo>
                  <a:pt x="19288" y="2405"/>
                </a:lnTo>
                <a:lnTo>
                  <a:pt x="9143" y="8953"/>
                </a:lnTo>
                <a:lnTo>
                  <a:pt x="2428" y="18645"/>
                </a:lnTo>
                <a:lnTo>
                  <a:pt x="0" y="30479"/>
                </a:lnTo>
                <a:lnTo>
                  <a:pt x="2428" y="43195"/>
                </a:lnTo>
                <a:lnTo>
                  <a:pt x="9143" y="53339"/>
                </a:lnTo>
                <a:lnTo>
                  <a:pt x="19288" y="60055"/>
                </a:lnTo>
                <a:lnTo>
                  <a:pt x="32003" y="62483"/>
                </a:lnTo>
                <a:lnTo>
                  <a:pt x="44076" y="60055"/>
                </a:lnTo>
                <a:lnTo>
                  <a:pt x="54292" y="53339"/>
                </a:lnTo>
                <a:lnTo>
                  <a:pt x="61364" y="43195"/>
                </a:lnTo>
                <a:lnTo>
                  <a:pt x="64007" y="30479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4834" y="282549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9970" y="579881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579" y="19931"/>
                </a:lnTo>
                <a:lnTo>
                  <a:pt x="54863" y="9715"/>
                </a:lnTo>
                <a:lnTo>
                  <a:pt x="44719" y="2643"/>
                </a:lnTo>
                <a:lnTo>
                  <a:pt x="32003" y="0"/>
                </a:lnTo>
                <a:lnTo>
                  <a:pt x="19931" y="2643"/>
                </a:lnTo>
                <a:lnTo>
                  <a:pt x="9715" y="9715"/>
                </a:lnTo>
                <a:lnTo>
                  <a:pt x="2643" y="19931"/>
                </a:lnTo>
                <a:lnTo>
                  <a:pt x="0" y="32003"/>
                </a:lnTo>
                <a:lnTo>
                  <a:pt x="2643" y="44719"/>
                </a:lnTo>
                <a:lnTo>
                  <a:pt x="9715" y="54863"/>
                </a:lnTo>
                <a:lnTo>
                  <a:pt x="19931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7702" y="553516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931"/>
                </a:lnTo>
                <a:lnTo>
                  <a:pt x="54863" y="9715"/>
                </a:lnTo>
                <a:lnTo>
                  <a:pt x="44719" y="2643"/>
                </a:lnTo>
                <a:lnTo>
                  <a:pt x="32003" y="0"/>
                </a:lnTo>
                <a:lnTo>
                  <a:pt x="19931" y="2643"/>
                </a:lnTo>
                <a:lnTo>
                  <a:pt x="9715" y="9715"/>
                </a:lnTo>
                <a:lnTo>
                  <a:pt x="2643" y="19931"/>
                </a:lnTo>
                <a:lnTo>
                  <a:pt x="0" y="32003"/>
                </a:lnTo>
                <a:lnTo>
                  <a:pt x="2643" y="44719"/>
                </a:lnTo>
                <a:lnTo>
                  <a:pt x="9715" y="54863"/>
                </a:lnTo>
                <a:lnTo>
                  <a:pt x="19931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1894" y="542696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32003"/>
                </a:moveTo>
                <a:lnTo>
                  <a:pt x="60078" y="19288"/>
                </a:lnTo>
                <a:lnTo>
                  <a:pt x="53530" y="9143"/>
                </a:lnTo>
                <a:lnTo>
                  <a:pt x="43838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3838" y="60078"/>
                </a:lnTo>
                <a:lnTo>
                  <a:pt x="53530" y="53530"/>
                </a:lnTo>
                <a:lnTo>
                  <a:pt x="60078" y="43838"/>
                </a:lnTo>
                <a:lnTo>
                  <a:pt x="62483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7330" y="387095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7402" y="304342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0926" y="331622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931"/>
                </a:lnTo>
                <a:lnTo>
                  <a:pt x="54863" y="9715"/>
                </a:lnTo>
                <a:lnTo>
                  <a:pt x="44719" y="2643"/>
                </a:lnTo>
                <a:lnTo>
                  <a:pt x="32003" y="0"/>
                </a:lnTo>
                <a:lnTo>
                  <a:pt x="19931" y="2643"/>
                </a:lnTo>
                <a:lnTo>
                  <a:pt x="9715" y="9715"/>
                </a:lnTo>
                <a:lnTo>
                  <a:pt x="2643" y="19931"/>
                </a:lnTo>
                <a:lnTo>
                  <a:pt x="0" y="32003"/>
                </a:lnTo>
                <a:lnTo>
                  <a:pt x="2643" y="44719"/>
                </a:lnTo>
                <a:lnTo>
                  <a:pt x="9715" y="54863"/>
                </a:lnTo>
                <a:lnTo>
                  <a:pt x="19931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3978" y="425348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23350" y="443483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7046" y="48356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931" y="2428"/>
                </a:lnTo>
                <a:lnTo>
                  <a:pt x="9715" y="9143"/>
                </a:lnTo>
                <a:lnTo>
                  <a:pt x="2643" y="19288"/>
                </a:lnTo>
                <a:lnTo>
                  <a:pt x="0" y="32003"/>
                </a:lnTo>
                <a:lnTo>
                  <a:pt x="2643" y="44076"/>
                </a:lnTo>
                <a:lnTo>
                  <a:pt x="9715" y="54292"/>
                </a:lnTo>
                <a:lnTo>
                  <a:pt x="19931" y="61364"/>
                </a:lnTo>
                <a:lnTo>
                  <a:pt x="32003" y="64007"/>
                </a:lnTo>
                <a:lnTo>
                  <a:pt x="44719" y="61364"/>
                </a:lnTo>
                <a:lnTo>
                  <a:pt x="54863" y="54292"/>
                </a:lnTo>
                <a:lnTo>
                  <a:pt x="61579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5690" y="398068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5418" y="5026151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3" y="32003"/>
                </a:moveTo>
                <a:lnTo>
                  <a:pt x="60055" y="19288"/>
                </a:lnTo>
                <a:lnTo>
                  <a:pt x="53339" y="9143"/>
                </a:lnTo>
                <a:lnTo>
                  <a:pt x="43195" y="2428"/>
                </a:lnTo>
                <a:lnTo>
                  <a:pt x="30479" y="0"/>
                </a:lnTo>
                <a:lnTo>
                  <a:pt x="18645" y="2428"/>
                </a:lnTo>
                <a:lnTo>
                  <a:pt x="8953" y="9143"/>
                </a:lnTo>
                <a:lnTo>
                  <a:pt x="2405" y="19288"/>
                </a:lnTo>
                <a:lnTo>
                  <a:pt x="0" y="32003"/>
                </a:lnTo>
                <a:lnTo>
                  <a:pt x="2405" y="44719"/>
                </a:lnTo>
                <a:lnTo>
                  <a:pt x="8953" y="54863"/>
                </a:lnTo>
                <a:lnTo>
                  <a:pt x="18645" y="61579"/>
                </a:lnTo>
                <a:lnTo>
                  <a:pt x="30479" y="64007"/>
                </a:lnTo>
                <a:lnTo>
                  <a:pt x="43195" y="61579"/>
                </a:lnTo>
                <a:lnTo>
                  <a:pt x="53339" y="54863"/>
                </a:lnTo>
                <a:lnTo>
                  <a:pt x="60055" y="44719"/>
                </a:lnTo>
                <a:lnTo>
                  <a:pt x="62483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3494" y="4354067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0479"/>
                </a:moveTo>
                <a:lnTo>
                  <a:pt x="61579" y="18645"/>
                </a:lnTo>
                <a:lnTo>
                  <a:pt x="54863" y="8953"/>
                </a:lnTo>
                <a:lnTo>
                  <a:pt x="44719" y="2405"/>
                </a:lnTo>
                <a:lnTo>
                  <a:pt x="32003" y="0"/>
                </a:lnTo>
                <a:lnTo>
                  <a:pt x="19931" y="2405"/>
                </a:lnTo>
                <a:lnTo>
                  <a:pt x="9715" y="8953"/>
                </a:lnTo>
                <a:lnTo>
                  <a:pt x="2643" y="18645"/>
                </a:lnTo>
                <a:lnTo>
                  <a:pt x="0" y="30479"/>
                </a:lnTo>
                <a:lnTo>
                  <a:pt x="2643" y="43195"/>
                </a:lnTo>
                <a:lnTo>
                  <a:pt x="9715" y="53339"/>
                </a:lnTo>
                <a:lnTo>
                  <a:pt x="19931" y="60055"/>
                </a:lnTo>
                <a:lnTo>
                  <a:pt x="32003" y="62483"/>
                </a:lnTo>
                <a:lnTo>
                  <a:pt x="44719" y="60055"/>
                </a:lnTo>
                <a:lnTo>
                  <a:pt x="54863" y="53339"/>
                </a:lnTo>
                <a:lnTo>
                  <a:pt x="61579" y="43195"/>
                </a:lnTo>
                <a:lnTo>
                  <a:pt x="64007" y="30479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5974" y="5026151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3" y="32003"/>
                </a:moveTo>
                <a:lnTo>
                  <a:pt x="60055" y="19288"/>
                </a:lnTo>
                <a:lnTo>
                  <a:pt x="53339" y="9143"/>
                </a:lnTo>
                <a:lnTo>
                  <a:pt x="43195" y="2428"/>
                </a:lnTo>
                <a:lnTo>
                  <a:pt x="30479" y="0"/>
                </a:lnTo>
                <a:lnTo>
                  <a:pt x="18645" y="2428"/>
                </a:lnTo>
                <a:lnTo>
                  <a:pt x="8953" y="9143"/>
                </a:lnTo>
                <a:lnTo>
                  <a:pt x="2405" y="19288"/>
                </a:lnTo>
                <a:lnTo>
                  <a:pt x="0" y="32003"/>
                </a:lnTo>
                <a:lnTo>
                  <a:pt x="2405" y="44719"/>
                </a:lnTo>
                <a:lnTo>
                  <a:pt x="8953" y="54863"/>
                </a:lnTo>
                <a:lnTo>
                  <a:pt x="18645" y="61579"/>
                </a:lnTo>
                <a:lnTo>
                  <a:pt x="30479" y="64007"/>
                </a:lnTo>
                <a:lnTo>
                  <a:pt x="43195" y="61579"/>
                </a:lnTo>
                <a:lnTo>
                  <a:pt x="53339" y="54863"/>
                </a:lnTo>
                <a:lnTo>
                  <a:pt x="60055" y="44719"/>
                </a:lnTo>
                <a:lnTo>
                  <a:pt x="62483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4250" y="368960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931" y="2428"/>
                </a:lnTo>
                <a:lnTo>
                  <a:pt x="9715" y="9143"/>
                </a:lnTo>
                <a:lnTo>
                  <a:pt x="2643" y="19288"/>
                </a:lnTo>
                <a:lnTo>
                  <a:pt x="0" y="32003"/>
                </a:lnTo>
                <a:lnTo>
                  <a:pt x="2643" y="44076"/>
                </a:lnTo>
                <a:lnTo>
                  <a:pt x="9715" y="54292"/>
                </a:lnTo>
                <a:lnTo>
                  <a:pt x="19931" y="61364"/>
                </a:lnTo>
                <a:lnTo>
                  <a:pt x="32003" y="64007"/>
                </a:lnTo>
                <a:lnTo>
                  <a:pt x="44719" y="61364"/>
                </a:lnTo>
                <a:lnTo>
                  <a:pt x="54863" y="54292"/>
                </a:lnTo>
                <a:lnTo>
                  <a:pt x="61579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9970" y="4599432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4719" y="60078"/>
                </a:lnTo>
                <a:lnTo>
                  <a:pt x="54863" y="53530"/>
                </a:lnTo>
                <a:lnTo>
                  <a:pt x="61579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7402" y="50261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9542" y="5190744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0479"/>
                </a:moveTo>
                <a:lnTo>
                  <a:pt x="61579" y="18645"/>
                </a:lnTo>
                <a:lnTo>
                  <a:pt x="54863" y="8953"/>
                </a:lnTo>
                <a:lnTo>
                  <a:pt x="44719" y="2405"/>
                </a:lnTo>
                <a:lnTo>
                  <a:pt x="32003" y="0"/>
                </a:lnTo>
                <a:lnTo>
                  <a:pt x="19931" y="2405"/>
                </a:lnTo>
                <a:lnTo>
                  <a:pt x="9715" y="8953"/>
                </a:lnTo>
                <a:lnTo>
                  <a:pt x="2643" y="18645"/>
                </a:lnTo>
                <a:lnTo>
                  <a:pt x="0" y="30479"/>
                </a:lnTo>
                <a:lnTo>
                  <a:pt x="2643" y="43195"/>
                </a:lnTo>
                <a:lnTo>
                  <a:pt x="9715" y="53339"/>
                </a:lnTo>
                <a:lnTo>
                  <a:pt x="19931" y="60055"/>
                </a:lnTo>
                <a:lnTo>
                  <a:pt x="32003" y="62483"/>
                </a:lnTo>
                <a:lnTo>
                  <a:pt x="44719" y="60055"/>
                </a:lnTo>
                <a:lnTo>
                  <a:pt x="54863" y="53339"/>
                </a:lnTo>
                <a:lnTo>
                  <a:pt x="61579" y="43195"/>
                </a:lnTo>
                <a:lnTo>
                  <a:pt x="64007" y="30479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6918" y="50261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931" y="2428"/>
                </a:lnTo>
                <a:lnTo>
                  <a:pt x="9715" y="9143"/>
                </a:lnTo>
                <a:lnTo>
                  <a:pt x="2643" y="19288"/>
                </a:lnTo>
                <a:lnTo>
                  <a:pt x="0" y="32003"/>
                </a:lnTo>
                <a:lnTo>
                  <a:pt x="2643" y="44719"/>
                </a:lnTo>
                <a:lnTo>
                  <a:pt x="9715" y="54863"/>
                </a:lnTo>
                <a:lnTo>
                  <a:pt x="19931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9114" y="360730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2538" y="443483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931"/>
                </a:lnTo>
                <a:lnTo>
                  <a:pt x="54863" y="9715"/>
                </a:lnTo>
                <a:lnTo>
                  <a:pt x="44719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78030" y="5481827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4" h="62864">
                <a:moveTo>
                  <a:pt x="64007" y="30479"/>
                </a:moveTo>
                <a:lnTo>
                  <a:pt x="61579" y="18645"/>
                </a:lnTo>
                <a:lnTo>
                  <a:pt x="54863" y="8953"/>
                </a:lnTo>
                <a:lnTo>
                  <a:pt x="44719" y="2405"/>
                </a:lnTo>
                <a:lnTo>
                  <a:pt x="32003" y="0"/>
                </a:lnTo>
                <a:lnTo>
                  <a:pt x="19931" y="2405"/>
                </a:lnTo>
                <a:lnTo>
                  <a:pt x="9715" y="8953"/>
                </a:lnTo>
                <a:lnTo>
                  <a:pt x="2643" y="18645"/>
                </a:lnTo>
                <a:lnTo>
                  <a:pt x="0" y="30479"/>
                </a:lnTo>
                <a:lnTo>
                  <a:pt x="2643" y="43195"/>
                </a:lnTo>
                <a:lnTo>
                  <a:pt x="9715" y="53339"/>
                </a:lnTo>
                <a:lnTo>
                  <a:pt x="19931" y="60055"/>
                </a:lnTo>
                <a:lnTo>
                  <a:pt x="32003" y="62483"/>
                </a:lnTo>
                <a:lnTo>
                  <a:pt x="44719" y="60055"/>
                </a:lnTo>
                <a:lnTo>
                  <a:pt x="54863" y="53339"/>
                </a:lnTo>
                <a:lnTo>
                  <a:pt x="61579" y="43195"/>
                </a:lnTo>
                <a:lnTo>
                  <a:pt x="64007" y="30479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68714" y="5454395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0479"/>
                </a:moveTo>
                <a:lnTo>
                  <a:pt x="61364" y="18645"/>
                </a:lnTo>
                <a:lnTo>
                  <a:pt x="54292" y="8953"/>
                </a:lnTo>
                <a:lnTo>
                  <a:pt x="44076" y="2405"/>
                </a:lnTo>
                <a:lnTo>
                  <a:pt x="32003" y="0"/>
                </a:lnTo>
                <a:lnTo>
                  <a:pt x="19288" y="2405"/>
                </a:lnTo>
                <a:lnTo>
                  <a:pt x="9143" y="8953"/>
                </a:lnTo>
                <a:lnTo>
                  <a:pt x="2428" y="18645"/>
                </a:lnTo>
                <a:lnTo>
                  <a:pt x="0" y="30479"/>
                </a:lnTo>
                <a:lnTo>
                  <a:pt x="2428" y="43195"/>
                </a:lnTo>
                <a:lnTo>
                  <a:pt x="9143" y="53339"/>
                </a:lnTo>
                <a:lnTo>
                  <a:pt x="19288" y="60055"/>
                </a:lnTo>
                <a:lnTo>
                  <a:pt x="32003" y="62483"/>
                </a:lnTo>
                <a:lnTo>
                  <a:pt x="44076" y="60055"/>
                </a:lnTo>
                <a:lnTo>
                  <a:pt x="54292" y="53339"/>
                </a:lnTo>
                <a:lnTo>
                  <a:pt x="61364" y="43195"/>
                </a:lnTo>
                <a:lnTo>
                  <a:pt x="64007" y="30479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7886" y="5426963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4076" y="60078"/>
                </a:lnTo>
                <a:lnTo>
                  <a:pt x="54292" y="53530"/>
                </a:lnTo>
                <a:lnTo>
                  <a:pt x="61364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2822" y="582625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1410" y="4626863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0479"/>
                </a:moveTo>
                <a:lnTo>
                  <a:pt x="61364" y="18645"/>
                </a:lnTo>
                <a:lnTo>
                  <a:pt x="54292" y="8953"/>
                </a:lnTo>
                <a:lnTo>
                  <a:pt x="44076" y="2405"/>
                </a:lnTo>
                <a:lnTo>
                  <a:pt x="32003" y="0"/>
                </a:lnTo>
                <a:lnTo>
                  <a:pt x="19288" y="2405"/>
                </a:lnTo>
                <a:lnTo>
                  <a:pt x="9143" y="8953"/>
                </a:lnTo>
                <a:lnTo>
                  <a:pt x="2428" y="18645"/>
                </a:lnTo>
                <a:lnTo>
                  <a:pt x="0" y="30479"/>
                </a:lnTo>
                <a:lnTo>
                  <a:pt x="2428" y="43195"/>
                </a:lnTo>
                <a:lnTo>
                  <a:pt x="9143" y="53339"/>
                </a:lnTo>
                <a:lnTo>
                  <a:pt x="19288" y="60055"/>
                </a:lnTo>
                <a:lnTo>
                  <a:pt x="32003" y="62483"/>
                </a:lnTo>
                <a:lnTo>
                  <a:pt x="44076" y="60055"/>
                </a:lnTo>
                <a:lnTo>
                  <a:pt x="54292" y="53339"/>
                </a:lnTo>
                <a:lnTo>
                  <a:pt x="61364" y="43195"/>
                </a:lnTo>
                <a:lnTo>
                  <a:pt x="64007" y="30479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5718" y="298856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4106" y="55077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5090" y="567232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9614" y="465277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931"/>
                </a:lnTo>
                <a:lnTo>
                  <a:pt x="54863" y="9715"/>
                </a:lnTo>
                <a:lnTo>
                  <a:pt x="44719" y="2643"/>
                </a:lnTo>
                <a:lnTo>
                  <a:pt x="32003" y="0"/>
                </a:lnTo>
                <a:lnTo>
                  <a:pt x="19931" y="2643"/>
                </a:lnTo>
                <a:lnTo>
                  <a:pt x="9715" y="9715"/>
                </a:lnTo>
                <a:lnTo>
                  <a:pt x="2643" y="19931"/>
                </a:lnTo>
                <a:lnTo>
                  <a:pt x="0" y="32003"/>
                </a:lnTo>
                <a:lnTo>
                  <a:pt x="2643" y="44719"/>
                </a:lnTo>
                <a:lnTo>
                  <a:pt x="9715" y="54863"/>
                </a:lnTo>
                <a:lnTo>
                  <a:pt x="19931" y="61579"/>
                </a:lnTo>
                <a:lnTo>
                  <a:pt x="32003" y="64007"/>
                </a:lnTo>
                <a:lnTo>
                  <a:pt x="44719" y="61579"/>
                </a:lnTo>
                <a:lnTo>
                  <a:pt x="54863" y="54863"/>
                </a:lnTo>
                <a:lnTo>
                  <a:pt x="61579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0398" y="53721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931" y="2428"/>
                </a:lnTo>
                <a:lnTo>
                  <a:pt x="9715" y="9143"/>
                </a:lnTo>
                <a:lnTo>
                  <a:pt x="2643" y="19288"/>
                </a:lnTo>
                <a:lnTo>
                  <a:pt x="0" y="32003"/>
                </a:lnTo>
                <a:lnTo>
                  <a:pt x="2643" y="44076"/>
                </a:lnTo>
                <a:lnTo>
                  <a:pt x="9715" y="54292"/>
                </a:lnTo>
                <a:lnTo>
                  <a:pt x="19931" y="61364"/>
                </a:lnTo>
                <a:lnTo>
                  <a:pt x="32003" y="64007"/>
                </a:lnTo>
                <a:lnTo>
                  <a:pt x="44719" y="61364"/>
                </a:lnTo>
                <a:lnTo>
                  <a:pt x="54863" y="54292"/>
                </a:lnTo>
                <a:lnTo>
                  <a:pt x="61579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77630" y="363473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0826" y="454456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579" y="19288"/>
                </a:lnTo>
                <a:lnTo>
                  <a:pt x="54863" y="9143"/>
                </a:lnTo>
                <a:lnTo>
                  <a:pt x="44719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719" y="61364"/>
                </a:lnTo>
                <a:lnTo>
                  <a:pt x="54863" y="54292"/>
                </a:lnTo>
                <a:lnTo>
                  <a:pt x="61579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77858" y="41986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15218" y="5216651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3" y="32003"/>
                </a:moveTo>
                <a:lnTo>
                  <a:pt x="60078" y="19931"/>
                </a:lnTo>
                <a:lnTo>
                  <a:pt x="53530" y="9715"/>
                </a:lnTo>
                <a:lnTo>
                  <a:pt x="43838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3838" y="61579"/>
                </a:lnTo>
                <a:lnTo>
                  <a:pt x="53530" y="54863"/>
                </a:lnTo>
                <a:lnTo>
                  <a:pt x="60078" y="44719"/>
                </a:lnTo>
                <a:lnTo>
                  <a:pt x="62483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23478" y="3416808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3" y="32003"/>
                </a:moveTo>
                <a:lnTo>
                  <a:pt x="60055" y="19288"/>
                </a:lnTo>
                <a:lnTo>
                  <a:pt x="53339" y="9143"/>
                </a:lnTo>
                <a:lnTo>
                  <a:pt x="43195" y="2428"/>
                </a:lnTo>
                <a:lnTo>
                  <a:pt x="30479" y="0"/>
                </a:lnTo>
                <a:lnTo>
                  <a:pt x="18645" y="2428"/>
                </a:lnTo>
                <a:lnTo>
                  <a:pt x="8953" y="9143"/>
                </a:lnTo>
                <a:lnTo>
                  <a:pt x="2405" y="19288"/>
                </a:lnTo>
                <a:lnTo>
                  <a:pt x="0" y="32003"/>
                </a:lnTo>
                <a:lnTo>
                  <a:pt x="2405" y="44076"/>
                </a:lnTo>
                <a:lnTo>
                  <a:pt x="8953" y="54292"/>
                </a:lnTo>
                <a:lnTo>
                  <a:pt x="18645" y="61364"/>
                </a:lnTo>
                <a:lnTo>
                  <a:pt x="30479" y="64007"/>
                </a:lnTo>
                <a:lnTo>
                  <a:pt x="43195" y="61364"/>
                </a:lnTo>
                <a:lnTo>
                  <a:pt x="53339" y="54292"/>
                </a:lnTo>
                <a:lnTo>
                  <a:pt x="60055" y="44076"/>
                </a:lnTo>
                <a:lnTo>
                  <a:pt x="62483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1510" y="4863083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4076" y="60078"/>
                </a:lnTo>
                <a:lnTo>
                  <a:pt x="54292" y="53530"/>
                </a:lnTo>
                <a:lnTo>
                  <a:pt x="61364" y="43838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59342" y="478993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288"/>
                </a:lnTo>
                <a:lnTo>
                  <a:pt x="54292" y="9143"/>
                </a:lnTo>
                <a:lnTo>
                  <a:pt x="44076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4076"/>
                </a:lnTo>
                <a:lnTo>
                  <a:pt x="9143" y="54292"/>
                </a:lnTo>
                <a:lnTo>
                  <a:pt x="19288" y="61364"/>
                </a:lnTo>
                <a:lnTo>
                  <a:pt x="32003" y="64007"/>
                </a:lnTo>
                <a:lnTo>
                  <a:pt x="44076" y="61364"/>
                </a:lnTo>
                <a:lnTo>
                  <a:pt x="54292" y="54292"/>
                </a:lnTo>
                <a:lnTo>
                  <a:pt x="61364" y="44076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23350" y="527151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3"/>
                </a:moveTo>
                <a:lnTo>
                  <a:pt x="61364" y="19931"/>
                </a:lnTo>
                <a:lnTo>
                  <a:pt x="54292" y="9715"/>
                </a:lnTo>
                <a:lnTo>
                  <a:pt x="44076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4076" y="61579"/>
                </a:lnTo>
                <a:lnTo>
                  <a:pt x="54292" y="54863"/>
                </a:lnTo>
                <a:lnTo>
                  <a:pt x="61364" y="44719"/>
                </a:lnTo>
                <a:lnTo>
                  <a:pt x="64007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14990" y="5216651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3" y="32003"/>
                </a:moveTo>
                <a:lnTo>
                  <a:pt x="60078" y="19931"/>
                </a:lnTo>
                <a:lnTo>
                  <a:pt x="53530" y="9715"/>
                </a:lnTo>
                <a:lnTo>
                  <a:pt x="43838" y="2643"/>
                </a:lnTo>
                <a:lnTo>
                  <a:pt x="32003" y="0"/>
                </a:lnTo>
                <a:lnTo>
                  <a:pt x="19288" y="2643"/>
                </a:lnTo>
                <a:lnTo>
                  <a:pt x="9143" y="9715"/>
                </a:lnTo>
                <a:lnTo>
                  <a:pt x="2428" y="19931"/>
                </a:lnTo>
                <a:lnTo>
                  <a:pt x="0" y="32003"/>
                </a:lnTo>
                <a:lnTo>
                  <a:pt x="2428" y="44719"/>
                </a:lnTo>
                <a:lnTo>
                  <a:pt x="9143" y="54863"/>
                </a:lnTo>
                <a:lnTo>
                  <a:pt x="19288" y="61579"/>
                </a:lnTo>
                <a:lnTo>
                  <a:pt x="32003" y="64007"/>
                </a:lnTo>
                <a:lnTo>
                  <a:pt x="43838" y="61579"/>
                </a:lnTo>
                <a:lnTo>
                  <a:pt x="53530" y="54863"/>
                </a:lnTo>
                <a:lnTo>
                  <a:pt x="60078" y="44719"/>
                </a:lnTo>
                <a:lnTo>
                  <a:pt x="62483" y="32003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05190" y="5999988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847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05190" y="599998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31554" y="599998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50298" y="599998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69042" y="599998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6930" y="599998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14150" y="599998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42038" y="599998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951351" y="6190739"/>
            <a:ext cx="10668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38115" y="6190739"/>
            <a:ext cx="1892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0" dirty="0">
                <a:latin typeface="Arial"/>
                <a:cs typeface="Arial"/>
              </a:rPr>
              <a:t>2</a:t>
            </a:r>
            <a:r>
              <a:rPr sz="1150" spc="-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56904" y="6190739"/>
            <a:ext cx="18732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Arial"/>
                <a:cs typeface="Arial"/>
              </a:rPr>
              <a:t>4</a:t>
            </a:r>
            <a:r>
              <a:rPr sz="1150" spc="-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74169" y="6190739"/>
            <a:ext cx="1892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0" dirty="0">
                <a:latin typeface="Arial"/>
                <a:cs typeface="Arial"/>
              </a:rPr>
              <a:t>6</a:t>
            </a:r>
            <a:r>
              <a:rPr sz="1150" spc="-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02102" y="6190739"/>
            <a:ext cx="18923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0" dirty="0">
                <a:latin typeface="Arial"/>
                <a:cs typeface="Arial"/>
              </a:rPr>
              <a:t>8</a:t>
            </a:r>
            <a:r>
              <a:rPr sz="1150" spc="-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79743" y="6190739"/>
            <a:ext cx="26987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0" dirty="0">
                <a:latin typeface="Arial"/>
                <a:cs typeface="Arial"/>
              </a:rPr>
              <a:t>1</a:t>
            </a:r>
            <a:r>
              <a:rPr sz="1150" spc="-10" dirty="0">
                <a:latin typeface="Arial"/>
                <a:cs typeface="Arial"/>
              </a:rPr>
              <a:t>0</a:t>
            </a:r>
            <a:r>
              <a:rPr sz="1150" spc="-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07698" y="6190739"/>
            <a:ext cx="26987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Arial"/>
                <a:cs typeface="Arial"/>
              </a:rPr>
              <a:t>1</a:t>
            </a:r>
            <a:r>
              <a:rPr sz="1150" spc="0" dirty="0">
                <a:latin typeface="Arial"/>
                <a:cs typeface="Arial"/>
              </a:rPr>
              <a:t>2</a:t>
            </a:r>
            <a:r>
              <a:rPr sz="1150" spc="-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86318" y="2752344"/>
            <a:ext cx="0" cy="3211195"/>
          </a:xfrm>
          <a:custGeom>
            <a:avLst/>
            <a:gdLst/>
            <a:ahLst/>
            <a:cxnLst/>
            <a:rect l="l" t="t" r="r" b="b"/>
            <a:pathLst>
              <a:path h="3211195">
                <a:moveTo>
                  <a:pt x="0" y="3211067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04022" y="5963411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95" y="0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04022" y="5426963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95" y="0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04022" y="489051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95" y="0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04022" y="4354067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95" y="0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04022" y="38252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95" y="0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04022" y="3288791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95" y="0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04022" y="275234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295" y="0"/>
                </a:moveTo>
                <a:lnTo>
                  <a:pt x="0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574365" y="5851454"/>
            <a:ext cx="171450" cy="225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spc="10" dirty="0">
                <a:latin typeface="Arial"/>
                <a:cs typeface="Arial"/>
              </a:rPr>
              <a:t>0</a:t>
            </a:r>
            <a:r>
              <a:rPr sz="1150" spc="-3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74365" y="5314985"/>
            <a:ext cx="171450" cy="225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spc="10" dirty="0">
                <a:latin typeface="Arial"/>
                <a:cs typeface="Arial"/>
              </a:rPr>
              <a:t>0</a:t>
            </a:r>
            <a:r>
              <a:rPr sz="1150" spc="-3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74365" y="4778517"/>
            <a:ext cx="171450" cy="225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spc="10" dirty="0">
                <a:latin typeface="Arial"/>
                <a:cs typeface="Arial"/>
              </a:rPr>
              <a:t>0</a:t>
            </a:r>
            <a:r>
              <a:rPr sz="1150" spc="-3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74365" y="4242048"/>
            <a:ext cx="171450" cy="225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spc="10" dirty="0">
                <a:latin typeface="Arial"/>
                <a:cs typeface="Arial"/>
              </a:rPr>
              <a:t>0</a:t>
            </a:r>
            <a:r>
              <a:rPr sz="1150" spc="-3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74365" y="3714724"/>
            <a:ext cx="171450" cy="225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spc="10" dirty="0">
                <a:latin typeface="Arial"/>
                <a:cs typeface="Arial"/>
              </a:rPr>
              <a:t>0</a:t>
            </a:r>
            <a:r>
              <a:rPr sz="1150" spc="-3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574365" y="3178256"/>
            <a:ext cx="171450" cy="22415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spc="-5" dirty="0">
                <a:latin typeface="Arial"/>
                <a:cs typeface="Arial"/>
              </a:rPr>
              <a:t>1</a:t>
            </a:r>
            <a:r>
              <a:rPr sz="1150" spc="-3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574365" y="2641787"/>
            <a:ext cx="171450" cy="22415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spc="-5" dirty="0">
                <a:latin typeface="Arial"/>
                <a:cs typeface="Arial"/>
              </a:rPr>
              <a:t>1</a:t>
            </a:r>
            <a:r>
              <a:rPr sz="1150" spc="-3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886318" y="2261616"/>
            <a:ext cx="4257040" cy="3738879"/>
          </a:xfrm>
          <a:custGeom>
            <a:avLst/>
            <a:gdLst/>
            <a:ahLst/>
            <a:cxnLst/>
            <a:rect l="l" t="t" r="r" b="b"/>
            <a:pathLst>
              <a:path w="4257040" h="3738879">
                <a:moveTo>
                  <a:pt x="0" y="0"/>
                </a:moveTo>
                <a:lnTo>
                  <a:pt x="0" y="3738371"/>
                </a:lnTo>
                <a:lnTo>
                  <a:pt x="4256531" y="3738371"/>
                </a:lnTo>
                <a:lnTo>
                  <a:pt x="4256531" y="0"/>
                </a:lnTo>
                <a:lnTo>
                  <a:pt x="0" y="0"/>
                </a:lnTo>
                <a:close/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902070" y="6536687"/>
            <a:ext cx="22479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latin typeface="Arial"/>
                <a:cs typeface="Arial"/>
              </a:rPr>
              <a:t>A</a:t>
            </a:r>
            <a:r>
              <a:rPr sz="1150" spc="-60" dirty="0">
                <a:latin typeface="Arial"/>
                <a:cs typeface="Arial"/>
              </a:rPr>
              <a:t>l</a:t>
            </a:r>
            <a:r>
              <a:rPr sz="1150" spc="-5" dirty="0">
                <a:latin typeface="Arial"/>
                <a:cs typeface="Arial"/>
              </a:rPr>
              <a:t>k</a:t>
            </a:r>
            <a:endParaRPr sz="11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28418" y="4078071"/>
            <a:ext cx="171450" cy="98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150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886318" y="3962400"/>
            <a:ext cx="4257040" cy="1946275"/>
          </a:xfrm>
          <a:custGeom>
            <a:avLst/>
            <a:gdLst/>
            <a:ahLst/>
            <a:cxnLst/>
            <a:rect l="l" t="t" r="r" b="b"/>
            <a:pathLst>
              <a:path w="4257040" h="1946275">
                <a:moveTo>
                  <a:pt x="0" y="0"/>
                </a:moveTo>
                <a:lnTo>
                  <a:pt x="4256531" y="1946147"/>
                </a:lnTo>
              </a:path>
            </a:pathLst>
          </a:custGeom>
          <a:ln w="18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203566" y="2348483"/>
            <a:ext cx="89408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Arial"/>
                <a:cs typeface="Arial"/>
              </a:rPr>
              <a:t>y=0.73+-0.01Alk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196" y="1230883"/>
            <a:ext cx="46863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p</a:t>
            </a: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l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o</a:t>
            </a: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196" y="1709927"/>
            <a:ext cx="2484120" cy="57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E5E5E"/>
                </a:solidFill>
                <a:latin typeface="Courier New"/>
                <a:cs typeface="Courier New"/>
              </a:rPr>
              <a:t>&gt;</a:t>
            </a:r>
            <a:r>
              <a:rPr sz="1800" b="1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E5E5E"/>
                </a:solidFill>
                <a:latin typeface="Courier New"/>
                <a:cs typeface="Courier New"/>
              </a:rPr>
              <a:t>names(mod)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[1]</a:t>
            </a:r>
            <a:r>
              <a:rPr sz="18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"coefficients"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3660" y="1984247"/>
            <a:ext cx="207263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3630" algn="l"/>
              </a:tabLst>
            </a:pP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"v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"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“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gm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758" y="1984247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"d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196" y="2258567"/>
            <a:ext cx="6622415" cy="450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80865" algn="l"/>
              </a:tabLst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"fitted.values"</a:t>
            </a:r>
            <a:r>
              <a:rPr sz="18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"residuals"	"call"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lmMod.default &lt;-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function(x,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y,</a:t>
            </a:r>
            <a:r>
              <a:rPr sz="1600" spc="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2700" marR="4403725">
              <a:lnSpc>
                <a:spcPct val="100299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x &lt;- as.matrix(x)  y &lt;- as.numeric(y)  ans &lt;- lmEst(x,</a:t>
            </a:r>
            <a:r>
              <a:rPr sz="1600" spc="-2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y)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ans$fitted.values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&lt;- as.vector(x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%*% ans$coefficients)  ans$residuals &lt;- y -</a:t>
            </a:r>
            <a:r>
              <a:rPr sz="1600" spc="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ans$fitted.values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ans$call &lt;-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match.call()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ans$data &lt;- cbind(y,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x)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403732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class(ans)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&lt;-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"lmMod"  ans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9040" y="1735327"/>
            <a:ext cx="46863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p</a:t>
            </a: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l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o</a:t>
            </a: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2671" y="2209945"/>
          <a:ext cx="7961884" cy="904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5789"/>
                <a:gridCol w="1910843"/>
                <a:gridCol w="1455252"/>
              </a:tblGrid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b="1" spc="-9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names(mod)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  <a:tabLst>
                          <a:tab pos="2753360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"coefficients"	"vcov"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"sigma"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277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"df"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4959">
                <a:tc>
                  <a:txBody>
                    <a:bodyPr/>
                    <a:lstStyle/>
                    <a:p>
                      <a:pPr marL="22225">
                        <a:lnSpc>
                          <a:spcPts val="1864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[5]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"fitted.values"</a:t>
                      </a:r>
                      <a:r>
                        <a:rPr sz="1800" b="1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"residuals"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"call"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2775">
                        <a:lnSpc>
                          <a:spcPts val="18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"data"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49040" y="3369054"/>
            <a:ext cx="7599680" cy="3311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plot.lmMod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&lt;- function(x,</a:t>
            </a:r>
            <a:r>
              <a:rPr sz="1600" spc="-4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...)</a:t>
            </a:r>
            <a:endParaRPr sz="1600" dirty="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6540" marR="5381625">
              <a:lnSpc>
                <a:spcPts val="1930"/>
              </a:lnSpc>
              <a:spcBef>
                <a:spcPts val="55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data &lt;- x$data  coefs &lt;-</a:t>
            </a:r>
            <a:r>
              <a:rPr sz="1600" spc="-3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coef(x)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ts val="1855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lab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&lt;-</a:t>
            </a:r>
            <a:r>
              <a:rPr sz="1600" spc="-2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colnames(data)</a:t>
            </a:r>
            <a:endParaRPr sz="1600" dirty="0">
              <a:latin typeface="Courier New"/>
              <a:cs typeface="Courier New"/>
            </a:endParaRPr>
          </a:p>
          <a:p>
            <a:pPr marL="256540" marR="615950">
              <a:lnSpc>
                <a:spcPts val="1930"/>
              </a:lnSpc>
              <a:spcBef>
                <a:spcPts val="55"/>
              </a:spcBef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plot(data[,3],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data[,1],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xlab=lab[3], ylab=lab[1],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...) 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abline(coefs[1], coefs[2],</a:t>
            </a:r>
            <a:r>
              <a:rPr sz="1600" spc="5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lwd=2)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ts val="1855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ff &lt;- paste(lab[1],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"=",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round(coefs[1],2) ,</a:t>
            </a:r>
            <a:r>
              <a:rPr sz="1600" spc="9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"+",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s-ES" sz="1600" spc="-5" dirty="0" smtClean="0">
                <a:solidFill>
                  <a:srgbClr val="323299"/>
                </a:solidFill>
                <a:latin typeface="Courier New"/>
                <a:cs typeface="Courier New"/>
              </a:rPr>
              <a:t>              </a:t>
            </a:r>
            <a:r>
              <a:rPr sz="1600" spc="-5" dirty="0" smtClean="0">
                <a:solidFill>
                  <a:srgbClr val="323299"/>
                </a:solidFill>
                <a:latin typeface="Courier New"/>
                <a:cs typeface="Courier New"/>
              </a:rPr>
              <a:t>round(</a:t>
            </a:r>
            <a:r>
              <a:rPr sz="1600" spc="-5" dirty="0" err="1" smtClean="0">
                <a:solidFill>
                  <a:srgbClr val="323299"/>
                </a:solidFill>
                <a:latin typeface="Courier New"/>
                <a:cs typeface="Courier New"/>
              </a:rPr>
              <a:t>coefs</a:t>
            </a:r>
            <a:r>
              <a:rPr sz="1600" spc="-5" dirty="0" smtClean="0">
                <a:solidFill>
                  <a:srgbClr val="323299"/>
                </a:solidFill>
                <a:latin typeface="Courier New"/>
                <a:cs typeface="Courier New"/>
              </a:rPr>
              <a:t>[2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],2), lab[3],</a:t>
            </a:r>
            <a:r>
              <a:rPr sz="1600" spc="5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sep="")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legend("topright", ff, bty="n", </a:t>
            </a:r>
            <a:r>
              <a:rPr sz="1600" spc="-5" dirty="0" err="1">
                <a:solidFill>
                  <a:srgbClr val="323299"/>
                </a:solidFill>
                <a:latin typeface="Courier New"/>
                <a:cs typeface="Courier New"/>
              </a:rPr>
              <a:t>cex</a:t>
            </a: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=0.8</a:t>
            </a:r>
            <a:r>
              <a:rPr sz="1600" spc="-5" dirty="0" smtClean="0">
                <a:solidFill>
                  <a:srgbClr val="323299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Y </a:t>
            </a:r>
            <a:r>
              <a:rPr sz="1800" b="1" spc="-5" dirty="0">
                <a:latin typeface="Arial"/>
                <a:cs typeface="Arial"/>
              </a:rPr>
              <a:t>si mas </a:t>
            </a:r>
            <a:r>
              <a:rPr sz="1800" b="1" dirty="0">
                <a:latin typeface="Arial"/>
                <a:cs typeface="Arial"/>
              </a:rPr>
              <a:t>de </a:t>
            </a:r>
            <a:r>
              <a:rPr sz="1800" b="1" spc="-5" dirty="0">
                <a:latin typeface="Arial"/>
                <a:cs typeface="Arial"/>
              </a:rPr>
              <a:t>una variable? </a:t>
            </a:r>
            <a:r>
              <a:rPr sz="1800" b="1" dirty="0">
                <a:latin typeface="Arial"/>
                <a:cs typeface="Arial"/>
              </a:rPr>
              <a:t>Y </a:t>
            </a:r>
            <a:r>
              <a:rPr sz="1800" b="1" spc="-5" dirty="0">
                <a:latin typeface="Arial"/>
                <a:cs typeface="Arial"/>
              </a:rPr>
              <a:t>el </a:t>
            </a:r>
            <a:r>
              <a:rPr sz="1800" b="1" dirty="0">
                <a:latin typeface="Arial"/>
                <a:cs typeface="Arial"/>
              </a:rPr>
              <a:t>+ -? Y la </a:t>
            </a:r>
            <a:r>
              <a:rPr sz="1800" b="1" spc="-5" dirty="0">
                <a:latin typeface="Arial"/>
                <a:cs typeface="Arial"/>
              </a:rPr>
              <a:t>posición </a:t>
            </a:r>
            <a:r>
              <a:rPr sz="1800" b="1" dirty="0">
                <a:latin typeface="Arial"/>
                <a:cs typeface="Arial"/>
              </a:rPr>
              <a:t>de la </a:t>
            </a:r>
            <a:r>
              <a:rPr sz="1800" b="1" spc="-5" dirty="0">
                <a:latin typeface="Arial"/>
                <a:cs typeface="Arial"/>
              </a:rPr>
              <a:t>etiqueta?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300987"/>
            <a:ext cx="8189595" cy="33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5" dirty="0">
                <a:solidFill>
                  <a:srgbClr val="A50020"/>
                </a:solidFill>
                <a:latin typeface="Verdana"/>
                <a:cs typeface="Verdana"/>
              </a:rPr>
              <a:t>Clases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y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métodos</a:t>
            </a:r>
            <a:r>
              <a:rPr sz="1600" spc="-26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A50020"/>
                </a:solidFill>
                <a:latin typeface="Verdana"/>
                <a:cs typeface="Verdana"/>
              </a:rPr>
              <a:t>S4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72110" marR="5080">
              <a:lnSpc>
                <a:spcPts val="2260"/>
              </a:lnSpc>
              <a:spcBef>
                <a:spcPts val="925"/>
              </a:spcBef>
              <a:buChar char="•"/>
              <a:tabLst>
                <a:tab pos="531495" algn="l"/>
              </a:tabLst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La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implementación S4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de clases y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métodos </a:t>
            </a:r>
            <a:r>
              <a:rPr sz="2000" spc="5" dirty="0">
                <a:solidFill>
                  <a:srgbClr val="323299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pueden encontrar en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el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paquete “method” (e.g. via</a:t>
            </a:r>
            <a:r>
              <a:rPr sz="20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Courier New"/>
                <a:cs typeface="Courier New"/>
              </a:rPr>
              <a:t>library(methods)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23299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530860" indent="-158750">
              <a:lnSpc>
                <a:spcPct val="100000"/>
              </a:lnSpc>
              <a:buChar char="•"/>
              <a:tabLst>
                <a:tab pos="531495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Referencia: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tabLst>
                <a:tab pos="5885815" algn="l"/>
              </a:tabLst>
            </a:pPr>
            <a:r>
              <a:rPr sz="2000" i="1" spc="-5" dirty="0">
                <a:solidFill>
                  <a:srgbClr val="323299"/>
                </a:solidFill>
                <a:latin typeface="Arial"/>
                <a:cs typeface="Arial"/>
              </a:rPr>
              <a:t>Programming with </a:t>
            </a:r>
            <a:r>
              <a:rPr sz="2000" i="1" dirty="0">
                <a:solidFill>
                  <a:srgbClr val="323299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by J.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Chambers (1998),	the “green</a:t>
            </a:r>
            <a:r>
              <a:rPr sz="2000" spc="-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book”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530860" indent="-158750">
              <a:lnSpc>
                <a:spcPct val="100000"/>
              </a:lnSpc>
              <a:buChar char="•"/>
              <a:tabLst>
                <a:tab pos="531495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S4 classes/methods se utilizan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muy a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menudo en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Bioconductor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586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4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clases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9038468" cy="4190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400" spc="114" dirty="0" smtClean="0">
                <a:solidFill>
                  <a:srgbClr val="A50020"/>
                </a:solidFill>
                <a:latin typeface="+mj-lt"/>
                <a:cs typeface="Verdana"/>
              </a:rPr>
              <a:t>Ejercicio</a:t>
            </a: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 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83820" marR="508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Al resultado de la función ‘</a:t>
            </a:r>
            <a:r>
              <a:rPr lang="es-ES" sz="2400" dirty="0" err="1" smtClean="0">
                <a:latin typeface="+mj-lt"/>
                <a:cs typeface="Verdana"/>
              </a:rPr>
              <a:t>compareMean</a:t>
            </a:r>
            <a:r>
              <a:rPr lang="es-ES" sz="2400" dirty="0" smtClean="0">
                <a:latin typeface="+mj-lt"/>
                <a:cs typeface="Verdana"/>
              </a:rPr>
              <a:t>’ asígnale una clase y:</a:t>
            </a:r>
          </a:p>
          <a:p>
            <a:pPr marL="83820" marR="5080">
              <a:spcBef>
                <a:spcPts val="125"/>
              </a:spcBef>
            </a:pPr>
            <a:endParaRPr lang="es-ES" sz="2400" dirty="0" smtClean="0">
              <a:latin typeface="+mj-lt"/>
              <a:cs typeface="Verdana"/>
            </a:endParaRP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400" dirty="0" smtClean="0">
                <a:latin typeface="+mj-lt"/>
                <a:cs typeface="Verdana"/>
              </a:rPr>
              <a:t>Crea una función para el método ‘</a:t>
            </a:r>
            <a:r>
              <a:rPr lang="es-ES" sz="2400" dirty="0" err="1" smtClean="0">
                <a:latin typeface="+mj-lt"/>
                <a:cs typeface="Verdana"/>
              </a:rPr>
              <a:t>print</a:t>
            </a:r>
            <a:r>
              <a:rPr lang="es-ES" sz="2400" dirty="0" smtClean="0">
                <a:latin typeface="+mj-lt"/>
                <a:cs typeface="Verdana"/>
              </a:rPr>
              <a:t>’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400" dirty="0" smtClean="0">
                <a:latin typeface="+mj-lt"/>
                <a:cs typeface="Verdana"/>
              </a:rPr>
              <a:t>Crea una función para el método ‘</a:t>
            </a:r>
            <a:r>
              <a:rPr lang="es-ES" sz="2400" dirty="0" err="1" smtClean="0">
                <a:latin typeface="+mj-lt"/>
                <a:cs typeface="Verdana"/>
              </a:rPr>
              <a:t>summary</a:t>
            </a:r>
            <a:r>
              <a:rPr lang="es-ES" sz="2400" dirty="0" smtClean="0">
                <a:latin typeface="+mj-lt"/>
                <a:cs typeface="Verdana"/>
              </a:rPr>
              <a:t>’ (y su ‘</a:t>
            </a:r>
            <a:r>
              <a:rPr lang="es-ES" sz="2400" dirty="0" err="1" smtClean="0">
                <a:latin typeface="+mj-lt"/>
                <a:cs typeface="Verdana"/>
              </a:rPr>
              <a:t>print</a:t>
            </a:r>
            <a:r>
              <a:rPr lang="es-ES" sz="2400" dirty="0" smtClean="0">
                <a:latin typeface="+mj-lt"/>
                <a:cs typeface="Verdana"/>
              </a:rPr>
              <a:t>’)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r>
              <a:rPr lang="es-ES" sz="2400" dirty="0" smtClean="0">
                <a:latin typeface="+mj-lt"/>
                <a:cs typeface="Verdana"/>
              </a:rPr>
              <a:t>¿Se te ocurre alguna visualización gráfica?</a:t>
            </a:r>
          </a:p>
          <a:p>
            <a:pPr marL="541020" marR="5080" indent="-457200">
              <a:spcBef>
                <a:spcPts val="125"/>
              </a:spcBef>
              <a:buAutoNum type="arabicPeriod"/>
            </a:pPr>
            <a:endParaRPr lang="es-ES" sz="2400" dirty="0" smtClean="0">
              <a:latin typeface="+mj-lt"/>
              <a:cs typeface="Verdana"/>
            </a:endParaRPr>
          </a:p>
          <a:p>
            <a:pPr marL="541020" marR="5080" indent="-457200">
              <a:spcBef>
                <a:spcPts val="125"/>
              </a:spcBef>
              <a:buAutoNum type="arabicPeriod"/>
            </a:pPr>
            <a:endParaRPr lang="es-ES" sz="2400" dirty="0" smtClean="0">
              <a:latin typeface="+mj-lt"/>
              <a:cs typeface="Verdana"/>
            </a:endParaRPr>
          </a:p>
          <a:p>
            <a:pPr marL="541020" marR="5080" indent="-457200">
              <a:spcBef>
                <a:spcPts val="125"/>
              </a:spcBef>
            </a:pPr>
            <a:r>
              <a:rPr lang="es-ES" sz="2400" dirty="0" smtClean="0">
                <a:latin typeface="+mj-lt"/>
                <a:cs typeface="Verdana"/>
              </a:rPr>
              <a:t>NOTA: Antes debes pensar qué quieres mostrar</a:t>
            </a:r>
            <a:endParaRPr sz="2400" dirty="0"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9908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 err="1">
                <a:solidFill>
                  <a:srgbClr val="323299"/>
                </a:solidFill>
                <a:latin typeface="Verdana"/>
                <a:cs typeface="Verdana"/>
              </a:rPr>
              <a:t>Sesión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lang="es-ES" sz="1200" dirty="0" smtClean="0">
                <a:solidFill>
                  <a:srgbClr val="323299"/>
                </a:solidFill>
                <a:latin typeface="Verdana"/>
                <a:cs typeface="Verdana"/>
              </a:rPr>
              <a:t>2</a:t>
            </a:r>
            <a:r>
              <a:rPr sz="1200" dirty="0" smtClean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– </a:t>
            </a:r>
            <a:r>
              <a:rPr lang="es-ES" sz="1200" spc="-5" dirty="0" smtClean="0">
                <a:solidFill>
                  <a:srgbClr val="323299"/>
                </a:solidFill>
                <a:latin typeface="Verdana"/>
                <a:cs typeface="Verdana"/>
              </a:rPr>
              <a:t>Programación en R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7412" y="1662683"/>
            <a:ext cx="6354445" cy="362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4" dirty="0">
                <a:solidFill>
                  <a:srgbClr val="323299"/>
                </a:solidFill>
                <a:latin typeface="Verdana"/>
                <a:cs typeface="Verdana"/>
              </a:rPr>
              <a:t>Sesión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5</a:t>
            </a:r>
            <a:r>
              <a:rPr sz="18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323299"/>
                </a:solidFill>
                <a:latin typeface="Verdana"/>
                <a:cs typeface="Verdana"/>
              </a:rPr>
              <a:t>–</a:t>
            </a:r>
            <a:r>
              <a:rPr sz="18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323299"/>
                </a:solidFill>
                <a:latin typeface="Verdana"/>
                <a:cs typeface="Verdana"/>
              </a:rPr>
              <a:t>Creación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323299"/>
                </a:solidFill>
                <a:latin typeface="Verdana"/>
                <a:cs typeface="Verdana"/>
              </a:rPr>
              <a:t>de</a:t>
            </a:r>
            <a:r>
              <a:rPr sz="1800" spc="-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323299"/>
                </a:solidFill>
                <a:latin typeface="Verdana"/>
                <a:cs typeface="Verdana"/>
              </a:rPr>
              <a:t>librerías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3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8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600" spc="114" dirty="0">
                <a:solidFill>
                  <a:srgbClr val="7F7F7F"/>
                </a:solidFill>
                <a:latin typeface="Verdana"/>
                <a:cs typeface="Verdana"/>
              </a:rPr>
              <a:t>basado</a:t>
            </a:r>
            <a:r>
              <a:rPr sz="1600" spc="-1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7F7F7F"/>
                </a:solidFill>
                <a:latin typeface="Verdana"/>
                <a:cs typeface="Verdana"/>
              </a:rPr>
              <a:t>en</a:t>
            </a:r>
            <a:r>
              <a:rPr sz="1600" spc="-3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i="1" spc="120" dirty="0">
                <a:solidFill>
                  <a:srgbClr val="7F7F7F"/>
                </a:solidFill>
                <a:latin typeface="Verdana"/>
                <a:cs typeface="Verdana"/>
              </a:rPr>
              <a:t>Writting</a:t>
            </a:r>
            <a:r>
              <a:rPr sz="1600" i="1" spc="-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i="1" spc="135" dirty="0">
                <a:solidFill>
                  <a:srgbClr val="7F7F7F"/>
                </a:solidFill>
                <a:latin typeface="Verdana"/>
                <a:cs typeface="Verdana"/>
              </a:rPr>
              <a:t>R</a:t>
            </a:r>
            <a:r>
              <a:rPr sz="1600" i="1" spc="-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i="1" spc="105" dirty="0">
                <a:solidFill>
                  <a:srgbClr val="7F7F7F"/>
                </a:solidFill>
                <a:latin typeface="Verdana"/>
                <a:cs typeface="Verdana"/>
              </a:rPr>
              <a:t>Extensions</a:t>
            </a:r>
            <a:r>
              <a:rPr sz="1600" i="1" spc="-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i="1" spc="70" dirty="0">
                <a:solidFill>
                  <a:srgbClr val="7F7F7F"/>
                </a:solidFill>
                <a:latin typeface="Verdana"/>
                <a:cs typeface="Verdana"/>
              </a:rPr>
              <a:t>v2.5.0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03885" indent="-160020">
              <a:lnSpc>
                <a:spcPct val="100000"/>
              </a:lnSpc>
              <a:spcBef>
                <a:spcPts val="1095"/>
              </a:spcBef>
              <a:buChar char="•"/>
              <a:tabLst>
                <a:tab pos="60452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Cómo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crear un </a:t>
            </a: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paquete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400" spc="-8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  <a:p>
            <a:pPr marL="1325880" lvl="1" indent="-160020">
              <a:lnSpc>
                <a:spcPct val="100000"/>
              </a:lnSpc>
              <a:spcBef>
                <a:spcPts val="500"/>
              </a:spcBef>
              <a:buChar char="•"/>
              <a:tabLst>
                <a:tab pos="1326515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archivo</a:t>
            </a:r>
            <a:r>
              <a:rPr sz="1400" spc="-7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‘DESCRIPTION’</a:t>
            </a:r>
            <a:endParaRPr sz="1400">
              <a:latin typeface="Verdana"/>
              <a:cs typeface="Verdana"/>
            </a:endParaRPr>
          </a:p>
          <a:p>
            <a:pPr marL="1325880" lvl="1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1326515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archivo</a:t>
            </a:r>
            <a:r>
              <a:rPr sz="1400" spc="-9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‘INDEX’</a:t>
            </a:r>
            <a:endParaRPr sz="1400">
              <a:latin typeface="Verdana"/>
              <a:cs typeface="Verdana"/>
            </a:endParaRPr>
          </a:p>
          <a:p>
            <a:pPr marL="1325880" lvl="1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1326515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archivo</a:t>
            </a:r>
            <a:r>
              <a:rPr sz="1400" spc="-5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‘NAMESPACE’</a:t>
            </a:r>
            <a:endParaRPr sz="1400">
              <a:latin typeface="Verdana"/>
              <a:cs typeface="Verdana"/>
            </a:endParaRPr>
          </a:p>
          <a:p>
            <a:pPr marL="1325880" lvl="1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1326515" algn="l"/>
              </a:tabLst>
            </a:pP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Subdirectorios </a:t>
            </a: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de la</a:t>
            </a:r>
            <a:r>
              <a:rPr sz="1400" spc="-8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endParaRPr sz="1400">
              <a:latin typeface="Verdana"/>
              <a:cs typeface="Verdana"/>
            </a:endParaRPr>
          </a:p>
          <a:p>
            <a:pPr marL="1325880" lvl="1" indent="-160020">
              <a:lnSpc>
                <a:spcPct val="100000"/>
              </a:lnSpc>
              <a:spcBef>
                <a:spcPts val="500"/>
              </a:spcBef>
              <a:buChar char="•"/>
              <a:tabLst>
                <a:tab pos="1326515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Documentación</a:t>
            </a:r>
            <a:endParaRPr sz="1400">
              <a:latin typeface="Verdana"/>
              <a:cs typeface="Verdana"/>
            </a:endParaRPr>
          </a:p>
          <a:p>
            <a:pPr marL="1325880" lvl="1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1326515" algn="l"/>
              </a:tabLst>
            </a:pP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Vignette</a:t>
            </a:r>
            <a:endParaRPr sz="1400">
              <a:latin typeface="Verdana"/>
              <a:cs typeface="Verdana"/>
            </a:endParaRPr>
          </a:p>
          <a:p>
            <a:pPr marL="603885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60452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Chequeo de </a:t>
            </a:r>
            <a:r>
              <a:rPr sz="1400" spc="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400" spc="-6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endParaRPr sz="1400">
              <a:latin typeface="Verdana"/>
              <a:cs typeface="Verdana"/>
            </a:endParaRPr>
          </a:p>
          <a:p>
            <a:pPr marL="603885" indent="-160020">
              <a:lnSpc>
                <a:spcPct val="100000"/>
              </a:lnSpc>
              <a:spcBef>
                <a:spcPts val="490"/>
              </a:spcBef>
              <a:buChar char="•"/>
              <a:tabLst>
                <a:tab pos="60452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Creación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de </a:t>
            </a:r>
            <a:r>
              <a:rPr sz="1400" spc="5" dirty="0">
                <a:solidFill>
                  <a:srgbClr val="A50020"/>
                </a:solidFill>
                <a:latin typeface="Verdana"/>
                <a:cs typeface="Verdana"/>
              </a:rPr>
              <a:t>la</a:t>
            </a:r>
            <a:r>
              <a:rPr sz="1400" spc="-7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librería</a:t>
            </a:r>
            <a:endParaRPr sz="1400">
              <a:latin typeface="Verdana"/>
              <a:cs typeface="Verdana"/>
            </a:endParaRPr>
          </a:p>
          <a:p>
            <a:pPr marL="603885" indent="-160020">
              <a:lnSpc>
                <a:spcPct val="100000"/>
              </a:lnSpc>
              <a:spcBef>
                <a:spcPts val="500"/>
              </a:spcBef>
              <a:buChar char="•"/>
              <a:tabLst>
                <a:tab pos="604520" algn="l"/>
              </a:tabLst>
            </a:pPr>
            <a:r>
              <a:rPr sz="1400" spc="-5" dirty="0">
                <a:solidFill>
                  <a:srgbClr val="A50020"/>
                </a:solidFill>
                <a:latin typeface="Verdana"/>
                <a:cs typeface="Verdana"/>
              </a:rPr>
              <a:t>Envío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A50020"/>
                </a:solidFill>
                <a:latin typeface="Verdana"/>
                <a:cs typeface="Verdana"/>
              </a:rPr>
              <a:t>CRAN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9638" y="3922776"/>
            <a:ext cx="7339568" cy="2913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7014" y="4387595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306323" y="38099"/>
                </a:moveTo>
                <a:lnTo>
                  <a:pt x="304799" y="35051"/>
                </a:lnTo>
                <a:lnTo>
                  <a:pt x="300227" y="33527"/>
                </a:lnTo>
                <a:lnTo>
                  <a:pt x="4571" y="33527"/>
                </a:lnTo>
                <a:lnTo>
                  <a:pt x="0" y="35051"/>
                </a:lnTo>
                <a:lnTo>
                  <a:pt x="0" y="41147"/>
                </a:lnTo>
                <a:lnTo>
                  <a:pt x="4571" y="42671"/>
                </a:lnTo>
                <a:lnTo>
                  <a:pt x="300227" y="42671"/>
                </a:lnTo>
                <a:lnTo>
                  <a:pt x="304799" y="41147"/>
                </a:lnTo>
                <a:lnTo>
                  <a:pt x="306323" y="38099"/>
                </a:lnTo>
                <a:close/>
              </a:path>
              <a:path w="364489" h="76200">
                <a:moveTo>
                  <a:pt x="364235" y="38099"/>
                </a:moveTo>
                <a:lnTo>
                  <a:pt x="288035" y="0"/>
                </a:lnTo>
                <a:lnTo>
                  <a:pt x="288035" y="33527"/>
                </a:lnTo>
                <a:lnTo>
                  <a:pt x="300227" y="33527"/>
                </a:lnTo>
                <a:lnTo>
                  <a:pt x="304799" y="35051"/>
                </a:lnTo>
                <a:lnTo>
                  <a:pt x="306323" y="38099"/>
                </a:lnTo>
                <a:lnTo>
                  <a:pt x="306323" y="67055"/>
                </a:lnTo>
                <a:lnTo>
                  <a:pt x="364235" y="38099"/>
                </a:lnTo>
                <a:close/>
              </a:path>
              <a:path w="364489" h="76200">
                <a:moveTo>
                  <a:pt x="306323" y="67055"/>
                </a:moveTo>
                <a:lnTo>
                  <a:pt x="306323" y="38099"/>
                </a:lnTo>
                <a:lnTo>
                  <a:pt x="304799" y="41147"/>
                </a:lnTo>
                <a:lnTo>
                  <a:pt x="300227" y="42671"/>
                </a:lnTo>
                <a:lnTo>
                  <a:pt x="288035" y="42671"/>
                </a:lnTo>
                <a:lnTo>
                  <a:pt x="288035" y="76199"/>
                </a:lnTo>
                <a:lnTo>
                  <a:pt x="306323" y="670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7014" y="4244339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306323" y="38099"/>
                </a:moveTo>
                <a:lnTo>
                  <a:pt x="304799" y="35051"/>
                </a:lnTo>
                <a:lnTo>
                  <a:pt x="300227" y="33527"/>
                </a:lnTo>
                <a:lnTo>
                  <a:pt x="4571" y="33527"/>
                </a:lnTo>
                <a:lnTo>
                  <a:pt x="0" y="35051"/>
                </a:lnTo>
                <a:lnTo>
                  <a:pt x="0" y="41147"/>
                </a:lnTo>
                <a:lnTo>
                  <a:pt x="4571" y="42671"/>
                </a:lnTo>
                <a:lnTo>
                  <a:pt x="300227" y="42671"/>
                </a:lnTo>
                <a:lnTo>
                  <a:pt x="304799" y="41147"/>
                </a:lnTo>
                <a:lnTo>
                  <a:pt x="306323" y="38099"/>
                </a:lnTo>
                <a:close/>
              </a:path>
              <a:path w="364489" h="76200">
                <a:moveTo>
                  <a:pt x="364235" y="38099"/>
                </a:moveTo>
                <a:lnTo>
                  <a:pt x="288035" y="0"/>
                </a:lnTo>
                <a:lnTo>
                  <a:pt x="288035" y="33527"/>
                </a:lnTo>
                <a:lnTo>
                  <a:pt x="300227" y="33527"/>
                </a:lnTo>
                <a:lnTo>
                  <a:pt x="304799" y="35051"/>
                </a:lnTo>
                <a:lnTo>
                  <a:pt x="306323" y="38099"/>
                </a:lnTo>
                <a:lnTo>
                  <a:pt x="306323" y="67055"/>
                </a:lnTo>
                <a:lnTo>
                  <a:pt x="364235" y="38099"/>
                </a:lnTo>
                <a:close/>
              </a:path>
              <a:path w="364489" h="76200">
                <a:moveTo>
                  <a:pt x="306323" y="67055"/>
                </a:moveTo>
                <a:lnTo>
                  <a:pt x="306323" y="38099"/>
                </a:lnTo>
                <a:lnTo>
                  <a:pt x="304799" y="41147"/>
                </a:lnTo>
                <a:lnTo>
                  <a:pt x="300227" y="42671"/>
                </a:lnTo>
                <a:lnTo>
                  <a:pt x="288035" y="42671"/>
                </a:lnTo>
                <a:lnTo>
                  <a:pt x="288035" y="76199"/>
                </a:lnTo>
                <a:lnTo>
                  <a:pt x="306323" y="670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7014" y="6260591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306323" y="38099"/>
                </a:moveTo>
                <a:lnTo>
                  <a:pt x="304799" y="35051"/>
                </a:lnTo>
                <a:lnTo>
                  <a:pt x="300227" y="33527"/>
                </a:lnTo>
                <a:lnTo>
                  <a:pt x="4571" y="33527"/>
                </a:lnTo>
                <a:lnTo>
                  <a:pt x="0" y="35051"/>
                </a:lnTo>
                <a:lnTo>
                  <a:pt x="0" y="41147"/>
                </a:lnTo>
                <a:lnTo>
                  <a:pt x="4571" y="42671"/>
                </a:lnTo>
                <a:lnTo>
                  <a:pt x="300227" y="42671"/>
                </a:lnTo>
                <a:lnTo>
                  <a:pt x="304799" y="41147"/>
                </a:lnTo>
                <a:lnTo>
                  <a:pt x="306323" y="38099"/>
                </a:lnTo>
                <a:close/>
              </a:path>
              <a:path w="364489" h="76200">
                <a:moveTo>
                  <a:pt x="364235" y="38099"/>
                </a:moveTo>
                <a:lnTo>
                  <a:pt x="288035" y="0"/>
                </a:lnTo>
                <a:lnTo>
                  <a:pt x="288035" y="33527"/>
                </a:lnTo>
                <a:lnTo>
                  <a:pt x="300227" y="33527"/>
                </a:lnTo>
                <a:lnTo>
                  <a:pt x="304799" y="35051"/>
                </a:lnTo>
                <a:lnTo>
                  <a:pt x="306323" y="38099"/>
                </a:lnTo>
                <a:lnTo>
                  <a:pt x="306323" y="67055"/>
                </a:lnTo>
                <a:lnTo>
                  <a:pt x="364235" y="38099"/>
                </a:lnTo>
                <a:close/>
              </a:path>
              <a:path w="364489" h="76200">
                <a:moveTo>
                  <a:pt x="306323" y="67055"/>
                </a:moveTo>
                <a:lnTo>
                  <a:pt x="306323" y="38099"/>
                </a:lnTo>
                <a:lnTo>
                  <a:pt x="304799" y="41147"/>
                </a:lnTo>
                <a:lnTo>
                  <a:pt x="300227" y="42671"/>
                </a:lnTo>
                <a:lnTo>
                  <a:pt x="288035" y="42671"/>
                </a:lnTo>
                <a:lnTo>
                  <a:pt x="288035" y="76199"/>
                </a:lnTo>
                <a:lnTo>
                  <a:pt x="306323" y="670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7014" y="5900927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306323" y="38099"/>
                </a:moveTo>
                <a:lnTo>
                  <a:pt x="304799" y="33527"/>
                </a:lnTo>
                <a:lnTo>
                  <a:pt x="0" y="33527"/>
                </a:lnTo>
                <a:lnTo>
                  <a:pt x="0" y="41147"/>
                </a:lnTo>
                <a:lnTo>
                  <a:pt x="4571" y="42671"/>
                </a:lnTo>
                <a:lnTo>
                  <a:pt x="300227" y="42671"/>
                </a:lnTo>
                <a:lnTo>
                  <a:pt x="304799" y="41147"/>
                </a:lnTo>
                <a:lnTo>
                  <a:pt x="306323" y="38099"/>
                </a:lnTo>
                <a:close/>
              </a:path>
              <a:path w="364489" h="76200">
                <a:moveTo>
                  <a:pt x="364235" y="38099"/>
                </a:moveTo>
                <a:lnTo>
                  <a:pt x="288035" y="0"/>
                </a:lnTo>
                <a:lnTo>
                  <a:pt x="288035" y="33527"/>
                </a:lnTo>
                <a:lnTo>
                  <a:pt x="304799" y="33527"/>
                </a:lnTo>
                <a:lnTo>
                  <a:pt x="306323" y="38099"/>
                </a:lnTo>
                <a:lnTo>
                  <a:pt x="306323" y="67055"/>
                </a:lnTo>
                <a:lnTo>
                  <a:pt x="364235" y="38099"/>
                </a:lnTo>
                <a:close/>
              </a:path>
              <a:path w="364489" h="76200">
                <a:moveTo>
                  <a:pt x="306323" y="67055"/>
                </a:moveTo>
                <a:lnTo>
                  <a:pt x="306323" y="38099"/>
                </a:lnTo>
                <a:lnTo>
                  <a:pt x="304799" y="41147"/>
                </a:lnTo>
                <a:lnTo>
                  <a:pt x="300227" y="42671"/>
                </a:lnTo>
                <a:lnTo>
                  <a:pt x="288035" y="42671"/>
                </a:lnTo>
                <a:lnTo>
                  <a:pt x="288035" y="76199"/>
                </a:lnTo>
                <a:lnTo>
                  <a:pt x="306323" y="670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7014" y="4796027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306323" y="38099"/>
                </a:moveTo>
                <a:lnTo>
                  <a:pt x="304799" y="33527"/>
                </a:lnTo>
                <a:lnTo>
                  <a:pt x="0" y="33527"/>
                </a:lnTo>
                <a:lnTo>
                  <a:pt x="0" y="41147"/>
                </a:lnTo>
                <a:lnTo>
                  <a:pt x="4571" y="42671"/>
                </a:lnTo>
                <a:lnTo>
                  <a:pt x="300227" y="42671"/>
                </a:lnTo>
                <a:lnTo>
                  <a:pt x="304799" y="41147"/>
                </a:lnTo>
                <a:lnTo>
                  <a:pt x="306323" y="38099"/>
                </a:lnTo>
                <a:close/>
              </a:path>
              <a:path w="364489" h="76200">
                <a:moveTo>
                  <a:pt x="364235" y="38099"/>
                </a:moveTo>
                <a:lnTo>
                  <a:pt x="288035" y="0"/>
                </a:lnTo>
                <a:lnTo>
                  <a:pt x="288035" y="33527"/>
                </a:lnTo>
                <a:lnTo>
                  <a:pt x="304799" y="33527"/>
                </a:lnTo>
                <a:lnTo>
                  <a:pt x="306323" y="38099"/>
                </a:lnTo>
                <a:lnTo>
                  <a:pt x="306323" y="67055"/>
                </a:lnTo>
                <a:lnTo>
                  <a:pt x="364235" y="38099"/>
                </a:lnTo>
                <a:close/>
              </a:path>
              <a:path w="364489" h="76200">
                <a:moveTo>
                  <a:pt x="306323" y="67055"/>
                </a:moveTo>
                <a:lnTo>
                  <a:pt x="306323" y="38099"/>
                </a:lnTo>
                <a:lnTo>
                  <a:pt x="304799" y="41147"/>
                </a:lnTo>
                <a:lnTo>
                  <a:pt x="300227" y="42671"/>
                </a:lnTo>
                <a:lnTo>
                  <a:pt x="288035" y="42671"/>
                </a:lnTo>
                <a:lnTo>
                  <a:pt x="288035" y="76199"/>
                </a:lnTo>
                <a:lnTo>
                  <a:pt x="306323" y="670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7014" y="4963667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306323" y="38099"/>
                </a:moveTo>
                <a:lnTo>
                  <a:pt x="304799" y="35051"/>
                </a:lnTo>
                <a:lnTo>
                  <a:pt x="300227" y="33527"/>
                </a:lnTo>
                <a:lnTo>
                  <a:pt x="4571" y="33527"/>
                </a:lnTo>
                <a:lnTo>
                  <a:pt x="0" y="35051"/>
                </a:lnTo>
                <a:lnTo>
                  <a:pt x="0" y="41147"/>
                </a:lnTo>
                <a:lnTo>
                  <a:pt x="4571" y="42671"/>
                </a:lnTo>
                <a:lnTo>
                  <a:pt x="300227" y="42671"/>
                </a:lnTo>
                <a:lnTo>
                  <a:pt x="304799" y="41147"/>
                </a:lnTo>
                <a:lnTo>
                  <a:pt x="306323" y="38099"/>
                </a:lnTo>
                <a:close/>
              </a:path>
              <a:path w="364489" h="76200">
                <a:moveTo>
                  <a:pt x="364235" y="38099"/>
                </a:moveTo>
                <a:lnTo>
                  <a:pt x="288035" y="0"/>
                </a:lnTo>
                <a:lnTo>
                  <a:pt x="288035" y="33527"/>
                </a:lnTo>
                <a:lnTo>
                  <a:pt x="300227" y="33527"/>
                </a:lnTo>
                <a:lnTo>
                  <a:pt x="304799" y="35051"/>
                </a:lnTo>
                <a:lnTo>
                  <a:pt x="306323" y="38099"/>
                </a:lnTo>
                <a:lnTo>
                  <a:pt x="306323" y="67055"/>
                </a:lnTo>
                <a:lnTo>
                  <a:pt x="364235" y="38099"/>
                </a:lnTo>
                <a:close/>
              </a:path>
              <a:path w="364489" h="76200">
                <a:moveTo>
                  <a:pt x="306323" y="67055"/>
                </a:moveTo>
                <a:lnTo>
                  <a:pt x="306323" y="38099"/>
                </a:lnTo>
                <a:lnTo>
                  <a:pt x="304799" y="41147"/>
                </a:lnTo>
                <a:lnTo>
                  <a:pt x="300227" y="42671"/>
                </a:lnTo>
                <a:lnTo>
                  <a:pt x="288035" y="42671"/>
                </a:lnTo>
                <a:lnTo>
                  <a:pt x="288035" y="76199"/>
                </a:lnTo>
                <a:lnTo>
                  <a:pt x="306323" y="670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7014" y="5324855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306323" y="38099"/>
                </a:moveTo>
                <a:lnTo>
                  <a:pt x="304799" y="33527"/>
                </a:lnTo>
                <a:lnTo>
                  <a:pt x="300227" y="32003"/>
                </a:lnTo>
                <a:lnTo>
                  <a:pt x="4571" y="32003"/>
                </a:lnTo>
                <a:lnTo>
                  <a:pt x="0" y="33527"/>
                </a:lnTo>
                <a:lnTo>
                  <a:pt x="0" y="41147"/>
                </a:lnTo>
                <a:lnTo>
                  <a:pt x="4571" y="42671"/>
                </a:lnTo>
                <a:lnTo>
                  <a:pt x="300227" y="42671"/>
                </a:lnTo>
                <a:lnTo>
                  <a:pt x="304799" y="41147"/>
                </a:lnTo>
                <a:lnTo>
                  <a:pt x="306323" y="38099"/>
                </a:lnTo>
                <a:close/>
              </a:path>
              <a:path w="364489" h="76200">
                <a:moveTo>
                  <a:pt x="364235" y="38099"/>
                </a:moveTo>
                <a:lnTo>
                  <a:pt x="288035" y="0"/>
                </a:lnTo>
                <a:lnTo>
                  <a:pt x="288035" y="32003"/>
                </a:lnTo>
                <a:lnTo>
                  <a:pt x="300227" y="32003"/>
                </a:lnTo>
                <a:lnTo>
                  <a:pt x="304799" y="33527"/>
                </a:lnTo>
                <a:lnTo>
                  <a:pt x="306323" y="38099"/>
                </a:lnTo>
                <a:lnTo>
                  <a:pt x="306323" y="67055"/>
                </a:lnTo>
                <a:lnTo>
                  <a:pt x="364235" y="38099"/>
                </a:lnTo>
                <a:close/>
              </a:path>
              <a:path w="364489" h="76200">
                <a:moveTo>
                  <a:pt x="306323" y="67055"/>
                </a:moveTo>
                <a:lnTo>
                  <a:pt x="306323" y="38099"/>
                </a:lnTo>
                <a:lnTo>
                  <a:pt x="304799" y="41147"/>
                </a:lnTo>
                <a:lnTo>
                  <a:pt x="300227" y="42671"/>
                </a:lnTo>
                <a:lnTo>
                  <a:pt x="288035" y="42671"/>
                </a:lnTo>
                <a:lnTo>
                  <a:pt x="288035" y="76199"/>
                </a:lnTo>
                <a:lnTo>
                  <a:pt x="306323" y="670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9622" y="5407151"/>
            <a:ext cx="2519680" cy="431800"/>
          </a:xfrm>
          <a:custGeom>
            <a:avLst/>
            <a:gdLst/>
            <a:ahLst/>
            <a:cxnLst/>
            <a:rect l="l" t="t" r="r" b="b"/>
            <a:pathLst>
              <a:path w="2519679" h="431800">
                <a:moveTo>
                  <a:pt x="1260347" y="0"/>
                </a:moveTo>
                <a:lnTo>
                  <a:pt x="1183530" y="391"/>
                </a:lnTo>
                <a:lnTo>
                  <a:pt x="1107935" y="1550"/>
                </a:lnTo>
                <a:lnTo>
                  <a:pt x="1033694" y="3455"/>
                </a:lnTo>
                <a:lnTo>
                  <a:pt x="960939" y="6083"/>
                </a:lnTo>
                <a:lnTo>
                  <a:pt x="889801" y="9413"/>
                </a:lnTo>
                <a:lnTo>
                  <a:pt x="820411" y="13421"/>
                </a:lnTo>
                <a:lnTo>
                  <a:pt x="752902" y="18085"/>
                </a:lnTo>
                <a:lnTo>
                  <a:pt x="687404" y="23384"/>
                </a:lnTo>
                <a:lnTo>
                  <a:pt x="624049" y="29294"/>
                </a:lnTo>
                <a:lnTo>
                  <a:pt x="562969" y="35794"/>
                </a:lnTo>
                <a:lnTo>
                  <a:pt x="504295" y="42861"/>
                </a:lnTo>
                <a:lnTo>
                  <a:pt x="448158" y="50473"/>
                </a:lnTo>
                <a:lnTo>
                  <a:pt x="394690" y="58608"/>
                </a:lnTo>
                <a:lnTo>
                  <a:pt x="344022" y="67243"/>
                </a:lnTo>
                <a:lnTo>
                  <a:pt x="296287" y="76356"/>
                </a:lnTo>
                <a:lnTo>
                  <a:pt x="251615" y="85925"/>
                </a:lnTo>
                <a:lnTo>
                  <a:pt x="210137" y="95927"/>
                </a:lnTo>
                <a:lnTo>
                  <a:pt x="171986" y="106341"/>
                </a:lnTo>
                <a:lnTo>
                  <a:pt x="106188" y="128312"/>
                </a:lnTo>
                <a:lnTo>
                  <a:pt x="55273" y="151660"/>
                </a:lnTo>
                <a:lnTo>
                  <a:pt x="20292" y="176207"/>
                </a:lnTo>
                <a:lnTo>
                  <a:pt x="0" y="214883"/>
                </a:lnTo>
                <a:lnTo>
                  <a:pt x="2298" y="228157"/>
                </a:lnTo>
                <a:lnTo>
                  <a:pt x="35725" y="266554"/>
                </a:lnTo>
                <a:lnTo>
                  <a:pt x="78804" y="290749"/>
                </a:lnTo>
                <a:lnTo>
                  <a:pt x="137292" y="313617"/>
                </a:lnTo>
                <a:lnTo>
                  <a:pt x="210137" y="334983"/>
                </a:lnTo>
                <a:lnTo>
                  <a:pt x="251615" y="345049"/>
                </a:lnTo>
                <a:lnTo>
                  <a:pt x="296287" y="354673"/>
                </a:lnTo>
                <a:lnTo>
                  <a:pt x="344022" y="363835"/>
                </a:lnTo>
                <a:lnTo>
                  <a:pt x="394690" y="372513"/>
                </a:lnTo>
                <a:lnTo>
                  <a:pt x="448158" y="380684"/>
                </a:lnTo>
                <a:lnTo>
                  <a:pt x="504295" y="388327"/>
                </a:lnTo>
                <a:lnTo>
                  <a:pt x="562969" y="395419"/>
                </a:lnTo>
                <a:lnTo>
                  <a:pt x="624049" y="401940"/>
                </a:lnTo>
                <a:lnTo>
                  <a:pt x="687404" y="407868"/>
                </a:lnTo>
                <a:lnTo>
                  <a:pt x="752902" y="413179"/>
                </a:lnTo>
                <a:lnTo>
                  <a:pt x="820411" y="417854"/>
                </a:lnTo>
                <a:lnTo>
                  <a:pt x="889801" y="421869"/>
                </a:lnTo>
                <a:lnTo>
                  <a:pt x="960939" y="425203"/>
                </a:lnTo>
                <a:lnTo>
                  <a:pt x="1033694" y="427834"/>
                </a:lnTo>
                <a:lnTo>
                  <a:pt x="1107935" y="429740"/>
                </a:lnTo>
                <a:lnTo>
                  <a:pt x="1183530" y="430900"/>
                </a:lnTo>
                <a:lnTo>
                  <a:pt x="1260347" y="431291"/>
                </a:lnTo>
                <a:lnTo>
                  <a:pt x="1337002" y="430900"/>
                </a:lnTo>
                <a:lnTo>
                  <a:pt x="1412446" y="429740"/>
                </a:lnTo>
                <a:lnTo>
                  <a:pt x="1486548" y="427834"/>
                </a:lnTo>
                <a:lnTo>
                  <a:pt x="1559174" y="425203"/>
                </a:lnTo>
                <a:lnTo>
                  <a:pt x="1630195" y="421869"/>
                </a:lnTo>
                <a:lnTo>
                  <a:pt x="1699477" y="417854"/>
                </a:lnTo>
                <a:lnTo>
                  <a:pt x="1766889" y="413179"/>
                </a:lnTo>
                <a:lnTo>
                  <a:pt x="1832298" y="407868"/>
                </a:lnTo>
                <a:lnTo>
                  <a:pt x="1895573" y="401940"/>
                </a:lnTo>
                <a:lnTo>
                  <a:pt x="1956582" y="395419"/>
                </a:lnTo>
                <a:lnTo>
                  <a:pt x="2015193" y="388327"/>
                </a:lnTo>
                <a:lnTo>
                  <a:pt x="2071274" y="380684"/>
                </a:lnTo>
                <a:lnTo>
                  <a:pt x="2124693" y="372513"/>
                </a:lnTo>
                <a:lnTo>
                  <a:pt x="2175319" y="363835"/>
                </a:lnTo>
                <a:lnTo>
                  <a:pt x="2223018" y="354673"/>
                </a:lnTo>
                <a:lnTo>
                  <a:pt x="2267659" y="345049"/>
                </a:lnTo>
                <a:lnTo>
                  <a:pt x="2309111" y="334983"/>
                </a:lnTo>
                <a:lnTo>
                  <a:pt x="2347242" y="324499"/>
                </a:lnTo>
                <a:lnTo>
                  <a:pt x="2413010" y="302360"/>
                </a:lnTo>
                <a:lnTo>
                  <a:pt x="2463908" y="278807"/>
                </a:lnTo>
                <a:lnTo>
                  <a:pt x="2498881" y="254014"/>
                </a:lnTo>
                <a:lnTo>
                  <a:pt x="2519171" y="214883"/>
                </a:lnTo>
                <a:lnTo>
                  <a:pt x="2516873" y="201773"/>
                </a:lnTo>
                <a:lnTo>
                  <a:pt x="2483451" y="163795"/>
                </a:lnTo>
                <a:lnTo>
                  <a:pt x="2440383" y="139825"/>
                </a:lnTo>
                <a:lnTo>
                  <a:pt x="2381918" y="117143"/>
                </a:lnTo>
                <a:lnTo>
                  <a:pt x="2309111" y="95927"/>
                </a:lnTo>
                <a:lnTo>
                  <a:pt x="2267659" y="85925"/>
                </a:lnTo>
                <a:lnTo>
                  <a:pt x="2223018" y="76356"/>
                </a:lnTo>
                <a:lnTo>
                  <a:pt x="2175319" y="67243"/>
                </a:lnTo>
                <a:lnTo>
                  <a:pt x="2124693" y="58608"/>
                </a:lnTo>
                <a:lnTo>
                  <a:pt x="2071274" y="50473"/>
                </a:lnTo>
                <a:lnTo>
                  <a:pt x="2015193" y="42861"/>
                </a:lnTo>
                <a:lnTo>
                  <a:pt x="1956582" y="35794"/>
                </a:lnTo>
                <a:lnTo>
                  <a:pt x="1895573" y="29294"/>
                </a:lnTo>
                <a:lnTo>
                  <a:pt x="1832298" y="23384"/>
                </a:lnTo>
                <a:lnTo>
                  <a:pt x="1766889" y="18085"/>
                </a:lnTo>
                <a:lnTo>
                  <a:pt x="1699477" y="13421"/>
                </a:lnTo>
                <a:lnTo>
                  <a:pt x="1630195" y="9413"/>
                </a:lnTo>
                <a:lnTo>
                  <a:pt x="1559174" y="6083"/>
                </a:lnTo>
                <a:lnTo>
                  <a:pt x="1486548" y="3455"/>
                </a:lnTo>
                <a:lnTo>
                  <a:pt x="1412446" y="1550"/>
                </a:lnTo>
                <a:lnTo>
                  <a:pt x="1337002" y="391"/>
                </a:lnTo>
                <a:lnTo>
                  <a:pt x="1260347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3602" y="3489959"/>
            <a:ext cx="1732914" cy="940435"/>
          </a:xfrm>
          <a:custGeom>
            <a:avLst/>
            <a:gdLst/>
            <a:ahLst/>
            <a:cxnLst/>
            <a:rect l="l" t="t" r="r" b="b"/>
            <a:pathLst>
              <a:path w="1732914" h="940435">
                <a:moveTo>
                  <a:pt x="1667208" y="40859"/>
                </a:moveTo>
                <a:lnTo>
                  <a:pt x="1663091" y="32983"/>
                </a:lnTo>
                <a:lnTo>
                  <a:pt x="3047" y="931163"/>
                </a:lnTo>
                <a:lnTo>
                  <a:pt x="0" y="934211"/>
                </a:lnTo>
                <a:lnTo>
                  <a:pt x="0" y="937259"/>
                </a:lnTo>
                <a:lnTo>
                  <a:pt x="3047" y="940307"/>
                </a:lnTo>
                <a:lnTo>
                  <a:pt x="7619" y="940307"/>
                </a:lnTo>
                <a:lnTo>
                  <a:pt x="1667208" y="40859"/>
                </a:lnTo>
                <a:close/>
              </a:path>
              <a:path w="1732914" h="940435">
                <a:moveTo>
                  <a:pt x="1732787" y="0"/>
                </a:moveTo>
                <a:lnTo>
                  <a:pt x="1647443" y="3047"/>
                </a:lnTo>
                <a:lnTo>
                  <a:pt x="1663091" y="32983"/>
                </a:lnTo>
                <a:lnTo>
                  <a:pt x="1673351" y="27431"/>
                </a:lnTo>
                <a:lnTo>
                  <a:pt x="1677923" y="25907"/>
                </a:lnTo>
                <a:lnTo>
                  <a:pt x="1680971" y="28955"/>
                </a:lnTo>
                <a:lnTo>
                  <a:pt x="1680971" y="67188"/>
                </a:lnTo>
                <a:lnTo>
                  <a:pt x="1682495" y="70103"/>
                </a:lnTo>
                <a:lnTo>
                  <a:pt x="1732787" y="0"/>
                </a:lnTo>
                <a:close/>
              </a:path>
              <a:path w="1732914" h="940435">
                <a:moveTo>
                  <a:pt x="1680971" y="32003"/>
                </a:moveTo>
                <a:lnTo>
                  <a:pt x="1680971" y="28955"/>
                </a:lnTo>
                <a:lnTo>
                  <a:pt x="1677923" y="25907"/>
                </a:lnTo>
                <a:lnTo>
                  <a:pt x="1673351" y="27431"/>
                </a:lnTo>
                <a:lnTo>
                  <a:pt x="1663091" y="32983"/>
                </a:lnTo>
                <a:lnTo>
                  <a:pt x="1667208" y="40859"/>
                </a:lnTo>
                <a:lnTo>
                  <a:pt x="1677923" y="35051"/>
                </a:lnTo>
                <a:lnTo>
                  <a:pt x="1680971" y="32003"/>
                </a:lnTo>
                <a:close/>
              </a:path>
              <a:path w="1732914" h="940435">
                <a:moveTo>
                  <a:pt x="1680971" y="67188"/>
                </a:moveTo>
                <a:lnTo>
                  <a:pt x="1680971" y="32003"/>
                </a:lnTo>
                <a:lnTo>
                  <a:pt x="1677923" y="35051"/>
                </a:lnTo>
                <a:lnTo>
                  <a:pt x="1667208" y="40859"/>
                </a:lnTo>
                <a:lnTo>
                  <a:pt x="1680971" y="67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2632" y="1325371"/>
            <a:ext cx="8531225" cy="256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crear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A50020"/>
                </a:solidFill>
                <a:latin typeface="Verdana"/>
                <a:cs typeface="Verdana"/>
              </a:rPr>
              <a:t>un</a:t>
            </a:r>
            <a:r>
              <a:rPr sz="1600" spc="-4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paquete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5" dirty="0">
                <a:solidFill>
                  <a:srgbClr val="A5002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83820" marR="5080">
              <a:lnSpc>
                <a:spcPct val="100000"/>
              </a:lnSpc>
              <a:spcBef>
                <a:spcPts val="919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 paquete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 consiste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 subdirectorio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`DESCRIPTION’ y  los subdirectorios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‘R’,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‘data’,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‘demo’,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‘exec’, ‘inst’,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‘man’,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‘po’, ‘src’, y ‘tests’  (algunos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 los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cuales pueden</a:t>
            </a:r>
            <a:r>
              <a:rPr sz="1600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omitirse)</a:t>
            </a:r>
            <a:endParaRPr sz="1600">
              <a:latin typeface="Verdana"/>
              <a:cs typeface="Verdana"/>
            </a:endParaRPr>
          </a:p>
          <a:p>
            <a:pPr marL="83820" marR="61594">
              <a:lnSpc>
                <a:spcPct val="100200"/>
              </a:lnSpc>
              <a:spcBef>
                <a:spcPts val="5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subdirectorio del paquete también puede incluir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archivos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‘INDEX’,  ‘NAMESPACE’, ‘configure’, ‘cleanup’, y ‘COPYING’. Otros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como ‘README’,  ‘NEWS’ o ‘ChangeLog’ son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omitidos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por R pero pueden ser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muy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útiles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otros 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usuarios</a:t>
            </a:r>
            <a:endParaRPr sz="1600">
              <a:latin typeface="Verdana"/>
              <a:cs typeface="Verdana"/>
            </a:endParaRPr>
          </a:p>
          <a:p>
            <a:pPr marL="4025265">
              <a:lnSpc>
                <a:spcPts val="1580"/>
              </a:lnSpc>
            </a:pPr>
            <a:r>
              <a:rPr sz="1400" spc="-5" dirty="0">
                <a:solidFill>
                  <a:srgbClr val="7F7F7F"/>
                </a:solidFill>
                <a:latin typeface="Arial"/>
                <a:cs typeface="Arial"/>
              </a:rPr>
              <a:t>Versiones</a:t>
            </a:r>
            <a:r>
              <a:rPr sz="14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"/>
                <a:cs typeface="Arial"/>
              </a:rPr>
              <a:t>(estrategia)</a:t>
            </a:r>
            <a:endParaRPr sz="14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archivo</a:t>
            </a:r>
            <a:r>
              <a:rPr sz="16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‘DESCRIPTION’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9748" y="4669788"/>
            <a:ext cx="560705" cy="13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0">
              <a:lnSpc>
                <a:spcPct val="94500"/>
              </a:lnSpc>
            </a:pPr>
            <a:r>
              <a:rPr sz="1000" spc="-5" dirty="0">
                <a:latin typeface="Courier New"/>
                <a:cs typeface="Courier New"/>
              </a:rPr>
              <a:t>ols  lrm  psm  cph  bj  specs  robco</a:t>
            </a:r>
            <a:r>
              <a:rPr sz="1000" dirty="0">
                <a:latin typeface="Courier New"/>
                <a:cs typeface="Courier New"/>
              </a:rPr>
              <a:t>v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40"/>
              </a:lnSpc>
              <a:spcBef>
                <a:spcPts val="15"/>
              </a:spcBef>
            </a:pPr>
            <a:r>
              <a:rPr sz="1000" spc="-5" dirty="0">
                <a:latin typeface="Courier New"/>
                <a:cs typeface="Courier New"/>
              </a:rPr>
              <a:t>bootc</a:t>
            </a:r>
            <a:r>
              <a:rPr sz="1000" spc="10" dirty="0">
                <a:latin typeface="Courier New"/>
                <a:cs typeface="Courier New"/>
              </a:rPr>
              <a:t>o</a:t>
            </a:r>
            <a:r>
              <a:rPr sz="1000" dirty="0">
                <a:latin typeface="Courier New"/>
                <a:cs typeface="Courier New"/>
              </a:rPr>
              <a:t>v  </a:t>
            </a:r>
            <a:r>
              <a:rPr sz="1000" spc="-5" dirty="0">
                <a:latin typeface="Courier New"/>
                <a:cs typeface="Courier New"/>
              </a:rPr>
              <a:t>summa</a:t>
            </a:r>
            <a:r>
              <a:rPr sz="1000" spc="10" dirty="0">
                <a:latin typeface="Courier New"/>
                <a:cs typeface="Courier New"/>
              </a:rPr>
              <a:t>r</a:t>
            </a:r>
            <a:r>
              <a:rPr sz="1000" dirty="0">
                <a:latin typeface="Courier New"/>
                <a:cs typeface="Courier New"/>
              </a:rPr>
              <a:t>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5820" y="4661406"/>
            <a:ext cx="3841750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000" spc="-5" dirty="0">
                <a:latin typeface="Courier New"/>
                <a:cs typeface="Courier New"/>
              </a:rPr>
              <a:t>Ordinary least squares linear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model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latin typeface="Courier New"/>
                <a:cs typeface="Courier New"/>
              </a:rPr>
              <a:t>Binary and ordinal logistic regression model  Accelerated failure time parametric survival model  Cox proportional hazards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regression</a:t>
            </a:r>
            <a:endParaRPr sz="1000">
              <a:latin typeface="Courier New"/>
              <a:cs typeface="Courier New"/>
            </a:endParaRPr>
          </a:p>
          <a:p>
            <a:pPr marL="12700" marR="81280">
              <a:lnSpc>
                <a:spcPts val="1130"/>
              </a:lnSpc>
              <a:spcBef>
                <a:spcPts val="10"/>
              </a:spcBef>
            </a:pPr>
            <a:r>
              <a:rPr sz="1000" spc="-5" dirty="0">
                <a:latin typeface="Courier New"/>
                <a:cs typeface="Courier New"/>
              </a:rPr>
              <a:t>Buckley-James censored least squares linear model  Detailed specifications of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fit</a:t>
            </a:r>
            <a:endParaRPr sz="1000">
              <a:latin typeface="Courier New"/>
              <a:cs typeface="Courier New"/>
            </a:endParaRPr>
          </a:p>
          <a:p>
            <a:pPr marL="12700" marR="996315">
              <a:lnSpc>
                <a:spcPts val="1130"/>
              </a:lnSpc>
              <a:spcBef>
                <a:spcPts val="10"/>
              </a:spcBef>
            </a:pPr>
            <a:r>
              <a:rPr sz="1000" spc="-5" dirty="0">
                <a:latin typeface="Courier New"/>
                <a:cs typeface="Courier New"/>
              </a:rPr>
              <a:t>Robust covariance matrix estimates  Bootstrap covariance matrix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estimates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Courier New"/>
                <a:cs typeface="Courier New"/>
              </a:rPr>
              <a:t>Summary of effects </a:t>
            </a:r>
            <a:r>
              <a:rPr sz="1000" spc="5" dirty="0">
                <a:latin typeface="Courier New"/>
                <a:cs typeface="Courier New"/>
              </a:rPr>
              <a:t>of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predictors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9748" y="5956805"/>
            <a:ext cx="399415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000" spc="-5" dirty="0">
                <a:latin typeface="Courier New"/>
                <a:cs typeface="Courier New"/>
              </a:rPr>
              <a:t>plot.summary</a:t>
            </a:r>
            <a:endParaRPr sz="1000">
              <a:latin typeface="Courier New"/>
              <a:cs typeface="Courier New"/>
            </a:endParaRPr>
          </a:p>
          <a:p>
            <a:pPr marL="1004569" marR="385445" indent="-76200">
              <a:lnSpc>
                <a:spcPts val="1130"/>
              </a:lnSpc>
              <a:spcBef>
                <a:spcPts val="65"/>
              </a:spcBef>
            </a:pPr>
            <a:r>
              <a:rPr sz="1000" spc="-5" dirty="0">
                <a:latin typeface="Courier New"/>
                <a:cs typeface="Courier New"/>
              </a:rPr>
              <a:t>Plot continuously shaded confidence  bars </a:t>
            </a:r>
            <a:r>
              <a:rPr sz="1000" dirty="0">
                <a:latin typeface="Courier New"/>
                <a:cs typeface="Courier New"/>
              </a:rPr>
              <a:t>for </a:t>
            </a:r>
            <a:r>
              <a:rPr sz="1000" spc="-5" dirty="0">
                <a:latin typeface="Courier New"/>
                <a:cs typeface="Courier New"/>
              </a:rPr>
              <a:t>results of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summary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tabLst>
                <a:tab pos="928369" algn="l"/>
              </a:tabLst>
            </a:pPr>
            <a:r>
              <a:rPr sz="1000" spc="-5" dirty="0">
                <a:latin typeface="Courier New"/>
                <a:cs typeface="Courier New"/>
              </a:rPr>
              <a:t>anova	Wald tests of most meaningful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hypotheses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632" y="1325371"/>
            <a:ext cx="8651240" cy="330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crear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A50020"/>
                </a:solidFill>
                <a:latin typeface="Verdana"/>
                <a:cs typeface="Verdana"/>
              </a:rPr>
              <a:t>un</a:t>
            </a:r>
            <a:r>
              <a:rPr sz="1600" spc="-4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paquete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5" dirty="0">
                <a:solidFill>
                  <a:srgbClr val="A5002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83820" marR="200025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archivo ‘INDEX’ (opcional) contiene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línea para cada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objetos que  son suficientemente interesantes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paquete, junto 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su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nombre y su  descripción.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marR="223520" algn="just">
              <a:lnSpc>
                <a:spcPct val="100299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Normalmente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este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 no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crea y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información correspondiente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genera  automáticamente 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códigos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fuente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 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documentación cuando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instala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paquete o bien cuando se crea el</a:t>
            </a:r>
            <a:r>
              <a:rPr sz="1600" spc="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mismo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 vez de editar este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archivo, es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preferible poner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información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sobre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paquete  como un ‘overview’ y/o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una</a:t>
            </a:r>
            <a:r>
              <a:rPr sz="1600" spc="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323299"/>
                </a:solidFill>
                <a:latin typeface="Verdana"/>
                <a:cs typeface="Verdana"/>
              </a:rPr>
              <a:t>viñeta.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896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INDEX del paquete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Hmisc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587105" cy="522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Cómo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crear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A50020"/>
                </a:solidFill>
                <a:latin typeface="Verdana"/>
                <a:cs typeface="Verdana"/>
              </a:rPr>
              <a:t>un</a:t>
            </a:r>
            <a:r>
              <a:rPr sz="1600" spc="-4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paquete</a:t>
            </a:r>
            <a:r>
              <a:rPr sz="1600" spc="-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en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5" dirty="0">
                <a:solidFill>
                  <a:srgbClr val="A5002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83820" marR="5080">
              <a:lnSpc>
                <a:spcPct val="100200"/>
              </a:lnSpc>
              <a:spcBef>
                <a:spcPts val="919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El archivo ‘NAMESPACE’ (opcional) se usa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manejar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los nombres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 variables/funciones entre paquetes. Permite especificar qué variables/funciones en  el paquete deberían </a:t>
            </a:r>
            <a:r>
              <a:rPr sz="1600" i="1" spc="-5" dirty="0">
                <a:solidFill>
                  <a:srgbClr val="323299"/>
                </a:solidFill>
                <a:latin typeface="Verdana"/>
                <a:cs typeface="Verdana"/>
              </a:rPr>
              <a:t>exportarse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que las pudiera usar otro usuario, y cuales  deberían ser </a:t>
            </a:r>
            <a:r>
              <a:rPr sz="1600" i="1" dirty="0">
                <a:solidFill>
                  <a:srgbClr val="323299"/>
                </a:solidFill>
                <a:latin typeface="Verdana"/>
                <a:cs typeface="Verdana"/>
              </a:rPr>
              <a:t>importadas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 otros paquetes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(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ventaja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open</a:t>
            </a:r>
            <a:r>
              <a:rPr sz="1600" spc="105" dirty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source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Usar 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export(f, g)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exportar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en el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NAMESPACE (aquí f y</a:t>
            </a:r>
            <a:r>
              <a:rPr sz="1600" spc="10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g)</a:t>
            </a:r>
            <a:endParaRPr sz="1600">
              <a:latin typeface="Verdana"/>
              <a:cs typeface="Verdana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Si el paquete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tiene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muchas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funciones</a:t>
            </a:r>
            <a:r>
              <a:rPr sz="1600" spc="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exportPattern</a:t>
            </a:r>
            <a:endParaRPr sz="1600">
              <a:latin typeface="Verdana"/>
              <a:cs typeface="Verdana"/>
            </a:endParaRPr>
          </a:p>
          <a:p>
            <a:pPr marL="989330" lvl="1" indent="-182880">
              <a:lnSpc>
                <a:spcPct val="100000"/>
              </a:lnSpc>
              <a:spcBef>
                <a:spcPts val="200"/>
              </a:spcBef>
              <a:buClr>
                <a:srgbClr val="323299"/>
              </a:buClr>
              <a:buSzPct val="114285"/>
              <a:buChar char="•"/>
              <a:tabLst>
                <a:tab pos="989965" algn="l"/>
              </a:tabLst>
            </a:pPr>
            <a:r>
              <a:rPr sz="1400" spc="-5" dirty="0">
                <a:solidFill>
                  <a:srgbClr val="323232"/>
                </a:solidFill>
                <a:latin typeface="Verdana"/>
                <a:cs typeface="Verdana"/>
              </a:rPr>
              <a:t>exportPattern(“^[^\\.]”)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exporta todas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las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funciones que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no empiezan con</a:t>
            </a:r>
            <a:r>
              <a:rPr sz="1400" spc="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[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23299"/>
              </a:buClr>
              <a:buFont typeface="Verdana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83820" marR="334010">
              <a:lnSpc>
                <a:spcPct val="1006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Usar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import(pkg1, pkg2)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importar funciones 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paquete (aquí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pkg1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y  pkg2)</a:t>
            </a:r>
            <a:endParaRPr sz="1600">
              <a:latin typeface="Verdana"/>
              <a:cs typeface="Verdana"/>
            </a:endParaRPr>
          </a:p>
          <a:p>
            <a:pPr marL="989330" lvl="1" indent="-182880">
              <a:lnSpc>
                <a:spcPct val="100000"/>
              </a:lnSpc>
              <a:spcBef>
                <a:spcPts val="200"/>
              </a:spcBef>
              <a:buSzPct val="114285"/>
              <a:buChar char="•"/>
              <a:tabLst>
                <a:tab pos="98996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importFrom(pgk1, f,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g)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importar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funciones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f y g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paquete</a:t>
            </a:r>
            <a:r>
              <a:rPr sz="1400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pgk1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Mediante 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pgk1:::f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puede acceder a objetos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no</a:t>
            </a:r>
            <a:r>
              <a:rPr sz="1600" spc="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exportados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spcBef>
                <a:spcPts val="5"/>
              </a:spcBef>
              <a:buClr>
                <a:srgbClr val="323232"/>
              </a:buClr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Usar 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S3method(print, f)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para Registrar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métodos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S3 (aquí</a:t>
            </a:r>
            <a:r>
              <a:rPr sz="1600" spc="1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print.f)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66700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Cargar</a:t>
            </a:r>
            <a:r>
              <a:rPr sz="1600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“hooks”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  <a:tabLst>
                <a:tab pos="197294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useDynLib(pkg1)	registra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objeto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pkg1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para que </a:t>
            </a:r>
            <a:r>
              <a:rPr sz="1600" spc="-15" dirty="0">
                <a:solidFill>
                  <a:srgbClr val="323299"/>
                </a:solidFill>
                <a:latin typeface="Verdana"/>
                <a:cs typeface="Verdana"/>
              </a:rPr>
              <a:t>sea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cargado con</a:t>
            </a:r>
            <a:r>
              <a:rPr sz="1600" spc="1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library.dynam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2030" y="1949195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655"/>
                </a:lnTo>
              </a:path>
            </a:pathLst>
          </a:custGeom>
          <a:ln w="1015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7110" y="1954529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0667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7350" y="1949195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0" y="1057655"/>
                </a:lnTo>
              </a:path>
            </a:pathLst>
          </a:custGeom>
          <a:ln w="1270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232" y="3000755"/>
            <a:ext cx="5724525" cy="0"/>
          </a:xfrm>
          <a:custGeom>
            <a:avLst/>
            <a:gdLst/>
            <a:ahLst/>
            <a:cxnLst/>
            <a:rect l="l" t="t" r="r" b="b"/>
            <a:pathLst>
              <a:path w="5724525">
                <a:moveTo>
                  <a:pt x="0" y="0"/>
                </a:moveTo>
                <a:lnTo>
                  <a:pt x="5724137" y="0"/>
                </a:lnTo>
              </a:path>
            </a:pathLst>
          </a:custGeom>
          <a:ln w="1219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6319" y="1972055"/>
            <a:ext cx="0" cy="1012190"/>
          </a:xfrm>
          <a:custGeom>
            <a:avLst/>
            <a:gdLst/>
            <a:ahLst/>
            <a:cxnLst/>
            <a:rect l="l" t="t" r="r" b="b"/>
            <a:pathLst>
              <a:path h="1012189">
                <a:moveTo>
                  <a:pt x="0" y="0"/>
                </a:moveTo>
                <a:lnTo>
                  <a:pt x="0" y="1011935"/>
                </a:lnTo>
              </a:path>
            </a:pathLst>
          </a:custGeom>
          <a:ln w="3301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830" y="1988819"/>
            <a:ext cx="5632450" cy="0"/>
          </a:xfrm>
          <a:custGeom>
            <a:avLst/>
            <a:gdLst/>
            <a:ahLst/>
            <a:cxnLst/>
            <a:rect l="l" t="t" r="r" b="b"/>
            <a:pathLst>
              <a:path w="5632450">
                <a:moveTo>
                  <a:pt x="0" y="0"/>
                </a:moveTo>
                <a:lnTo>
                  <a:pt x="5632449" y="0"/>
                </a:lnTo>
              </a:path>
            </a:pathLst>
          </a:custGeom>
          <a:ln w="33527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3059" y="1972055"/>
            <a:ext cx="0" cy="1012190"/>
          </a:xfrm>
          <a:custGeom>
            <a:avLst/>
            <a:gdLst/>
            <a:ahLst/>
            <a:cxnLst/>
            <a:rect l="l" t="t" r="r" b="b"/>
            <a:pathLst>
              <a:path h="1012189">
                <a:moveTo>
                  <a:pt x="0" y="0"/>
                </a:moveTo>
                <a:lnTo>
                  <a:pt x="0" y="1011935"/>
                </a:lnTo>
              </a:path>
            </a:pathLst>
          </a:custGeom>
          <a:ln w="3556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952" y="2966466"/>
            <a:ext cx="5633085" cy="0"/>
          </a:xfrm>
          <a:custGeom>
            <a:avLst/>
            <a:gdLst/>
            <a:ahLst/>
            <a:cxnLst/>
            <a:rect l="l" t="t" r="r" b="b"/>
            <a:pathLst>
              <a:path w="5633084">
                <a:moveTo>
                  <a:pt x="0" y="0"/>
                </a:moveTo>
                <a:lnTo>
                  <a:pt x="5632697" y="0"/>
                </a:lnTo>
              </a:path>
            </a:pathLst>
          </a:custGeom>
          <a:ln w="3505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4889" y="2028950"/>
            <a:ext cx="5689600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x &lt;-</a:t>
            </a:r>
            <a:r>
              <a:rPr sz="1400" spc="-10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0650">
              <a:lnSpc>
                <a:spcPts val="1675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f 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function(y)</a:t>
            </a:r>
            <a:r>
              <a:rPr sz="1400" spc="-9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c(x,y)</a:t>
            </a:r>
            <a:endParaRPr sz="1400">
              <a:latin typeface="Courier New"/>
              <a:cs typeface="Courier New"/>
            </a:endParaRPr>
          </a:p>
          <a:p>
            <a:pPr marL="120650" marR="133985">
              <a:lnSpc>
                <a:spcPts val="1680"/>
              </a:lnSpc>
              <a:spcBef>
                <a:spcPts val="50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foo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function(x) .Call(“pgk1",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x,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PACKAGE=“pgk1")  print.foo &lt;- function(x, ...) cat("&lt;a</a:t>
            </a:r>
            <a:r>
              <a:rPr sz="1400" spc="-5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foo&gt;\n")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5169" y="1977389"/>
            <a:ext cx="2520315" cy="788035"/>
          </a:xfrm>
          <a:prstGeom prst="rect">
            <a:avLst/>
          </a:prstGeom>
          <a:ln w="57150">
            <a:solidFill>
              <a:srgbClr val="00007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2075" marR="233045">
              <a:lnSpc>
                <a:spcPct val="99600"/>
              </a:lnSpc>
              <a:spcBef>
                <a:spcPts val="185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useDynLib(foo)  export(f, foo)  S3method(print,</a:t>
            </a:r>
            <a:r>
              <a:rPr sz="1400" spc="-7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foo)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6669" y="4475988"/>
            <a:ext cx="3561079" cy="0"/>
          </a:xfrm>
          <a:custGeom>
            <a:avLst/>
            <a:gdLst/>
            <a:ahLst/>
            <a:cxnLst/>
            <a:rect l="l" t="t" r="r" b="b"/>
            <a:pathLst>
              <a:path w="3561079">
                <a:moveTo>
                  <a:pt x="0" y="0"/>
                </a:moveTo>
                <a:lnTo>
                  <a:pt x="3561079" y="0"/>
                </a:lnTo>
              </a:path>
            </a:pathLst>
          </a:custGeom>
          <a:ln w="1219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3465" y="4469891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1143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6792" y="5308853"/>
            <a:ext cx="3561715" cy="0"/>
          </a:xfrm>
          <a:custGeom>
            <a:avLst/>
            <a:gdLst/>
            <a:ahLst/>
            <a:cxnLst/>
            <a:rect l="l" t="t" r="r" b="b"/>
            <a:pathLst>
              <a:path w="3561715">
                <a:moveTo>
                  <a:pt x="0" y="0"/>
                </a:moveTo>
                <a:lnTo>
                  <a:pt x="3561581" y="0"/>
                </a:lnTo>
              </a:path>
            </a:pathLst>
          </a:custGeom>
          <a:ln w="10667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2389" y="4510277"/>
            <a:ext cx="3469640" cy="0"/>
          </a:xfrm>
          <a:custGeom>
            <a:avLst/>
            <a:gdLst/>
            <a:ahLst/>
            <a:cxnLst/>
            <a:rect l="l" t="t" r="r" b="b"/>
            <a:pathLst>
              <a:path w="3469640">
                <a:moveTo>
                  <a:pt x="0" y="0"/>
                </a:moveTo>
                <a:lnTo>
                  <a:pt x="3469640" y="0"/>
                </a:lnTo>
              </a:path>
            </a:pathLst>
          </a:custGeom>
          <a:ln w="3505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175" y="4492751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575"/>
                </a:lnTo>
              </a:path>
            </a:pathLst>
          </a:custGeom>
          <a:ln w="34289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2512" y="5274563"/>
            <a:ext cx="3470275" cy="0"/>
          </a:xfrm>
          <a:custGeom>
            <a:avLst/>
            <a:gdLst/>
            <a:ahLst/>
            <a:cxnLst/>
            <a:rect l="l" t="t" r="r" b="b"/>
            <a:pathLst>
              <a:path w="3470275">
                <a:moveTo>
                  <a:pt x="0" y="0"/>
                </a:moveTo>
                <a:lnTo>
                  <a:pt x="3470141" y="0"/>
                </a:lnTo>
              </a:path>
            </a:pathLst>
          </a:custGeom>
          <a:ln w="33527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83969" y="4498847"/>
          <a:ext cx="3016558" cy="787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003"/>
                <a:gridCol w="320083"/>
                <a:gridCol w="2415472"/>
              </a:tblGrid>
              <a:tr h="293391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8420">
                      <a:solidFill>
                        <a:srgbClr val="0000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function(...)</a:t>
                      </a:r>
                      <a:r>
                        <a:rPr sz="1400" spc="-8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sum(...)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335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8420">
                      <a:solidFill>
                        <a:srgbClr val="0000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function(y) f(c(y,</a:t>
                      </a:r>
                      <a:r>
                        <a:rPr sz="1400" spc="-8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7))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0394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8420">
                      <a:solidFill>
                        <a:srgbClr val="00007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function(y)</a:t>
                      </a:r>
                      <a:r>
                        <a:rPr sz="1400" spc="-8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23299"/>
                          </a:solidFill>
                          <a:latin typeface="Courier New"/>
                          <a:cs typeface="Courier New"/>
                        </a:rPr>
                        <a:t>y+9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2632" y="1325371"/>
            <a:ext cx="5100955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Ejemplo</a:t>
            </a:r>
            <a:r>
              <a:rPr sz="1600" spc="-9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NAMESPACE</a:t>
            </a:r>
            <a:endParaRPr sz="1600">
              <a:latin typeface="Verdana"/>
              <a:cs typeface="Verdana"/>
            </a:endParaRPr>
          </a:p>
          <a:p>
            <a:pPr marL="224536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Funciones paquete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(pgk1)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6744" y="4180330"/>
            <a:ext cx="28682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Funciones paquete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(pgk2)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8545" y="4714494"/>
            <a:ext cx="2520315" cy="637540"/>
          </a:xfrm>
          <a:prstGeom prst="rect">
            <a:avLst/>
          </a:prstGeom>
          <a:ln w="58420">
            <a:solidFill>
              <a:srgbClr val="00007F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import(pgk1)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export(g,</a:t>
            </a:r>
            <a:r>
              <a:rPr sz="1400" spc="-8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h)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41054" y="1586483"/>
            <a:ext cx="14598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NAMESPAC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2062" y="4323586"/>
            <a:ext cx="14598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NAMESPAC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FFFFFF"/>
                </a:solidFill>
                <a:latin typeface="Verdana"/>
                <a:cs typeface="Verdana"/>
              </a:rPr>
              <a:t>Curso 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avanzado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230883"/>
            <a:ext cx="332676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Instalación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y</a:t>
            </a:r>
            <a:r>
              <a:rPr sz="1600" spc="-13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requerimientos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8525" y="2049779"/>
            <a:ext cx="5544311" cy="4303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204" y="4565903"/>
            <a:ext cx="2094230" cy="111760"/>
          </a:xfrm>
          <a:custGeom>
            <a:avLst/>
            <a:gdLst/>
            <a:ahLst/>
            <a:cxnLst/>
            <a:rect l="l" t="t" r="r" b="b"/>
            <a:pathLst>
              <a:path w="2094229" h="111760">
                <a:moveTo>
                  <a:pt x="2017971" y="68122"/>
                </a:moveTo>
                <a:lnTo>
                  <a:pt x="4571" y="0"/>
                </a:lnTo>
                <a:lnTo>
                  <a:pt x="1523" y="0"/>
                </a:lnTo>
                <a:lnTo>
                  <a:pt x="0" y="4571"/>
                </a:lnTo>
                <a:lnTo>
                  <a:pt x="1523" y="7619"/>
                </a:lnTo>
                <a:lnTo>
                  <a:pt x="4571" y="9143"/>
                </a:lnTo>
                <a:lnTo>
                  <a:pt x="2017603" y="77305"/>
                </a:lnTo>
                <a:lnTo>
                  <a:pt x="2017971" y="68122"/>
                </a:lnTo>
                <a:close/>
              </a:path>
              <a:path w="2094229" h="111760">
                <a:moveTo>
                  <a:pt x="2036057" y="102317"/>
                </a:moveTo>
                <a:lnTo>
                  <a:pt x="2036057" y="73151"/>
                </a:lnTo>
                <a:lnTo>
                  <a:pt x="2034533" y="77723"/>
                </a:lnTo>
                <a:lnTo>
                  <a:pt x="2029961" y="77723"/>
                </a:lnTo>
                <a:lnTo>
                  <a:pt x="2017603" y="77305"/>
                </a:lnTo>
                <a:lnTo>
                  <a:pt x="2016245" y="111251"/>
                </a:lnTo>
                <a:lnTo>
                  <a:pt x="2036057" y="102317"/>
                </a:lnTo>
                <a:close/>
              </a:path>
              <a:path w="2094229" h="111760">
                <a:moveTo>
                  <a:pt x="2036057" y="73151"/>
                </a:moveTo>
                <a:lnTo>
                  <a:pt x="2034533" y="70103"/>
                </a:lnTo>
                <a:lnTo>
                  <a:pt x="2031485" y="68579"/>
                </a:lnTo>
                <a:lnTo>
                  <a:pt x="2017971" y="68122"/>
                </a:lnTo>
                <a:lnTo>
                  <a:pt x="2017603" y="77305"/>
                </a:lnTo>
                <a:lnTo>
                  <a:pt x="2029961" y="77723"/>
                </a:lnTo>
                <a:lnTo>
                  <a:pt x="2034533" y="77723"/>
                </a:lnTo>
                <a:lnTo>
                  <a:pt x="2036057" y="73151"/>
                </a:lnTo>
                <a:close/>
              </a:path>
              <a:path w="2094229" h="111760">
                <a:moveTo>
                  <a:pt x="2093969" y="76199"/>
                </a:moveTo>
                <a:lnTo>
                  <a:pt x="2019293" y="35051"/>
                </a:lnTo>
                <a:lnTo>
                  <a:pt x="2017971" y="68122"/>
                </a:lnTo>
                <a:lnTo>
                  <a:pt x="2031485" y="68579"/>
                </a:lnTo>
                <a:lnTo>
                  <a:pt x="2034533" y="70103"/>
                </a:lnTo>
                <a:lnTo>
                  <a:pt x="2036057" y="73151"/>
                </a:lnTo>
                <a:lnTo>
                  <a:pt x="2036057" y="102317"/>
                </a:lnTo>
                <a:lnTo>
                  <a:pt x="209396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004" y="6946301"/>
            <a:ext cx="2990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1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Introducción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y</a:t>
            </a:r>
            <a:r>
              <a:rPr sz="12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preliminares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288925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first.lib.R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o</a:t>
            </a:r>
            <a:r>
              <a:rPr sz="1600" spc="-29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zzz.R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632" y="2213355"/>
            <a:ext cx="417639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############ First.lib</a:t>
            </a:r>
            <a:r>
              <a:rPr sz="1400" spc="-6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###############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.onLoad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&lt;-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function(lib, pkg){  library.dynam(“mypackage", pkg,</a:t>
            </a:r>
            <a:r>
              <a:rPr sz="1400" spc="-6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lib)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632" y="3498594"/>
            <a:ext cx="417639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 indent="-426720">
              <a:lnSpc>
                <a:spcPts val="167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.onUnload &lt;- function(libpath)  library.dynam.unload(" mypackage</a:t>
            </a:r>
            <a:r>
              <a:rPr sz="14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8258" y="3702302"/>
            <a:ext cx="87820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l</a:t>
            </a:r>
            <a:r>
              <a:rPr sz="1400" spc="-15" dirty="0">
                <a:solidFill>
                  <a:srgbClr val="323299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bpath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632" y="4340858"/>
            <a:ext cx="49206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############ End </a:t>
            </a:r>
            <a:r>
              <a:rPr sz="1400" dirty="0">
                <a:solidFill>
                  <a:srgbClr val="323299"/>
                </a:solidFill>
                <a:latin typeface="Courier New"/>
                <a:cs typeface="Courier New"/>
              </a:rPr>
              <a:t>of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.First.lib</a:t>
            </a:r>
            <a:r>
              <a:rPr sz="1400" spc="-65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Courier New"/>
                <a:cs typeface="Courier New"/>
              </a:rPr>
              <a:t>###############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5972" y="5205981"/>
            <a:ext cx="824293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debe </a:t>
            </a:r>
            <a:r>
              <a:rPr sz="1800" spc="-5" dirty="0">
                <a:latin typeface="Arial"/>
                <a:cs typeface="Arial"/>
              </a:rPr>
              <a:t>indicar si se necesitan otras librerias </a:t>
            </a:r>
            <a:r>
              <a:rPr sz="1800" spc="-10" dirty="0">
                <a:latin typeface="Arial"/>
                <a:cs typeface="Arial"/>
              </a:rPr>
              <a:t>(require)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 se quiere poner </a:t>
            </a:r>
            <a:r>
              <a:rPr sz="1800" spc="-10" dirty="0">
                <a:latin typeface="Arial"/>
                <a:cs typeface="Arial"/>
              </a:rPr>
              <a:t>algún  </a:t>
            </a:r>
            <a:r>
              <a:rPr sz="1800" spc="-5" dirty="0">
                <a:latin typeface="Arial"/>
                <a:cs typeface="Arial"/>
              </a:rPr>
              <a:t>mensaje de inicio cuando se carga la librería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288925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first.lib.R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o</a:t>
            </a:r>
            <a:r>
              <a:rPr sz="1600" spc="-29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zzz.R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632" y="2245867"/>
            <a:ext cx="7722234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4C4C4C"/>
                </a:solidFill>
                <a:latin typeface="Courier New"/>
                <a:cs typeface="Courier New"/>
              </a:rPr>
              <a:t>&gt;</a:t>
            </a:r>
            <a:r>
              <a:rPr sz="1600" b="1" spc="-30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4C4C4C"/>
                </a:solidFill>
                <a:latin typeface="Courier New"/>
                <a:cs typeface="Courier New"/>
              </a:rPr>
              <a:t>library(mclust)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by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using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mclust, invoked on its own or through another package,  you accept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the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license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agreement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in the mclust LICENSE</a:t>
            </a:r>
            <a:r>
              <a:rPr sz="1600" b="1" spc="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and at</a:t>
            </a:r>
            <a:r>
              <a:rPr sz="1600" b="1" spc="1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  <a:hlinkClick r:id="rId2"/>
              </a:rPr>
              <a:t>http://www.stat.washington.edu/mclust/license.txt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6095365" cy="530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 </a:t>
            </a: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LICENCE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(library</a:t>
            </a:r>
            <a:r>
              <a:rPr sz="1600" spc="-24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A50020"/>
                </a:solidFill>
                <a:latin typeface="Verdana"/>
                <a:cs typeface="Verdana"/>
              </a:rPr>
              <a:t>MASS)</a:t>
            </a:r>
            <a:endParaRPr sz="1600">
              <a:latin typeface="Verdana"/>
              <a:cs typeface="Verdana"/>
            </a:endParaRPr>
          </a:p>
          <a:p>
            <a:pPr marL="12700" marR="772795">
              <a:lnSpc>
                <a:spcPct val="100000"/>
              </a:lnSpc>
              <a:spcBef>
                <a:spcPts val="1265"/>
              </a:spcBef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Software and datasets to support 'Modern Applied Statistics with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S', 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fourth edition,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by </a:t>
            </a:r>
            <a:r>
              <a:rPr sz="1400" spc="5" dirty="0">
                <a:solidFill>
                  <a:srgbClr val="4C4C4C"/>
                </a:solidFill>
                <a:latin typeface="Arial"/>
                <a:cs typeface="Arial"/>
              </a:rPr>
              <a:t>W.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N.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Venables and B.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D. Ripley.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Springer,</a:t>
            </a:r>
            <a:r>
              <a:rPr sz="1400" spc="-6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2002.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From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text (pp.</a:t>
            </a:r>
            <a:r>
              <a:rPr sz="1400" spc="-8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464):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08915" marR="570230" indent="1270">
              <a:lnSpc>
                <a:spcPts val="1670"/>
              </a:lnSpc>
              <a:spcBef>
                <a:spcPts val="5"/>
              </a:spcBef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These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datasets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and software are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provided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good faith, but none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of 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authors, publishers nor distributors warrant their</a:t>
            </a:r>
            <a:r>
              <a:rPr sz="1400" spc="-2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ts val="1625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nor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can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be held responsible for the consequences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their</a:t>
            </a:r>
            <a:r>
              <a:rPr sz="1400" spc="-9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use.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293495">
              <a:lnSpc>
                <a:spcPts val="167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file is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intended to clarify ownership and copyright: where  possible individual files also carry brief copyright</a:t>
            </a:r>
            <a:r>
              <a:rPr sz="1400" spc="-1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notices.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Copyrights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==========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144905" marR="96520" indent="-113284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File MASS/R/profiles.R copyright (C) 1996 D.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M.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Bates and </a:t>
            </a:r>
            <a:r>
              <a:rPr sz="1400" spc="5" dirty="0">
                <a:solidFill>
                  <a:srgbClr val="4C4C4C"/>
                </a:solidFill>
                <a:latin typeface="Arial"/>
                <a:cs typeface="Arial"/>
              </a:rPr>
              <a:t>W.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N. Venables.  port to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R by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B. D. Ripley copyright (C)</a:t>
            </a:r>
            <a:r>
              <a:rPr sz="1400" spc="-5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1998</a:t>
            </a:r>
            <a:endParaRPr sz="1400">
              <a:latin typeface="Arial"/>
              <a:cs typeface="Arial"/>
            </a:endParaRPr>
          </a:p>
          <a:p>
            <a:pPr marL="1144905">
              <a:lnSpc>
                <a:spcPts val="167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corrections copyright (C)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2000,3,6 B.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D.</a:t>
            </a:r>
            <a:r>
              <a:rPr sz="1400" spc="2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Ripley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Our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understanding is that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the dataset files MASS/data/*.rda are not</a:t>
            </a:r>
            <a:r>
              <a:rPr sz="1400" spc="8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copyright.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4687570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</a:t>
            </a:r>
            <a:r>
              <a:rPr sz="1600" spc="-5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CITATION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citHeader("To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cite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the MASS package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publications</a:t>
            </a:r>
            <a:r>
              <a:rPr sz="1400" spc="-3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use:")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citEntry(entry="Book",</a:t>
            </a:r>
            <a:endParaRPr sz="1400">
              <a:latin typeface="Arial"/>
              <a:cs typeface="Arial"/>
            </a:endParaRPr>
          </a:p>
          <a:p>
            <a:pPr marL="455930">
              <a:lnSpc>
                <a:spcPts val="1675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title =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"Modern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Applied Statistics with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 S",</a:t>
            </a:r>
            <a:endParaRPr sz="1400">
              <a:latin typeface="Arial"/>
              <a:cs typeface="Arial"/>
            </a:endParaRPr>
          </a:p>
          <a:p>
            <a:pPr marL="1440180" marR="337185" indent="-984885">
              <a:lnSpc>
                <a:spcPts val="1680"/>
              </a:lnSpc>
              <a:spcBef>
                <a:spcPts val="50"/>
              </a:spcBef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author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personList(as.person("W. N. Venables"),  as.person("B.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D.</a:t>
            </a:r>
            <a:r>
              <a:rPr sz="1400" spc="-4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Ripley")),</a:t>
            </a:r>
            <a:endParaRPr sz="1400">
              <a:latin typeface="Arial"/>
              <a:cs typeface="Arial"/>
            </a:endParaRPr>
          </a:p>
          <a:p>
            <a:pPr marL="455930" marR="1934845" indent="520700">
              <a:lnSpc>
                <a:spcPts val="1670"/>
              </a:lnSpc>
              <a:spcBef>
                <a:spcPts val="5"/>
              </a:spcBef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publisher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</a:t>
            </a:r>
            <a:r>
              <a:rPr sz="1400" spc="-7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"Springer",  edition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</a:t>
            </a:r>
            <a:r>
              <a:rPr sz="1400" spc="-9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"Fourth",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120" y="3360256"/>
            <a:ext cx="655955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60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4C4C4C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d</a:t>
            </a:r>
            <a:r>
              <a:rPr sz="1400" spc="-15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s 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year 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note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url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5028" y="3359402"/>
            <a:ext cx="3313429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ts val="1675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 "New</a:t>
            </a:r>
            <a:r>
              <a:rPr sz="1400" spc="-13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York",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ts val="1675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</a:t>
            </a:r>
            <a:r>
              <a:rPr sz="1400" spc="-9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2002,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"ISBN</a:t>
            </a:r>
            <a:r>
              <a:rPr sz="1400" spc="-9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0-387-95457-0",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</a:t>
            </a:r>
            <a:r>
              <a:rPr sz="1400" spc="-4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"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  <a:hlinkClick r:id="rId2"/>
              </a:rPr>
              <a:t>http://www.stats.ox.ac.uk/pub/MASS4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",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628" y="4423154"/>
            <a:ext cx="5415915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5930">
              <a:lnSpc>
                <a:spcPts val="1675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textVersion</a:t>
            </a:r>
            <a:r>
              <a:rPr sz="1400" spc="-8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751840" marR="1235075" indent="-295910">
              <a:lnSpc>
                <a:spcPts val="1680"/>
              </a:lnSpc>
              <a:spcBef>
                <a:spcPts val="50"/>
              </a:spcBef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paste("Venables, </a:t>
            </a:r>
            <a:r>
              <a:rPr sz="1400" spc="5" dirty="0">
                <a:solidFill>
                  <a:srgbClr val="4C4C4C"/>
                </a:solidFill>
                <a:latin typeface="Arial"/>
                <a:cs typeface="Arial"/>
              </a:rPr>
              <a:t>W.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N.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Ripley,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B.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D.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(2002)",  "Modern Applied Statistics with</a:t>
            </a:r>
            <a:r>
              <a:rPr sz="1400" spc="-2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S.",</a:t>
            </a:r>
            <a:endParaRPr sz="1400">
              <a:latin typeface="Arial"/>
              <a:cs typeface="Arial"/>
            </a:endParaRPr>
          </a:p>
          <a:p>
            <a:pPr marL="751840">
              <a:lnSpc>
                <a:spcPts val="1610"/>
              </a:lnSpc>
            </a:pP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"Fourth Edition. Springer, </a:t>
            </a:r>
            <a:r>
              <a:rPr sz="1400" spc="-10" dirty="0">
                <a:solidFill>
                  <a:srgbClr val="4C4C4C"/>
                </a:solidFill>
                <a:latin typeface="Arial"/>
                <a:cs typeface="Arial"/>
              </a:rPr>
              <a:t>New 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York. </a:t>
            </a: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ISBN</a:t>
            </a:r>
            <a:r>
              <a:rPr sz="1400" spc="-5" dirty="0">
                <a:solidFill>
                  <a:srgbClr val="4C4C4C"/>
                </a:solidFill>
                <a:latin typeface="Arial"/>
                <a:cs typeface="Arial"/>
              </a:rPr>
              <a:t> 0-387-95457-0")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C4C4C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4813935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Archivo</a:t>
            </a:r>
            <a:r>
              <a:rPr sz="1600" spc="-5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CITATION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dirty="0">
                <a:solidFill>
                  <a:srgbClr val="4C4C4C"/>
                </a:solidFill>
                <a:latin typeface="Courier New"/>
                <a:cs typeface="Courier New"/>
              </a:rPr>
              <a:t>&gt;</a:t>
            </a:r>
            <a:r>
              <a:rPr sz="1400" spc="-85" dirty="0">
                <a:solidFill>
                  <a:srgbClr val="4C4C4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C4C4C"/>
                </a:solidFill>
                <a:latin typeface="Courier New"/>
                <a:cs typeface="Courier New"/>
              </a:rPr>
              <a:t>citation("MASS")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To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cite the MASS package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in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publications</a:t>
            </a:r>
            <a:r>
              <a:rPr sz="14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use: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6469" y="2473981"/>
          <a:ext cx="7383186" cy="51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747"/>
                <a:gridCol w="2020395"/>
                <a:gridCol w="1063927"/>
                <a:gridCol w="2764859"/>
                <a:gridCol w="500258"/>
              </a:tblGrid>
              <a:tr h="259333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Venables,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W. N. &amp;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Ripley,</a:t>
                      </a:r>
                      <a:r>
                        <a:rPr sz="1400" spc="-1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D.</a:t>
                      </a:r>
                      <a:r>
                        <a:rPr sz="1400" spc="-10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(2002)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Modern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Applied</a:t>
                      </a:r>
                      <a:r>
                        <a:rPr sz="1400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Statistics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9333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S.</a:t>
                      </a:r>
                      <a:r>
                        <a:rPr sz="1400" spc="-9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Fourth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Edition.</a:t>
                      </a:r>
                      <a:r>
                        <a:rPr sz="1400" spc="-9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Springer,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400" spc="-9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York.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ISBN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0-387-95457-0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32632" y="3129278"/>
            <a:ext cx="5027295" cy="1090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BibTeX entry for LaTeX users</a:t>
            </a:r>
            <a:r>
              <a:rPr sz="14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@Book{,</a:t>
            </a:r>
            <a:endParaRPr sz="1400">
              <a:latin typeface="Courier New"/>
              <a:cs typeface="Courier New"/>
            </a:endParaRPr>
          </a:p>
          <a:p>
            <a:pPr marL="439420" marR="508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title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{Modern Applied Statistics with S},  author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{W.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N.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Venables and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B. D.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Ripley},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356" y="4193883"/>
            <a:ext cx="98298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pu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lis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r 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edition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address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760" y="4193030"/>
            <a:ext cx="141033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{Springer},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{Fourth},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{New</a:t>
            </a:r>
            <a:r>
              <a:rPr sz="14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York},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994" y="4831585"/>
            <a:ext cx="492061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>
              <a:lnSpc>
                <a:spcPts val="1675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year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{2002},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ts val="1675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note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{ISBN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0-387-95457-0},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url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  <a:hlinkClick r:id="rId2"/>
              </a:rPr>
              <a:t>http://www.stats.ox.ac.uk/pub/MASS4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639810" cy="5300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subdirectorio</a:t>
            </a:r>
            <a:r>
              <a:rPr sz="1600" spc="-2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35" dirty="0">
                <a:solidFill>
                  <a:srgbClr val="A5002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ts val="1675"/>
              </a:lnSpc>
              <a:spcBef>
                <a:spcPts val="920"/>
              </a:spcBef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Contiene archivos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el código</a:t>
            </a:r>
            <a:r>
              <a:rPr sz="14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R.</a:t>
            </a:r>
            <a:endParaRPr sz="1400">
              <a:latin typeface="Verdana"/>
              <a:cs typeface="Verdana"/>
            </a:endParaRPr>
          </a:p>
          <a:p>
            <a:pPr marL="83820" marR="1022350">
              <a:lnSpc>
                <a:spcPts val="1680"/>
              </a:lnSpc>
              <a:spcBef>
                <a:spcPts val="50"/>
              </a:spcBef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empezar con una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letra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(mayúscula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minúscula)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dígito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debe tener las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extensiones ‘.R’,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‘.S’, ‘.q’, ‘.r’ ó ‘.s’ (recomendado</a:t>
            </a:r>
            <a:r>
              <a:rPr sz="14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‘.R’)</a:t>
            </a:r>
            <a:endParaRPr sz="1400">
              <a:latin typeface="Verdana"/>
              <a:cs typeface="Verdana"/>
            </a:endParaRPr>
          </a:p>
          <a:p>
            <a:pPr marL="243840" indent="-160020">
              <a:lnSpc>
                <a:spcPts val="1610"/>
              </a:lnSpc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 ser posible leer 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archivos utilizando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función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source()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Esto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significa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los</a:t>
            </a:r>
            <a:r>
              <a:rPr sz="1400" spc="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objetos</a:t>
            </a:r>
            <a:endParaRPr sz="14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deben ser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creados mediante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asignación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R="3549015" algn="ctr">
              <a:lnSpc>
                <a:spcPct val="100000"/>
              </a:lnSpc>
            </a:pPr>
            <a:r>
              <a:rPr sz="1000" spc="20" dirty="0">
                <a:solidFill>
                  <a:srgbClr val="7F7F7F"/>
                </a:solidFill>
                <a:latin typeface="Verdana"/>
                <a:cs typeface="Verdana"/>
              </a:rPr>
              <a:t>ej., </a:t>
            </a:r>
            <a:r>
              <a:rPr sz="1000" spc="60" dirty="0">
                <a:solidFill>
                  <a:srgbClr val="7F7F7F"/>
                </a:solidFill>
                <a:latin typeface="Verdana"/>
                <a:cs typeface="Verdana"/>
              </a:rPr>
              <a:t>el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archivo </a:t>
            </a:r>
            <a:r>
              <a:rPr sz="1000" spc="55" dirty="0">
                <a:solidFill>
                  <a:srgbClr val="7F7F7F"/>
                </a:solidFill>
                <a:latin typeface="Verdana"/>
                <a:cs typeface="Verdana"/>
              </a:rPr>
              <a:t>maxstat.default.R</a:t>
            </a:r>
            <a:r>
              <a:rPr sz="1000" spc="-16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7F7F7F"/>
                </a:solidFill>
                <a:latin typeface="Verdana"/>
                <a:cs typeface="Verdana"/>
              </a:rPr>
              <a:t>contendría</a:t>
            </a:r>
            <a:endParaRPr sz="1000">
              <a:latin typeface="Verdana"/>
              <a:cs typeface="Verdana"/>
            </a:endParaRPr>
          </a:p>
          <a:p>
            <a:pPr marL="1455420">
              <a:lnSpc>
                <a:spcPct val="100000"/>
              </a:lnSpc>
              <a:spcBef>
                <a:spcPts val="70"/>
              </a:spcBef>
            </a:pPr>
            <a:r>
              <a:rPr sz="1000" i="1" spc="-5" dirty="0">
                <a:solidFill>
                  <a:srgbClr val="323299"/>
                </a:solidFill>
                <a:latin typeface="Verdana"/>
                <a:cs typeface="Verdana"/>
              </a:rPr>
              <a:t>maxstat.default&lt;-function(x, y,</a:t>
            </a:r>
            <a:r>
              <a:rPr sz="1000" i="1" spc="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000">
              <a:latin typeface="Verdana"/>
              <a:cs typeface="Verdana"/>
            </a:endParaRPr>
          </a:p>
          <a:p>
            <a:pPr marL="1499870">
              <a:lnSpc>
                <a:spcPct val="100000"/>
              </a:lnSpc>
            </a:pPr>
            <a:r>
              <a:rPr sz="1000" i="1" spc="-5" dirty="0">
                <a:solidFill>
                  <a:srgbClr val="323299"/>
                </a:solidFill>
                <a:latin typeface="Verdana"/>
                <a:cs typeface="Verdana"/>
              </a:rPr>
              <a:t>{</a:t>
            </a:r>
            <a:endParaRPr sz="1000">
              <a:latin typeface="Verdana"/>
              <a:cs typeface="Verdana"/>
            </a:endParaRPr>
          </a:p>
          <a:p>
            <a:pPr marL="1588135" marR="5664835" indent="-132715">
              <a:lnSpc>
                <a:spcPct val="100000"/>
              </a:lnSpc>
              <a:tabLst>
                <a:tab pos="1691639" algn="l"/>
              </a:tabLst>
            </a:pPr>
            <a:r>
              <a:rPr sz="1000" i="1" spc="-5" dirty="0">
                <a:solidFill>
                  <a:srgbClr val="323299"/>
                </a:solidFill>
                <a:latin typeface="Verdana"/>
                <a:cs typeface="Verdana"/>
              </a:rPr>
              <a:t>#		…</a:t>
            </a:r>
            <a:r>
              <a:rPr sz="1000" i="1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323299"/>
                </a:solidFill>
                <a:latin typeface="Verdana"/>
                <a:cs typeface="Verdana"/>
              </a:rPr>
              <a:t>algunos</a:t>
            </a:r>
            <a:r>
              <a:rPr sz="1000" i="1" spc="-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323299"/>
                </a:solidFill>
                <a:latin typeface="Verdana"/>
                <a:cs typeface="Verdana"/>
              </a:rPr>
              <a:t>controles </a:t>
            </a:r>
            <a:r>
              <a:rPr sz="1000" i="1" spc="-5" dirty="0">
                <a:solidFill>
                  <a:srgbClr val="323299"/>
                </a:solidFill>
                <a:latin typeface="Verdana"/>
                <a:cs typeface="Verdana"/>
              </a:rPr>
              <a:t> xx&lt;-table(x,y)  maxstat.table(xx,</a:t>
            </a:r>
            <a:r>
              <a:rPr sz="1000" i="1" spc="-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323299"/>
                </a:solidFill>
                <a:latin typeface="Verdana"/>
                <a:cs typeface="Verdana"/>
              </a:rPr>
              <a:t>...)</a:t>
            </a:r>
            <a:endParaRPr sz="1000">
              <a:latin typeface="Verdana"/>
              <a:cs typeface="Verdana"/>
            </a:endParaRPr>
          </a:p>
          <a:p>
            <a:pPr marL="1499870">
              <a:lnSpc>
                <a:spcPct val="100000"/>
              </a:lnSpc>
            </a:pPr>
            <a:r>
              <a:rPr sz="1000" i="1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83820" marR="513080">
              <a:lnSpc>
                <a:spcPts val="1670"/>
              </a:lnSpc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pueden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usar varias funciones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R 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inicializar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borrar. Para paquetes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“name  space” estas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son .First.lib y</a:t>
            </a:r>
            <a:r>
              <a:rPr sz="1400" spc="-8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.Last.lib.</a:t>
            </a:r>
            <a:endParaRPr sz="1400">
              <a:latin typeface="Verdana"/>
              <a:cs typeface="Verdana"/>
            </a:endParaRPr>
          </a:p>
          <a:p>
            <a:pPr marL="243840" indent="-160020">
              <a:lnSpc>
                <a:spcPts val="1625"/>
              </a:lnSpc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Normalmente se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definen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estas funciones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llama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‘zzz.R’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############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First.lib</a:t>
            </a:r>
            <a:r>
              <a:rPr sz="1000" spc="2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###############</a:t>
            </a:r>
            <a:endParaRPr sz="1000">
              <a:latin typeface="Verdana"/>
              <a:cs typeface="Verdana"/>
            </a:endParaRPr>
          </a:p>
          <a:p>
            <a:pPr marL="939165" marR="5880735" indent="-13271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.onLoad &lt;-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function(lib,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pkg){  require(haplo.stats)  require(survival)  require(mvtnorm)</a:t>
            </a:r>
            <a:endParaRPr sz="1000">
              <a:latin typeface="Verdana"/>
              <a:cs typeface="Verdana"/>
            </a:endParaRPr>
          </a:p>
          <a:p>
            <a:pPr marL="93916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library.dynam("SNPassoc", pkg,</a:t>
            </a:r>
            <a:r>
              <a:rPr sz="10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lib)</a:t>
            </a:r>
            <a:endParaRPr sz="1000">
              <a:latin typeface="Verdana"/>
              <a:cs typeface="Verdana"/>
            </a:endParaRPr>
          </a:p>
          <a:p>
            <a:pPr marL="806450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}</a:t>
            </a:r>
            <a:endParaRPr sz="1000">
              <a:latin typeface="Verdana"/>
              <a:cs typeface="Verdana"/>
            </a:endParaRPr>
          </a:p>
          <a:p>
            <a:pPr marL="982980" marR="4909185" indent="-177165">
              <a:lnSpc>
                <a:spcPct val="100000"/>
              </a:lnSpc>
            </a:pP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.onUnload &lt;- function(libpath)  library.dynam.unload("SNPassoc",</a:t>
            </a:r>
            <a:r>
              <a:rPr sz="1000" spc="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23299"/>
                </a:solidFill>
                <a:latin typeface="Verdana"/>
                <a:cs typeface="Verdana"/>
              </a:rPr>
              <a:t>libpath)</a:t>
            </a:r>
            <a:endParaRPr sz="1000">
              <a:latin typeface="Verdana"/>
              <a:cs typeface="Verdana"/>
            </a:endParaRPr>
          </a:p>
          <a:p>
            <a:pPr marL="806450">
              <a:lnSpc>
                <a:spcPct val="100000"/>
              </a:lnSpc>
            </a:pP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############ </a:t>
            </a:r>
            <a:r>
              <a:rPr sz="1000" spc="-5" dirty="0">
                <a:solidFill>
                  <a:srgbClr val="323299"/>
                </a:solidFill>
                <a:latin typeface="Verdana"/>
                <a:cs typeface="Verdana"/>
              </a:rPr>
              <a:t>End of .First.lib</a:t>
            </a:r>
            <a:r>
              <a:rPr sz="1000" spc="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323299"/>
                </a:solidFill>
                <a:latin typeface="Verdana"/>
                <a:cs typeface="Verdana"/>
              </a:rPr>
              <a:t>###############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451850" cy="441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subdirectorio</a:t>
            </a:r>
            <a:r>
              <a:rPr sz="1600" spc="-2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man</a:t>
            </a:r>
            <a:endParaRPr sz="1600">
              <a:latin typeface="Verdana"/>
              <a:cs typeface="Verdana"/>
            </a:endParaRPr>
          </a:p>
          <a:p>
            <a:pPr marL="83820" marR="43180">
              <a:lnSpc>
                <a:spcPts val="1670"/>
              </a:lnSpc>
              <a:spcBef>
                <a:spcPts val="980"/>
              </a:spcBef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Debería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contener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sólo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archivos de documentación para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los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objetos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 han creado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paquete 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formato </a:t>
            </a:r>
            <a:r>
              <a:rPr sz="1400" i="1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documentation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(Rd)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veremos más adelante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83820" marR="834390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empezar con una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letra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(mayúscula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minúscula)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dígito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debe tener las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extensiones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‘.Rd’ (por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defecto)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‘.rd’ (recomendado</a:t>
            </a:r>
            <a:r>
              <a:rPr sz="1400" spc="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‘.R’)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3299"/>
              </a:buClr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subdirectorio</a:t>
            </a:r>
            <a:r>
              <a:rPr sz="1600" spc="-21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src</a:t>
            </a:r>
            <a:endParaRPr sz="1600">
              <a:latin typeface="Verdana"/>
              <a:cs typeface="Verdana"/>
            </a:endParaRPr>
          </a:p>
          <a:p>
            <a:pPr marL="96520" marR="299720">
              <a:lnSpc>
                <a:spcPct val="100000"/>
              </a:lnSpc>
              <a:spcBef>
                <a:spcPts val="905"/>
              </a:spcBef>
              <a:buChar char="•"/>
              <a:tabLst>
                <a:tab pos="25654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Contiene el fuente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las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cabeceras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cógido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compilado,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opcionalmente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  ‘Makevars’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‘Makefile’.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96520" marR="731520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Cuando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paquete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instala con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CMD INSTALL,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Make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utiliza como control de  compilación.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96520" marR="5080">
              <a:lnSpc>
                <a:spcPct val="99600"/>
              </a:lnSpc>
              <a:buChar char="•"/>
              <a:tabLst>
                <a:tab pos="256540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Las reglas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variables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generales están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definidas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‘R_HOME/etc/Makeconf’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dan soporte  para C, C++,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FORTRAN 77, Fortran 9x, Objective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 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Objective C++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las extensiones ‘.c’,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‘.cc’ ó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‘.cpp’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‘.C’, ‘.f’, ‘.f90’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‘.f95’,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‘.m’, 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‘.mm’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‘.M’,</a:t>
            </a:r>
            <a:r>
              <a:rPr sz="1400" spc="8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respectivamente.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55904" indent="-159385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recomendable utilizar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‘.h’ </a:t>
            </a:r>
            <a:r>
              <a:rPr sz="1400" spc="-10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las</a:t>
            </a:r>
            <a:r>
              <a:rPr sz="1400" spc="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cabeceras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561705" cy="418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subdirectorio</a:t>
            </a:r>
            <a:r>
              <a:rPr sz="1600" spc="-204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05" dirty="0">
                <a:solidFill>
                  <a:srgbClr val="A50020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96520" indent="-12700" algn="just">
              <a:lnSpc>
                <a:spcPct val="100000"/>
              </a:lnSpc>
              <a:spcBef>
                <a:spcPts val="920"/>
              </a:spcBef>
              <a:buChar char="•"/>
              <a:tabLst>
                <a:tab pos="24447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usa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para incluir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datos adicionales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que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serán cargados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con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función</a:t>
            </a:r>
            <a:r>
              <a:rPr sz="1400" spc="-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data()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43840" indent="-160020" algn="just">
              <a:lnSpc>
                <a:spcPts val="1675"/>
              </a:lnSpc>
              <a:buChar char="•"/>
              <a:tabLst>
                <a:tab pos="2444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Actualmente, los archivos de datos pueden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ser 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tres</a:t>
            </a:r>
            <a:r>
              <a:rPr sz="1400" spc="1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tipos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ts val="1675"/>
              </a:lnSpc>
              <a:buChar char="•"/>
              <a:tabLst>
                <a:tab pos="967105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plain 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code (‘.R’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-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‘.r’)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ct val="100000"/>
              </a:lnSpc>
              <a:buChar char="•"/>
              <a:tabLst>
                <a:tab pos="96710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tablas (‘.tab’, ‘.txt’,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-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‘.csv’)</a:t>
            </a:r>
            <a:endParaRPr sz="1400">
              <a:latin typeface="Verdana"/>
              <a:cs typeface="Verdana"/>
            </a:endParaRPr>
          </a:p>
          <a:p>
            <a:pPr marL="966469" lvl="1" indent="-160020">
              <a:lnSpc>
                <a:spcPct val="100000"/>
              </a:lnSpc>
              <a:buChar char="•"/>
              <a:tabLst>
                <a:tab pos="967105" algn="l"/>
                <a:tab pos="4295775" algn="l"/>
              </a:tabLst>
            </a:pP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imágenes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save()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(‘.Rdata’</a:t>
            </a:r>
            <a:r>
              <a:rPr sz="1400" spc="6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2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‘.rda’)	(se recomienda usar save(, compress=TRUE)</a:t>
            </a:r>
            <a:endParaRPr sz="14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530"/>
              </a:spcBef>
            </a:pP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subdirectorio</a:t>
            </a:r>
            <a:r>
              <a:rPr sz="1600" spc="-204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demo</a:t>
            </a:r>
            <a:endParaRPr sz="1600">
              <a:latin typeface="Verdana"/>
              <a:cs typeface="Verdana"/>
            </a:endParaRPr>
          </a:p>
          <a:p>
            <a:pPr marL="255904" indent="-159385" algn="just">
              <a:lnSpc>
                <a:spcPct val="100000"/>
              </a:lnSpc>
              <a:spcBef>
                <a:spcPts val="905"/>
              </a:spcBef>
              <a:buChar char="•"/>
              <a:tabLst>
                <a:tab pos="25654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para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scripts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(que se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ejecutan via </a:t>
            </a:r>
            <a:r>
              <a:rPr sz="1400" i="1" spc="-5" dirty="0">
                <a:solidFill>
                  <a:srgbClr val="323299"/>
                </a:solidFill>
                <a:latin typeface="Verdana"/>
                <a:cs typeface="Verdana"/>
              </a:rPr>
              <a:t>demo()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) que demuestran </a:t>
            </a:r>
            <a:r>
              <a:rPr sz="1400" spc="5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funcionalidad del</a:t>
            </a:r>
            <a:r>
              <a:rPr sz="1400" spc="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paquete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3299"/>
              </a:buClr>
              <a:buFont typeface="Verdana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96520" marR="932180">
              <a:lnSpc>
                <a:spcPts val="1670"/>
              </a:lnSpc>
              <a:spcBef>
                <a:spcPts val="5"/>
              </a:spcBef>
              <a:buChar char="•"/>
              <a:tabLst>
                <a:tab pos="25654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empezar con una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letra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(mayúscula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minúscula)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dígito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debe tener las 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extensiones ‘.R’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ó</a:t>
            </a:r>
            <a:r>
              <a:rPr sz="1400" spc="-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‘.r’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3299"/>
              </a:buClr>
              <a:buFont typeface="Verdana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96520" marR="508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56540" algn="l"/>
              </a:tabLst>
            </a:pP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Si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existe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dicho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archivo,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subdirectorio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debe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tener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otro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archivo ’00Index’ con una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linea para  cada demo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dando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su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nombre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y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una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descripción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separada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por un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espacio (NOTA: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no es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posible 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generar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este fichero </a:t>
            </a:r>
            <a:r>
              <a:rPr sz="1400" dirty="0">
                <a:solidFill>
                  <a:srgbClr val="323299"/>
                </a:solidFill>
                <a:latin typeface="Verdana"/>
                <a:cs typeface="Verdana"/>
              </a:rPr>
              <a:t>de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forma</a:t>
            </a:r>
            <a:r>
              <a:rPr sz="1400" spc="-1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323299"/>
                </a:solidFill>
                <a:latin typeface="Verdana"/>
                <a:cs typeface="Verdana"/>
              </a:rPr>
              <a:t>automática)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83820" algn="just">
              <a:lnSpc>
                <a:spcPct val="100000"/>
              </a:lnSpc>
            </a:pPr>
            <a:r>
              <a:rPr sz="1600" spc="120" dirty="0">
                <a:solidFill>
                  <a:srgbClr val="A50020"/>
                </a:solidFill>
                <a:latin typeface="Verdana"/>
                <a:cs typeface="Verdana"/>
              </a:rPr>
              <a:t>Los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subdirectorios</a:t>
            </a:r>
            <a:r>
              <a:rPr sz="1600" spc="-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A50020"/>
                </a:solidFill>
                <a:latin typeface="Verdana"/>
                <a:cs typeface="Verdana"/>
              </a:rPr>
              <a:t>inst,</a:t>
            </a:r>
            <a:r>
              <a:rPr sz="1600" spc="-3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A50020"/>
                </a:solidFill>
                <a:latin typeface="Verdana"/>
                <a:cs typeface="Verdana"/>
              </a:rPr>
              <a:t>tests,</a:t>
            </a:r>
            <a:r>
              <a:rPr sz="1600" spc="-3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exec</a:t>
            </a:r>
            <a:r>
              <a:rPr sz="1600" spc="-25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y</a:t>
            </a:r>
            <a:r>
              <a:rPr sz="1600" spc="-2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A50020"/>
                </a:solidFill>
                <a:latin typeface="Verdana"/>
                <a:cs typeface="Verdana"/>
              </a:rPr>
              <a:t>po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632" y="1325371"/>
            <a:ext cx="8579485" cy="550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54420" algn="ctr">
              <a:lnSpc>
                <a:spcPct val="100000"/>
              </a:lnSpc>
            </a:pPr>
            <a:r>
              <a:rPr sz="1600" spc="90" dirty="0">
                <a:solidFill>
                  <a:srgbClr val="A50020"/>
                </a:solidFill>
                <a:latin typeface="Verdana"/>
                <a:cs typeface="Verdana"/>
              </a:rPr>
              <a:t>El </a:t>
            </a:r>
            <a:r>
              <a:rPr sz="1600" spc="114" dirty="0">
                <a:solidFill>
                  <a:srgbClr val="A50020"/>
                </a:solidFill>
                <a:latin typeface="Verdana"/>
                <a:cs typeface="Verdana"/>
              </a:rPr>
              <a:t>subdirectorio</a:t>
            </a:r>
            <a:r>
              <a:rPr sz="1600" spc="-210" dirty="0">
                <a:solidFill>
                  <a:srgbClr val="A50020"/>
                </a:solidFill>
                <a:latin typeface="Verdana"/>
                <a:cs typeface="Verdana"/>
              </a:rPr>
              <a:t> </a:t>
            </a:r>
            <a:r>
              <a:rPr sz="1600" spc="110" dirty="0">
                <a:solidFill>
                  <a:srgbClr val="A50020"/>
                </a:solidFill>
                <a:latin typeface="Verdana"/>
                <a:cs typeface="Verdana"/>
              </a:rPr>
              <a:t>exec</a:t>
            </a:r>
            <a:endParaRPr sz="1600">
              <a:latin typeface="Verdana"/>
              <a:cs typeface="Verdana"/>
            </a:endParaRPr>
          </a:p>
          <a:p>
            <a:pPr marL="83820" marR="5080">
              <a:lnSpc>
                <a:spcPct val="100000"/>
              </a:lnSpc>
              <a:spcBef>
                <a:spcPts val="919"/>
              </a:spcBef>
              <a:buChar char="•"/>
              <a:tabLst>
                <a:tab pos="338455" algn="l"/>
                <a:tab pos="339090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Desde R se pueden llamar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programas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ejecutables (.exe, Perl, .sh,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…) como si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 hiciera desde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consola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usando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función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system(</a:t>
            </a:r>
            <a:r>
              <a:rPr sz="16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989330" lvl="1" indent="-182880">
              <a:lnSpc>
                <a:spcPct val="100000"/>
              </a:lnSpc>
              <a:buChar char="•"/>
              <a:tabLst>
                <a:tab pos="98996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por ejemplo,</a:t>
            </a:r>
            <a:r>
              <a:rPr sz="1600" spc="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system(“prog.exe”)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83820" marR="84455">
              <a:lnSpc>
                <a:spcPct val="1006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PROBLEMA: cada usuario debería poner el archivo “prog.exe” en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el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directorio de  trabajo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513840" marR="1187450" indent="-1430020">
              <a:lnSpc>
                <a:spcPct val="1006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SOLUCIÓN: ff&lt;-system.file(“exec/prog.exe”, package=“myPackage”)  sytem(ff)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NOTAs:</a:t>
            </a:r>
            <a:endParaRPr sz="1600">
              <a:latin typeface="Verdana"/>
              <a:cs typeface="Verdana"/>
            </a:endParaRPr>
          </a:p>
          <a:p>
            <a:pPr marL="266700" indent="-182880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Se podría pensar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hacer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un programa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“vieja usanza” y usar system(</a:t>
            </a:r>
            <a:r>
              <a:rPr sz="1600" spc="13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806450" marR="247650" lvl="1">
              <a:lnSpc>
                <a:spcPct val="100000"/>
              </a:lnSpc>
              <a:spcBef>
                <a:spcPts val="10"/>
              </a:spcBef>
              <a:buChar char="•"/>
              <a:tabLst>
                <a:tab pos="98996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Ejemplo: Crear un ejecutable en Fortran que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lea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fichero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(en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formato  muy rígido) y devolver otro fichero que luego se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lea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con</a:t>
            </a:r>
            <a:r>
              <a:rPr sz="1600" spc="15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23299"/>
              </a:buClr>
              <a:buFont typeface="Verdana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989330" lvl="1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98996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PROBLEMAS:</a:t>
            </a:r>
            <a:endParaRPr sz="1600">
              <a:latin typeface="Verdana"/>
              <a:cs typeface="Verdana"/>
            </a:endParaRPr>
          </a:p>
          <a:p>
            <a:pPr marL="1181100" lvl="2" indent="-182880">
              <a:lnSpc>
                <a:spcPct val="100000"/>
              </a:lnSpc>
              <a:buChar char="•"/>
              <a:tabLst>
                <a:tab pos="1181735" algn="l"/>
              </a:tabLst>
            </a:pP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No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reproducibilidad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del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código (open</a:t>
            </a:r>
            <a:r>
              <a:rPr sz="1600" spc="5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source)</a:t>
            </a:r>
            <a:endParaRPr sz="1600">
              <a:latin typeface="Verdana"/>
              <a:cs typeface="Verdana"/>
            </a:endParaRPr>
          </a:p>
          <a:p>
            <a:pPr marL="1181100" lvl="2" indent="-182880">
              <a:lnSpc>
                <a:spcPct val="100000"/>
              </a:lnSpc>
              <a:spcBef>
                <a:spcPts val="10"/>
              </a:spcBef>
              <a:buChar char="•"/>
              <a:tabLst>
                <a:tab pos="1181735" algn="l"/>
              </a:tabLst>
            </a:pP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No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poder usar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la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función en otro</a:t>
            </a:r>
            <a:r>
              <a:rPr sz="1600" spc="7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paquete</a:t>
            </a:r>
            <a:endParaRPr sz="1600">
              <a:latin typeface="Verdana"/>
              <a:cs typeface="Verdana"/>
            </a:endParaRPr>
          </a:p>
          <a:p>
            <a:pPr marL="998219">
              <a:lnSpc>
                <a:spcPct val="100000"/>
              </a:lnSpc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•</a:t>
            </a:r>
            <a:r>
              <a:rPr sz="1600" spc="-9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  <a:p>
            <a:pPr marL="989330" lvl="1" indent="-182880">
              <a:lnSpc>
                <a:spcPct val="100000"/>
              </a:lnSpc>
              <a:buChar char="•"/>
              <a:tabLst>
                <a:tab pos="98996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SOLUCIÓN: Crear</a:t>
            </a:r>
            <a:r>
              <a:rPr sz="16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dll</a:t>
            </a:r>
            <a:endParaRPr sz="1600">
              <a:latin typeface="Verdana"/>
              <a:cs typeface="Verdana"/>
            </a:endParaRPr>
          </a:p>
          <a:p>
            <a:pPr marL="266700" indent="-182880">
              <a:lnSpc>
                <a:spcPct val="100000"/>
              </a:lnSpc>
              <a:spcBef>
                <a:spcPts val="10"/>
              </a:spcBef>
              <a:buChar char="•"/>
              <a:tabLst>
                <a:tab pos="267335" algn="l"/>
              </a:tabLst>
            </a:pP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Cuando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usarlo: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Cuando sea mejor que R (ejemplo partir </a:t>
            </a:r>
            <a:r>
              <a:rPr sz="1600" dirty="0">
                <a:solidFill>
                  <a:srgbClr val="323299"/>
                </a:solidFill>
                <a:latin typeface="Verdana"/>
                <a:cs typeface="Verdana"/>
              </a:rPr>
              <a:t>un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archivo </a:t>
            </a:r>
            <a:r>
              <a:rPr sz="1600" spc="-10" dirty="0">
                <a:solidFill>
                  <a:srgbClr val="323299"/>
                </a:solidFill>
                <a:latin typeface="Verdana"/>
                <a:cs typeface="Verdana"/>
              </a:rPr>
              <a:t>-&gt;</a:t>
            </a:r>
            <a:r>
              <a:rPr sz="1600" spc="145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Verdana"/>
                <a:cs typeface="Verdana"/>
              </a:rPr>
              <a:t>Perl)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892" y="624833"/>
            <a:ext cx="8964295" cy="36766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librerías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892" y="6873240"/>
            <a:ext cx="8856345" cy="0"/>
          </a:xfrm>
          <a:custGeom>
            <a:avLst/>
            <a:gdLst/>
            <a:ahLst/>
            <a:cxnLst/>
            <a:rect l="l" t="t" r="r" b="b"/>
            <a:pathLst>
              <a:path w="8856345">
                <a:moveTo>
                  <a:pt x="0" y="0"/>
                </a:moveTo>
                <a:lnTo>
                  <a:pt x="8855957" y="0"/>
                </a:lnTo>
              </a:path>
            </a:pathLst>
          </a:custGeom>
          <a:ln w="28574">
            <a:solidFill>
              <a:srgbClr val="3232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1266" y="1197863"/>
            <a:ext cx="6912864" cy="5283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004" y="6946301"/>
            <a:ext cx="2854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Sesión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5 – </a:t>
            </a:r>
            <a:r>
              <a:rPr sz="1200" spc="-5" dirty="0">
                <a:solidFill>
                  <a:srgbClr val="323299"/>
                </a:solidFill>
                <a:latin typeface="Verdana"/>
                <a:cs typeface="Verdana"/>
              </a:rPr>
              <a:t>Creación de librerías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en</a:t>
            </a:r>
            <a:r>
              <a:rPr sz="1200" spc="-30" dirty="0">
                <a:solidFill>
                  <a:srgbClr val="323299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2329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13429</Words>
  <Application>Microsoft Office PowerPoint</Application>
  <PresentationFormat>Personalizado</PresentationFormat>
  <Paragraphs>2517</Paragraphs>
  <Slides>142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142</vt:i4>
      </vt:variant>
    </vt:vector>
  </HeadingPairs>
  <TitlesOfParts>
    <vt:vector size="143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  <vt:lpstr>Diapositiva 98</vt:lpstr>
      <vt:lpstr>Diapositiva 99</vt:lpstr>
      <vt:lpstr>Diapositiva 100</vt:lpstr>
      <vt:lpstr>Diapositiva 101</vt:lpstr>
      <vt:lpstr>Diapositiva 102</vt:lpstr>
      <vt:lpstr>Diapositiva 103</vt:lpstr>
      <vt:lpstr>Diapositiva 104</vt:lpstr>
      <vt:lpstr>Diapositiva 105</vt:lpstr>
      <vt:lpstr>Diapositiva 106</vt:lpstr>
      <vt:lpstr>Diapositiva 107</vt:lpstr>
      <vt:lpstr>Diapositiva 108</vt:lpstr>
      <vt:lpstr>Diapositiva 109</vt:lpstr>
      <vt:lpstr>Diapositiva 110</vt:lpstr>
      <vt:lpstr>Diapositiva 111</vt:lpstr>
      <vt:lpstr>Diapositiva 112</vt:lpstr>
      <vt:lpstr>Diapositiva 113</vt:lpstr>
      <vt:lpstr>Diapositiva 114</vt:lpstr>
      <vt:lpstr>Diapositiva 115</vt:lpstr>
      <vt:lpstr>Diapositiva 116</vt:lpstr>
      <vt:lpstr>Diapositiva 117</vt:lpstr>
      <vt:lpstr>Diapositiva 118</vt:lpstr>
      <vt:lpstr>Diapositiva 119</vt:lpstr>
      <vt:lpstr>Diapositiva 120</vt:lpstr>
      <vt:lpstr>Diapositiva 121</vt:lpstr>
      <vt:lpstr>Diapositiva 122</vt:lpstr>
      <vt:lpstr>Diapositiva 123</vt:lpstr>
      <vt:lpstr>Diapositiva 124</vt:lpstr>
      <vt:lpstr>Diapositiva 125</vt:lpstr>
      <vt:lpstr>Diapositiva 126</vt:lpstr>
      <vt:lpstr>Diapositiva 127</vt:lpstr>
      <vt:lpstr>Diapositiva 128</vt:lpstr>
      <vt:lpstr>Diapositiva 129</vt:lpstr>
      <vt:lpstr>Diapositiva 130</vt:lpstr>
      <vt:lpstr>Diapositiva 131</vt:lpstr>
      <vt:lpstr>Diapositiva 132</vt:lpstr>
      <vt:lpstr>Diapositiva 133</vt:lpstr>
      <vt:lpstr>Diapositiva 134</vt:lpstr>
      <vt:lpstr>Diapositiva 135</vt:lpstr>
      <vt:lpstr>Diapositiva 136</vt:lpstr>
      <vt:lpstr>Diapositiva 137</vt:lpstr>
      <vt:lpstr>Diapositiva 138</vt:lpstr>
      <vt:lpstr>Diapositiva 139</vt:lpstr>
      <vt:lpstr>Diapositiva 140</vt:lpstr>
      <vt:lpstr>Diapositiva 141</vt:lpstr>
      <vt:lpstr>Diapositiva 142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creacion_librerias_R</dc:title>
  <dc:creator>instalar</dc:creator>
  <cp:lastModifiedBy>jrgonzalez</cp:lastModifiedBy>
  <cp:revision>25</cp:revision>
  <dcterms:created xsi:type="dcterms:W3CDTF">2017-05-08T13:25:43Z</dcterms:created>
  <dcterms:modified xsi:type="dcterms:W3CDTF">2017-05-11T09:17:59Z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2011-11-13T00:00:00Z</vt:filetime>
  </property>
  <property fmtid="{D5CDD505-2E9C-101B-9397-08002B2CF9AE}" pid="3" name="Creator">
    <vt:lpwstr>PDFCreator Version 0.8.1</vt:lpwstr>
  </property>
  <property fmtid="{D5CDD505-2E9C-101B-9397-08002B2CF9AE}" pid="4" name="LastSaved">
    <vt:filetime>2017-05-08T00:00:00Z</vt:filetime>
  </property>
</Properties>
</file>