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74" r:id="rId3"/>
    <p:sldId id="257" r:id="rId4"/>
    <p:sldId id="292" r:id="rId5"/>
    <p:sldId id="291" r:id="rId6"/>
    <p:sldId id="294" r:id="rId7"/>
    <p:sldId id="293" r:id="rId8"/>
    <p:sldId id="296" r:id="rId9"/>
    <p:sldId id="297" r:id="rId10"/>
    <p:sldId id="289" r:id="rId11"/>
    <p:sldId id="288" r:id="rId12"/>
    <p:sldId id="298" r:id="rId13"/>
    <p:sldId id="300" r:id="rId14"/>
    <p:sldId id="302" r:id="rId15"/>
    <p:sldId id="299" r:id="rId16"/>
    <p:sldId id="30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826" autoAdjust="0"/>
  </p:normalViewPr>
  <p:slideViewPr>
    <p:cSldViewPr snapToGrid="0">
      <p:cViewPr varScale="1">
        <p:scale>
          <a:sx n="61" d="100"/>
          <a:sy n="61" d="100"/>
        </p:scale>
        <p:origin x="7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A7AC4-EAD1-48A4-AB1B-10601DF754F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6E230-17F2-4BB1-80A3-673A5C6CE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2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+ use variable </a:t>
            </a:r>
            <a:r>
              <a:rPr lang="en-GB" dirty="0" err="1" smtClean="0"/>
              <a:t>row.items</a:t>
            </a:r>
            <a:r>
              <a:rPr lang="en-GB" dirty="0" smtClean="0"/>
              <a:t>() to get key, values and assign to dictionary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6E230-17F2-4BB1-80A3-673A5C6CE7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0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Using Git?</a:t>
            </a:r>
          </a:p>
          <a:p>
            <a:r>
              <a:rPr lang="en-GB" sz="1200" dirty="0" smtClean="0"/>
              <a:t>[How to install git</a:t>
            </a:r>
          </a:p>
          <a:p>
            <a:r>
              <a:rPr lang="en-GB" sz="1200" dirty="0" smtClean="0"/>
              <a:t>How to pull 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6E230-17F2-4BB1-80A3-673A5C6CE7B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0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4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17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44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9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3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6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1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FD83FC-03B7-4A61-AB21-353C955F278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49CC54F-19F9-4479-842C-725D42F83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5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tplotlib.org/stable/index.html" TargetMode="External"/><Relationship Id="rId5" Type="http://schemas.openxmlformats.org/officeDocument/2006/relationships/hyperlink" Target="https://www.datacamp.com/tutorial/matplotlib-tutorial-python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qlshack.com/working-with-json-data-in-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andas.pydata.org/docs/" TargetMode="External"/><Relationship Id="rId4" Type="http://schemas.openxmlformats.org/officeDocument/2006/relationships/hyperlink" Target="https://www.datacamp.com/tutorial/panda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Working with data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4057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08" y="1723760"/>
            <a:ext cx="5978355" cy="47105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8690" y="820998"/>
            <a:ext cx="981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Load data into Pandas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5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reating Pandas DataFrames from Lists and Dictionaries - Practical Business 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90" y="1241455"/>
            <a:ext cx="80581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andas Cheat Sheet: Data Science and Data Wrangling in Python - KDnug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" y="609224"/>
            <a:ext cx="6069056" cy="3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op 10 ways to filter pandas data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69" y="4400549"/>
            <a:ext cx="8001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697" y="4400549"/>
            <a:ext cx="426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Filtering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16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76580" y="5182546"/>
            <a:ext cx="7315200" cy="3255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5755" y="5886848"/>
            <a:ext cx="333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Documentation:</a:t>
            </a:r>
          </a:p>
          <a:p>
            <a:endParaRPr lang="en-GB" dirty="0"/>
          </a:p>
          <a:p>
            <a:r>
              <a:rPr lang="en-GB" dirty="0" smtClean="0"/>
              <a:t>Online tutorial with extra info: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525" y="4877032"/>
            <a:ext cx="4989700" cy="1197528"/>
          </a:xfrm>
          <a:prstGeom prst="rect">
            <a:avLst/>
          </a:prstGeom>
        </p:spPr>
      </p:pic>
      <p:pic>
        <p:nvPicPr>
          <p:cNvPr id="9" name="Picture 8" descr="python - matplotlib contour plot with lognorm - colorbar levels - Stack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73" y="0"/>
            <a:ext cx="6545027" cy="4908770"/>
          </a:xfrm>
          <a:prstGeom prst="rect">
            <a:avLst/>
          </a:prstGeom>
        </p:spPr>
      </p:pic>
      <p:pic>
        <p:nvPicPr>
          <p:cNvPr id="12" name="Picture 11" descr="python - Surface and 3d contour in matplotlib - Stack Overflow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6" y="141619"/>
            <a:ext cx="5437531" cy="40772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48939" y="6440846"/>
            <a:ext cx="7396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www.datacamp.com/tutorial/matplotlib-tutorial-python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4763113" y="5888371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matplotlib.org/stable/index.html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35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48" y="2657651"/>
            <a:ext cx="6050780" cy="3864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05" y="1535736"/>
            <a:ext cx="4464279" cy="48389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2852" y="571227"/>
            <a:ext cx="794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Introduction example</a:t>
            </a:r>
            <a:endParaRPr lang="en-GB" sz="32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81555" y="5270740"/>
            <a:ext cx="2251494" cy="12510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38649" y="6380034"/>
            <a:ext cx="26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annotations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07302" y="1744717"/>
            <a:ext cx="1988091" cy="8431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86991" y="1265693"/>
            <a:ext cx="59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(or) retrieve data from pandas as list or </a:t>
            </a:r>
            <a:r>
              <a:rPr lang="en-GB" dirty="0" err="1" smtClean="0"/>
              <a:t>numpy</a:t>
            </a:r>
            <a:r>
              <a:rPr lang="en-GB" dirty="0" smtClean="0"/>
              <a:t> or dictionary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254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96" y="715365"/>
            <a:ext cx="1001809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1F1F1F"/>
                </a:solidFill>
                <a:latin typeface="Google Sans"/>
              </a:rPr>
              <a:t>A comprehensive </a:t>
            </a:r>
            <a:r>
              <a:rPr lang="en-GB" dirty="0">
                <a:solidFill>
                  <a:srgbClr val="1F1F1F"/>
                </a:solidFill>
                <a:latin typeface="Google Sans"/>
              </a:rPr>
              <a:t>2D plotting library </a:t>
            </a:r>
            <a:r>
              <a:rPr lang="en-GB" dirty="0" smtClean="0">
                <a:solidFill>
                  <a:srgbClr val="1F1F1F"/>
                </a:solidFill>
                <a:latin typeface="Google Sans"/>
              </a:rPr>
              <a:t>in Python for visualising data and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 smtClean="0">
              <a:solidFill>
                <a:srgbClr val="1F1F1F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GB" sz="2000" b="1" dirty="0" smtClean="0"/>
              <a:t>Variety </a:t>
            </a:r>
            <a:r>
              <a:rPr lang="en-GB" sz="2000" b="1" dirty="0"/>
              <a:t>of Plots: </a:t>
            </a:r>
            <a:endParaRPr lang="en-GB" sz="2000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l</a:t>
            </a:r>
            <a:r>
              <a:rPr lang="en-GB" dirty="0" smtClean="0"/>
              <a:t>ine graphs,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scatter plots,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bar </a:t>
            </a:r>
            <a:r>
              <a:rPr lang="en-GB" dirty="0"/>
              <a:t>charts,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box plots,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histograms (and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13314" name="Picture 2" descr="Matplotlib Library | Plotting Graphs Using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69" y="1145065"/>
            <a:ext cx="6327228" cy="571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4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43" y="3104325"/>
            <a:ext cx="5430008" cy="3515216"/>
          </a:xfrm>
          <a:prstGeom prst="rect">
            <a:avLst/>
          </a:prstGeom>
        </p:spPr>
      </p:pic>
      <p:pic>
        <p:nvPicPr>
          <p:cNvPr id="12290" name="Picture 2" descr="Take Your Histograms to the Next Level Using Matplotlib | by Max Hilsdorf |  Towards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2" y="120769"/>
            <a:ext cx="6780558" cy="28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632" y="3273378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b="1" dirty="0" smtClean="0"/>
              <a:t>Lots of customisation options: </a:t>
            </a:r>
          </a:p>
          <a:p>
            <a:r>
              <a:rPr lang="en-GB" sz="1600" dirty="0" smtClean="0"/>
              <a:t>to </a:t>
            </a:r>
            <a:r>
              <a:rPr lang="en-GB" sz="1600" dirty="0"/>
              <a:t>fine tune appearance of </a:t>
            </a:r>
            <a:r>
              <a:rPr lang="en-GB" sz="1600" dirty="0" smtClean="0"/>
              <a:t>plots</a:t>
            </a:r>
          </a:p>
          <a:p>
            <a:endParaRPr lang="en-GB" sz="1600" dirty="0"/>
          </a:p>
          <a:p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Size, </a:t>
            </a:r>
            <a:r>
              <a:rPr lang="en-GB" dirty="0" smtClean="0"/>
              <a:t>colours, styles, axis, plot annotations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Subplots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1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" y="1409700"/>
            <a:ext cx="108077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400" b="1" dirty="0" smtClean="0"/>
          </a:p>
          <a:p>
            <a:endParaRPr lang="en-GB" sz="4400" b="1" dirty="0"/>
          </a:p>
          <a:p>
            <a:r>
              <a:rPr lang="en-GB" sz="5400" b="1" dirty="0" smtClean="0"/>
              <a:t>Any Questions?</a:t>
            </a:r>
          </a:p>
          <a:p>
            <a:endParaRPr lang="en-GB" sz="44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Question Man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-63500"/>
            <a:ext cx="6921500" cy="69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393" y="1152939"/>
            <a:ext cx="1034431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rgbClr val="00B0F0"/>
                </a:solidFill>
              </a:rPr>
              <a:t>Roadmap:</a:t>
            </a:r>
            <a:endParaRPr lang="en-GB" dirty="0">
              <a:solidFill>
                <a:srgbClr val="00B0F0"/>
              </a:solidFill>
            </a:endParaRPr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Week </a:t>
            </a:r>
            <a:r>
              <a:rPr lang="en-GB" sz="2800" dirty="0" smtClean="0"/>
              <a:t>1: data types, lists, loops, statements </a:t>
            </a:r>
          </a:p>
          <a:p>
            <a:r>
              <a:rPr lang="en-GB" sz="2800" dirty="0" smtClean="0"/>
              <a:t>Week 2: functions, dictionaries, </a:t>
            </a:r>
            <a:r>
              <a:rPr lang="en-GB" sz="2800" dirty="0" err="1" smtClean="0"/>
              <a:t>numpy</a:t>
            </a:r>
            <a:r>
              <a:rPr lang="en-GB" sz="2800" dirty="0" smtClean="0"/>
              <a:t>, advanced loops</a:t>
            </a:r>
          </a:p>
          <a:p>
            <a:r>
              <a:rPr lang="en-GB" sz="2800" dirty="0" smtClean="0">
                <a:solidFill>
                  <a:schemeClr val="accent3"/>
                </a:solidFill>
              </a:rPr>
              <a:t>Week 3 and 4: working with data – </a:t>
            </a:r>
            <a:r>
              <a:rPr lang="en-GB" sz="2800" dirty="0" err="1" smtClean="0">
                <a:solidFill>
                  <a:schemeClr val="accent3"/>
                </a:solidFill>
              </a:rPr>
              <a:t>numpy</a:t>
            </a:r>
            <a:r>
              <a:rPr lang="en-GB" sz="2800" dirty="0" smtClean="0">
                <a:solidFill>
                  <a:schemeClr val="accent3"/>
                </a:solidFill>
              </a:rPr>
              <a:t> and pandas + plotting</a:t>
            </a:r>
          </a:p>
          <a:p>
            <a:r>
              <a:rPr lang="en-GB" sz="2800" dirty="0"/>
              <a:t>Week </a:t>
            </a:r>
            <a:r>
              <a:rPr lang="en-GB" sz="2800" dirty="0" smtClean="0"/>
              <a:t>5 : advanced pandas and plotting</a:t>
            </a:r>
          </a:p>
          <a:p>
            <a:r>
              <a:rPr lang="en-GB" sz="2800" dirty="0" smtClean="0"/>
              <a:t>Week 6: basics of modelling + </a:t>
            </a:r>
            <a:r>
              <a:rPr lang="en-GB" sz="2800" dirty="0" err="1" smtClean="0"/>
              <a:t>preprocessing</a:t>
            </a:r>
            <a:endParaRPr lang="en-GB" sz="2800" dirty="0"/>
          </a:p>
          <a:p>
            <a:r>
              <a:rPr lang="en-GB" sz="2800" dirty="0"/>
              <a:t>Week </a:t>
            </a:r>
            <a:r>
              <a:rPr lang="en-GB" sz="2800" dirty="0" smtClean="0"/>
              <a:t>7: advanced modelling </a:t>
            </a:r>
            <a:endParaRPr lang="en-GB" sz="2800" dirty="0"/>
          </a:p>
          <a:p>
            <a:endParaRPr lang="en-GB" dirty="0"/>
          </a:p>
        </p:txBody>
      </p:sp>
      <p:pic>
        <p:nvPicPr>
          <p:cNvPr id="3" name="Picture 2" descr="Roadmap – Co-here Locality Toke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45" y="235490"/>
            <a:ext cx="4499775" cy="26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48" y="1665744"/>
            <a:ext cx="109807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i="1" dirty="0" smtClean="0"/>
              <a:t>Loading Data</a:t>
            </a:r>
            <a:endParaRPr lang="en-GB" sz="2800" i="1" dirty="0" smtClean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 err="1" smtClean="0"/>
              <a:t>DataTypes</a:t>
            </a:r>
            <a:r>
              <a:rPr lang="en-GB" sz="2800" dirty="0" smtClean="0"/>
              <a:t>: c</a:t>
            </a:r>
            <a:r>
              <a:rPr lang="en-GB" sz="2800" dirty="0" smtClean="0"/>
              <a:t>sv / excel / </a:t>
            </a:r>
            <a:r>
              <a:rPr lang="en-GB" sz="2800" dirty="0" err="1" smtClean="0"/>
              <a:t>numpy</a:t>
            </a:r>
            <a:r>
              <a:rPr lang="en-GB" sz="2800" dirty="0" smtClean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to dictionary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/>
              <a:t>t</a:t>
            </a:r>
            <a:r>
              <a:rPr lang="en-GB" sz="2800" dirty="0" smtClean="0"/>
              <a:t>o </a:t>
            </a:r>
            <a:r>
              <a:rPr lang="en-GB" sz="2800" dirty="0" err="1"/>
              <a:t>n</a:t>
            </a:r>
            <a:r>
              <a:rPr lang="en-GB" sz="2800" dirty="0" err="1" smtClean="0"/>
              <a:t>umpy</a:t>
            </a:r>
            <a:endParaRPr lang="en-GB" sz="2800" dirty="0" smtClean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GB" sz="2800" dirty="0" smtClean="0"/>
              <a:t>to pandas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GB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Intro to Pandas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 smtClean="0"/>
              <a:t>Intro to </a:t>
            </a:r>
            <a:r>
              <a:rPr lang="en-GB" sz="2800" dirty="0" err="1" smtClean="0"/>
              <a:t>Matplotlib</a:t>
            </a:r>
            <a:endParaRPr lang="en-GB" sz="2800" dirty="0"/>
          </a:p>
          <a:p>
            <a:pPr lvl="1"/>
            <a:endParaRPr lang="en-GB" sz="2800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148789" y="278154"/>
            <a:ext cx="814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Summary for Week 2</a:t>
            </a:r>
            <a:endParaRPr lang="en-GB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690" y="820998"/>
            <a:ext cx="981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Data Types: CSV </a:t>
            </a:r>
            <a:r>
              <a:rPr lang="en-GB" dirty="0" smtClean="0"/>
              <a:t>(comma separated values)</a:t>
            </a:r>
            <a:endParaRPr lang="en-GB" dirty="0"/>
          </a:p>
        </p:txBody>
      </p:sp>
      <p:pic>
        <p:nvPicPr>
          <p:cNvPr id="2050" name="Picture 2" descr="How to Read &amp; Write With CSV Files in Python?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0" y="2366507"/>
            <a:ext cx="571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king with csv files in Python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305" y="3652921"/>
            <a:ext cx="3740564" cy="25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578" y="2785346"/>
            <a:ext cx="3721291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6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098" y="693777"/>
            <a:ext cx="795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Reading csv data as dictionaries</a:t>
            </a:r>
            <a:r>
              <a:rPr lang="en-GB" sz="4000" dirty="0" smtClean="0"/>
              <a:t>:</a:t>
            </a:r>
            <a:endParaRPr lang="en-GB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458" y="2882589"/>
            <a:ext cx="7552847" cy="21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9314" y="5851065"/>
            <a:ext cx="6144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 smtClean="0">
              <a:hlinkClick r:id="rId2"/>
            </a:endParaRP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://www.sqlshack.com/working-with-json-data-in-python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949314" y="5666399"/>
            <a:ext cx="19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Good blog post:</a:t>
            </a:r>
            <a:endParaRPr lang="en-GB" dirty="0"/>
          </a:p>
        </p:txBody>
      </p:sp>
      <p:pic>
        <p:nvPicPr>
          <p:cNvPr id="5122" name="Picture 2" descr="A sample JSON 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3" y="2121056"/>
            <a:ext cx="7398393" cy="33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9076" y="555833"/>
            <a:ext cx="981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Data Types: </a:t>
            </a:r>
            <a:r>
              <a:rPr lang="en-GB" sz="4000" dirty="0" err="1" smtClean="0"/>
              <a:t>json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03" y="3297504"/>
            <a:ext cx="3651335" cy="20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8690" y="820998"/>
            <a:ext cx="9817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Data Types: </a:t>
            </a:r>
            <a:r>
              <a:rPr lang="en-GB" sz="4000" dirty="0" err="1" smtClean="0"/>
              <a:t>NumPy</a:t>
            </a:r>
            <a:endParaRPr lang="en-GB" dirty="0"/>
          </a:p>
        </p:txBody>
      </p:sp>
      <p:pic>
        <p:nvPicPr>
          <p:cNvPr id="4098" name="Picture 2" descr="Numpy Load, Explained - Sharp S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3" y="1728715"/>
            <a:ext cx="3493253" cy="24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umpy Load, Explained - Sharp S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3" y="4107828"/>
            <a:ext cx="3601053" cy="275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umpy.save() | How does numpy.save() work with Example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29" y="3519746"/>
            <a:ext cx="5856262" cy="20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6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ee photo: Panda, Beauvalle, Fauna, Animals - Free Image on Pixaba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4" y="234893"/>
            <a:ext cx="8570164" cy="570451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432682" y="691600"/>
            <a:ext cx="7315200" cy="32552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pic>
        <p:nvPicPr>
          <p:cNvPr id="7172" name="Picture 4" descr="Pandas : the Python library dedicated to Data Sci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058" y="234893"/>
            <a:ext cx="3235942" cy="179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17438" y="6211448"/>
            <a:ext cx="441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www.datacamp.com/tutorial/pandas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496499" y="6211448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 tutorial with extra info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956058" y="2116104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https://pandas.pydata.org/docs/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19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400" y="246007"/>
            <a:ext cx="1151703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i="1" dirty="0" smtClean="0">
                <a:solidFill>
                  <a:srgbClr val="1F1F1F"/>
                </a:solidFill>
                <a:latin typeface="Google Sans"/>
              </a:rPr>
              <a:t>‘the’ tabular data analysis and manipulation Python library </a:t>
            </a:r>
            <a:endParaRPr lang="en-GB" dirty="0">
              <a:solidFill>
                <a:srgbClr val="1F1F1F"/>
              </a:solidFill>
              <a:latin typeface="Google Sans"/>
            </a:endParaRPr>
          </a:p>
          <a:p>
            <a:r>
              <a:rPr lang="en-GB" sz="2000" dirty="0" smtClean="0"/>
              <a:t>built using the </a:t>
            </a:r>
            <a:r>
              <a:rPr lang="en-GB" sz="2000" dirty="0" err="1" smtClean="0"/>
              <a:t>NumPy</a:t>
            </a:r>
            <a:r>
              <a:rPr lang="en-GB" sz="2000" dirty="0" smtClean="0"/>
              <a:t> library</a:t>
            </a:r>
          </a:p>
          <a:p>
            <a:endParaRPr lang="en-GB" dirty="0"/>
          </a:p>
          <a:p>
            <a:r>
              <a:rPr lang="en-GB" sz="2800" dirty="0" smtClean="0"/>
              <a:t>core structure: </a:t>
            </a:r>
            <a:r>
              <a:rPr lang="en-GB" sz="2800" dirty="0" err="1" smtClean="0"/>
              <a:t>DataFrames</a:t>
            </a:r>
            <a:r>
              <a:rPr lang="en-GB" sz="2800" dirty="0"/>
              <a:t>: </a:t>
            </a:r>
            <a:r>
              <a:rPr lang="en-GB" dirty="0" smtClean="0"/>
              <a:t>a 2D data </a:t>
            </a:r>
            <a:r>
              <a:rPr lang="en-GB" dirty="0"/>
              <a:t>table similar to a spreadsheet.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DataFrames</a:t>
            </a:r>
            <a:r>
              <a:rPr lang="en-GB" dirty="0" smtClean="0"/>
              <a:t> </a:t>
            </a:r>
            <a:r>
              <a:rPr lang="en-GB" dirty="0"/>
              <a:t>can store and manipulate </a:t>
            </a:r>
            <a:r>
              <a:rPr lang="en-GB" dirty="0">
                <a:solidFill>
                  <a:srgbClr val="FF0000"/>
                </a:solidFill>
              </a:rPr>
              <a:t>various data types, </a:t>
            </a:r>
            <a:r>
              <a:rPr lang="en-GB" dirty="0"/>
              <a:t>including numerical, categorical, and text data.</a:t>
            </a:r>
          </a:p>
          <a:p>
            <a:endParaRPr lang="en-GB" dirty="0" smtClean="0"/>
          </a:p>
          <a:p>
            <a:r>
              <a:rPr lang="en-GB" dirty="0" smtClean="0"/>
              <a:t>Loads of functions for </a:t>
            </a:r>
            <a:r>
              <a:rPr lang="en-GB" dirty="0" smtClean="0">
                <a:solidFill>
                  <a:srgbClr val="FF0000"/>
                </a:solidFill>
              </a:rPr>
              <a:t>manipulation, cleaning, filtering, sorting, aggregating </a:t>
            </a:r>
          </a:p>
          <a:p>
            <a:endParaRPr lang="en-GB" dirty="0"/>
          </a:p>
          <a:p>
            <a:r>
              <a:rPr lang="en-GB" dirty="0" smtClean="0"/>
              <a:t>Integrates well with plotting libraries (</a:t>
            </a:r>
            <a:r>
              <a:rPr lang="en-GB" dirty="0" err="1" smtClean="0"/>
              <a:t>matplotlib</a:t>
            </a:r>
            <a:r>
              <a:rPr lang="en-GB" dirty="0" smtClean="0"/>
              <a:t> /  </a:t>
            </a:r>
            <a:r>
              <a:rPr lang="en-GB" dirty="0" err="1" smtClean="0"/>
              <a:t>seaborn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  <p:pic>
        <p:nvPicPr>
          <p:cNvPr id="8194" name="Picture 2" descr="Creating a Pandas DataFram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89" y="1843238"/>
            <a:ext cx="7717906" cy="321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785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4482</TotalTime>
  <Words>330</Words>
  <Application>Microsoft Office PowerPoint</Application>
  <PresentationFormat>Widescreen</PresentationFormat>
  <Paragraphs>96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Google Sans</vt:lpstr>
      <vt:lpstr>Tw Cen MT</vt:lpstr>
      <vt:lpstr>Wingdings</vt:lpstr>
      <vt:lpstr>Wingdings 2</vt:lpstr>
      <vt:lpstr>Frame</vt:lpstr>
      <vt:lpstr>Week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Benjamin Keel</dc:creator>
  <cp:lastModifiedBy>Benjamin Keel</cp:lastModifiedBy>
  <cp:revision>48</cp:revision>
  <dcterms:created xsi:type="dcterms:W3CDTF">2023-10-20T09:12:23Z</dcterms:created>
  <dcterms:modified xsi:type="dcterms:W3CDTF">2023-11-06T12:46:50Z</dcterms:modified>
</cp:coreProperties>
</file>